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30"/>
  </p:handoutMasterIdLst>
  <p:sldIdLst>
    <p:sldId id="256" r:id="rId2"/>
    <p:sldId id="257" r:id="rId3"/>
    <p:sldId id="258" r:id="rId4"/>
    <p:sldId id="259" r:id="rId5"/>
    <p:sldId id="280" r:id="rId6"/>
    <p:sldId id="276" r:id="rId7"/>
    <p:sldId id="260" r:id="rId8"/>
    <p:sldId id="261" r:id="rId9"/>
    <p:sldId id="262" r:id="rId10"/>
    <p:sldId id="263" r:id="rId11"/>
    <p:sldId id="264" r:id="rId12"/>
    <p:sldId id="265" r:id="rId13"/>
    <p:sldId id="266" r:id="rId14"/>
    <p:sldId id="277" r:id="rId15"/>
    <p:sldId id="279" r:id="rId16"/>
    <p:sldId id="267" r:id="rId17"/>
    <p:sldId id="268" r:id="rId18"/>
    <p:sldId id="269" r:id="rId19"/>
    <p:sldId id="270" r:id="rId20"/>
    <p:sldId id="271" r:id="rId21"/>
    <p:sldId id="278" r:id="rId22"/>
    <p:sldId id="272" r:id="rId23"/>
    <p:sldId id="273" r:id="rId24"/>
    <p:sldId id="274" r:id="rId25"/>
    <p:sldId id="275"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14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F54D5F-65A6-4524-B5A0-D21EC12B07FB}" type="datetimeFigureOut">
              <a:rPr lang="en-US" smtClean="0"/>
              <a:t>11/27/2013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E4D289-CE04-4A56-9B4D-F217C18E7B50}" type="slidenum">
              <a:rPr lang="en-US" smtClean="0"/>
              <a:t>‹#›</a:t>
            </a:fld>
            <a:endParaRPr lang="en-US"/>
          </a:p>
        </p:txBody>
      </p:sp>
    </p:spTree>
    <p:extLst>
      <p:ext uri="{BB962C8B-B14F-4D97-AF65-F5344CB8AC3E}">
        <p14:creationId xmlns:p14="http://schemas.microsoft.com/office/powerpoint/2010/main" val="41748061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F930489-1C29-4836-A594-98C03F645AA2}" type="datetimeFigureOut">
              <a:rPr lang="en-US" smtClean="0"/>
              <a:t>11/27/2013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969115B-C821-4471-8D28-45EAE535B6EC}"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53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30489-1C29-4836-A594-98C03F645AA2}" type="datetimeFigureOut">
              <a:rPr lang="en-US" smtClean="0"/>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9115B-C821-4471-8D28-45EAE535B6EC}" type="slidenum">
              <a:rPr lang="en-US" smtClean="0"/>
              <a:t>‹#›</a:t>
            </a:fld>
            <a:endParaRPr lang="en-US"/>
          </a:p>
        </p:txBody>
      </p:sp>
    </p:spTree>
    <p:extLst>
      <p:ext uri="{BB962C8B-B14F-4D97-AF65-F5344CB8AC3E}">
        <p14:creationId xmlns:p14="http://schemas.microsoft.com/office/powerpoint/2010/main" val="80224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930489-1C29-4836-A594-98C03F645AA2}" type="datetimeFigureOut">
              <a:rPr lang="en-US" smtClean="0"/>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9115B-C821-4471-8D28-45EAE535B6EC}" type="slidenum">
              <a:rPr lang="en-US" smtClean="0"/>
              <a:t>‹#›</a:t>
            </a:fld>
            <a:endParaRPr lang="en-US"/>
          </a:p>
        </p:txBody>
      </p:sp>
    </p:spTree>
    <p:extLst>
      <p:ext uri="{BB962C8B-B14F-4D97-AF65-F5344CB8AC3E}">
        <p14:creationId xmlns:p14="http://schemas.microsoft.com/office/powerpoint/2010/main" val="330254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874" y="282054"/>
            <a:ext cx="8368636" cy="918949"/>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06874" y="1334068"/>
            <a:ext cx="8368636" cy="5175913"/>
          </a:xfrm>
        </p:spPr>
        <p:txBody>
          <a:bodyPr>
            <a:normAutofit/>
          </a:bodyPr>
          <a:lstStyle>
            <a:lvl1pPr>
              <a:spcBef>
                <a:spcPts val="1000"/>
              </a:spcBef>
              <a:defRPr sz="3200" b="1">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Letterhead Logo.jpg"/>
          <p:cNvPicPr/>
          <p:nvPr userDrawn="1"/>
        </p:nvPicPr>
        <p:blipFill>
          <a:blip r:embed="rId2" cstate="print">
            <a:clrChange>
              <a:clrFrom>
                <a:srgbClr val="FDFEFF"/>
              </a:clrFrom>
              <a:clrTo>
                <a:srgbClr val="FDFEFF">
                  <a:alpha val="0"/>
                </a:srgbClr>
              </a:clrTo>
            </a:clrChange>
          </a:blip>
          <a:srcRect l="29582" t="3906" r="33286" b="33969"/>
          <a:stretch>
            <a:fillRect/>
          </a:stretch>
        </p:blipFill>
        <p:spPr bwMode="auto">
          <a:xfrm>
            <a:off x="-13648" y="6172879"/>
            <a:ext cx="438197" cy="646908"/>
          </a:xfrm>
          <a:prstGeom prst="rect">
            <a:avLst/>
          </a:prstGeom>
          <a:noFill/>
          <a:ln w="9525">
            <a:noFill/>
            <a:miter lim="800000"/>
            <a:headEnd/>
            <a:tailEnd/>
          </a:ln>
        </p:spPr>
      </p:pic>
    </p:spTree>
    <p:extLst>
      <p:ext uri="{BB962C8B-B14F-4D97-AF65-F5344CB8AC3E}">
        <p14:creationId xmlns:p14="http://schemas.microsoft.com/office/powerpoint/2010/main" val="61090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930489-1C29-4836-A594-98C03F645AA2}" type="datetimeFigureOut">
              <a:rPr lang="en-US" smtClean="0"/>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9115B-C821-4471-8D28-45EAE535B6EC}"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01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F930489-1C29-4836-A594-98C03F645AA2}" type="datetimeFigureOut">
              <a:rPr lang="en-US" smtClean="0"/>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9115B-C821-4471-8D28-45EAE535B6EC}" type="slidenum">
              <a:rPr lang="en-US" smtClean="0"/>
              <a:t>‹#›</a:t>
            </a:fld>
            <a:endParaRPr lang="en-US"/>
          </a:p>
        </p:txBody>
      </p:sp>
    </p:spTree>
    <p:extLst>
      <p:ext uri="{BB962C8B-B14F-4D97-AF65-F5344CB8AC3E}">
        <p14:creationId xmlns:p14="http://schemas.microsoft.com/office/powerpoint/2010/main" val="5451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930489-1C29-4836-A594-98C03F645AA2}" type="datetimeFigureOut">
              <a:rPr lang="en-US" smtClean="0"/>
              <a:t>11/27/2013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9115B-C821-4471-8D28-45EAE535B6EC}" type="slidenum">
              <a:rPr lang="en-US" smtClean="0"/>
              <a:t>‹#›</a:t>
            </a:fld>
            <a:endParaRPr lang="en-US"/>
          </a:p>
        </p:txBody>
      </p:sp>
    </p:spTree>
    <p:extLst>
      <p:ext uri="{BB962C8B-B14F-4D97-AF65-F5344CB8AC3E}">
        <p14:creationId xmlns:p14="http://schemas.microsoft.com/office/powerpoint/2010/main" val="84227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930489-1C29-4836-A594-98C03F645AA2}" type="datetimeFigureOut">
              <a:rPr lang="en-US" smtClean="0"/>
              <a:t>11/27/2013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9115B-C821-4471-8D28-45EAE535B6EC}" type="slidenum">
              <a:rPr lang="en-US" smtClean="0"/>
              <a:t>‹#›</a:t>
            </a:fld>
            <a:endParaRPr lang="en-US"/>
          </a:p>
        </p:txBody>
      </p:sp>
    </p:spTree>
    <p:extLst>
      <p:ext uri="{BB962C8B-B14F-4D97-AF65-F5344CB8AC3E}">
        <p14:creationId xmlns:p14="http://schemas.microsoft.com/office/powerpoint/2010/main" val="350750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30489-1C29-4836-A594-98C03F645AA2}" type="datetimeFigureOut">
              <a:rPr lang="en-US" smtClean="0"/>
              <a:t>11/27/2013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9115B-C821-4471-8D28-45EAE535B6EC}" type="slidenum">
              <a:rPr lang="en-US" smtClean="0"/>
              <a:t>‹#›</a:t>
            </a:fld>
            <a:endParaRPr lang="en-US"/>
          </a:p>
        </p:txBody>
      </p:sp>
    </p:spTree>
    <p:extLst>
      <p:ext uri="{BB962C8B-B14F-4D97-AF65-F5344CB8AC3E}">
        <p14:creationId xmlns:p14="http://schemas.microsoft.com/office/powerpoint/2010/main" val="289638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30489-1C29-4836-A594-98C03F645AA2}" type="datetimeFigureOut">
              <a:rPr lang="en-US" smtClean="0"/>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9115B-C821-4471-8D28-45EAE535B6EC}" type="slidenum">
              <a:rPr lang="en-US" smtClean="0"/>
              <a:t>‹#›</a:t>
            </a:fld>
            <a:endParaRPr lang="en-US"/>
          </a:p>
        </p:txBody>
      </p:sp>
    </p:spTree>
    <p:extLst>
      <p:ext uri="{BB962C8B-B14F-4D97-AF65-F5344CB8AC3E}">
        <p14:creationId xmlns:p14="http://schemas.microsoft.com/office/powerpoint/2010/main" val="55901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930489-1C29-4836-A594-98C03F645AA2}" type="datetimeFigureOut">
              <a:rPr lang="en-US" smtClean="0"/>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9115B-C821-4471-8D28-45EAE535B6EC}" type="slidenum">
              <a:rPr lang="en-US" smtClean="0"/>
              <a:t>‹#›</a:t>
            </a:fld>
            <a:endParaRPr lang="en-US"/>
          </a:p>
        </p:txBody>
      </p:sp>
    </p:spTree>
    <p:extLst>
      <p:ext uri="{BB962C8B-B14F-4D97-AF65-F5344CB8AC3E}">
        <p14:creationId xmlns:p14="http://schemas.microsoft.com/office/powerpoint/2010/main" val="1257384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9F930489-1C29-4836-A594-98C03F645AA2}" type="datetimeFigureOut">
              <a:rPr lang="en-US" smtClean="0"/>
              <a:t>11/27/2013</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A969115B-C821-4471-8D28-45EAE535B6EC}" type="slidenum">
              <a:rPr lang="en-US" smtClean="0"/>
              <a:t>‹#›</a:t>
            </a:fld>
            <a:endParaRPr lang="en-US"/>
          </a:p>
        </p:txBody>
      </p:sp>
    </p:spTree>
    <p:extLst>
      <p:ext uri="{BB962C8B-B14F-4D97-AF65-F5344CB8AC3E}">
        <p14:creationId xmlns:p14="http://schemas.microsoft.com/office/powerpoint/2010/main" val="38021601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xHKL9TKJQec96M&amp;tbnid=DcFXRmQe5R3ahM:&amp;ved=0CAUQjRw&amp;url=http://www.rawstory.com/rs/2012/10/04/climate-change-skepticism-highest-in-u-s-and-britain/&amp;ei=NFeVUrqZFtHtoASxiIGgDA&amp;bvm=bv.57155469,d.aWc&amp;psig=AFQjCNH9MPGqJtZHzVHswprSWg3jzvPQlw&amp;ust=138560524003214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1.ncdc.noaa.gov/pub/data/cmb/images/indicators/solar-variability.gif" TargetMode="Externa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eob.gsfc.nasa.gov/Features/GlobalWarm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amp;esrc=s&amp;frm=1&amp;source=images&amp;cd=&amp;cad=rja&amp;docid=QLY8HLhLIePkAM&amp;tbnid=V2bVohWE5Lpy-M:&amp;ved=0CAUQjRw&amp;url=http://wptschedule.org/bemoretunedin/?p=625&amp;ei=BHCVUqjnD8HBrQG_loHwBw&amp;bvm=bv.57155469,d.aWc&amp;psig=AFQjCNGapbQwYUF1nYQeEw8f8qBEBMNhaw&amp;ust=1385611617934659" TargetMode="External"/><Relationship Id="rId1" Type="http://schemas.openxmlformats.org/officeDocument/2006/relationships/slideLayout" Target="../slideLayouts/slideLayout2.xml"/><Relationship Id="rId4" Type="http://schemas.openxmlformats.org/officeDocument/2006/relationships/hyperlink" Target="http://wptschedule.org/bemoretunedin/?p=62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drought%20crops&amp;source=images&amp;cd=&amp;cad=rja&amp;docid=PqhJtJnR7awCYM&amp;tbnid=TkXNQ6-XHN0xTM:&amp;ved=0CAUQjRw&amp;url=http://money.cnn.com/2012/08/02/news/economy/drought-food-exports/index.htm&amp;ei=9qz3Uc6XMMS1rQH2-oHwAQ&amp;bvm=bv.49967636,d.aWM&amp;psig=AFQjCNHeYigJAiBnYydkw3XnHEook62zSA&amp;ust=1375272512809368" TargetMode="External"/><Relationship Id="rId1" Type="http://schemas.openxmlformats.org/officeDocument/2006/relationships/slideLayout" Target="../slideLayouts/slideLayout2.xml"/><Relationship Id="rId4" Type="http://schemas.openxmlformats.org/officeDocument/2006/relationships/hyperlink" Target="http://money.cnn.com/2012/08/02/news/economy/drought-food-exports/index.ht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google.com/url?sa=i&amp;rct=j&amp;q=&amp;esrc=s&amp;frm=1&amp;source=images&amp;cd=&amp;cad=rja&amp;docid=Zi5c49yOvo9ZzM&amp;tbnid=F-R7JrauXCuHRM:&amp;ved=0CAUQjRw&amp;url=http://bethhatephila.org/NewTempleSite/pop/energy.php&amp;ei=cQH3UfvDOczOqAHQ-oGgDw&amp;bvm=bv.49967636,d.aWc&amp;psig=AFQjCNFESZh_sGmuxaCnsHk01tZ-FZBLnw&amp;ust=1375228610858449" TargetMode="External"/><Relationship Id="rId1" Type="http://schemas.openxmlformats.org/officeDocument/2006/relationships/slideLayout" Target="../slideLayouts/slideLayout2.xml"/><Relationship Id="rId4" Type="http://schemas.openxmlformats.org/officeDocument/2006/relationships/hyperlink" Target="http://bethhatephila.org/NewTempleSite/pop/energy.php"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oearth.org/view/article/154991/"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rct=j&amp;q=climate%20change%20migration&amp;source=images&amp;cd=&amp;cad=rja&amp;docid=_jgMfh31srZcBM&amp;tbnid=oveu4mwBAYVgkM:&amp;ved=0CAUQjRw&amp;url=http://earthtosky.org/climate-change-categories?tmpl=component&amp;id=21&amp;ei=X673UbKkJIXKqgGNi4HIBA&amp;bvm=bv.49967636,d.aWM&amp;psig=AFQjCNHzer9F3nT7LbWlNnINpFVCd7ZgxQ&amp;ust=1375272888172560" TargetMode="External"/><Relationship Id="rId1" Type="http://schemas.openxmlformats.org/officeDocument/2006/relationships/slideLayout" Target="../slideLayouts/slideLayout2.xml"/><Relationship Id="rId4" Type="http://schemas.openxmlformats.org/officeDocument/2006/relationships/hyperlink" Target="http://earthtosky.org/climate-change-categories?tmpl=component&amp;id=2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url?sa=i&amp;rct=j&amp;q=prairie%20pothole%20ducks&amp;source=images&amp;cd=&amp;cad=rja&amp;docid=VYJI25sVuiM9bM&amp;tbnid=N-WmWa8lto2JFM:&amp;ved=0CAUQjRw&amp;url=http://www.ducks.org/conservation/habitat/potholes-in-peril&amp;ei=-673Uc6XDIPsqAGQw4HYBw&amp;bvm=bv.49967636,d.aWM&amp;psig=AFQjCNHLNsRoZ5ZidijZwyLjfbHRA4J5Rw&amp;ust=1375273040475681" TargetMode="External"/><Relationship Id="rId1" Type="http://schemas.openxmlformats.org/officeDocument/2006/relationships/slideLayout" Target="../slideLayouts/slideLayout2.xml"/><Relationship Id="rId4" Type="http://schemas.openxmlformats.org/officeDocument/2006/relationships/hyperlink" Target="http://www.ducks.org/conservation/habitat/potholes-in-peril"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jri.org.uk/resource/climatechangeoverview.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url?sa=i&amp;rct=j&amp;q=&amp;esrc=s&amp;frm=1&amp;source=images&amp;cd=&amp;cad=rja&amp;docid=Ba2rDi3PYUbjKM&amp;tbnid=zc5f26vAv5mHTM:&amp;ved=0CAUQjRw&amp;url=http://climateaudit.org/2009/09/25/spot-the-hockey-stick-n-2/&amp;ei=1AD3UeKKJIeVrAHmxoCwAw&amp;bvm=bv.49967636,d.aWc&amp;psig=AFQjCNHolCnN1V0EFB02XkU69VumTSNTLQ&amp;ust=1375228479820242" TargetMode="External"/><Relationship Id="rId1" Type="http://schemas.openxmlformats.org/officeDocument/2006/relationships/slideLayout" Target="../slideLayouts/slideLayout2.xml"/><Relationship Id="rId4" Type="http://schemas.openxmlformats.org/officeDocument/2006/relationships/hyperlink" Target="http://climateaudit.org/2009/09/25/spot-the-hockey-stick-n-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678" y="1892026"/>
            <a:ext cx="7475220" cy="2926080"/>
          </a:xfrm>
        </p:spPr>
        <p:txBody>
          <a:bodyPr/>
          <a:lstStyle/>
          <a:p>
            <a:r>
              <a:rPr lang="en-US" dirty="0" smtClean="0"/>
              <a:t>Climate Change</a:t>
            </a:r>
            <a:endParaRPr lang="en-US" dirty="0"/>
          </a:p>
        </p:txBody>
      </p:sp>
      <p:sp>
        <p:nvSpPr>
          <p:cNvPr id="3" name="Subtitle 2"/>
          <p:cNvSpPr>
            <a:spLocks noGrp="1"/>
          </p:cNvSpPr>
          <p:nvPr>
            <p:ph type="subTitle" idx="1"/>
          </p:nvPr>
        </p:nvSpPr>
        <p:spPr>
          <a:xfrm>
            <a:off x="1298341" y="4879285"/>
            <a:ext cx="6575895" cy="1388165"/>
          </a:xfrm>
        </p:spPr>
        <p:txBody>
          <a:bodyPr/>
          <a:lstStyle/>
          <a:p>
            <a:r>
              <a:rPr lang="en-US" dirty="0" smtClean="0"/>
              <a:t>By C. Kohn</a:t>
            </a:r>
          </a:p>
          <a:p>
            <a:r>
              <a:rPr lang="en-US" dirty="0" smtClean="0"/>
              <a:t>Agricultural Sciences</a:t>
            </a:r>
          </a:p>
          <a:p>
            <a:r>
              <a:rPr lang="en-US" dirty="0" smtClean="0"/>
              <a:t>Waterford WI</a:t>
            </a:r>
            <a:endParaRPr lang="en-US" dirty="0"/>
          </a:p>
        </p:txBody>
      </p:sp>
      <p:pic>
        <p:nvPicPr>
          <p:cNvPr id="1026" name="Picture 2" descr="https://encrypted-tbn3.gstatic.com/images?q=tbn:ANd9GcSAPn4PG7ukKyOWJHFOOafVZDG0lXfC-sNaMzu_xadl6bgoc7S25g">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4026" y="473273"/>
            <a:ext cx="5724524" cy="3219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6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Vostok</a:t>
            </a:r>
            <a:r>
              <a:rPr lang="en-US" dirty="0" smtClean="0"/>
              <a:t> Evidence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main evidence from </a:t>
            </a:r>
            <a:r>
              <a:rPr lang="en-US" dirty="0" err="1" smtClean="0"/>
              <a:t>Vostok</a:t>
            </a:r>
            <a:r>
              <a:rPr lang="en-US" dirty="0" smtClean="0"/>
              <a:t> is the levels of greenhouse gases preserved in thick layers of ancient ice. </a:t>
            </a:r>
          </a:p>
          <a:p>
            <a:pPr lvl="1"/>
            <a:r>
              <a:rPr lang="en-US" dirty="0" err="1" smtClean="0"/>
              <a:t>Vostok</a:t>
            </a:r>
            <a:r>
              <a:rPr lang="en-US" dirty="0" smtClean="0"/>
              <a:t> evidence shows that for </a:t>
            </a:r>
            <a:r>
              <a:rPr lang="en-US" dirty="0"/>
              <a:t>hundreds of thousands of years, CO</a:t>
            </a:r>
            <a:r>
              <a:rPr lang="en-US" baseline="-25000" dirty="0"/>
              <a:t>2</a:t>
            </a:r>
            <a:r>
              <a:rPr lang="en-US" dirty="0"/>
              <a:t> levels stayed roughly between 200-300 ppm.  </a:t>
            </a:r>
          </a:p>
          <a:p>
            <a:pPr lvl="1"/>
            <a:r>
              <a:rPr lang="en-US" dirty="0"/>
              <a:t>Today, at 400 ppm, we know that CO­</a:t>
            </a:r>
            <a:r>
              <a:rPr lang="en-US" baseline="-25000" dirty="0"/>
              <a:t>2</a:t>
            </a:r>
            <a:r>
              <a:rPr lang="en-US" dirty="0"/>
              <a:t> levels are higher than any point in the past </a:t>
            </a:r>
            <a:r>
              <a:rPr lang="en-US" dirty="0" smtClean="0"/>
              <a:t>hundreds of thousands of years. </a:t>
            </a:r>
            <a:br>
              <a:rPr lang="en-US" dirty="0" smtClean="0"/>
            </a:br>
            <a:endParaRPr lang="en-US" dirty="0"/>
          </a:p>
          <a:p>
            <a:pPr lvl="0"/>
            <a:r>
              <a:rPr lang="en-US" dirty="0"/>
              <a:t>Scientists are also able to measure an isotope of hydrogen called </a:t>
            </a:r>
            <a:r>
              <a:rPr lang="en-US" u="sng" dirty="0"/>
              <a:t>deuterium</a:t>
            </a:r>
            <a:r>
              <a:rPr lang="en-US" dirty="0"/>
              <a:t>. </a:t>
            </a:r>
          </a:p>
          <a:p>
            <a:pPr lvl="1"/>
            <a:r>
              <a:rPr lang="en-US" u="sng" dirty="0"/>
              <a:t>Deuterium</a:t>
            </a:r>
            <a:r>
              <a:rPr lang="en-US" dirty="0"/>
              <a:t> is essentially </a:t>
            </a:r>
            <a:r>
              <a:rPr lang="en-US" dirty="0" smtClean="0"/>
              <a:t>a ‘heavy</a:t>
            </a:r>
            <a:r>
              <a:rPr lang="en-US" dirty="0"/>
              <a:t>’ form of hydrogen.</a:t>
            </a:r>
          </a:p>
          <a:p>
            <a:pPr lvl="1"/>
            <a:r>
              <a:rPr lang="en-US" dirty="0"/>
              <a:t>The more deuterium in the air, the warmer the atmosphere was for that particular year. </a:t>
            </a:r>
          </a:p>
          <a:p>
            <a:pPr lvl="1"/>
            <a:r>
              <a:rPr lang="en-US" dirty="0"/>
              <a:t>The ratio of deuterium to other </a:t>
            </a:r>
            <a:r>
              <a:rPr lang="en-US" dirty="0" smtClean="0"/>
              <a:t/>
            </a:r>
            <a:br>
              <a:rPr lang="en-US" dirty="0" smtClean="0"/>
            </a:br>
            <a:r>
              <a:rPr lang="en-US" dirty="0" smtClean="0"/>
              <a:t>isotopes </a:t>
            </a:r>
            <a:r>
              <a:rPr lang="en-US" dirty="0"/>
              <a:t>of hydrogen enables </a:t>
            </a:r>
            <a:r>
              <a:rPr lang="en-US" dirty="0" smtClean="0"/>
              <a:t/>
            </a:r>
            <a:br>
              <a:rPr lang="en-US" dirty="0" smtClean="0"/>
            </a:br>
            <a:r>
              <a:rPr lang="en-US" dirty="0" smtClean="0"/>
              <a:t>scientists </a:t>
            </a:r>
            <a:r>
              <a:rPr lang="en-US" dirty="0"/>
              <a:t>to determine the </a:t>
            </a:r>
            <a:r>
              <a:rPr lang="en-US" dirty="0" smtClean="0"/>
              <a:t/>
            </a:r>
            <a:br>
              <a:rPr lang="en-US" dirty="0" smtClean="0"/>
            </a:br>
            <a:r>
              <a:rPr lang="en-US" dirty="0" smtClean="0"/>
              <a:t>average temperature for </a:t>
            </a:r>
            <a:r>
              <a:rPr lang="en-US" dirty="0"/>
              <a:t>each </a:t>
            </a:r>
            <a:r>
              <a:rPr lang="en-US" dirty="0" smtClean="0"/>
              <a:t/>
            </a:r>
            <a:br>
              <a:rPr lang="en-US" dirty="0" smtClean="0"/>
            </a:br>
            <a:r>
              <a:rPr lang="en-US" dirty="0" smtClean="0"/>
              <a:t>year</a:t>
            </a:r>
            <a:r>
              <a:rPr lang="en-US" dirty="0"/>
              <a:t>. </a:t>
            </a:r>
          </a:p>
          <a:p>
            <a:endParaRPr lang="en-US"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76" t="21513" r="37217" b="6766"/>
          <a:stretch/>
        </p:blipFill>
        <p:spPr>
          <a:xfrm>
            <a:off x="4710544" y="4212957"/>
            <a:ext cx="3934692" cy="2551591"/>
          </a:xfrm>
          <a:prstGeom prst="rect">
            <a:avLst/>
          </a:prstGeom>
        </p:spPr>
      </p:pic>
      <p:sp>
        <p:nvSpPr>
          <p:cNvPr id="5" name="Rectangle 4"/>
          <p:cNvSpPr/>
          <p:nvPr/>
        </p:nvSpPr>
        <p:spPr>
          <a:xfrm>
            <a:off x="5195454" y="6647993"/>
            <a:ext cx="3352800" cy="233110"/>
          </a:xfrm>
          <a:prstGeom prst="rect">
            <a:avLst/>
          </a:prstGeom>
        </p:spPr>
        <p:txBody>
          <a:bodyPr wrap="square">
            <a:spAutoFit/>
          </a:bodyPr>
          <a:lstStyle/>
          <a:p>
            <a:r>
              <a:rPr lang="en-US" sz="900" i="1" dirty="0" smtClean="0"/>
              <a:t>Source: http</a:t>
            </a:r>
            <a:r>
              <a:rPr lang="en-US" sz="900" i="1" dirty="0"/>
              <a:t>://genesismission.jpl.nasa.gov/science/mod2_aei/fig12.gif</a:t>
            </a:r>
          </a:p>
        </p:txBody>
      </p:sp>
    </p:spTree>
    <p:extLst>
      <p:ext uri="{BB962C8B-B14F-4D97-AF65-F5344CB8AC3E}">
        <p14:creationId xmlns:p14="http://schemas.microsoft.com/office/powerpoint/2010/main" val="1937969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know that this is caused by human activity? </a:t>
            </a:r>
          </a:p>
        </p:txBody>
      </p:sp>
      <p:sp>
        <p:nvSpPr>
          <p:cNvPr id="3" name="Content Placeholder 2"/>
          <p:cNvSpPr>
            <a:spLocks noGrp="1"/>
          </p:cNvSpPr>
          <p:nvPr>
            <p:ph idx="1"/>
          </p:nvPr>
        </p:nvSpPr>
        <p:spPr/>
        <p:txBody>
          <a:bodyPr>
            <a:normAutofit fontScale="85000" lnSpcReduction="20000"/>
          </a:bodyPr>
          <a:lstStyle/>
          <a:p>
            <a:pPr lvl="0"/>
            <a:r>
              <a:rPr lang="en-US" dirty="0"/>
              <a:t>For the last 10,000 years, the concentrations of CO</a:t>
            </a:r>
            <a:r>
              <a:rPr lang="en-US" baseline="-25000" dirty="0"/>
              <a:t>2</a:t>
            </a:r>
            <a:r>
              <a:rPr lang="en-US" dirty="0"/>
              <a:t>, methane, and other greenhouse gases were relatively stable. </a:t>
            </a:r>
          </a:p>
          <a:p>
            <a:pPr lvl="1"/>
            <a:r>
              <a:rPr lang="en-US" dirty="0"/>
              <a:t>In the last 150 years, CO</a:t>
            </a:r>
            <a:r>
              <a:rPr lang="en-US" baseline="-25000" dirty="0"/>
              <a:t>2</a:t>
            </a:r>
            <a:r>
              <a:rPr lang="en-US" dirty="0"/>
              <a:t> has </a:t>
            </a:r>
            <a:r>
              <a:rPr lang="en-US" dirty="0" smtClean="0"/>
              <a:t>increased 70% (280 </a:t>
            </a:r>
            <a:r>
              <a:rPr lang="en-US" dirty="0"/>
              <a:t>ppm to 400 </a:t>
            </a:r>
            <a:r>
              <a:rPr lang="en-US" dirty="0" smtClean="0"/>
              <a:t>ppm), </a:t>
            </a:r>
            <a:r>
              <a:rPr lang="en-US" dirty="0"/>
              <a:t>while methane has increased 148%. </a:t>
            </a:r>
            <a:r>
              <a:rPr lang="en-US" dirty="0" smtClean="0"/>
              <a:t/>
            </a:r>
            <a:br>
              <a:rPr lang="en-US" dirty="0" smtClean="0"/>
            </a:br>
            <a:endParaRPr lang="en-US" dirty="0"/>
          </a:p>
          <a:p>
            <a:pPr lvl="0"/>
            <a:r>
              <a:rPr lang="en-US" dirty="0"/>
              <a:t>This coincides perfectly with the start of the Industrial </a:t>
            </a:r>
            <a:r>
              <a:rPr lang="en-US" dirty="0" smtClean="0"/>
              <a:t>Revolution.</a:t>
            </a:r>
          </a:p>
          <a:p>
            <a:pPr lvl="1"/>
            <a:r>
              <a:rPr lang="en-US" dirty="0" smtClean="0"/>
              <a:t>It as at this time that </a:t>
            </a:r>
            <a:br>
              <a:rPr lang="en-US" dirty="0" smtClean="0"/>
            </a:br>
            <a:r>
              <a:rPr lang="en-US" dirty="0" smtClean="0"/>
              <a:t>greenhouse </a:t>
            </a:r>
            <a:r>
              <a:rPr lang="en-US" dirty="0"/>
              <a:t>gases </a:t>
            </a:r>
            <a:r>
              <a:rPr lang="en-US" dirty="0" smtClean="0"/>
              <a:t>were </a:t>
            </a:r>
            <a:br>
              <a:rPr lang="en-US" dirty="0" smtClean="0"/>
            </a:br>
            <a:r>
              <a:rPr lang="en-US" dirty="0" smtClean="0"/>
              <a:t>released </a:t>
            </a:r>
            <a:r>
              <a:rPr lang="en-US" dirty="0"/>
              <a:t>in larger quantities </a:t>
            </a:r>
            <a:r>
              <a:rPr lang="en-US" dirty="0" smtClean="0"/>
              <a:t/>
            </a:r>
            <a:br>
              <a:rPr lang="en-US" dirty="0" smtClean="0"/>
            </a:br>
            <a:r>
              <a:rPr lang="en-US" dirty="0" smtClean="0"/>
              <a:t>than </a:t>
            </a:r>
            <a:r>
              <a:rPr lang="en-US" dirty="0"/>
              <a:t>could be reabsorbed by </a:t>
            </a:r>
            <a:r>
              <a:rPr lang="en-US" dirty="0" smtClean="0"/>
              <a:t/>
            </a:r>
            <a:br>
              <a:rPr lang="en-US" dirty="0" smtClean="0"/>
            </a:br>
            <a:r>
              <a:rPr lang="en-US" dirty="0" smtClean="0"/>
              <a:t>plants </a:t>
            </a:r>
            <a:r>
              <a:rPr lang="en-US" dirty="0"/>
              <a:t>during photosynthesis.</a:t>
            </a:r>
          </a:p>
          <a:p>
            <a:pPr lvl="1"/>
            <a:r>
              <a:rPr lang="en-US" dirty="0" smtClean="0"/>
              <a:t>Greenhouse </a:t>
            </a:r>
            <a:r>
              <a:rPr lang="en-US" dirty="0"/>
              <a:t>gases </a:t>
            </a:r>
            <a:r>
              <a:rPr lang="en-US" dirty="0" smtClean="0"/>
              <a:t>increased </a:t>
            </a:r>
            <a:br>
              <a:rPr lang="en-US" dirty="0" smtClean="0"/>
            </a:br>
            <a:r>
              <a:rPr lang="en-US" dirty="0" smtClean="0"/>
              <a:t>with </a:t>
            </a:r>
            <a:r>
              <a:rPr lang="en-US" dirty="0"/>
              <a:t>each passing year at a </a:t>
            </a:r>
            <a:r>
              <a:rPr lang="en-US" dirty="0" smtClean="0"/>
              <a:t/>
            </a:r>
            <a:br>
              <a:rPr lang="en-US" dirty="0" smtClean="0"/>
            </a:br>
            <a:r>
              <a:rPr lang="en-US" dirty="0" smtClean="0"/>
              <a:t>rate </a:t>
            </a:r>
            <a:r>
              <a:rPr lang="en-US" dirty="0"/>
              <a:t>never before seen in </a:t>
            </a:r>
            <a:r>
              <a:rPr lang="en-US" dirty="0" smtClean="0"/>
              <a:t/>
            </a:r>
            <a:br>
              <a:rPr lang="en-US" dirty="0" smtClean="0"/>
            </a:br>
            <a:r>
              <a:rPr lang="en-US" dirty="0" smtClean="0"/>
              <a:t>measurable </a:t>
            </a:r>
            <a:r>
              <a:rPr lang="en-US" dirty="0"/>
              <a:t>history.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109" y="3649166"/>
            <a:ext cx="4191432" cy="2993880"/>
          </a:xfrm>
          <a:prstGeom prst="rect">
            <a:avLst/>
          </a:prstGeom>
        </p:spPr>
      </p:pic>
      <p:sp>
        <p:nvSpPr>
          <p:cNvPr id="5" name="Rectangle 4"/>
          <p:cNvSpPr/>
          <p:nvPr/>
        </p:nvSpPr>
        <p:spPr>
          <a:xfrm>
            <a:off x="5588965" y="6643046"/>
            <a:ext cx="3186545" cy="230832"/>
          </a:xfrm>
          <a:prstGeom prst="rect">
            <a:avLst/>
          </a:prstGeom>
        </p:spPr>
        <p:txBody>
          <a:bodyPr wrap="square">
            <a:spAutoFit/>
          </a:bodyPr>
          <a:lstStyle/>
          <a:p>
            <a:r>
              <a:rPr lang="en-US" sz="900" i="1" dirty="0" smtClean="0"/>
              <a:t>Source: http</a:t>
            </a:r>
            <a:r>
              <a:rPr lang="en-US" sz="900" i="1" dirty="0"/>
              <a:t>://www.climatechange.govt.nz/science/gases.gif</a:t>
            </a:r>
          </a:p>
        </p:txBody>
      </p:sp>
    </p:spTree>
    <p:extLst>
      <p:ext uri="{BB962C8B-B14F-4D97-AF65-F5344CB8AC3E}">
        <p14:creationId xmlns:p14="http://schemas.microsoft.com/office/powerpoint/2010/main" val="351101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know this is not due to changes in the sun</a:t>
            </a:r>
            <a:r>
              <a:rPr lang="en-US" dirty="0" smtClean="0"/>
              <a:t>?</a:t>
            </a:r>
            <a:endParaRPr lang="en-US" dirty="0"/>
          </a:p>
        </p:txBody>
      </p:sp>
      <p:sp>
        <p:nvSpPr>
          <p:cNvPr id="3" name="Content Placeholder 2"/>
          <p:cNvSpPr>
            <a:spLocks noGrp="1"/>
          </p:cNvSpPr>
          <p:nvPr>
            <p:ph idx="1"/>
          </p:nvPr>
        </p:nvSpPr>
        <p:spPr>
          <a:xfrm>
            <a:off x="406875" y="1482436"/>
            <a:ext cx="4109708" cy="5027545"/>
          </a:xfrm>
        </p:spPr>
        <p:txBody>
          <a:bodyPr>
            <a:normAutofit fontScale="92500" lnSpcReduction="20000"/>
          </a:bodyPr>
          <a:lstStyle/>
          <a:p>
            <a:pPr lvl="0"/>
            <a:r>
              <a:rPr lang="en-US" dirty="0"/>
              <a:t>The sun’s energy-output does fluctuate on a fairly regular basis.  </a:t>
            </a:r>
          </a:p>
          <a:p>
            <a:pPr lvl="1"/>
            <a:r>
              <a:rPr lang="en-US" dirty="0"/>
              <a:t>However, while these long-term fluctuations have remained fairly consistent, the temperature on the surface of the earth has continued to rise.</a:t>
            </a:r>
          </a:p>
          <a:p>
            <a:pPr lvl="2"/>
            <a:r>
              <a:rPr lang="en-US" dirty="0"/>
              <a:t>This relationship strongly indicates that the cause of the warming of the earth is unrelated to the output of energy from the sun.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938" y="1620982"/>
            <a:ext cx="4507146" cy="4704333"/>
          </a:xfrm>
          <a:prstGeom prst="rect">
            <a:avLst/>
          </a:prstGeom>
        </p:spPr>
      </p:pic>
      <p:sp>
        <p:nvSpPr>
          <p:cNvPr id="5" name="Rectangle 4"/>
          <p:cNvSpPr/>
          <p:nvPr/>
        </p:nvSpPr>
        <p:spPr>
          <a:xfrm>
            <a:off x="3394362" y="6458380"/>
            <a:ext cx="5195455" cy="369332"/>
          </a:xfrm>
          <a:prstGeom prst="rect">
            <a:avLst/>
          </a:prstGeom>
        </p:spPr>
        <p:txBody>
          <a:bodyPr wrap="square">
            <a:spAutoFit/>
          </a:bodyPr>
          <a:lstStyle/>
          <a:p>
            <a:pPr lvl="2"/>
            <a:r>
              <a:rPr lang="en-US" sz="900" i="1" dirty="0" smtClean="0">
                <a:hlinkClick r:id="rId3"/>
              </a:rPr>
              <a:t>Source: http</a:t>
            </a:r>
            <a:r>
              <a:rPr lang="en-US" sz="900" i="1" dirty="0">
                <a:hlinkClick r:id="rId3"/>
              </a:rPr>
              <a:t>://www1.ncdc.noaa.gov/pub/data/cmb/images/indicators/solar-variability.gif</a:t>
            </a:r>
            <a:r>
              <a:rPr lang="en-US" sz="900" i="1" dirty="0"/>
              <a:t/>
            </a:r>
            <a:br>
              <a:rPr lang="en-US" sz="900" i="1" dirty="0"/>
            </a:br>
            <a:endParaRPr lang="en-US" sz="900" i="1" dirty="0"/>
          </a:p>
        </p:txBody>
      </p:sp>
    </p:spTree>
    <p:extLst>
      <p:ext uri="{BB962C8B-B14F-4D97-AF65-F5344CB8AC3E}">
        <p14:creationId xmlns:p14="http://schemas.microsoft.com/office/powerpoint/2010/main" val="1429987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Milankovitch</a:t>
            </a:r>
            <a:r>
              <a:rPr lang="en-US" dirty="0" smtClean="0"/>
              <a:t> Cycles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The earth has a constantly changing relationship with the sun.</a:t>
            </a:r>
          </a:p>
          <a:p>
            <a:pPr lvl="1"/>
            <a:r>
              <a:rPr lang="en-US" dirty="0"/>
              <a:t>Changes in the earth’s orbit around the sun follow predictable patterns known as the </a:t>
            </a:r>
            <a:r>
              <a:rPr lang="en-US" u="sng" dirty="0" err="1"/>
              <a:t>Milankovitch</a:t>
            </a:r>
            <a:r>
              <a:rPr lang="en-US" u="sng" dirty="0"/>
              <a:t> Cycles</a:t>
            </a:r>
            <a:r>
              <a:rPr lang="en-US" dirty="0"/>
              <a:t>. </a:t>
            </a:r>
          </a:p>
          <a:p>
            <a:pPr lvl="1"/>
            <a:r>
              <a:rPr lang="en-US" dirty="0"/>
              <a:t>These cycles include three ways in which the earth’s orbit can change:</a:t>
            </a:r>
          </a:p>
          <a:p>
            <a:pPr lvl="2"/>
            <a:r>
              <a:rPr lang="en-US" dirty="0"/>
              <a:t>1. The earth’s orbit can go from circular to a more oval shape</a:t>
            </a:r>
            <a:r>
              <a:rPr lang="en-US" dirty="0" smtClean="0"/>
              <a:t>. This </a:t>
            </a:r>
            <a:r>
              <a:rPr lang="en-US" dirty="0"/>
              <a:t>cycle lasts 100,000 years</a:t>
            </a:r>
            <a:r>
              <a:rPr lang="en-US" dirty="0" smtClean="0"/>
              <a:t>. (E in the image below)</a:t>
            </a:r>
            <a:endParaRPr lang="en-US" dirty="0"/>
          </a:p>
          <a:p>
            <a:pPr lvl="2"/>
            <a:r>
              <a:rPr lang="en-US" dirty="0"/>
              <a:t>2. The earth wobbles as it spins. </a:t>
            </a:r>
            <a:r>
              <a:rPr lang="en-US" dirty="0" smtClean="0"/>
              <a:t>This </a:t>
            </a:r>
            <a:r>
              <a:rPr lang="en-US" dirty="0"/>
              <a:t>cycle lasts 21,000 years</a:t>
            </a:r>
            <a:r>
              <a:rPr lang="en-US" dirty="0" smtClean="0"/>
              <a:t>. (P)</a:t>
            </a:r>
            <a:endParaRPr lang="en-US" dirty="0"/>
          </a:p>
          <a:p>
            <a:pPr lvl="2"/>
            <a:r>
              <a:rPr lang="en-US" dirty="0"/>
              <a:t>3. The earth’s axis tilts more or less. </a:t>
            </a:r>
            <a:r>
              <a:rPr lang="en-US" dirty="0" smtClean="0"/>
              <a:t>This </a:t>
            </a:r>
            <a:r>
              <a:rPr lang="en-US" dirty="0"/>
              <a:t>cycle lasts 41,000 years</a:t>
            </a:r>
            <a:r>
              <a:rPr lang="en-US" dirty="0" smtClean="0"/>
              <a:t>. (T) </a:t>
            </a:r>
            <a:endParaRPr lang="en-US" dirty="0"/>
          </a:p>
          <a:p>
            <a:pPr lvl="1"/>
            <a:endParaRPr lang="en-US" dirty="0" smtClean="0"/>
          </a:p>
          <a:p>
            <a:pPr lvl="1"/>
            <a:r>
              <a:rPr lang="en-US" dirty="0" smtClean="0"/>
              <a:t>These </a:t>
            </a:r>
            <a:r>
              <a:rPr lang="en-US" dirty="0" err="1"/>
              <a:t>Milankovitch</a:t>
            </a:r>
            <a:r>
              <a:rPr lang="en-US" dirty="0"/>
              <a:t> Cycles are a </a:t>
            </a:r>
            <a:r>
              <a:rPr lang="en-US" dirty="0" smtClean="0"/>
              <a:t/>
            </a:r>
            <a:br>
              <a:rPr lang="en-US" dirty="0" smtClean="0"/>
            </a:br>
            <a:r>
              <a:rPr lang="en-US" dirty="0" smtClean="0"/>
              <a:t>major </a:t>
            </a:r>
            <a:r>
              <a:rPr lang="en-US" dirty="0"/>
              <a:t>cause of changes to the </a:t>
            </a:r>
            <a:r>
              <a:rPr lang="en-US" dirty="0" smtClean="0"/>
              <a:t/>
            </a:r>
            <a:br>
              <a:rPr lang="en-US" dirty="0" smtClean="0"/>
            </a:br>
            <a:r>
              <a:rPr lang="en-US" dirty="0" smtClean="0"/>
              <a:t>Earth’s </a:t>
            </a:r>
            <a:r>
              <a:rPr lang="en-US" dirty="0"/>
              <a:t>climate, including ice ages. </a:t>
            </a:r>
          </a:p>
          <a:p>
            <a:pPr lvl="2"/>
            <a:r>
              <a:rPr lang="en-US" dirty="0"/>
              <a:t>However, the rate of change is in </a:t>
            </a:r>
            <a:r>
              <a:rPr lang="en-US" dirty="0" smtClean="0"/>
              <a:t/>
            </a:r>
            <a:br>
              <a:rPr lang="en-US" dirty="0" smtClean="0"/>
            </a:br>
            <a:r>
              <a:rPr lang="en-US" dirty="0" smtClean="0"/>
              <a:t>the tens</a:t>
            </a:r>
            <a:r>
              <a:rPr lang="en-US" dirty="0"/>
              <a:t>, if not hundreds of </a:t>
            </a:r>
            <a:r>
              <a:rPr lang="en-US" dirty="0" smtClean="0"/>
              <a:t/>
            </a:r>
            <a:br>
              <a:rPr lang="en-US" dirty="0" smtClean="0"/>
            </a:br>
            <a:r>
              <a:rPr lang="en-US" dirty="0" smtClean="0"/>
              <a:t>thousands </a:t>
            </a:r>
            <a:r>
              <a:rPr lang="en-US" dirty="0"/>
              <a:t>of years. </a:t>
            </a:r>
          </a:p>
          <a:p>
            <a:pPr lvl="2"/>
            <a:r>
              <a:rPr lang="en-US" dirty="0"/>
              <a:t>The rate of change we are currently </a:t>
            </a:r>
            <a:r>
              <a:rPr lang="en-US" dirty="0" smtClean="0"/>
              <a:t/>
            </a:r>
            <a:br>
              <a:rPr lang="en-US" dirty="0" smtClean="0"/>
            </a:br>
            <a:r>
              <a:rPr lang="en-US" dirty="0" smtClean="0"/>
              <a:t>experiencing </a:t>
            </a:r>
            <a:r>
              <a:rPr lang="en-US" dirty="0"/>
              <a:t>is happening in a matter </a:t>
            </a:r>
            <a:r>
              <a:rPr lang="en-US" dirty="0" smtClean="0"/>
              <a:t/>
            </a:r>
            <a:br>
              <a:rPr lang="en-US" dirty="0" smtClean="0"/>
            </a:br>
            <a:r>
              <a:rPr lang="en-US" dirty="0" smtClean="0"/>
              <a:t>of </a:t>
            </a:r>
            <a:r>
              <a:rPr lang="en-US" dirty="0"/>
              <a:t>decades.</a:t>
            </a:r>
          </a:p>
          <a:p>
            <a:pPr lvl="3"/>
            <a:r>
              <a:rPr lang="en-US" dirty="0"/>
              <a:t>This is thousands of times faster than what </a:t>
            </a:r>
            <a:r>
              <a:rPr lang="en-US" dirty="0" smtClean="0"/>
              <a:t/>
            </a:r>
            <a:br>
              <a:rPr lang="en-US" dirty="0" smtClean="0"/>
            </a:br>
            <a:r>
              <a:rPr lang="en-US" dirty="0" smtClean="0"/>
              <a:t>would </a:t>
            </a:r>
            <a:r>
              <a:rPr lang="en-US" dirty="0"/>
              <a:t>occur from the </a:t>
            </a:r>
            <a:r>
              <a:rPr lang="en-US" dirty="0" err="1"/>
              <a:t>Milankovitch</a:t>
            </a:r>
            <a:r>
              <a:rPr lang="en-US" dirty="0"/>
              <a:t> </a:t>
            </a:r>
            <a:r>
              <a:rPr lang="en-US" dirty="0" smtClean="0"/>
              <a:t>Cycles if </a:t>
            </a:r>
            <a:br>
              <a:rPr lang="en-US" dirty="0" smtClean="0"/>
            </a:br>
            <a:r>
              <a:rPr lang="en-US" dirty="0" smtClean="0"/>
              <a:t>it were the cause of the change.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192" y="3363863"/>
            <a:ext cx="4184318" cy="3263768"/>
          </a:xfrm>
          <a:prstGeom prst="rect">
            <a:avLst/>
          </a:prstGeom>
        </p:spPr>
      </p:pic>
      <p:sp>
        <p:nvSpPr>
          <p:cNvPr id="5" name="Rectangle 4"/>
          <p:cNvSpPr/>
          <p:nvPr/>
        </p:nvSpPr>
        <p:spPr>
          <a:xfrm>
            <a:off x="4709078" y="6627168"/>
            <a:ext cx="3948545" cy="230832"/>
          </a:xfrm>
          <a:prstGeom prst="rect">
            <a:avLst/>
          </a:prstGeom>
        </p:spPr>
        <p:txBody>
          <a:bodyPr wrap="square">
            <a:spAutoFit/>
          </a:bodyPr>
          <a:lstStyle/>
          <a:p>
            <a:r>
              <a:rPr lang="en-US" sz="900" i="1" dirty="0" smtClean="0"/>
              <a:t>Source: http</a:t>
            </a:r>
            <a:r>
              <a:rPr lang="en-US" sz="900" i="1" dirty="0"/>
              <a:t>://www.southwestclimatechange.org/files/cc/figures/milankovitch.jpg</a:t>
            </a:r>
          </a:p>
        </p:txBody>
      </p:sp>
    </p:spTree>
    <p:extLst>
      <p:ext uri="{BB962C8B-B14F-4D97-AF65-F5344CB8AC3E}">
        <p14:creationId xmlns:p14="http://schemas.microsoft.com/office/powerpoint/2010/main" val="3723752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9091" y="2766848"/>
            <a:ext cx="7475220" cy="2926080"/>
          </a:xfrm>
        </p:spPr>
        <p:txBody>
          <a:bodyPr/>
          <a:lstStyle/>
          <a:p>
            <a:r>
              <a:rPr lang="en-US" dirty="0" smtClean="0"/>
              <a:t>A Future of Climate Change</a:t>
            </a:r>
            <a:endParaRPr lang="en-US" dirty="0"/>
          </a:p>
        </p:txBody>
      </p:sp>
      <p:sp>
        <p:nvSpPr>
          <p:cNvPr id="5" name="Text Placeholder 4"/>
          <p:cNvSpPr>
            <a:spLocks noGrp="1"/>
          </p:cNvSpPr>
          <p:nvPr>
            <p:ph type="body" idx="1"/>
          </p:nvPr>
        </p:nvSpPr>
        <p:spPr>
          <a:xfrm>
            <a:off x="1351719" y="5747793"/>
            <a:ext cx="6576822" cy="1363806"/>
          </a:xfrm>
        </p:spPr>
        <p:txBody>
          <a:bodyPr/>
          <a:lstStyle/>
          <a:p>
            <a:r>
              <a:rPr lang="en-US" dirty="0" smtClean="0"/>
              <a:t>What to expect in your lifetime.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691" y="713509"/>
            <a:ext cx="3048000" cy="3048000"/>
          </a:xfrm>
          <a:prstGeom prst="rect">
            <a:avLst/>
          </a:prstGeom>
        </p:spPr>
      </p:pic>
    </p:spTree>
    <p:extLst>
      <p:ext uri="{BB962C8B-B14F-4D97-AF65-F5344CB8AC3E}">
        <p14:creationId xmlns:p14="http://schemas.microsoft.com/office/powerpoint/2010/main" val="1866798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874" y="130949"/>
            <a:ext cx="8368636" cy="918949"/>
          </a:xfrm>
        </p:spPr>
        <p:txBody>
          <a:bodyPr>
            <a:normAutofit/>
          </a:bodyPr>
          <a:lstStyle/>
          <a:p>
            <a:r>
              <a:rPr lang="en-US" i="1" dirty="0" smtClean="0"/>
              <a:t>Temperature projections for 2100.</a:t>
            </a:r>
            <a:endParaRPr lang="en-US" dirty="0"/>
          </a:p>
        </p:txBody>
      </p:sp>
      <p:sp>
        <p:nvSpPr>
          <p:cNvPr id="3" name="Content Placeholder 2"/>
          <p:cNvSpPr>
            <a:spLocks noGrp="1"/>
          </p:cNvSpPr>
          <p:nvPr>
            <p:ph sz="quarter" idx="1"/>
          </p:nvPr>
        </p:nvSpPr>
        <p:spPr>
          <a:xfrm>
            <a:off x="341691" y="966768"/>
            <a:ext cx="8499001" cy="1600200"/>
          </a:xfrm>
        </p:spPr>
        <p:txBody>
          <a:bodyPr>
            <a:normAutofit fontScale="70000" lnSpcReduction="20000"/>
          </a:bodyPr>
          <a:lstStyle/>
          <a:p>
            <a:r>
              <a:rPr lang="en-US" i="1" dirty="0" smtClean="0"/>
              <a:t>Temperature projections to the year 2100, based on a range of emission scenarios and global climate models. The orange line (“constant CO2”) projects global temperatures with greenhouse gas concentrations stabilized at year 2000 levels.</a:t>
            </a:r>
          </a:p>
          <a:p>
            <a:pPr lvl="2"/>
            <a:r>
              <a:rPr lang="en-US" i="1" dirty="0" smtClean="0"/>
              <a:t>Source: </a:t>
            </a:r>
            <a:r>
              <a:rPr lang="en-US" i="1" dirty="0" smtClean="0">
                <a:hlinkClick r:id="rId2"/>
              </a:rPr>
              <a:t>NASA Earth Observatory</a:t>
            </a:r>
            <a:r>
              <a:rPr lang="en-US" i="1" dirty="0" smtClean="0"/>
              <a:t>, based on IPCC Fourth Assessment Report (2007)</a:t>
            </a:r>
            <a:r>
              <a:rPr lang="en-US" dirty="0" smtClean="0"/>
              <a:t> </a:t>
            </a:r>
          </a:p>
          <a:p>
            <a:endParaRPr lang="en-US" dirty="0"/>
          </a:p>
        </p:txBody>
      </p:sp>
      <p:pic>
        <p:nvPicPr>
          <p:cNvPr id="34818" name="Picture 2" descr="Figure 1: Line graph showing the range of projected temperature changes from 1990 to the year 2100, as published by the Intergovernmental Panel on Climate Change. In the year 2100, the range is from 1.4 to 5.8 degrees Celsius above the temperature in 199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6874" y="2285999"/>
            <a:ext cx="8001001" cy="4572001"/>
          </a:xfrm>
          <a:prstGeom prst="rect">
            <a:avLst/>
          </a:prstGeom>
          <a:noFill/>
        </p:spPr>
      </p:pic>
    </p:spTree>
    <p:extLst>
      <p:ext uri="{BB962C8B-B14F-4D97-AF65-F5344CB8AC3E}">
        <p14:creationId xmlns:p14="http://schemas.microsoft.com/office/powerpoint/2010/main" val="3306178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we expect in the future? </a:t>
            </a:r>
          </a:p>
        </p:txBody>
      </p:sp>
      <p:sp>
        <p:nvSpPr>
          <p:cNvPr id="3" name="Content Placeholder 2"/>
          <p:cNvSpPr>
            <a:spLocks noGrp="1"/>
          </p:cNvSpPr>
          <p:nvPr>
            <p:ph idx="1"/>
          </p:nvPr>
        </p:nvSpPr>
        <p:spPr/>
        <p:txBody>
          <a:bodyPr>
            <a:normAutofit fontScale="70000" lnSpcReduction="20000"/>
          </a:bodyPr>
          <a:lstStyle/>
          <a:p>
            <a:pPr lvl="0"/>
            <a:r>
              <a:rPr lang="en-US" dirty="0"/>
              <a:t>As greenhouse gas levels increase, patterns of US precipitation and storm events will change as well. </a:t>
            </a:r>
          </a:p>
          <a:p>
            <a:pPr lvl="1"/>
            <a:r>
              <a:rPr lang="en-US" dirty="0"/>
              <a:t>Northern areas will likely become wetter, especially in winter and spring. </a:t>
            </a:r>
          </a:p>
          <a:p>
            <a:pPr lvl="1"/>
            <a:r>
              <a:rPr lang="en-US" dirty="0"/>
              <a:t>Southern areas (especially in the West) will likely become drier. </a:t>
            </a:r>
            <a:r>
              <a:rPr lang="en-US" dirty="0" smtClean="0"/>
              <a:t/>
            </a:r>
            <a:br>
              <a:rPr lang="en-US" dirty="0" smtClean="0"/>
            </a:br>
            <a:endParaRPr lang="en-US" dirty="0"/>
          </a:p>
          <a:p>
            <a:r>
              <a:rPr lang="en-US" dirty="0"/>
              <a:t>Heavy precipitation will be more frequent as the atmosphere will have more energy to hold more moisture. </a:t>
            </a:r>
          </a:p>
          <a:p>
            <a:pPr lvl="1"/>
            <a:r>
              <a:rPr lang="en-US" dirty="0"/>
              <a:t>Heavy downpours that once occurred every 20 years are projected to occur as often as every 4 years, raising the risk of flooding in many areas. </a:t>
            </a:r>
            <a:r>
              <a:rPr lang="en-US" dirty="0" smtClean="0"/>
              <a:t/>
            </a:r>
            <a:br>
              <a:rPr lang="en-US" dirty="0" smtClean="0"/>
            </a:br>
            <a:endParaRPr lang="en-US" dirty="0"/>
          </a:p>
          <a:p>
            <a:r>
              <a:rPr lang="en-US" dirty="0"/>
              <a:t>The intensity of Atlantic hurricanes is likely to increase.</a:t>
            </a:r>
          </a:p>
          <a:p>
            <a:pPr lvl="1"/>
            <a:r>
              <a:rPr lang="en-US" dirty="0"/>
              <a:t>For each 1.8</a:t>
            </a:r>
            <a:r>
              <a:rPr lang="en-US" baseline="30000" dirty="0"/>
              <a:t>o</a:t>
            </a:r>
            <a:r>
              <a:rPr lang="en-US" dirty="0"/>
              <a:t> F increase in tropical sea temperatures, there is a projected hurricane rainfall increase of 6-18%. </a:t>
            </a:r>
            <a:r>
              <a:rPr lang="en-US" dirty="0" smtClean="0"/>
              <a:t/>
            </a:r>
            <a:br>
              <a:rPr lang="en-US" dirty="0" smtClean="0"/>
            </a:br>
            <a:endParaRPr lang="en-US" dirty="0"/>
          </a:p>
          <a:p>
            <a:r>
              <a:rPr lang="en-US" dirty="0"/>
              <a:t>Snow accumulation will begin later and end earlier.</a:t>
            </a:r>
          </a:p>
          <a:p>
            <a:pPr lvl="1"/>
            <a:r>
              <a:rPr lang="en-US" dirty="0"/>
              <a:t>This will likely decrease snow cover by approximately 15%. </a:t>
            </a:r>
            <a:endParaRPr lang="en-US" dirty="0" smtClean="0"/>
          </a:p>
          <a:p>
            <a:pPr lvl="1"/>
            <a:r>
              <a:rPr lang="en-US" dirty="0" smtClean="0"/>
              <a:t>Warming is expected to occur at a faster rate as less snow reflects sunlight away from the earth’s surface. </a:t>
            </a:r>
            <a:endParaRPr lang="en-US" dirty="0"/>
          </a:p>
          <a:p>
            <a:endParaRPr lang="en-US" dirty="0"/>
          </a:p>
        </p:txBody>
      </p:sp>
    </p:spTree>
    <p:extLst>
      <p:ext uri="{BB962C8B-B14F-4D97-AF65-F5344CB8AC3E}">
        <p14:creationId xmlns:p14="http://schemas.microsoft.com/office/powerpoint/2010/main" val="2791717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the Midwest change? </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For the Midwest, the changes will be pronounced as well. </a:t>
            </a:r>
          </a:p>
          <a:p>
            <a:pPr lvl="1"/>
            <a:r>
              <a:rPr lang="en-US" dirty="0"/>
              <a:t>In 1995, the Midwest endured a 4-day heat wave that caused over 700 deaths in Chicago alone. </a:t>
            </a:r>
          </a:p>
          <a:p>
            <a:pPr lvl="2"/>
            <a:r>
              <a:rPr lang="en-US" dirty="0"/>
              <a:t>Similar heat waves are projected to occur up to three times per year by 2100 as the climate of the Great Lakes begins to resemble the climate of Texas and Oklahoma. </a:t>
            </a:r>
            <a:r>
              <a:rPr lang="en-US" dirty="0" smtClean="0"/>
              <a:t/>
            </a:r>
            <a:br>
              <a:rPr lang="en-US" dirty="0" smtClean="0"/>
            </a:br>
            <a:endParaRPr lang="en-US" dirty="0"/>
          </a:p>
          <a:p>
            <a:pPr lvl="1"/>
            <a:r>
              <a:rPr lang="en-US" dirty="0"/>
              <a:t>Heavy downpours </a:t>
            </a:r>
            <a:r>
              <a:rPr lang="en-US" dirty="0" smtClean="0"/>
              <a:t>and severe </a:t>
            </a:r>
            <a:br>
              <a:rPr lang="en-US" dirty="0" smtClean="0"/>
            </a:br>
            <a:r>
              <a:rPr lang="en-US" dirty="0" smtClean="0"/>
              <a:t>droughts in </a:t>
            </a:r>
            <a:r>
              <a:rPr lang="en-US" dirty="0"/>
              <a:t>the </a:t>
            </a:r>
            <a:r>
              <a:rPr lang="en-US" dirty="0" smtClean="0"/>
              <a:t>Midwest are </a:t>
            </a:r>
            <a:br>
              <a:rPr lang="en-US" dirty="0" smtClean="0"/>
            </a:br>
            <a:r>
              <a:rPr lang="en-US" dirty="0" smtClean="0"/>
              <a:t>projected </a:t>
            </a:r>
            <a:r>
              <a:rPr lang="en-US" dirty="0"/>
              <a:t>to occur twice as </a:t>
            </a:r>
            <a:r>
              <a:rPr lang="en-US" dirty="0" smtClean="0"/>
              <a:t/>
            </a:r>
            <a:br>
              <a:rPr lang="en-US" dirty="0" smtClean="0"/>
            </a:br>
            <a:r>
              <a:rPr lang="en-US" dirty="0" smtClean="0"/>
              <a:t>often </a:t>
            </a:r>
            <a:r>
              <a:rPr lang="en-US" dirty="0"/>
              <a:t>as they did in 1900. </a:t>
            </a:r>
          </a:p>
          <a:p>
            <a:pPr lvl="2"/>
            <a:r>
              <a:rPr lang="en-US" dirty="0"/>
              <a:t>Floods like those of 2008 and </a:t>
            </a:r>
            <a:r>
              <a:rPr lang="en-US" dirty="0" smtClean="0"/>
              <a:t/>
            </a:r>
            <a:br>
              <a:rPr lang="en-US" dirty="0" smtClean="0"/>
            </a:br>
            <a:r>
              <a:rPr lang="en-US" dirty="0" smtClean="0"/>
              <a:t>droughts like </a:t>
            </a:r>
            <a:r>
              <a:rPr lang="en-US" dirty="0"/>
              <a:t>those of 2012 are </a:t>
            </a:r>
            <a:r>
              <a:rPr lang="en-US" dirty="0" smtClean="0"/>
              <a:t/>
            </a:r>
            <a:br>
              <a:rPr lang="en-US" dirty="0" smtClean="0"/>
            </a:br>
            <a:r>
              <a:rPr lang="en-US" dirty="0" smtClean="0"/>
              <a:t>expected </a:t>
            </a:r>
            <a:r>
              <a:rPr lang="en-US" dirty="0"/>
              <a:t>to </a:t>
            </a:r>
            <a:r>
              <a:rPr lang="en-US" dirty="0" smtClean="0"/>
              <a:t>continue </a:t>
            </a:r>
            <a:r>
              <a:rPr lang="en-US" dirty="0"/>
              <a:t>to occur </a:t>
            </a:r>
            <a:r>
              <a:rPr lang="en-US" dirty="0" smtClean="0"/>
              <a:t/>
            </a:r>
            <a:br>
              <a:rPr lang="en-US" dirty="0" smtClean="0"/>
            </a:br>
            <a:r>
              <a:rPr lang="en-US" dirty="0" smtClean="0"/>
              <a:t>with </a:t>
            </a:r>
            <a:r>
              <a:rPr lang="en-US" dirty="0"/>
              <a:t>more frequency. </a:t>
            </a:r>
          </a:p>
          <a:p>
            <a:endParaRPr lang="en-US" dirty="0"/>
          </a:p>
        </p:txBody>
      </p:sp>
      <p:pic>
        <p:nvPicPr>
          <p:cNvPr id="1026" name="Picture 2" descr="http://wptschedule.org/bemoretunedin/wp-content/uploads/2010/12/climate-w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045" y="3771900"/>
            <a:ext cx="3882206" cy="2657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87465" y="6429375"/>
            <a:ext cx="1340432" cy="230832"/>
          </a:xfrm>
          <a:prstGeom prst="rect">
            <a:avLst/>
          </a:prstGeom>
        </p:spPr>
        <p:txBody>
          <a:bodyPr wrap="none">
            <a:spAutoFit/>
          </a:bodyPr>
          <a:lstStyle/>
          <a:p>
            <a:r>
              <a:rPr lang="en-US" sz="900" i="1" dirty="0" smtClean="0">
                <a:hlinkClick r:id="rId4"/>
              </a:rPr>
              <a:t>Source: wptschedule.org</a:t>
            </a:r>
            <a:r>
              <a:rPr lang="en-US" sz="900" i="1" dirty="0"/>
              <a:t> </a:t>
            </a:r>
          </a:p>
        </p:txBody>
      </p:sp>
    </p:spTree>
    <p:extLst>
      <p:ext uri="{BB962C8B-B14F-4D97-AF65-F5344CB8AC3E}">
        <p14:creationId xmlns:p14="http://schemas.microsoft.com/office/powerpoint/2010/main" val="3697879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will this affect agriculture</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Midwestern farmers are also expected to be strongly affected by increased greenhouse gases. </a:t>
            </a:r>
          </a:p>
          <a:p>
            <a:pPr lvl="1"/>
            <a:r>
              <a:rPr lang="en-US" dirty="0" smtClean="0"/>
              <a:t>Increased </a:t>
            </a:r>
            <a:r>
              <a:rPr lang="en-US" dirty="0"/>
              <a:t>CO</a:t>
            </a:r>
            <a:r>
              <a:rPr lang="en-US" baseline="-25000" dirty="0"/>
              <a:t>2</a:t>
            </a:r>
            <a:r>
              <a:rPr lang="en-US" dirty="0"/>
              <a:t> </a:t>
            </a:r>
            <a:r>
              <a:rPr lang="en-US" dirty="0" smtClean="0"/>
              <a:t>levels could potentially lead to more crop production. </a:t>
            </a:r>
          </a:p>
          <a:p>
            <a:pPr lvl="1"/>
            <a:r>
              <a:rPr lang="en-US" dirty="0" smtClean="0"/>
              <a:t>However, changes </a:t>
            </a:r>
            <a:r>
              <a:rPr lang="en-US" dirty="0"/>
              <a:t>to soil nutrient levels, soil moisture, and heat and weather patterns will likely offset any gains from increased photosynthesis. </a:t>
            </a:r>
            <a:r>
              <a:rPr lang="en-US" dirty="0" smtClean="0"/>
              <a:t/>
            </a:r>
            <a:br>
              <a:rPr lang="en-US" dirty="0" smtClean="0"/>
            </a:br>
            <a:endParaRPr lang="en-US" dirty="0"/>
          </a:p>
          <a:p>
            <a:pPr lvl="0"/>
            <a:r>
              <a:rPr lang="en-US" dirty="0"/>
              <a:t>Agriculture depends on highly-specific climate conditions.</a:t>
            </a:r>
          </a:p>
          <a:p>
            <a:pPr lvl="1"/>
            <a:r>
              <a:rPr lang="en-US" dirty="0"/>
              <a:t>Wetter conditions in spring will make planting much more difficult. </a:t>
            </a:r>
          </a:p>
          <a:p>
            <a:pPr lvl="1"/>
            <a:r>
              <a:rPr lang="en-US" dirty="0"/>
              <a:t>More frequent heat waves, droughts, and floods will place added stress on </a:t>
            </a:r>
            <a:br>
              <a:rPr lang="en-US" dirty="0"/>
            </a:br>
            <a:r>
              <a:rPr lang="en-US" dirty="0"/>
              <a:t>crops and livestock. </a:t>
            </a:r>
          </a:p>
          <a:p>
            <a:pPr lvl="1"/>
            <a:r>
              <a:rPr lang="en-US" dirty="0" smtClean="0"/>
              <a:t>As </a:t>
            </a:r>
            <a:r>
              <a:rPr lang="en-US" dirty="0"/>
              <a:t>insects </a:t>
            </a:r>
            <a:r>
              <a:rPr lang="en-US" dirty="0" smtClean="0"/>
              <a:t>are able to tolerate more mild winters, diseases are expected to become a bigger problem in agricultural production. </a:t>
            </a:r>
            <a:endParaRPr lang="en-US" dirty="0"/>
          </a:p>
          <a:p>
            <a:pPr lvl="1"/>
            <a:r>
              <a:rPr lang="en-US" dirty="0" smtClean="0"/>
              <a:t>Ground </a:t>
            </a:r>
            <a:r>
              <a:rPr lang="en-US" dirty="0"/>
              <a:t>and surface </a:t>
            </a:r>
            <a:r>
              <a:rPr lang="en-US" dirty="0" smtClean="0"/>
              <a:t>water are expected to </a:t>
            </a:r>
            <a:br>
              <a:rPr lang="en-US" dirty="0" smtClean="0"/>
            </a:br>
            <a:r>
              <a:rPr lang="en-US" dirty="0" smtClean="0"/>
              <a:t>become more scarce with increased evaporation. </a:t>
            </a:r>
            <a:br>
              <a:rPr lang="en-US" dirty="0" smtClean="0"/>
            </a:br>
            <a:endParaRPr lang="en-US" dirty="0"/>
          </a:p>
          <a:p>
            <a:pPr lvl="0"/>
            <a:r>
              <a:rPr lang="en-US" dirty="0"/>
              <a:t>Warmer temperatures will also increase </a:t>
            </a:r>
            <a:r>
              <a:rPr lang="en-US" dirty="0" smtClean="0"/>
              <a:t/>
            </a:r>
            <a:br>
              <a:rPr lang="en-US" dirty="0" smtClean="0"/>
            </a:br>
            <a:r>
              <a:rPr lang="en-US" dirty="0" smtClean="0"/>
              <a:t>the </a:t>
            </a:r>
            <a:r>
              <a:rPr lang="en-US" dirty="0"/>
              <a:t>maturation of crops.</a:t>
            </a:r>
          </a:p>
          <a:p>
            <a:pPr lvl="1"/>
            <a:r>
              <a:rPr lang="en-US" dirty="0"/>
              <a:t>However, for some crops (especially grains), </a:t>
            </a:r>
            <a:r>
              <a:rPr lang="en-US" dirty="0" smtClean="0"/>
              <a:t/>
            </a:r>
            <a:br>
              <a:rPr lang="en-US" dirty="0" smtClean="0"/>
            </a:br>
            <a:r>
              <a:rPr lang="en-US" dirty="0" smtClean="0"/>
              <a:t>faster </a:t>
            </a:r>
            <a:r>
              <a:rPr lang="en-US" dirty="0"/>
              <a:t>maturation results in reduced yields. </a:t>
            </a:r>
          </a:p>
          <a:p>
            <a:pPr lvl="1"/>
            <a:r>
              <a:rPr lang="en-US" dirty="0"/>
              <a:t>This is because the seedlings have less time to </a:t>
            </a:r>
            <a:r>
              <a:rPr lang="en-US" dirty="0" smtClean="0"/>
              <a:t/>
            </a:r>
            <a:br>
              <a:rPr lang="en-US" dirty="0" smtClean="0"/>
            </a:br>
            <a:r>
              <a:rPr lang="en-US" dirty="0" smtClean="0"/>
              <a:t>acquire </a:t>
            </a:r>
            <a:r>
              <a:rPr lang="en-US" dirty="0"/>
              <a:t>and store energy before they mature. </a:t>
            </a:r>
          </a:p>
          <a:p>
            <a:endParaRPr lang="en-US" dirty="0"/>
          </a:p>
        </p:txBody>
      </p:sp>
      <p:pic>
        <p:nvPicPr>
          <p:cNvPr id="6" name="Picture 2" descr="http://i2.cdn.turner.com/money/2012/08/02/news/economy/drought-food-exports/us-crop-export.gi.top.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6" r="8654"/>
          <a:stretch/>
        </p:blipFill>
        <p:spPr bwMode="auto">
          <a:xfrm>
            <a:off x="5694218" y="4036172"/>
            <a:ext cx="3075709" cy="26068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15999" y="6527630"/>
            <a:ext cx="1460656" cy="230832"/>
          </a:xfrm>
          <a:prstGeom prst="rect">
            <a:avLst/>
          </a:prstGeom>
        </p:spPr>
        <p:txBody>
          <a:bodyPr wrap="none">
            <a:spAutoFit/>
          </a:bodyPr>
          <a:lstStyle/>
          <a:p>
            <a:r>
              <a:rPr lang="en-US" sz="900" dirty="0" smtClean="0">
                <a:hlinkClick r:id="rId4"/>
              </a:rPr>
              <a:t>Source: money.cnn.com</a:t>
            </a:r>
            <a:r>
              <a:rPr lang="en-US" sz="900" dirty="0"/>
              <a:t> </a:t>
            </a:r>
          </a:p>
        </p:txBody>
      </p:sp>
    </p:spTree>
    <p:extLst>
      <p:ext uri="{BB962C8B-B14F-4D97-AF65-F5344CB8AC3E}">
        <p14:creationId xmlns:p14="http://schemas.microsoft.com/office/powerpoint/2010/main" val="2394737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will this affect the oceans</a:t>
            </a:r>
            <a:r>
              <a:rPr lang="en-US" dirty="0" smtClean="0"/>
              <a:t>?</a:t>
            </a:r>
            <a:endParaRPr lang="en-US" dirty="0"/>
          </a:p>
        </p:txBody>
      </p:sp>
      <p:sp>
        <p:nvSpPr>
          <p:cNvPr id="3" name="Content Placeholder 2"/>
          <p:cNvSpPr>
            <a:spLocks noGrp="1"/>
          </p:cNvSpPr>
          <p:nvPr>
            <p:ph idx="1"/>
          </p:nvPr>
        </p:nvSpPr>
        <p:spPr>
          <a:xfrm>
            <a:off x="406874" y="1334068"/>
            <a:ext cx="8368636" cy="3681277"/>
          </a:xfrm>
        </p:spPr>
        <p:txBody>
          <a:bodyPr>
            <a:normAutofit fontScale="62500" lnSpcReduction="20000"/>
          </a:bodyPr>
          <a:lstStyle/>
          <a:p>
            <a:r>
              <a:rPr lang="en-US" dirty="0"/>
              <a:t>Oceans are expanding. </a:t>
            </a:r>
          </a:p>
          <a:p>
            <a:pPr lvl="1"/>
            <a:r>
              <a:rPr lang="en-US" dirty="0"/>
              <a:t>Due to melting ice and the fact that warm water expands, sea levels could rise 2 feet.</a:t>
            </a:r>
          </a:p>
          <a:p>
            <a:pPr lvl="1"/>
            <a:r>
              <a:rPr lang="en-US" dirty="0"/>
              <a:t>Given 39% of Americans live on the coasts, this could be a costly and potentially deadly problem (much like Hurricane Sandy created). </a:t>
            </a:r>
            <a:r>
              <a:rPr lang="en-US" dirty="0" smtClean="0"/>
              <a:t/>
            </a:r>
            <a:br>
              <a:rPr lang="en-US" dirty="0" smtClean="0"/>
            </a:br>
            <a:endParaRPr lang="en-US" dirty="0"/>
          </a:p>
          <a:p>
            <a:r>
              <a:rPr lang="en-US" dirty="0" smtClean="0"/>
              <a:t>As oceans warm, they are also becoming more acidic. </a:t>
            </a:r>
          </a:p>
          <a:p>
            <a:pPr lvl="1"/>
            <a:r>
              <a:rPr lang="en-US" dirty="0" smtClean="0"/>
              <a:t>Increased </a:t>
            </a:r>
            <a:r>
              <a:rPr lang="en-US" dirty="0"/>
              <a:t>acidity of the </a:t>
            </a:r>
            <a:r>
              <a:rPr lang="en-US" dirty="0" smtClean="0"/>
              <a:t>oceans reduces the </a:t>
            </a:r>
            <a:r>
              <a:rPr lang="en-US" dirty="0"/>
              <a:t>availability of minerals. </a:t>
            </a:r>
            <a:endParaRPr lang="en-US" dirty="0" smtClean="0"/>
          </a:p>
          <a:p>
            <a:pPr lvl="1"/>
            <a:r>
              <a:rPr lang="en-US" dirty="0" smtClean="0"/>
              <a:t>This reduces the ability </a:t>
            </a:r>
            <a:r>
              <a:rPr lang="en-US" dirty="0"/>
              <a:t>of shellfish and corals to produce their shells and </a:t>
            </a:r>
            <a:r>
              <a:rPr lang="en-US" dirty="0" smtClean="0"/>
              <a:t>skeletons, resulting in large-scale losses of ocean biodiversity. </a:t>
            </a:r>
            <a:br>
              <a:rPr lang="en-US" dirty="0" smtClean="0"/>
            </a:br>
            <a:endParaRPr lang="en-US" dirty="0"/>
          </a:p>
          <a:p>
            <a:pPr lvl="0"/>
            <a:r>
              <a:rPr lang="en-US" dirty="0"/>
              <a:t>Because the oceans contain much of the world’s biodiversity, this could exacerbate what is already the fastest rate of extinction in the Earth’s history.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1215" b="2262"/>
          <a:stretch/>
        </p:blipFill>
        <p:spPr>
          <a:xfrm>
            <a:off x="2119745" y="4534358"/>
            <a:ext cx="5187369" cy="2157387"/>
          </a:xfrm>
          <a:prstGeom prst="rect">
            <a:avLst/>
          </a:prstGeom>
        </p:spPr>
      </p:pic>
      <p:sp>
        <p:nvSpPr>
          <p:cNvPr id="5" name="Rectangle 4"/>
          <p:cNvSpPr/>
          <p:nvPr/>
        </p:nvSpPr>
        <p:spPr>
          <a:xfrm>
            <a:off x="2119745" y="6650180"/>
            <a:ext cx="5187369" cy="230832"/>
          </a:xfrm>
          <a:prstGeom prst="rect">
            <a:avLst/>
          </a:prstGeom>
        </p:spPr>
        <p:txBody>
          <a:bodyPr wrap="square">
            <a:spAutoFit/>
          </a:bodyPr>
          <a:lstStyle/>
          <a:p>
            <a:r>
              <a:rPr lang="en-US" sz="900" i="1" dirty="0" smtClean="0"/>
              <a:t>Source: http</a:t>
            </a:r>
            <a:r>
              <a:rPr lang="en-US" sz="900" i="1" dirty="0"/>
              <a:t>://cdn.theatlantic.com/newsroom/old_wire/img/upload/2013/11/04/america/lead_large.jpg</a:t>
            </a:r>
          </a:p>
        </p:txBody>
      </p:sp>
    </p:spTree>
    <p:extLst>
      <p:ext uri="{BB962C8B-B14F-4D97-AF65-F5344CB8AC3E}">
        <p14:creationId xmlns:p14="http://schemas.microsoft.com/office/powerpoint/2010/main" val="55525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ethhatephila.org/NewTempleSite/pop/files/climate.weather.png">
            <a:hlinkClick r:id="rId2"/>
          </p:cNvPr>
          <p:cNvPicPr>
            <a:picLocks noChangeAspect="1" noChangeArrowheads="1"/>
          </p:cNvPicPr>
          <p:nvPr/>
        </p:nvPicPr>
        <p:blipFill>
          <a:blip r:embed="rId3">
            <a:clrChange>
              <a:clrFrom>
                <a:srgbClr val="FDFBFC"/>
              </a:clrFrom>
              <a:clrTo>
                <a:srgbClr val="FDFBFC">
                  <a:alpha val="0"/>
                </a:srgbClr>
              </a:clrTo>
            </a:clrChange>
            <a:extLst>
              <a:ext uri="{28A0092B-C50C-407E-A947-70E740481C1C}">
                <a14:useLocalDpi xmlns:a14="http://schemas.microsoft.com/office/drawing/2010/main" val="0"/>
              </a:ext>
            </a:extLst>
          </a:blip>
          <a:srcRect/>
          <a:stretch>
            <a:fillRect/>
          </a:stretch>
        </p:blipFill>
        <p:spPr bwMode="auto">
          <a:xfrm>
            <a:off x="5334000" y="3398053"/>
            <a:ext cx="3327209" cy="34666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Global Warming vs. Climate Change</a:t>
            </a:r>
            <a:endParaRPr lang="en-US" dirty="0"/>
          </a:p>
        </p:txBody>
      </p:sp>
      <p:sp>
        <p:nvSpPr>
          <p:cNvPr id="3" name="Content Placeholder 2"/>
          <p:cNvSpPr>
            <a:spLocks noGrp="1"/>
          </p:cNvSpPr>
          <p:nvPr>
            <p:ph idx="1"/>
          </p:nvPr>
        </p:nvSpPr>
        <p:spPr>
          <a:xfrm>
            <a:off x="406874" y="1292503"/>
            <a:ext cx="8368636" cy="5175913"/>
          </a:xfrm>
        </p:spPr>
        <p:txBody>
          <a:bodyPr>
            <a:normAutofit fontScale="70000" lnSpcReduction="20000"/>
          </a:bodyPr>
          <a:lstStyle/>
          <a:p>
            <a:pPr lvl="0"/>
            <a:r>
              <a:rPr lang="en-US" u="sng" dirty="0" smtClean="0"/>
              <a:t>Climate</a:t>
            </a:r>
            <a:r>
              <a:rPr lang="en-US" dirty="0" smtClean="0"/>
              <a:t> </a:t>
            </a:r>
            <a:r>
              <a:rPr lang="en-US" dirty="0"/>
              <a:t>is the long-term average of the weather in a given place. </a:t>
            </a:r>
          </a:p>
          <a:p>
            <a:pPr lvl="1"/>
            <a:r>
              <a:rPr lang="en-US" dirty="0"/>
              <a:t>While </a:t>
            </a:r>
            <a:r>
              <a:rPr lang="en-US" u="sng" dirty="0"/>
              <a:t>weather</a:t>
            </a:r>
            <a:r>
              <a:rPr lang="en-US" dirty="0"/>
              <a:t> can change over hours (or even minutes), climatological changes occur over decades, centuries, or millennia.</a:t>
            </a:r>
          </a:p>
          <a:p>
            <a:pPr lvl="1"/>
            <a:r>
              <a:rPr lang="en-US" u="sng" dirty="0"/>
              <a:t>Climate</a:t>
            </a:r>
            <a:r>
              <a:rPr lang="en-US" dirty="0"/>
              <a:t> is not just temperature, but also precipitation, type of weather, and the frequency, duration, and intensity of that weather. </a:t>
            </a:r>
            <a:endParaRPr lang="en-US" dirty="0" smtClean="0"/>
          </a:p>
          <a:p>
            <a:pPr lvl="0"/>
            <a:endParaRPr lang="en-US" dirty="0" smtClean="0"/>
          </a:p>
          <a:p>
            <a:pPr lvl="0"/>
            <a:r>
              <a:rPr lang="en-US" u="sng" dirty="0" smtClean="0"/>
              <a:t>Global </a:t>
            </a:r>
            <a:r>
              <a:rPr lang="en-US" u="sng" dirty="0"/>
              <a:t>warming </a:t>
            </a:r>
            <a:r>
              <a:rPr lang="en-US" dirty="0"/>
              <a:t>is the recent and ongoing rise in the global average temperatures near the surface of the Earth. </a:t>
            </a:r>
          </a:p>
          <a:p>
            <a:pPr lvl="1"/>
            <a:r>
              <a:rPr lang="en-US" dirty="0"/>
              <a:t>It is caused mostly by increasing concentrations of greenhouse gases in the atmosphere.</a:t>
            </a:r>
            <a:br>
              <a:rPr lang="en-US" dirty="0"/>
            </a:br>
            <a:endParaRPr lang="en-US" dirty="0"/>
          </a:p>
          <a:p>
            <a:pPr lvl="0"/>
            <a:r>
              <a:rPr lang="en-US" u="sng" dirty="0"/>
              <a:t>Climate change </a:t>
            </a:r>
            <a:r>
              <a:rPr lang="en-US" dirty="0"/>
              <a:t>refers to all </a:t>
            </a:r>
            <a:r>
              <a:rPr lang="en-US" dirty="0" smtClean="0"/>
              <a:t>the changes </a:t>
            </a:r>
            <a:br>
              <a:rPr lang="en-US" dirty="0" smtClean="0"/>
            </a:br>
            <a:r>
              <a:rPr lang="en-US" dirty="0" smtClean="0"/>
              <a:t>that </a:t>
            </a:r>
            <a:r>
              <a:rPr lang="en-US" dirty="0"/>
              <a:t>have resulted from </a:t>
            </a:r>
            <a:r>
              <a:rPr lang="en-US" dirty="0" smtClean="0"/>
              <a:t>increased </a:t>
            </a:r>
            <a:br>
              <a:rPr lang="en-US" dirty="0" smtClean="0"/>
            </a:br>
            <a:r>
              <a:rPr lang="en-US" dirty="0" smtClean="0"/>
              <a:t>greenhouse gases</a:t>
            </a:r>
            <a:r>
              <a:rPr lang="en-US" dirty="0"/>
              <a:t>. </a:t>
            </a:r>
          </a:p>
          <a:p>
            <a:pPr lvl="1"/>
            <a:r>
              <a:rPr lang="en-US" dirty="0"/>
              <a:t>These include changes </a:t>
            </a:r>
            <a:r>
              <a:rPr lang="en-US" dirty="0" smtClean="0"/>
              <a:t>such as increased</a:t>
            </a:r>
            <a:br>
              <a:rPr lang="en-US" dirty="0" smtClean="0"/>
            </a:br>
            <a:r>
              <a:rPr lang="en-US" dirty="0" smtClean="0"/>
              <a:t>temperature </a:t>
            </a:r>
            <a:r>
              <a:rPr lang="en-US" dirty="0"/>
              <a:t>as well as precipitation </a:t>
            </a:r>
            <a:r>
              <a:rPr lang="en-US" dirty="0" smtClean="0"/>
              <a:t/>
            </a:r>
            <a:br>
              <a:rPr lang="en-US" dirty="0" smtClean="0"/>
            </a:br>
            <a:r>
              <a:rPr lang="en-US" dirty="0" smtClean="0"/>
              <a:t>and </a:t>
            </a:r>
            <a:r>
              <a:rPr lang="en-US" dirty="0"/>
              <a:t>weather patterns.  </a:t>
            </a:r>
            <a:br>
              <a:rPr lang="en-US" dirty="0"/>
            </a:br>
            <a:endParaRPr lang="en-US" dirty="0"/>
          </a:p>
          <a:p>
            <a:endParaRPr lang="en-US" dirty="0"/>
          </a:p>
        </p:txBody>
      </p:sp>
      <p:sp>
        <p:nvSpPr>
          <p:cNvPr id="5" name="Rectangle 4"/>
          <p:cNvSpPr/>
          <p:nvPr/>
        </p:nvSpPr>
        <p:spPr>
          <a:xfrm>
            <a:off x="7180760" y="6527630"/>
            <a:ext cx="1537600" cy="230832"/>
          </a:xfrm>
          <a:prstGeom prst="rect">
            <a:avLst/>
          </a:prstGeom>
        </p:spPr>
        <p:txBody>
          <a:bodyPr wrap="none">
            <a:spAutoFit/>
          </a:bodyPr>
          <a:lstStyle/>
          <a:p>
            <a:r>
              <a:rPr lang="en-US" sz="900" dirty="0" smtClean="0">
                <a:hlinkClick r:id="rId4"/>
              </a:rPr>
              <a:t>Source: bethhatephila.org</a:t>
            </a:r>
            <a:r>
              <a:rPr lang="en-US" sz="900" dirty="0"/>
              <a:t> </a:t>
            </a:r>
          </a:p>
        </p:txBody>
      </p:sp>
    </p:spTree>
    <p:extLst>
      <p:ext uri="{BB962C8B-B14F-4D97-AF65-F5344CB8AC3E}">
        <p14:creationId xmlns:p14="http://schemas.microsoft.com/office/powerpoint/2010/main" val="1511159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Thermohaline</a:t>
            </a:r>
            <a:r>
              <a:rPr lang="en-US" dirty="0" smtClean="0"/>
              <a:t> Currents</a:t>
            </a:r>
            <a:endParaRPr lang="en-US" dirty="0"/>
          </a:p>
        </p:txBody>
      </p:sp>
      <p:sp>
        <p:nvSpPr>
          <p:cNvPr id="3" name="Content Placeholder 2"/>
          <p:cNvSpPr>
            <a:spLocks noGrp="1"/>
          </p:cNvSpPr>
          <p:nvPr>
            <p:ph idx="1"/>
          </p:nvPr>
        </p:nvSpPr>
        <p:spPr>
          <a:xfrm>
            <a:off x="406874" y="1334068"/>
            <a:ext cx="8368636" cy="2545205"/>
          </a:xfrm>
        </p:spPr>
        <p:txBody>
          <a:bodyPr>
            <a:normAutofit fontScale="62500" lnSpcReduction="20000"/>
          </a:bodyPr>
          <a:lstStyle/>
          <a:p>
            <a:pPr lvl="0"/>
            <a:r>
              <a:rPr lang="en-US" dirty="0" err="1"/>
              <a:t>Thermohaline</a:t>
            </a:r>
            <a:r>
              <a:rPr lang="en-US" dirty="0"/>
              <a:t> currents may be at risk</a:t>
            </a:r>
            <a:r>
              <a:rPr lang="en-US" dirty="0" smtClean="0"/>
              <a:t>.</a:t>
            </a:r>
          </a:p>
          <a:p>
            <a:pPr lvl="1"/>
            <a:r>
              <a:rPr lang="en-US" dirty="0" err="1" smtClean="0"/>
              <a:t>Thermohaline</a:t>
            </a:r>
            <a:r>
              <a:rPr lang="en-US" dirty="0" smtClean="0"/>
              <a:t> currents are the movement of ocean water due to changes in the temperature and salinity of ocean water. </a:t>
            </a:r>
            <a:endParaRPr lang="en-US" dirty="0"/>
          </a:p>
          <a:p>
            <a:pPr lvl="1"/>
            <a:r>
              <a:rPr lang="en-US" dirty="0"/>
              <a:t>When ocean water is chilled by artic temperatures, sea ice forms.</a:t>
            </a:r>
          </a:p>
          <a:p>
            <a:pPr lvl="1"/>
            <a:r>
              <a:rPr lang="en-US" dirty="0"/>
              <a:t>Salt does not freeze and is left behind, causing the ocean water to become denser as it becomes saltier. </a:t>
            </a:r>
          </a:p>
          <a:p>
            <a:pPr lvl="1"/>
            <a:r>
              <a:rPr lang="en-US" dirty="0" smtClean="0"/>
              <a:t>This </a:t>
            </a:r>
            <a:r>
              <a:rPr lang="en-US" dirty="0"/>
              <a:t>denser, saltier ocean water </a:t>
            </a:r>
            <a:r>
              <a:rPr lang="en-US" dirty="0" smtClean="0"/>
              <a:t>sinks; and </a:t>
            </a:r>
            <a:r>
              <a:rPr lang="en-US" dirty="0"/>
              <a:t>warmer, lighter surface water replaces </a:t>
            </a:r>
            <a:r>
              <a:rPr lang="en-US" dirty="0" smtClean="0"/>
              <a:t>it.</a:t>
            </a:r>
          </a:p>
          <a:p>
            <a:pPr lvl="1"/>
            <a:r>
              <a:rPr lang="en-US" dirty="0" smtClean="0"/>
              <a:t>The sinking of cold, saltier water and the movement of warmer, lighter water to its place forms the </a:t>
            </a:r>
            <a:r>
              <a:rPr lang="en-US" dirty="0" err="1" smtClean="0"/>
              <a:t>thermohaline</a:t>
            </a:r>
            <a:r>
              <a:rPr lang="en-US" dirty="0" smtClean="0"/>
              <a:t> ocean current. </a:t>
            </a:r>
            <a:br>
              <a:rPr lang="en-US" dirty="0" smtClean="0"/>
            </a:b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942" y="3582266"/>
            <a:ext cx="4762500" cy="2990850"/>
          </a:xfrm>
          <a:prstGeom prst="rect">
            <a:avLst/>
          </a:prstGeom>
        </p:spPr>
      </p:pic>
      <p:sp>
        <p:nvSpPr>
          <p:cNvPr id="6" name="Rectangle 5"/>
          <p:cNvSpPr/>
          <p:nvPr/>
        </p:nvSpPr>
        <p:spPr>
          <a:xfrm>
            <a:off x="2646218" y="6627168"/>
            <a:ext cx="4572000" cy="230832"/>
          </a:xfrm>
          <a:prstGeom prst="rect">
            <a:avLst/>
          </a:prstGeom>
        </p:spPr>
        <p:txBody>
          <a:bodyPr>
            <a:spAutoFit/>
          </a:bodyPr>
          <a:lstStyle/>
          <a:p>
            <a:r>
              <a:rPr lang="en-US" sz="900" i="1" dirty="0" smtClean="0"/>
              <a:t>Source: http</a:t>
            </a:r>
            <a:r>
              <a:rPr lang="en-US" sz="900" i="1" dirty="0"/>
              <a:t>://hwsclimatology.wordpress.com/2009/05/03/homework-7-due-monday-may-4/</a:t>
            </a:r>
          </a:p>
        </p:txBody>
      </p:sp>
    </p:spTree>
    <p:extLst>
      <p:ext uri="{BB962C8B-B14F-4D97-AF65-F5344CB8AC3E}">
        <p14:creationId xmlns:p14="http://schemas.microsoft.com/office/powerpoint/2010/main" val="348772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Thermohaline</a:t>
            </a:r>
            <a:r>
              <a:rPr lang="en-US" dirty="0" smtClean="0"/>
              <a:t> Currents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a:t>
            </a:r>
            <a:r>
              <a:rPr lang="en-US" dirty="0" err="1" smtClean="0"/>
              <a:t>thermohaline</a:t>
            </a:r>
            <a:r>
              <a:rPr lang="en-US" dirty="0" smtClean="0"/>
              <a:t> current brings </a:t>
            </a:r>
            <a:r>
              <a:rPr lang="en-US" dirty="0"/>
              <a:t>warm air to northern latitudes in places such as </a:t>
            </a:r>
            <a:r>
              <a:rPr lang="en-US" dirty="0" smtClean="0"/>
              <a:t>Europe and western North America.</a:t>
            </a:r>
            <a:endParaRPr lang="en-US" dirty="0"/>
          </a:p>
          <a:p>
            <a:pPr lvl="1"/>
            <a:r>
              <a:rPr lang="en-US" dirty="0"/>
              <a:t>Many northern latitudes have warmer climates due </a:t>
            </a:r>
            <a:r>
              <a:rPr lang="en-US" dirty="0" smtClean="0"/>
              <a:t>largely to </a:t>
            </a:r>
            <a:r>
              <a:rPr lang="en-US" dirty="0"/>
              <a:t>these currents. </a:t>
            </a:r>
            <a:br>
              <a:rPr lang="en-US" dirty="0"/>
            </a:br>
            <a:endParaRPr lang="en-US" dirty="0"/>
          </a:p>
          <a:p>
            <a:pPr lvl="0"/>
            <a:r>
              <a:rPr lang="en-US" dirty="0"/>
              <a:t>If the </a:t>
            </a:r>
            <a:r>
              <a:rPr lang="en-US" dirty="0" err="1"/>
              <a:t>thermohaline</a:t>
            </a:r>
            <a:r>
              <a:rPr lang="en-US" dirty="0"/>
              <a:t> currents were exposed to too much cold freshwater (such as from melting ice), the entire current could be disrupted. </a:t>
            </a:r>
          </a:p>
          <a:p>
            <a:pPr lvl="1"/>
            <a:r>
              <a:rPr lang="en-US" dirty="0"/>
              <a:t>Fresh water dilutes the dense, cold, salty </a:t>
            </a:r>
            <a:r>
              <a:rPr lang="en-US" dirty="0" smtClean="0"/>
              <a:t>water.</a:t>
            </a:r>
          </a:p>
          <a:p>
            <a:pPr lvl="1"/>
            <a:r>
              <a:rPr lang="en-US" dirty="0" smtClean="0"/>
              <a:t>Dilution </a:t>
            </a:r>
            <a:r>
              <a:rPr lang="en-US" dirty="0"/>
              <a:t>reduces the density of </a:t>
            </a:r>
            <a:r>
              <a:rPr lang="en-US" dirty="0" smtClean="0"/>
              <a:t/>
            </a:r>
            <a:br>
              <a:rPr lang="en-US" dirty="0" smtClean="0"/>
            </a:br>
            <a:r>
              <a:rPr lang="en-US" dirty="0" smtClean="0"/>
              <a:t>this </a:t>
            </a:r>
            <a:r>
              <a:rPr lang="en-US" dirty="0"/>
              <a:t>seawater, preventing it from </a:t>
            </a:r>
            <a:r>
              <a:rPr lang="en-US" dirty="0" smtClean="0"/>
              <a:t/>
            </a:r>
            <a:br>
              <a:rPr lang="en-US" dirty="0" smtClean="0"/>
            </a:br>
            <a:r>
              <a:rPr lang="en-US" dirty="0" smtClean="0"/>
              <a:t>sinking </a:t>
            </a:r>
            <a:r>
              <a:rPr lang="en-US" dirty="0"/>
              <a:t>as quickly. </a:t>
            </a:r>
          </a:p>
          <a:p>
            <a:pPr lvl="1"/>
            <a:r>
              <a:rPr lang="en-US" dirty="0" smtClean="0"/>
              <a:t>With too much fresh water, </a:t>
            </a:r>
            <a:br>
              <a:rPr lang="en-US" dirty="0" smtClean="0"/>
            </a:br>
            <a:r>
              <a:rPr lang="en-US" dirty="0" smtClean="0"/>
              <a:t>the </a:t>
            </a:r>
            <a:r>
              <a:rPr lang="en-US" dirty="0" err="1"/>
              <a:t>thermohaline</a:t>
            </a:r>
            <a:r>
              <a:rPr lang="en-US" dirty="0"/>
              <a:t> current </a:t>
            </a:r>
            <a:r>
              <a:rPr lang="en-US" dirty="0" smtClean="0"/>
              <a:t/>
            </a:r>
            <a:br>
              <a:rPr lang="en-US" dirty="0" smtClean="0"/>
            </a:br>
            <a:r>
              <a:rPr lang="en-US" dirty="0" smtClean="0"/>
              <a:t>would </a:t>
            </a:r>
            <a:r>
              <a:rPr lang="en-US" dirty="0"/>
              <a:t>stop altogether. </a:t>
            </a:r>
          </a:p>
          <a:p>
            <a:pPr lvl="2"/>
            <a:r>
              <a:rPr lang="en-US" dirty="0"/>
              <a:t>This would cause drastic shifts </a:t>
            </a:r>
            <a:r>
              <a:rPr lang="en-US" dirty="0" smtClean="0"/>
              <a:t/>
            </a:r>
            <a:br>
              <a:rPr lang="en-US" dirty="0" smtClean="0"/>
            </a:br>
            <a:r>
              <a:rPr lang="en-US" dirty="0" smtClean="0"/>
              <a:t>in </a:t>
            </a:r>
            <a:r>
              <a:rPr lang="en-US" dirty="0"/>
              <a:t>the </a:t>
            </a:r>
            <a:r>
              <a:rPr lang="en-US" dirty="0" smtClean="0"/>
              <a:t>global climate.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218" y="4300104"/>
            <a:ext cx="3782291" cy="2245735"/>
          </a:xfrm>
          <a:prstGeom prst="rect">
            <a:avLst/>
          </a:prstGeom>
        </p:spPr>
      </p:pic>
      <p:sp>
        <p:nvSpPr>
          <p:cNvPr id="5" name="Rectangle 4"/>
          <p:cNvSpPr/>
          <p:nvPr/>
        </p:nvSpPr>
        <p:spPr>
          <a:xfrm>
            <a:off x="6884363" y="6509981"/>
            <a:ext cx="1388522" cy="230832"/>
          </a:xfrm>
          <a:prstGeom prst="rect">
            <a:avLst/>
          </a:prstGeom>
        </p:spPr>
        <p:txBody>
          <a:bodyPr wrap="none">
            <a:spAutoFit/>
          </a:bodyPr>
          <a:lstStyle/>
          <a:p>
            <a:r>
              <a:rPr lang="en-US" sz="900" i="1" dirty="0" smtClean="0">
                <a:solidFill>
                  <a:srgbClr val="999999"/>
                </a:solidFill>
                <a:hlinkClick r:id="rId3"/>
              </a:rPr>
              <a:t>Source: www.eoearth.org</a:t>
            </a:r>
            <a:r>
              <a:rPr lang="en-US" sz="900" i="1" dirty="0">
                <a:solidFill>
                  <a:srgbClr val="999999"/>
                </a:solidFill>
              </a:rPr>
              <a:t> </a:t>
            </a:r>
            <a:endParaRPr lang="en-US" sz="900" i="1" dirty="0"/>
          </a:p>
        </p:txBody>
      </p:sp>
    </p:spTree>
    <p:extLst>
      <p:ext uri="{BB962C8B-B14F-4D97-AF65-F5344CB8AC3E}">
        <p14:creationId xmlns:p14="http://schemas.microsoft.com/office/powerpoint/2010/main" val="7003867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will this affect the ecosystems on land? </a:t>
            </a:r>
          </a:p>
        </p:txBody>
      </p:sp>
      <p:sp>
        <p:nvSpPr>
          <p:cNvPr id="3" name="Content Placeholder 2"/>
          <p:cNvSpPr>
            <a:spLocks noGrp="1"/>
          </p:cNvSpPr>
          <p:nvPr>
            <p:ph idx="1"/>
          </p:nvPr>
        </p:nvSpPr>
        <p:spPr>
          <a:xfrm>
            <a:off x="406874" y="1250938"/>
            <a:ext cx="8368636" cy="5523932"/>
          </a:xfrm>
        </p:spPr>
        <p:txBody>
          <a:bodyPr>
            <a:noAutofit/>
          </a:bodyPr>
          <a:lstStyle/>
          <a:p>
            <a:pPr lvl="0"/>
            <a:r>
              <a:rPr lang="en-US" sz="2000" dirty="0" smtClean="0"/>
              <a:t>Terrestrial ecosystems </a:t>
            </a:r>
            <a:r>
              <a:rPr lang="en-US" sz="2000" dirty="0"/>
              <a:t>are especially at risk due to climate change.</a:t>
            </a:r>
          </a:p>
          <a:p>
            <a:pPr lvl="1"/>
            <a:r>
              <a:rPr lang="en-US" sz="1800" dirty="0"/>
              <a:t>Rapid changes to the habitats of species will likely cause the extinction of many of those species and a reduction in the services they provide to humans. </a:t>
            </a:r>
          </a:p>
          <a:p>
            <a:pPr lvl="2"/>
            <a:r>
              <a:rPr lang="en-US" sz="1400" dirty="0"/>
              <a:t>Climate change is also expected to exacerbate other human stressors such as habitat loss and the spread of invasive species. </a:t>
            </a:r>
          </a:p>
          <a:p>
            <a:pPr lvl="1"/>
            <a:r>
              <a:rPr lang="en-US" sz="1800" dirty="0"/>
              <a:t>As native species face these changes, they will be less able to compete with </a:t>
            </a:r>
            <a:br>
              <a:rPr lang="en-US" sz="1800" dirty="0"/>
            </a:br>
            <a:r>
              <a:rPr lang="en-US" sz="1800" dirty="0"/>
              <a:t>invasive species that are introduced and can better tolerate changes to a habitat. </a:t>
            </a:r>
          </a:p>
          <a:p>
            <a:pPr lvl="2"/>
            <a:r>
              <a:rPr lang="en-US" sz="1400" dirty="0"/>
              <a:t>While species can adapt over millions of years, they cannot change in only one century. </a:t>
            </a:r>
          </a:p>
          <a:p>
            <a:pPr lvl="0"/>
            <a:r>
              <a:rPr lang="en-US" sz="2000" dirty="0"/>
              <a:t>Migratory species today are already exhibiting climate change-related changes. </a:t>
            </a:r>
          </a:p>
          <a:p>
            <a:pPr lvl="1"/>
            <a:r>
              <a:rPr lang="en-US" sz="1800" dirty="0"/>
              <a:t>Warmer springs have led to earlier nesting for at least 28 migratory birds in the US.</a:t>
            </a:r>
          </a:p>
          <a:p>
            <a:pPr lvl="1"/>
            <a:r>
              <a:rPr lang="en-US" sz="1800" dirty="0" smtClean="0"/>
              <a:t>Northeastern </a:t>
            </a:r>
            <a:r>
              <a:rPr lang="en-US" sz="1800" dirty="0"/>
              <a:t>birds are returning 13 days earlier on average than they did in the 20</a:t>
            </a:r>
            <a:r>
              <a:rPr lang="en-US" sz="1800" baseline="30000" dirty="0"/>
              <a:t>th</a:t>
            </a:r>
            <a:r>
              <a:rPr lang="en-US" sz="1800" dirty="0"/>
              <a:t> century. </a:t>
            </a:r>
          </a:p>
          <a:p>
            <a:pPr lvl="1"/>
            <a:r>
              <a:rPr lang="en-US" sz="1800" dirty="0"/>
              <a:t>In California, 16 of 23 butterfly species have already adjusted </a:t>
            </a:r>
            <a:r>
              <a:rPr lang="en-US" sz="1800" dirty="0" smtClean="0"/>
              <a:t>migration </a:t>
            </a:r>
            <a:r>
              <a:rPr lang="en-US" sz="1800" dirty="0"/>
              <a:t>timing. </a:t>
            </a:r>
          </a:p>
          <a:p>
            <a:pPr lvl="0"/>
            <a:r>
              <a:rPr lang="en-US" sz="2000" dirty="0"/>
              <a:t>Changes to migratory patterns can lead to mismatches in breeding and food availability. </a:t>
            </a:r>
          </a:p>
          <a:p>
            <a:pPr lvl="1"/>
            <a:r>
              <a:rPr lang="en-US" sz="1800" dirty="0"/>
              <a:t>Species with specific niche needs will face increased likelihoods of extinction as their growth and survival are reduced by changes to their availability of </a:t>
            </a:r>
            <a:r>
              <a:rPr lang="en-US" sz="1800" dirty="0" smtClean="0"/>
              <a:t>food</a:t>
            </a:r>
            <a:endParaRPr lang="en-US" sz="1800" dirty="0"/>
          </a:p>
        </p:txBody>
      </p:sp>
    </p:spTree>
    <p:extLst>
      <p:ext uri="{BB962C8B-B14F-4D97-AF65-F5344CB8AC3E}">
        <p14:creationId xmlns:p14="http://schemas.microsoft.com/office/powerpoint/2010/main" val="1849696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Habitats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As habitat ranges shift northward in the US, it will result in less hospitable habitat and increased competition for some species. </a:t>
            </a:r>
          </a:p>
          <a:p>
            <a:pPr lvl="1"/>
            <a:r>
              <a:rPr lang="en-US" dirty="0"/>
              <a:t>Some species may have nowhere to go because they are already at the northern </a:t>
            </a:r>
            <a:r>
              <a:rPr lang="en-US" dirty="0" smtClean="0"/>
              <a:t>limit </a:t>
            </a:r>
            <a:r>
              <a:rPr lang="en-US" dirty="0"/>
              <a:t>of their habitat range. </a:t>
            </a:r>
            <a:r>
              <a:rPr lang="en-US" dirty="0" smtClean="0"/>
              <a:t/>
            </a:r>
            <a:br>
              <a:rPr lang="en-US" dirty="0" smtClean="0"/>
            </a:br>
            <a:endParaRPr lang="en-US" dirty="0"/>
          </a:p>
          <a:p>
            <a:pPr lvl="0"/>
            <a:r>
              <a:rPr lang="en-US" dirty="0"/>
              <a:t>For example, </a:t>
            </a:r>
            <a:r>
              <a:rPr lang="en-US" dirty="0" smtClean="0"/>
              <a:t>shifting boreal </a:t>
            </a:r>
            <a:r>
              <a:rPr lang="en-US" dirty="0"/>
              <a:t>forests in Alaska are reducing the amount of tundra available for species such as the caribou, arctic fox, and snowy owl. </a:t>
            </a:r>
          </a:p>
          <a:p>
            <a:pPr lvl="1"/>
            <a:r>
              <a:rPr lang="en-US" dirty="0"/>
              <a:t>Oak-hickory forest expansion is </a:t>
            </a:r>
            <a:r>
              <a:rPr lang="en-US" dirty="0" smtClean="0"/>
              <a:t/>
            </a:r>
            <a:br>
              <a:rPr lang="en-US" dirty="0" smtClean="0"/>
            </a:br>
            <a:r>
              <a:rPr lang="en-US" dirty="0" smtClean="0"/>
              <a:t>decreasing </a:t>
            </a:r>
            <a:r>
              <a:rPr lang="en-US" dirty="0"/>
              <a:t>the amount of  </a:t>
            </a:r>
            <a:r>
              <a:rPr lang="en-US" dirty="0" smtClean="0"/>
              <a:t>maple-</a:t>
            </a:r>
            <a:br>
              <a:rPr lang="en-US" dirty="0" smtClean="0"/>
            </a:br>
            <a:r>
              <a:rPr lang="en-US" dirty="0" smtClean="0"/>
              <a:t>beech </a:t>
            </a:r>
            <a:r>
              <a:rPr lang="en-US" dirty="0"/>
              <a:t>forest habitat </a:t>
            </a:r>
            <a:r>
              <a:rPr lang="en-US" dirty="0" smtClean="0"/>
              <a:t>available</a:t>
            </a:r>
            <a:r>
              <a:rPr lang="en-US" dirty="0"/>
              <a:t>. </a:t>
            </a:r>
          </a:p>
          <a:p>
            <a:pPr lvl="1"/>
            <a:r>
              <a:rPr lang="en-US" dirty="0"/>
              <a:t>Cold water fish, such as trout, are </a:t>
            </a:r>
            <a:r>
              <a:rPr lang="en-US" dirty="0" smtClean="0"/>
              <a:t/>
            </a:r>
            <a:br>
              <a:rPr lang="en-US" dirty="0" smtClean="0"/>
            </a:br>
            <a:r>
              <a:rPr lang="en-US" dirty="0" smtClean="0"/>
              <a:t>completely </a:t>
            </a:r>
            <a:r>
              <a:rPr lang="en-US" dirty="0"/>
              <a:t>losing their habitat as </a:t>
            </a:r>
            <a:r>
              <a:rPr lang="en-US" dirty="0" smtClean="0"/>
              <a:t/>
            </a:r>
            <a:br>
              <a:rPr lang="en-US" dirty="0" smtClean="0"/>
            </a:br>
            <a:r>
              <a:rPr lang="en-US" dirty="0" smtClean="0"/>
              <a:t>aquatic </a:t>
            </a:r>
            <a:r>
              <a:rPr lang="en-US" dirty="0"/>
              <a:t>ecosystem </a:t>
            </a:r>
            <a:r>
              <a:rPr lang="en-US" dirty="0" smtClean="0"/>
              <a:t>species </a:t>
            </a:r>
            <a:r>
              <a:rPr lang="en-US" dirty="0"/>
              <a:t>cannot </a:t>
            </a:r>
            <a:r>
              <a:rPr lang="en-US" dirty="0" smtClean="0"/>
              <a:t/>
            </a:r>
            <a:br>
              <a:rPr lang="en-US" dirty="0" smtClean="0"/>
            </a:br>
            <a:r>
              <a:rPr lang="en-US" dirty="0" smtClean="0"/>
              <a:t>move </a:t>
            </a:r>
            <a:r>
              <a:rPr lang="en-US" dirty="0"/>
              <a:t>as easily as terrestrial species. </a:t>
            </a:r>
          </a:p>
          <a:p>
            <a:endParaRPr lang="en-US" dirty="0"/>
          </a:p>
        </p:txBody>
      </p:sp>
      <p:pic>
        <p:nvPicPr>
          <p:cNvPr id="4" name="Picture 2" descr="http://earthtosky.org/data/climate/Wildlife/Northward_mig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242" y="4115327"/>
            <a:ext cx="3175508" cy="27269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91192" y="6478095"/>
            <a:ext cx="1377300" cy="230832"/>
          </a:xfrm>
          <a:prstGeom prst="rect">
            <a:avLst/>
          </a:prstGeom>
        </p:spPr>
        <p:txBody>
          <a:bodyPr wrap="none">
            <a:spAutoFit/>
          </a:bodyPr>
          <a:lstStyle/>
          <a:p>
            <a:r>
              <a:rPr lang="en-US" sz="900" dirty="0" smtClean="0">
                <a:hlinkClick r:id="rId4"/>
              </a:rPr>
              <a:t>Source: earthtosky.org</a:t>
            </a:r>
            <a:r>
              <a:rPr lang="en-US" sz="900" dirty="0"/>
              <a:t> </a:t>
            </a:r>
          </a:p>
        </p:txBody>
      </p:sp>
    </p:spTree>
    <p:extLst>
      <p:ext uri="{BB962C8B-B14F-4D97-AF65-F5344CB8AC3E}">
        <p14:creationId xmlns:p14="http://schemas.microsoft.com/office/powerpoint/2010/main" val="477728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 Tipping Points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Ecosystem change may occur rapidly and irreversibly because a threshold (or “tipping point”) is passed. </a:t>
            </a:r>
          </a:p>
          <a:p>
            <a:pPr lvl="1"/>
            <a:r>
              <a:rPr lang="en-US" dirty="0"/>
              <a:t>For example, the Prairie Pothole Region in the north-central US is an ecosystem made up of numerous small, shallow lakes. </a:t>
            </a:r>
          </a:p>
          <a:p>
            <a:pPr lvl="2"/>
            <a:r>
              <a:rPr lang="en-US" dirty="0"/>
              <a:t>These small lakes are called prairie potholes. </a:t>
            </a:r>
          </a:p>
          <a:p>
            <a:pPr lvl="2"/>
            <a:r>
              <a:rPr lang="en-US" dirty="0"/>
              <a:t>These wetlands are critical for breeding grounds for migratory waterfowl (and the duck hunters who depend on them). </a:t>
            </a:r>
            <a:r>
              <a:rPr lang="en-US" dirty="0" smtClean="0"/>
              <a:t/>
            </a:r>
            <a:br>
              <a:rPr lang="en-US" dirty="0" smtClean="0"/>
            </a:br>
            <a:endParaRPr lang="en-US" dirty="0"/>
          </a:p>
          <a:p>
            <a:pPr lvl="0"/>
            <a:r>
              <a:rPr lang="en-US" dirty="0"/>
              <a:t>A permanently warmer, drier future for the Dakotas may drop prairie pothole water levels below what is needed for waterfowl reproduction. </a:t>
            </a:r>
          </a:p>
          <a:p>
            <a:pPr lvl="1"/>
            <a:r>
              <a:rPr lang="en-US" dirty="0"/>
              <a:t>The effects on hunting from </a:t>
            </a:r>
            <a:r>
              <a:rPr lang="en-US" dirty="0" smtClean="0"/>
              <a:t/>
            </a:r>
            <a:br>
              <a:rPr lang="en-US" dirty="0" smtClean="0"/>
            </a:br>
            <a:r>
              <a:rPr lang="en-US" dirty="0" smtClean="0"/>
              <a:t>temporary </a:t>
            </a:r>
            <a:r>
              <a:rPr lang="en-US" dirty="0"/>
              <a:t>droughts of the </a:t>
            </a:r>
            <a:r>
              <a:rPr lang="en-US" dirty="0" smtClean="0"/>
              <a:t/>
            </a:r>
            <a:br>
              <a:rPr lang="en-US" dirty="0" smtClean="0"/>
            </a:br>
            <a:r>
              <a:rPr lang="en-US" dirty="0" smtClean="0"/>
              <a:t>past </a:t>
            </a:r>
            <a:r>
              <a:rPr lang="en-US" dirty="0"/>
              <a:t>may become a permanent </a:t>
            </a:r>
            <a:br>
              <a:rPr lang="en-US" dirty="0"/>
            </a:br>
            <a:r>
              <a:rPr lang="en-US" dirty="0"/>
              <a:t>fixture. </a:t>
            </a:r>
          </a:p>
          <a:p>
            <a:pPr lvl="1"/>
            <a:r>
              <a:rPr lang="en-US" dirty="0"/>
              <a:t>Similar effects may be felt in </a:t>
            </a:r>
            <a:r>
              <a:rPr lang="en-US" dirty="0" smtClean="0"/>
              <a:t/>
            </a:r>
            <a:br>
              <a:rPr lang="en-US" dirty="0" smtClean="0"/>
            </a:br>
            <a:r>
              <a:rPr lang="en-US" dirty="0" smtClean="0"/>
              <a:t>other </a:t>
            </a:r>
            <a:r>
              <a:rPr lang="en-US" dirty="0"/>
              <a:t>recreational areas, including </a:t>
            </a:r>
            <a:r>
              <a:rPr lang="en-US" dirty="0" smtClean="0"/>
              <a:t/>
            </a:r>
            <a:br>
              <a:rPr lang="en-US" dirty="0" smtClean="0"/>
            </a:br>
            <a:r>
              <a:rPr lang="en-US" dirty="0" smtClean="0"/>
              <a:t>ice </a:t>
            </a:r>
            <a:r>
              <a:rPr lang="en-US" dirty="0"/>
              <a:t>fishing, snowmobiling, skiing, </a:t>
            </a:r>
            <a:r>
              <a:rPr lang="en-US" dirty="0" smtClean="0"/>
              <a:t>and  </a:t>
            </a:r>
            <a:br>
              <a:rPr lang="en-US" dirty="0" smtClean="0"/>
            </a:br>
            <a:r>
              <a:rPr lang="en-US" dirty="0" smtClean="0"/>
              <a:t>other </a:t>
            </a:r>
            <a:r>
              <a:rPr lang="en-US" dirty="0"/>
              <a:t>winter- or water-based </a:t>
            </a:r>
            <a:r>
              <a:rPr lang="en-US" dirty="0" smtClean="0"/>
              <a:t>sports</a:t>
            </a:r>
            <a:r>
              <a:rPr lang="en-US" dirty="0"/>
              <a:t>. </a:t>
            </a:r>
          </a:p>
          <a:p>
            <a:endParaRPr lang="en-US" dirty="0"/>
          </a:p>
        </p:txBody>
      </p:sp>
      <p:pic>
        <p:nvPicPr>
          <p:cNvPr id="4" name="Picture 2" descr="http://c3131372.r72.cf0.rackcdn.com/FULL.20120618153813116.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20" r="18834" b="24579"/>
          <a:stretch/>
        </p:blipFill>
        <p:spPr bwMode="auto">
          <a:xfrm>
            <a:off x="5277930" y="4052246"/>
            <a:ext cx="3497580" cy="2590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96980" y="6643046"/>
            <a:ext cx="1428596" cy="230832"/>
          </a:xfrm>
          <a:prstGeom prst="rect">
            <a:avLst/>
          </a:prstGeom>
        </p:spPr>
        <p:txBody>
          <a:bodyPr wrap="none">
            <a:spAutoFit/>
          </a:bodyPr>
          <a:lstStyle/>
          <a:p>
            <a:r>
              <a:rPr lang="en-US" sz="900" dirty="0" smtClean="0">
                <a:hlinkClick r:id="rId4"/>
              </a:rPr>
              <a:t>Source: www.ducks.org</a:t>
            </a:r>
            <a:r>
              <a:rPr lang="en-US" sz="900" dirty="0"/>
              <a:t> </a:t>
            </a:r>
          </a:p>
        </p:txBody>
      </p:sp>
    </p:spTree>
    <p:extLst>
      <p:ext uri="{BB962C8B-B14F-4D97-AF65-F5344CB8AC3E}">
        <p14:creationId xmlns:p14="http://schemas.microsoft.com/office/powerpoint/2010/main" val="3137852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would we have to do to fix this? </a:t>
            </a:r>
          </a:p>
        </p:txBody>
      </p:sp>
      <p:sp>
        <p:nvSpPr>
          <p:cNvPr id="3" name="Content Placeholder 2"/>
          <p:cNvSpPr>
            <a:spLocks noGrp="1"/>
          </p:cNvSpPr>
          <p:nvPr>
            <p:ph idx="1"/>
          </p:nvPr>
        </p:nvSpPr>
        <p:spPr/>
        <p:txBody>
          <a:bodyPr>
            <a:normAutofit fontScale="92500" lnSpcReduction="20000"/>
          </a:bodyPr>
          <a:lstStyle/>
          <a:p>
            <a:pPr lvl="0"/>
            <a:r>
              <a:rPr lang="en-US" dirty="0"/>
              <a:t>Because carbon dioxide stays in the atmosphere for nearly a century on average, and because it has a delayed effect on climate, the Earth will continue to warm in the coming </a:t>
            </a:r>
            <a:r>
              <a:rPr lang="en-US" dirty="0" smtClean="0"/>
              <a:t>decades</a:t>
            </a:r>
            <a:r>
              <a:rPr lang="en-US" dirty="0"/>
              <a:t>.</a:t>
            </a:r>
          </a:p>
          <a:p>
            <a:pPr lvl="1"/>
            <a:r>
              <a:rPr lang="en-US" dirty="0"/>
              <a:t>This would occur even if we stopped human-caused CO</a:t>
            </a:r>
            <a:r>
              <a:rPr lang="en-US" baseline="-25000" dirty="0"/>
              <a:t>2</a:t>
            </a:r>
            <a:r>
              <a:rPr lang="en-US" dirty="0"/>
              <a:t> emissions </a:t>
            </a:r>
            <a:r>
              <a:rPr lang="en-US" dirty="0" smtClean="0"/>
              <a:t>today. </a:t>
            </a:r>
            <a:endParaRPr lang="en-US" dirty="0"/>
          </a:p>
          <a:p>
            <a:pPr lvl="1"/>
            <a:r>
              <a:rPr lang="en-US" dirty="0"/>
              <a:t>Current estimates predict that </a:t>
            </a:r>
            <a:r>
              <a:rPr lang="en-US" dirty="0" smtClean="0"/>
              <a:t/>
            </a:r>
            <a:br>
              <a:rPr lang="en-US" dirty="0" smtClean="0"/>
            </a:br>
            <a:r>
              <a:rPr lang="en-US" dirty="0" smtClean="0"/>
              <a:t>global </a:t>
            </a:r>
            <a:r>
              <a:rPr lang="en-US" dirty="0"/>
              <a:t>CO­­</a:t>
            </a:r>
            <a:r>
              <a:rPr lang="en-US" baseline="-25000" dirty="0"/>
              <a:t>2</a:t>
            </a:r>
            <a:r>
              <a:rPr lang="en-US" dirty="0"/>
              <a:t> levels will increase </a:t>
            </a:r>
            <a:r>
              <a:rPr lang="en-US" dirty="0" smtClean="0"/>
              <a:t/>
            </a:r>
            <a:br>
              <a:rPr lang="en-US" dirty="0" smtClean="0"/>
            </a:br>
            <a:r>
              <a:rPr lang="en-US" dirty="0" smtClean="0"/>
              <a:t>by </a:t>
            </a:r>
            <a:r>
              <a:rPr lang="en-US" dirty="0"/>
              <a:t>46% in the next 30 years. </a:t>
            </a:r>
            <a:r>
              <a:rPr lang="en-US" dirty="0" smtClean="0"/>
              <a:t/>
            </a:r>
            <a:br>
              <a:rPr lang="en-US" dirty="0" smtClean="0"/>
            </a:br>
            <a:endParaRPr lang="en-US" dirty="0" smtClean="0"/>
          </a:p>
          <a:p>
            <a:endParaRPr lang="en-US" dirty="0"/>
          </a:p>
          <a:p>
            <a:pPr lvl="1"/>
            <a:r>
              <a:rPr lang="en-US" dirty="0"/>
              <a:t>Global greenhouse gas emissions </a:t>
            </a:r>
            <a:r>
              <a:rPr lang="en-US" dirty="0" smtClean="0"/>
              <a:t/>
            </a:r>
            <a:br>
              <a:rPr lang="en-US" dirty="0" smtClean="0"/>
            </a:br>
            <a:r>
              <a:rPr lang="en-US" dirty="0" smtClean="0"/>
              <a:t>would </a:t>
            </a:r>
            <a:r>
              <a:rPr lang="en-US" dirty="0"/>
              <a:t>have to be reduced by 50-85% </a:t>
            </a:r>
            <a:r>
              <a:rPr lang="en-US" dirty="0" smtClean="0"/>
              <a:t/>
            </a:r>
            <a:br>
              <a:rPr lang="en-US" dirty="0" smtClean="0"/>
            </a:br>
            <a:r>
              <a:rPr lang="en-US" dirty="0" smtClean="0"/>
              <a:t>from </a:t>
            </a:r>
            <a:r>
              <a:rPr lang="en-US" dirty="0"/>
              <a:t>the levels they had in 2000 by </a:t>
            </a:r>
            <a:r>
              <a:rPr lang="en-US" dirty="0" smtClean="0"/>
              <a:t/>
            </a:r>
            <a:br>
              <a:rPr lang="en-US" dirty="0" smtClean="0"/>
            </a:br>
            <a:r>
              <a:rPr lang="en-US" dirty="0" smtClean="0"/>
              <a:t>2050 </a:t>
            </a:r>
            <a:r>
              <a:rPr lang="en-US" dirty="0"/>
              <a:t>in order to keep global CO</a:t>
            </a:r>
            <a:r>
              <a:rPr lang="en-US" baseline="-25000" dirty="0"/>
              <a:t>2</a:t>
            </a:r>
            <a:r>
              <a:rPr lang="en-US" dirty="0"/>
              <a:t> </a:t>
            </a:r>
            <a:r>
              <a:rPr lang="en-US" dirty="0" smtClean="0"/>
              <a:t/>
            </a:r>
            <a:br>
              <a:rPr lang="en-US" dirty="0" smtClean="0"/>
            </a:br>
            <a:r>
              <a:rPr lang="en-US" dirty="0" smtClean="0"/>
              <a:t>levels </a:t>
            </a:r>
            <a:r>
              <a:rPr lang="en-US" dirty="0"/>
              <a:t>beneath 400 ppm.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183" y="3177963"/>
            <a:ext cx="3047577" cy="3332018"/>
          </a:xfrm>
          <a:prstGeom prst="rect">
            <a:avLst/>
          </a:prstGeom>
        </p:spPr>
      </p:pic>
      <p:sp>
        <p:nvSpPr>
          <p:cNvPr id="5" name="Rectangle 4"/>
          <p:cNvSpPr/>
          <p:nvPr/>
        </p:nvSpPr>
        <p:spPr>
          <a:xfrm>
            <a:off x="5472545" y="6627168"/>
            <a:ext cx="4572000" cy="230832"/>
          </a:xfrm>
          <a:prstGeom prst="rect">
            <a:avLst/>
          </a:prstGeom>
        </p:spPr>
        <p:txBody>
          <a:bodyPr>
            <a:spAutoFit/>
          </a:bodyPr>
          <a:lstStyle/>
          <a:p>
            <a:r>
              <a:rPr lang="en-US" sz="900" i="1" dirty="0" smtClean="0"/>
              <a:t>Source: http</a:t>
            </a:r>
            <a:r>
              <a:rPr lang="en-US" sz="900" i="1" dirty="0"/>
              <a:t>://www.epa.gov/climatechange/images/science/ScenarioCO2.jpg</a:t>
            </a:r>
          </a:p>
        </p:txBody>
      </p:sp>
    </p:spTree>
    <p:extLst>
      <p:ext uri="{BB962C8B-B14F-4D97-AF65-F5344CB8AC3E}">
        <p14:creationId xmlns:p14="http://schemas.microsoft.com/office/powerpoint/2010/main" val="1758757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a:t>
            </a:r>
            <a:endParaRPr lang="en-US" dirty="0"/>
          </a:p>
        </p:txBody>
      </p:sp>
      <p:sp>
        <p:nvSpPr>
          <p:cNvPr id="3" name="Content Placeholder 2"/>
          <p:cNvSpPr>
            <a:spLocks noGrp="1"/>
          </p:cNvSpPr>
          <p:nvPr>
            <p:ph idx="1"/>
          </p:nvPr>
        </p:nvSpPr>
        <p:spPr/>
        <p:txBody>
          <a:bodyPr>
            <a:normAutofit fontScale="92500" lnSpcReduction="20000"/>
          </a:bodyPr>
          <a:lstStyle/>
          <a:p>
            <a:r>
              <a:rPr lang="en-US" dirty="0"/>
              <a:t>1. Change five </a:t>
            </a:r>
            <a:r>
              <a:rPr lang="en-US" dirty="0" smtClean="0"/>
              <a:t>lights.</a:t>
            </a:r>
          </a:p>
          <a:p>
            <a:pPr lvl="1"/>
            <a:r>
              <a:rPr lang="en-US" dirty="0" smtClean="0"/>
              <a:t>Replace </a:t>
            </a:r>
            <a:r>
              <a:rPr lang="en-US" dirty="0"/>
              <a:t>your five most frequently used </a:t>
            </a:r>
            <a:r>
              <a:rPr lang="en-US" dirty="0" smtClean="0"/>
              <a:t>lights with compact fluorescent lights (CFLs). </a:t>
            </a:r>
          </a:p>
          <a:p>
            <a:pPr lvl="2"/>
            <a:r>
              <a:rPr lang="en-US" dirty="0" smtClean="0"/>
              <a:t>This will also help you save $70 </a:t>
            </a:r>
            <a:r>
              <a:rPr lang="en-US" dirty="0"/>
              <a:t>a year on energy bills. </a:t>
            </a:r>
            <a:r>
              <a:rPr lang="en-US" dirty="0" smtClean="0"/>
              <a:t>While using </a:t>
            </a:r>
            <a:r>
              <a:rPr lang="en-US" dirty="0"/>
              <a:t>about 75% less energy than standard </a:t>
            </a:r>
            <a:r>
              <a:rPr lang="en-US" dirty="0" smtClean="0"/>
              <a:t>lighting.</a:t>
            </a:r>
          </a:p>
          <a:p>
            <a:pPr lvl="2"/>
            <a:r>
              <a:rPr lang="en-US" dirty="0" smtClean="0"/>
              <a:t>Each CFL lasts </a:t>
            </a:r>
            <a:r>
              <a:rPr lang="en-US" dirty="0"/>
              <a:t>from 10 to 50 times </a:t>
            </a:r>
            <a:r>
              <a:rPr lang="en-US" dirty="0" smtClean="0"/>
              <a:t>longer than a standard light bulb. </a:t>
            </a:r>
          </a:p>
          <a:p>
            <a:pPr lvl="2"/>
            <a:endParaRPr lang="en-US" dirty="0"/>
          </a:p>
          <a:p>
            <a:r>
              <a:rPr lang="en-US" dirty="0" smtClean="0"/>
              <a:t>2. </a:t>
            </a:r>
            <a:r>
              <a:rPr lang="en-US" dirty="0"/>
              <a:t>Heat and cool </a:t>
            </a:r>
            <a:r>
              <a:rPr lang="en-US" dirty="0" smtClean="0"/>
              <a:t>smartly.</a:t>
            </a:r>
            <a:endParaRPr lang="en-US" dirty="0"/>
          </a:p>
          <a:p>
            <a:pPr lvl="1"/>
            <a:r>
              <a:rPr lang="en-US" dirty="0"/>
              <a:t>Heating and cooling accounts for almost half your energy bill--about $1,000 a year! </a:t>
            </a:r>
            <a:endParaRPr lang="en-US" dirty="0" smtClean="0"/>
          </a:p>
          <a:p>
            <a:pPr lvl="1"/>
            <a:r>
              <a:rPr lang="en-US" dirty="0" smtClean="0"/>
              <a:t>Changing </a:t>
            </a:r>
            <a:r>
              <a:rPr lang="en-US" dirty="0"/>
              <a:t>air </a:t>
            </a:r>
            <a:r>
              <a:rPr lang="en-US" dirty="0" smtClean="0"/>
              <a:t>filters, using </a:t>
            </a:r>
            <a:r>
              <a:rPr lang="en-US" dirty="0"/>
              <a:t>a programmable thermostat, and having your heating and cooling equipment maintained </a:t>
            </a:r>
            <a:r>
              <a:rPr lang="en-US" dirty="0" smtClean="0"/>
              <a:t>can </a:t>
            </a:r>
            <a:r>
              <a:rPr lang="en-US" dirty="0"/>
              <a:t>save energy and increase comfort, while helping to protect the environment. </a:t>
            </a:r>
          </a:p>
          <a:p>
            <a:pPr lvl="5"/>
            <a:r>
              <a:rPr lang="en-US" i="1" dirty="0"/>
              <a:t>Source: http://www.epa.gov/climatechange/wycd/home.html</a:t>
            </a:r>
          </a:p>
        </p:txBody>
      </p:sp>
    </p:spTree>
    <p:extLst>
      <p:ext uri="{BB962C8B-B14F-4D97-AF65-F5344CB8AC3E}">
        <p14:creationId xmlns:p14="http://schemas.microsoft.com/office/powerpoint/2010/main" val="2726035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p>
        </p:txBody>
      </p:sp>
      <p:sp>
        <p:nvSpPr>
          <p:cNvPr id="3" name="Content Placeholder 2"/>
          <p:cNvSpPr>
            <a:spLocks noGrp="1"/>
          </p:cNvSpPr>
          <p:nvPr>
            <p:ph idx="1"/>
          </p:nvPr>
        </p:nvSpPr>
        <p:spPr/>
        <p:txBody>
          <a:bodyPr>
            <a:normAutofit fontScale="85000" lnSpcReduction="20000"/>
          </a:bodyPr>
          <a:lstStyle/>
          <a:p>
            <a:r>
              <a:rPr lang="en-US" dirty="0" smtClean="0"/>
              <a:t>3. </a:t>
            </a:r>
            <a:r>
              <a:rPr lang="en-US" dirty="0"/>
              <a:t>Reduce, reuse, recycle</a:t>
            </a:r>
          </a:p>
          <a:p>
            <a:pPr lvl="1"/>
            <a:r>
              <a:rPr lang="en-US" dirty="0"/>
              <a:t>Reducing, reusing, and recycling in your home helps conserve energy and reduces pollution and greenhouse gas </a:t>
            </a:r>
            <a:r>
              <a:rPr lang="en-US" dirty="0" smtClean="0"/>
              <a:t>emissions. </a:t>
            </a:r>
          </a:p>
          <a:p>
            <a:pPr lvl="1"/>
            <a:r>
              <a:rPr lang="en-US" dirty="0" smtClean="0"/>
              <a:t>If </a:t>
            </a:r>
            <a:r>
              <a:rPr lang="en-US" dirty="0"/>
              <a:t>there is a recycling program in your community, recycle your newspapers, beverage containers, paper, and other goods. </a:t>
            </a:r>
            <a:endParaRPr lang="en-US" dirty="0" smtClean="0"/>
          </a:p>
          <a:p>
            <a:pPr lvl="1"/>
            <a:r>
              <a:rPr lang="en-US" dirty="0" smtClean="0"/>
              <a:t>Compost </a:t>
            </a:r>
            <a:r>
              <a:rPr lang="en-US" dirty="0"/>
              <a:t>your food and yard waste </a:t>
            </a:r>
            <a:r>
              <a:rPr lang="en-US" dirty="0" smtClean="0"/>
              <a:t>to keep them out of landfills.</a:t>
            </a:r>
            <a:br>
              <a:rPr lang="en-US" dirty="0" smtClean="0"/>
            </a:br>
            <a:endParaRPr lang="en-US" dirty="0" smtClean="0"/>
          </a:p>
          <a:p>
            <a:r>
              <a:rPr lang="en-US" dirty="0" smtClean="0"/>
              <a:t>4. </a:t>
            </a:r>
            <a:r>
              <a:rPr lang="en-US" dirty="0"/>
              <a:t>Use water efficiently</a:t>
            </a:r>
          </a:p>
          <a:p>
            <a:pPr lvl="1"/>
            <a:r>
              <a:rPr lang="en-US" dirty="0"/>
              <a:t>It takes lots of energy to pump, treat, and heat </a:t>
            </a:r>
            <a:r>
              <a:rPr lang="en-US" dirty="0" smtClean="0"/>
              <a:t>water.</a:t>
            </a:r>
          </a:p>
          <a:p>
            <a:pPr lvl="1"/>
            <a:r>
              <a:rPr lang="en-US" dirty="0" smtClean="0"/>
              <a:t>Repair </a:t>
            </a:r>
            <a:r>
              <a:rPr lang="en-US" dirty="0"/>
              <a:t>all toilet and faucet leaks right away. </a:t>
            </a:r>
            <a:endParaRPr lang="en-US" dirty="0" smtClean="0"/>
          </a:p>
          <a:p>
            <a:pPr lvl="2"/>
            <a:r>
              <a:rPr lang="en-US" dirty="0"/>
              <a:t>Leaky toilets </a:t>
            </a:r>
            <a:r>
              <a:rPr lang="en-US" dirty="0" smtClean="0"/>
              <a:t>alone can </a:t>
            </a:r>
            <a:r>
              <a:rPr lang="en-US" dirty="0"/>
              <a:t>waste 200 gallons of water per day. </a:t>
            </a:r>
            <a:endParaRPr lang="en-US" dirty="0" smtClean="0"/>
          </a:p>
          <a:p>
            <a:pPr lvl="1"/>
            <a:r>
              <a:rPr lang="en-US" dirty="0" smtClean="0"/>
              <a:t>Running </a:t>
            </a:r>
            <a:r>
              <a:rPr lang="en-US" dirty="0"/>
              <a:t>your dishwasher only with a full load can save 100 pounds of carbon dioxide and $40 per year. </a:t>
            </a:r>
            <a:endParaRPr lang="en-US" dirty="0" smtClean="0"/>
          </a:p>
          <a:p>
            <a:pPr lvl="1"/>
            <a:r>
              <a:rPr lang="en-US" dirty="0"/>
              <a:t>Only water </a:t>
            </a:r>
            <a:r>
              <a:rPr lang="en-US" dirty="0" smtClean="0"/>
              <a:t>your lawn when </a:t>
            </a:r>
            <a:r>
              <a:rPr lang="en-US" dirty="0"/>
              <a:t>needed, and do it during the coolest part of the day; early morning is best</a:t>
            </a:r>
          </a:p>
          <a:p>
            <a:pPr marL="171450" lvl="5" indent="-137160">
              <a:spcBef>
                <a:spcPts val="1000"/>
              </a:spcBef>
              <a:spcAft>
                <a:spcPts val="0"/>
              </a:spcAft>
            </a:pPr>
            <a:r>
              <a:rPr lang="en-US" i="1" dirty="0"/>
              <a:t>Source: http://www.epa.gov/climatechange/wycd/home.html</a:t>
            </a:r>
          </a:p>
          <a:p>
            <a:pPr marL="34290" indent="0">
              <a:buNone/>
            </a:pPr>
            <a:endParaRPr lang="en-US" dirty="0"/>
          </a:p>
        </p:txBody>
      </p:sp>
    </p:spTree>
    <p:extLst>
      <p:ext uri="{BB962C8B-B14F-4D97-AF65-F5344CB8AC3E}">
        <p14:creationId xmlns:p14="http://schemas.microsoft.com/office/powerpoint/2010/main" val="3556878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 </a:t>
            </a:r>
          </a:p>
        </p:txBody>
      </p:sp>
      <p:sp>
        <p:nvSpPr>
          <p:cNvPr id="3" name="Content Placeholder 2"/>
          <p:cNvSpPr>
            <a:spLocks noGrp="1"/>
          </p:cNvSpPr>
          <p:nvPr>
            <p:ph idx="1"/>
          </p:nvPr>
        </p:nvSpPr>
        <p:spPr/>
        <p:txBody>
          <a:bodyPr>
            <a:normAutofit fontScale="92500" lnSpcReduction="10000"/>
          </a:bodyPr>
          <a:lstStyle/>
          <a:p>
            <a:r>
              <a:rPr lang="en-US" dirty="0" smtClean="0"/>
              <a:t>5. </a:t>
            </a:r>
            <a:r>
              <a:rPr lang="en-US" dirty="0"/>
              <a:t>Purchase green power</a:t>
            </a:r>
          </a:p>
          <a:p>
            <a:pPr lvl="1"/>
            <a:r>
              <a:rPr lang="en-US" dirty="0"/>
              <a:t>Power your home by purchasing green </a:t>
            </a:r>
            <a:r>
              <a:rPr lang="en-US" dirty="0" smtClean="0"/>
              <a:t>power, or power that is </a:t>
            </a:r>
            <a:r>
              <a:rPr lang="en-US" dirty="0"/>
              <a:t>environmentally friendly </a:t>
            </a:r>
            <a:r>
              <a:rPr lang="en-US" dirty="0" smtClean="0"/>
              <a:t>and </a:t>
            </a:r>
            <a:r>
              <a:rPr lang="en-US" dirty="0"/>
              <a:t>is generated from renewable energy sources such as wind and the sun</a:t>
            </a:r>
            <a:r>
              <a:rPr lang="en-US" dirty="0" smtClean="0"/>
              <a:t>.</a:t>
            </a:r>
          </a:p>
          <a:p>
            <a:pPr lvl="1"/>
            <a:r>
              <a:rPr lang="en-US" dirty="0" smtClean="0"/>
              <a:t>Some utility companies allow this option for a slightly higher rate than coal-power. </a:t>
            </a:r>
            <a:br>
              <a:rPr lang="en-US" dirty="0" smtClean="0"/>
            </a:br>
            <a:endParaRPr lang="en-US" dirty="0" smtClean="0"/>
          </a:p>
          <a:p>
            <a:r>
              <a:rPr lang="en-US" dirty="0" smtClean="0"/>
              <a:t>6. </a:t>
            </a:r>
            <a:r>
              <a:rPr lang="en-US" dirty="0"/>
              <a:t>Spread the word</a:t>
            </a:r>
          </a:p>
          <a:p>
            <a:pPr lvl="1"/>
            <a:r>
              <a:rPr lang="en-US" dirty="0"/>
              <a:t>Tell family and friends that energy efficiency is good for their homes and good for the environment because it lowers greenhouse gas emissions and air pollution. </a:t>
            </a:r>
            <a:endParaRPr lang="en-US" dirty="0" smtClean="0"/>
          </a:p>
          <a:p>
            <a:pPr lvl="1"/>
            <a:r>
              <a:rPr lang="en-US" dirty="0" smtClean="0"/>
              <a:t>Write to your representatives in Congress – your letters to Washington can have great impact on future legislation!</a:t>
            </a:r>
            <a:endParaRPr lang="en-US" dirty="0"/>
          </a:p>
          <a:p>
            <a:pPr marL="171450" lvl="5" indent="-137160">
              <a:spcBef>
                <a:spcPts val="1000"/>
              </a:spcBef>
              <a:spcAft>
                <a:spcPts val="0"/>
              </a:spcAft>
            </a:pPr>
            <a:r>
              <a:rPr lang="en-US" i="1" dirty="0"/>
              <a:t>Source: http://www.epa.gov/climatechange/wycd/home.html</a:t>
            </a:r>
          </a:p>
          <a:p>
            <a:endParaRPr lang="en-US" dirty="0"/>
          </a:p>
          <a:p>
            <a:endParaRPr lang="en-US" dirty="0"/>
          </a:p>
        </p:txBody>
      </p:sp>
    </p:spTree>
    <p:extLst>
      <p:ext uri="{BB962C8B-B14F-4D97-AF65-F5344CB8AC3E}">
        <p14:creationId xmlns:p14="http://schemas.microsoft.com/office/powerpoint/2010/main" val="3765422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GHG = More Changes</a:t>
            </a:r>
            <a:endParaRPr lang="en-US" dirty="0"/>
          </a:p>
        </p:txBody>
      </p:sp>
      <p:sp>
        <p:nvSpPr>
          <p:cNvPr id="3" name="Content Placeholder 2"/>
          <p:cNvSpPr>
            <a:spLocks noGrp="1"/>
          </p:cNvSpPr>
          <p:nvPr>
            <p:ph idx="1"/>
          </p:nvPr>
        </p:nvSpPr>
        <p:spPr>
          <a:xfrm>
            <a:off x="330674" y="1334068"/>
            <a:ext cx="8368636" cy="5175913"/>
          </a:xfrm>
        </p:spPr>
        <p:txBody>
          <a:bodyPr>
            <a:normAutofit fontScale="77500" lnSpcReduction="20000"/>
          </a:bodyPr>
          <a:lstStyle/>
          <a:p>
            <a:pPr lvl="0"/>
            <a:r>
              <a:rPr lang="en-US" dirty="0" smtClean="0"/>
              <a:t>Warmer </a:t>
            </a:r>
            <a:r>
              <a:rPr lang="en-US" dirty="0"/>
              <a:t>temperatures </a:t>
            </a:r>
            <a:r>
              <a:rPr lang="en-US" dirty="0" smtClean="0"/>
              <a:t>from increased greenhouse </a:t>
            </a:r>
            <a:r>
              <a:rPr lang="en-US" dirty="0"/>
              <a:t>gases will likely </a:t>
            </a:r>
            <a:r>
              <a:rPr lang="en-US" dirty="0" smtClean="0"/>
              <a:t>cause major changes </a:t>
            </a:r>
            <a:r>
              <a:rPr lang="en-US" dirty="0"/>
              <a:t>to the climate of the earth. </a:t>
            </a:r>
          </a:p>
          <a:p>
            <a:pPr lvl="1"/>
            <a:r>
              <a:rPr lang="en-US" dirty="0" smtClean="0"/>
              <a:t>Warmer surface temperatures are only one expected change. </a:t>
            </a:r>
          </a:p>
          <a:p>
            <a:pPr lvl="1"/>
            <a:r>
              <a:rPr lang="en-US" dirty="0" smtClean="0"/>
              <a:t>More </a:t>
            </a:r>
            <a:r>
              <a:rPr lang="en-US" dirty="0"/>
              <a:t>energy in the atmosphere will </a:t>
            </a:r>
            <a:r>
              <a:rPr lang="en-US" dirty="0" smtClean="0"/>
              <a:t>also result </a:t>
            </a:r>
            <a:r>
              <a:rPr lang="en-US" dirty="0"/>
              <a:t>in longer periods between episodes of precipitation. </a:t>
            </a:r>
          </a:p>
          <a:p>
            <a:pPr lvl="1"/>
            <a:r>
              <a:rPr lang="en-US" dirty="0" smtClean="0"/>
              <a:t>Longer </a:t>
            </a:r>
            <a:r>
              <a:rPr lang="en-US" dirty="0"/>
              <a:t>periods between episodes </a:t>
            </a:r>
            <a:r>
              <a:rPr lang="en-US" dirty="0" smtClean="0"/>
              <a:t/>
            </a:r>
            <a:br>
              <a:rPr lang="en-US" dirty="0" smtClean="0"/>
            </a:br>
            <a:r>
              <a:rPr lang="en-US" dirty="0" smtClean="0"/>
              <a:t>of </a:t>
            </a:r>
            <a:r>
              <a:rPr lang="en-US" dirty="0"/>
              <a:t>precipitation will likely result in </a:t>
            </a:r>
            <a:r>
              <a:rPr lang="en-US" dirty="0" smtClean="0"/>
              <a:t/>
            </a:r>
            <a:br>
              <a:rPr lang="en-US" dirty="0" smtClean="0"/>
            </a:br>
            <a:r>
              <a:rPr lang="en-US" dirty="0" smtClean="0"/>
              <a:t>an </a:t>
            </a:r>
            <a:r>
              <a:rPr lang="en-US" dirty="0"/>
              <a:t>increase in the frequency of </a:t>
            </a:r>
            <a:r>
              <a:rPr lang="en-US" dirty="0" smtClean="0"/>
              <a:t/>
            </a:r>
            <a:br>
              <a:rPr lang="en-US" dirty="0" smtClean="0"/>
            </a:br>
            <a:r>
              <a:rPr lang="en-US" dirty="0" smtClean="0"/>
              <a:t>droughts</a:t>
            </a:r>
            <a:r>
              <a:rPr lang="en-US" dirty="0"/>
              <a:t>. </a:t>
            </a:r>
            <a:r>
              <a:rPr lang="en-US" dirty="0" smtClean="0"/>
              <a:t/>
            </a:r>
            <a:br>
              <a:rPr lang="en-US" dirty="0" smtClean="0"/>
            </a:br>
            <a:endParaRPr lang="en-US" dirty="0"/>
          </a:p>
          <a:p>
            <a:r>
              <a:rPr lang="en-US" dirty="0" smtClean="0"/>
              <a:t>An </a:t>
            </a:r>
            <a:r>
              <a:rPr lang="en-US" dirty="0"/>
              <a:t>atmosphere with more </a:t>
            </a:r>
            <a:r>
              <a:rPr lang="en-US" dirty="0" smtClean="0"/>
              <a:t/>
            </a:r>
            <a:br>
              <a:rPr lang="en-US" dirty="0" smtClean="0"/>
            </a:br>
            <a:r>
              <a:rPr lang="en-US" dirty="0" smtClean="0"/>
              <a:t>energy </a:t>
            </a:r>
            <a:r>
              <a:rPr lang="en-US" dirty="0"/>
              <a:t>can hold onto </a:t>
            </a:r>
            <a:r>
              <a:rPr lang="en-US" dirty="0" smtClean="0"/>
              <a:t/>
            </a:r>
            <a:br>
              <a:rPr lang="en-US" dirty="0" smtClean="0"/>
            </a:br>
            <a:r>
              <a:rPr lang="en-US" dirty="0" smtClean="0"/>
              <a:t>precipitation longer.</a:t>
            </a:r>
          </a:p>
          <a:p>
            <a:pPr lvl="1"/>
            <a:r>
              <a:rPr lang="en-US" dirty="0"/>
              <a:t>W</a:t>
            </a:r>
            <a:r>
              <a:rPr lang="en-US" dirty="0" smtClean="0"/>
              <a:t>hen </a:t>
            </a:r>
            <a:r>
              <a:rPr lang="en-US" dirty="0"/>
              <a:t>it does rain or snow, there </a:t>
            </a:r>
            <a:r>
              <a:rPr lang="en-US" dirty="0" smtClean="0"/>
              <a:t/>
            </a:r>
            <a:br>
              <a:rPr lang="en-US" dirty="0" smtClean="0"/>
            </a:br>
            <a:r>
              <a:rPr lang="en-US" dirty="0" smtClean="0"/>
              <a:t>may </a:t>
            </a:r>
            <a:r>
              <a:rPr lang="en-US" dirty="0"/>
              <a:t>be more episodes of flooding </a:t>
            </a:r>
            <a:r>
              <a:rPr lang="en-US" dirty="0" smtClean="0"/>
              <a:t/>
            </a:r>
            <a:br>
              <a:rPr lang="en-US" dirty="0" smtClean="0"/>
            </a:br>
            <a:r>
              <a:rPr lang="en-US" dirty="0" smtClean="0"/>
              <a:t>or </a:t>
            </a:r>
            <a:r>
              <a:rPr lang="en-US" dirty="0"/>
              <a:t>heavy snowfall. </a:t>
            </a:r>
          </a:p>
          <a:p>
            <a:pPr lvl="1"/>
            <a:r>
              <a:rPr lang="en-US" dirty="0"/>
              <a:t>Furthermore, the strength of storms </a:t>
            </a:r>
            <a:r>
              <a:rPr lang="en-US" dirty="0" smtClean="0"/>
              <a:t/>
            </a:r>
            <a:br>
              <a:rPr lang="en-US" dirty="0" smtClean="0"/>
            </a:br>
            <a:r>
              <a:rPr lang="en-US" dirty="0" smtClean="0"/>
              <a:t>is </a:t>
            </a:r>
            <a:r>
              <a:rPr lang="en-US" dirty="0"/>
              <a:t>expected to </a:t>
            </a:r>
            <a:r>
              <a:rPr lang="en-US" dirty="0" smtClean="0"/>
              <a:t>increase, resulting in </a:t>
            </a:r>
            <a:br>
              <a:rPr lang="en-US" dirty="0" smtClean="0"/>
            </a:br>
            <a:r>
              <a:rPr lang="en-US" dirty="0" smtClean="0"/>
              <a:t>stronger, more damaging storms. </a:t>
            </a:r>
            <a:endParaRPr lang="en-US" dirty="0"/>
          </a:p>
        </p:txBody>
      </p:sp>
      <p:grpSp>
        <p:nvGrpSpPr>
          <p:cNvPr id="6" name="Group 5"/>
          <p:cNvGrpSpPr/>
          <p:nvPr/>
        </p:nvGrpSpPr>
        <p:grpSpPr>
          <a:xfrm>
            <a:off x="5038413" y="2784346"/>
            <a:ext cx="4105587" cy="3827024"/>
            <a:chOff x="4816740" y="2816022"/>
            <a:chExt cx="4216423" cy="3827024"/>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2886"/>
            <a:stretch/>
          </p:blipFill>
          <p:spPr>
            <a:xfrm>
              <a:off x="4816740" y="2833046"/>
              <a:ext cx="4216423" cy="3810000"/>
            </a:xfrm>
            <a:prstGeom prst="rect">
              <a:avLst/>
            </a:prstGeom>
            <a:ln>
              <a:noFill/>
            </a:ln>
            <a:effectLst>
              <a:outerShdw blurRad="292100" dist="139700" dir="2700000" algn="tl" rotWithShape="0">
                <a:srgbClr val="333333">
                  <a:alpha val="65000"/>
                </a:srgbClr>
              </a:outerShdw>
            </a:effectLst>
          </p:spPr>
        </p:pic>
        <p:sp>
          <p:nvSpPr>
            <p:cNvPr id="5" name="Isosceles Triangle 4"/>
            <p:cNvSpPr/>
            <p:nvPr/>
          </p:nvSpPr>
          <p:spPr>
            <a:xfrm rot="10364189">
              <a:off x="7679071" y="2816022"/>
              <a:ext cx="540327" cy="618550"/>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7" name="Rectangle 6"/>
          <p:cNvSpPr/>
          <p:nvPr/>
        </p:nvSpPr>
        <p:spPr>
          <a:xfrm>
            <a:off x="2272145" y="6647741"/>
            <a:ext cx="6982691" cy="230832"/>
          </a:xfrm>
          <a:prstGeom prst="rect">
            <a:avLst/>
          </a:prstGeom>
        </p:spPr>
        <p:txBody>
          <a:bodyPr wrap="square">
            <a:spAutoFit/>
          </a:bodyPr>
          <a:lstStyle/>
          <a:p>
            <a:r>
              <a:rPr lang="en-US" sz="900" i="1" dirty="0" smtClean="0"/>
              <a:t>Source: http</a:t>
            </a:r>
            <a:r>
              <a:rPr lang="en-US" sz="900" i="1" dirty="0"/>
              <a:t>://publicradio1.wpengine.netdna-cdn.com/updraft/files/legacy/assets_c/2012/06/65%20Midwest%20ex%20rafl-thumb-490x573.png</a:t>
            </a:r>
          </a:p>
        </p:txBody>
      </p:sp>
    </p:spTree>
    <p:extLst>
      <p:ext uri="{BB962C8B-B14F-4D97-AF65-F5344CB8AC3E}">
        <p14:creationId xmlns:p14="http://schemas.microsoft.com/office/powerpoint/2010/main" val="935944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Climate Change Real?</a:t>
            </a:r>
            <a:endParaRPr lang="en-US" dirty="0"/>
          </a:p>
        </p:txBody>
      </p:sp>
      <p:sp>
        <p:nvSpPr>
          <p:cNvPr id="3" name="Content Placeholder 2"/>
          <p:cNvSpPr>
            <a:spLocks noGrp="1"/>
          </p:cNvSpPr>
          <p:nvPr>
            <p:ph idx="1"/>
          </p:nvPr>
        </p:nvSpPr>
        <p:spPr>
          <a:xfrm>
            <a:off x="406873" y="1334068"/>
            <a:ext cx="5398181" cy="5175913"/>
          </a:xfrm>
        </p:spPr>
        <p:txBody>
          <a:bodyPr>
            <a:normAutofit fontScale="77500" lnSpcReduction="20000"/>
          </a:bodyPr>
          <a:lstStyle/>
          <a:p>
            <a:r>
              <a:rPr lang="en-US" dirty="0"/>
              <a:t>What evidence suggests that climate change is real?</a:t>
            </a:r>
          </a:p>
          <a:p>
            <a:pPr lvl="1"/>
            <a:r>
              <a:rPr lang="en-US" dirty="0"/>
              <a:t>We know that the Earth’s average temperature has risen by 1.4</a:t>
            </a:r>
            <a:r>
              <a:rPr lang="en-US" baseline="30000" dirty="0"/>
              <a:t>o</a:t>
            </a:r>
            <a:r>
              <a:rPr lang="en-US" dirty="0"/>
              <a:t> F in the last 100 years. </a:t>
            </a:r>
          </a:p>
          <a:p>
            <a:pPr lvl="2"/>
            <a:r>
              <a:rPr lang="en-US" dirty="0"/>
              <a:t>The rise in temperature coincides with the rise in greenhouse gases since the start of the industrial revolution. </a:t>
            </a:r>
            <a:endParaRPr lang="en-US" dirty="0" smtClean="0"/>
          </a:p>
          <a:p>
            <a:pPr lvl="2"/>
            <a:r>
              <a:rPr lang="en-US" dirty="0" smtClean="0"/>
              <a:t>While 1.4</a:t>
            </a:r>
            <a:r>
              <a:rPr lang="en-US" baseline="30000" dirty="0" smtClean="0"/>
              <a:t>o</a:t>
            </a:r>
            <a:r>
              <a:rPr lang="en-US" dirty="0" smtClean="0"/>
              <a:t> does not seem like much, this </a:t>
            </a:r>
            <a:br>
              <a:rPr lang="en-US" dirty="0" smtClean="0"/>
            </a:br>
            <a:r>
              <a:rPr lang="en-US" dirty="0" smtClean="0"/>
              <a:t>is a rate that is about 5 times faster than the </a:t>
            </a:r>
            <a:br>
              <a:rPr lang="en-US" dirty="0" smtClean="0"/>
            </a:br>
            <a:r>
              <a:rPr lang="en-US" dirty="0" smtClean="0"/>
              <a:t>previous fastest rate of change.</a:t>
            </a:r>
            <a:br>
              <a:rPr lang="en-US" dirty="0" smtClean="0"/>
            </a:br>
            <a:endParaRPr lang="en-US" dirty="0"/>
          </a:p>
          <a:p>
            <a:pPr lvl="1"/>
            <a:r>
              <a:rPr lang="en-US" dirty="0"/>
              <a:t>We know that since satellites began monitoring the polar ice caps in the 1970s, total sea ice has declined by 15-20</a:t>
            </a:r>
            <a:r>
              <a:rPr lang="en-US" dirty="0" smtClean="0"/>
              <a:t>%.</a:t>
            </a:r>
            <a:br>
              <a:rPr lang="en-US" dirty="0" smtClean="0"/>
            </a:br>
            <a:endParaRPr lang="en-US" dirty="0"/>
          </a:p>
          <a:p>
            <a:pPr lvl="1"/>
            <a:r>
              <a:rPr lang="en-US" dirty="0"/>
              <a:t>We know that climatological changes that would normally occur over 100,000’s of years are now occurring over a period of decades.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162"/>
          <a:stretch/>
        </p:blipFill>
        <p:spPr>
          <a:xfrm>
            <a:off x="5755769" y="1320213"/>
            <a:ext cx="3108825" cy="5175913"/>
          </a:xfrm>
          <a:prstGeom prst="rect">
            <a:avLst/>
          </a:prstGeom>
        </p:spPr>
      </p:pic>
      <p:sp>
        <p:nvSpPr>
          <p:cNvPr id="6" name="Rectangle 5"/>
          <p:cNvSpPr/>
          <p:nvPr/>
        </p:nvSpPr>
        <p:spPr>
          <a:xfrm>
            <a:off x="4292594" y="6643046"/>
            <a:ext cx="4572000" cy="215444"/>
          </a:xfrm>
          <a:prstGeom prst="rect">
            <a:avLst/>
          </a:prstGeom>
        </p:spPr>
        <p:txBody>
          <a:bodyPr>
            <a:spAutoFit/>
          </a:bodyPr>
          <a:lstStyle/>
          <a:p>
            <a:r>
              <a:rPr lang="en-US" sz="800" i="1" dirty="0" smtClean="0"/>
              <a:t>Source: http</a:t>
            </a:r>
            <a:r>
              <a:rPr lang="en-US" sz="800" i="1" dirty="0"/>
              <a:t>://upload.wikimedia.org/wikipedia/commons/b/b1/Arctic_Sea_Ice_Minimum_Comparison.png</a:t>
            </a:r>
          </a:p>
        </p:txBody>
      </p:sp>
    </p:spTree>
    <p:extLst>
      <p:ext uri="{BB962C8B-B14F-4D97-AF65-F5344CB8AC3E}">
        <p14:creationId xmlns:p14="http://schemas.microsoft.com/office/powerpoint/2010/main" val="4216515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295400" y="6553200"/>
            <a:ext cx="8229600" cy="289560"/>
          </a:xfrm>
        </p:spPr>
        <p:txBody>
          <a:bodyPr>
            <a:normAutofit fontScale="47500" lnSpcReduction="20000"/>
          </a:bodyPr>
          <a:lstStyle/>
          <a:p>
            <a:r>
              <a:rPr lang="en-US" b="1" dirty="0" smtClean="0">
                <a:hlinkClick r:id="rId2"/>
              </a:rPr>
              <a:t>Presentation to Forum 2002, St Anne’s College, Oxford, 15 July 2002 by Sir John Houghton</a:t>
            </a:r>
            <a:endParaRPr lang="en-US" b="1" dirty="0" smtClean="0"/>
          </a:p>
          <a:p>
            <a:endParaRPr lang="en-US" dirty="0"/>
          </a:p>
        </p:txBody>
      </p:sp>
      <p:pic>
        <p:nvPicPr>
          <p:cNvPr id="1026" name="Picture 2" descr="http://www.jri.org.uk/resource/images/fig2.jpg"/>
          <p:cNvPicPr>
            <a:picLocks noChangeAspect="1" noChangeArrowheads="1"/>
          </p:cNvPicPr>
          <p:nvPr/>
        </p:nvPicPr>
        <p:blipFill>
          <a:blip r:embed="rId3" cstate="print"/>
          <a:srcRect/>
          <a:stretch>
            <a:fillRect/>
          </a:stretch>
        </p:blipFill>
        <p:spPr bwMode="auto">
          <a:xfrm>
            <a:off x="533400" y="195662"/>
            <a:ext cx="8229600" cy="6338489"/>
          </a:xfrm>
          <a:prstGeom prst="rect">
            <a:avLst/>
          </a:prstGeom>
          <a:noFill/>
        </p:spPr>
      </p:pic>
    </p:spTree>
    <p:extLst>
      <p:ext uri="{BB962C8B-B14F-4D97-AF65-F5344CB8AC3E}">
        <p14:creationId xmlns:p14="http://schemas.microsoft.com/office/powerpoint/2010/main" val="375104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9/90/CO2-Temp.png/800px-CO2-Temp.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864"/>
          <a:stretch/>
        </p:blipFill>
        <p:spPr bwMode="auto">
          <a:xfrm>
            <a:off x="5495176" y="4032365"/>
            <a:ext cx="3486359" cy="26300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Is Climate Change Real?</a:t>
            </a:r>
          </a:p>
        </p:txBody>
      </p:sp>
      <p:sp>
        <p:nvSpPr>
          <p:cNvPr id="3" name="Content Placeholder 2"/>
          <p:cNvSpPr>
            <a:spLocks noGrp="1"/>
          </p:cNvSpPr>
          <p:nvPr>
            <p:ph idx="1"/>
          </p:nvPr>
        </p:nvSpPr>
        <p:spPr>
          <a:xfrm>
            <a:off x="406874" y="1334068"/>
            <a:ext cx="8182944" cy="4831205"/>
          </a:xfrm>
        </p:spPr>
        <p:txBody>
          <a:bodyPr>
            <a:normAutofit fontScale="85000" lnSpcReduction="20000"/>
          </a:bodyPr>
          <a:lstStyle/>
          <a:p>
            <a:pPr lvl="1"/>
            <a:r>
              <a:rPr lang="en-US" dirty="0"/>
              <a:t>We know that seven of the eight warmest winters on record have occurred since </a:t>
            </a:r>
            <a:r>
              <a:rPr lang="en-US" dirty="0" smtClean="0"/>
              <a:t>2001.</a:t>
            </a:r>
          </a:p>
          <a:p>
            <a:pPr lvl="2"/>
            <a:r>
              <a:rPr lang="en-US" dirty="0" smtClean="0"/>
              <a:t>All </a:t>
            </a:r>
            <a:r>
              <a:rPr lang="en-US" dirty="0"/>
              <a:t>ten warmest years on record have occurred since 1995. </a:t>
            </a:r>
            <a:r>
              <a:rPr lang="en-US" dirty="0" smtClean="0"/>
              <a:t/>
            </a:r>
            <a:br>
              <a:rPr lang="en-US" dirty="0" smtClean="0"/>
            </a:br>
            <a:endParaRPr lang="en-US" dirty="0"/>
          </a:p>
          <a:p>
            <a:pPr lvl="1"/>
            <a:r>
              <a:rPr lang="en-US" dirty="0" smtClean="0"/>
              <a:t>Evidence from </a:t>
            </a:r>
            <a:r>
              <a:rPr lang="en-US" dirty="0"/>
              <a:t>ice core data, tree rings, coral reefs, lake sediments, pollen deposits, and ocean </a:t>
            </a:r>
            <a:r>
              <a:rPr lang="en-US" dirty="0" smtClean="0"/>
              <a:t>sediments correlate with each other.</a:t>
            </a:r>
          </a:p>
          <a:p>
            <a:pPr lvl="2"/>
            <a:r>
              <a:rPr lang="en-US" dirty="0" smtClean="0"/>
              <a:t>All </a:t>
            </a:r>
            <a:r>
              <a:rPr lang="en-US" dirty="0"/>
              <a:t>indicate the same message – the earth’s climate is changing at a rate faster than has ever occurred in </a:t>
            </a:r>
            <a:r>
              <a:rPr lang="en-US" dirty="0" smtClean="0"/>
              <a:t>measurable history.</a:t>
            </a:r>
            <a:endParaRPr lang="en-US" dirty="0"/>
          </a:p>
          <a:p>
            <a:pPr lvl="2"/>
            <a:r>
              <a:rPr lang="en-US" dirty="0"/>
              <a:t>These changes all coincide with the Industrial Revolution. </a:t>
            </a:r>
            <a:r>
              <a:rPr lang="en-US" dirty="0" smtClean="0"/>
              <a:t/>
            </a:r>
            <a:br>
              <a:rPr lang="en-US" dirty="0" smtClean="0"/>
            </a:br>
            <a:endParaRPr lang="en-US" dirty="0" smtClean="0"/>
          </a:p>
          <a:p>
            <a:pPr lvl="1"/>
            <a:r>
              <a:rPr lang="en-US" dirty="0" smtClean="0"/>
              <a:t>We know the earth is warming, and </a:t>
            </a:r>
            <a:br>
              <a:rPr lang="en-US" dirty="0" smtClean="0"/>
            </a:br>
            <a:r>
              <a:rPr lang="en-US" dirty="0" smtClean="0"/>
              <a:t>we know it is warming at a rate faster </a:t>
            </a:r>
            <a:br>
              <a:rPr lang="en-US" dirty="0" smtClean="0"/>
            </a:br>
            <a:r>
              <a:rPr lang="en-US" dirty="0" smtClean="0"/>
              <a:t>than it ever could from natural forces.</a:t>
            </a:r>
          </a:p>
          <a:p>
            <a:pPr lvl="2"/>
            <a:r>
              <a:rPr lang="en-US" dirty="0" smtClean="0"/>
              <a:t>Given the rate of change, and the timing </a:t>
            </a:r>
            <a:br>
              <a:rPr lang="en-US" dirty="0" smtClean="0"/>
            </a:br>
            <a:r>
              <a:rPr lang="en-US" dirty="0" smtClean="0"/>
              <a:t>of these changes, there is little reason to </a:t>
            </a:r>
            <a:br>
              <a:rPr lang="en-US" dirty="0" smtClean="0"/>
            </a:br>
            <a:r>
              <a:rPr lang="en-US" dirty="0" smtClean="0"/>
              <a:t>believe that anything other than human </a:t>
            </a:r>
            <a:br>
              <a:rPr lang="en-US" dirty="0" smtClean="0"/>
            </a:br>
            <a:r>
              <a:rPr lang="en-US" dirty="0" smtClean="0"/>
              <a:t>activity is to blame. </a:t>
            </a:r>
            <a:endParaRPr lang="en-US" dirty="0"/>
          </a:p>
          <a:p>
            <a:endParaRPr lang="en-US" dirty="0"/>
          </a:p>
        </p:txBody>
      </p:sp>
      <p:sp>
        <p:nvSpPr>
          <p:cNvPr id="5" name="Rectangle 4"/>
          <p:cNvSpPr/>
          <p:nvPr/>
        </p:nvSpPr>
        <p:spPr>
          <a:xfrm>
            <a:off x="4498346" y="6431549"/>
            <a:ext cx="1460656" cy="230832"/>
          </a:xfrm>
          <a:prstGeom prst="rect">
            <a:avLst/>
          </a:prstGeom>
        </p:spPr>
        <p:txBody>
          <a:bodyPr wrap="none">
            <a:spAutoFit/>
          </a:bodyPr>
          <a:lstStyle/>
          <a:p>
            <a:r>
              <a:rPr lang="en-US" sz="900" dirty="0" smtClean="0">
                <a:hlinkClick r:id="rId4"/>
              </a:rPr>
              <a:t>Source: climateaudit.org</a:t>
            </a:r>
            <a:r>
              <a:rPr lang="en-US" sz="900" dirty="0"/>
              <a:t> </a:t>
            </a:r>
          </a:p>
        </p:txBody>
      </p:sp>
    </p:spTree>
    <p:extLst>
      <p:ext uri="{BB962C8B-B14F-4D97-AF65-F5344CB8AC3E}">
        <p14:creationId xmlns:p14="http://schemas.microsoft.com/office/powerpoint/2010/main" val="408310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Greenhouse Gases</a:t>
            </a:r>
            <a:endParaRPr lang="en-US" dirty="0"/>
          </a:p>
        </p:txBody>
      </p:sp>
      <p:sp>
        <p:nvSpPr>
          <p:cNvPr id="3" name="Content Placeholder 2"/>
          <p:cNvSpPr>
            <a:spLocks noGrp="1"/>
          </p:cNvSpPr>
          <p:nvPr>
            <p:ph idx="1"/>
          </p:nvPr>
        </p:nvSpPr>
        <p:spPr>
          <a:xfrm>
            <a:off x="406874" y="1334069"/>
            <a:ext cx="8368636" cy="2946986"/>
          </a:xfrm>
        </p:spPr>
        <p:txBody>
          <a:bodyPr>
            <a:normAutofit fontScale="62500" lnSpcReduction="20000"/>
          </a:bodyPr>
          <a:lstStyle/>
          <a:p>
            <a:r>
              <a:rPr lang="en-US" dirty="0" smtClean="0"/>
              <a:t>Climate Change today is largely the result of an increase in greenhouse gases. </a:t>
            </a:r>
          </a:p>
          <a:p>
            <a:pPr lvl="1"/>
            <a:r>
              <a:rPr lang="en-US" dirty="0" smtClean="0"/>
              <a:t>Greenhouse </a:t>
            </a:r>
            <a:r>
              <a:rPr lang="en-US" dirty="0"/>
              <a:t>gases are a variety of different gases that absorb and emit infrared radiation. </a:t>
            </a:r>
          </a:p>
          <a:p>
            <a:pPr lvl="1"/>
            <a:r>
              <a:rPr lang="en-US" dirty="0"/>
              <a:t>Examples include water vapor, carbon dioxide, methane, and nitrous oxide, among others. </a:t>
            </a:r>
            <a:r>
              <a:rPr lang="en-US" dirty="0" smtClean="0"/>
              <a:t/>
            </a:r>
            <a:br>
              <a:rPr lang="en-US" dirty="0" smtClean="0"/>
            </a:br>
            <a:endParaRPr lang="en-US" dirty="0"/>
          </a:p>
          <a:p>
            <a:pPr lvl="0"/>
            <a:r>
              <a:rPr lang="en-US" dirty="0"/>
              <a:t>We know that greenhouse gases are much higher now than they were prior to the Industrial Revolution and are increasing every year. </a:t>
            </a:r>
          </a:p>
          <a:p>
            <a:pPr lvl="1"/>
            <a:r>
              <a:rPr lang="en-US" dirty="0"/>
              <a:t>By the end of this century, we could expect to see CO­</a:t>
            </a:r>
            <a:r>
              <a:rPr lang="en-US" baseline="-25000" dirty="0"/>
              <a:t>2</a:t>
            </a:r>
            <a:r>
              <a:rPr lang="en-US" dirty="0"/>
              <a:t> levels between 490 and 1260 ppm unless drastic changes occur.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839" y="3917911"/>
            <a:ext cx="7495578" cy="2803523"/>
          </a:xfrm>
          <a:prstGeom prst="rect">
            <a:avLst/>
          </a:prstGeom>
        </p:spPr>
      </p:pic>
      <p:sp>
        <p:nvSpPr>
          <p:cNvPr id="6" name="Rectangle 5"/>
          <p:cNvSpPr/>
          <p:nvPr/>
        </p:nvSpPr>
        <p:spPr>
          <a:xfrm>
            <a:off x="2355273" y="6634065"/>
            <a:ext cx="5680364" cy="230832"/>
          </a:xfrm>
          <a:prstGeom prst="rect">
            <a:avLst/>
          </a:prstGeom>
        </p:spPr>
        <p:txBody>
          <a:bodyPr wrap="square">
            <a:spAutoFit/>
          </a:bodyPr>
          <a:lstStyle/>
          <a:p>
            <a:r>
              <a:rPr lang="en-US" sz="900" i="1" dirty="0" smtClean="0"/>
              <a:t>Source: http</a:t>
            </a:r>
            <a:r>
              <a:rPr lang="en-US" sz="900" i="1" dirty="0"/>
              <a:t>://www.dkrz.de/bilder/bilder-klimaforschung/T2M_A1B_2030_2060_2085ano1961-1990_globe_en.jpg</a:t>
            </a:r>
          </a:p>
        </p:txBody>
      </p:sp>
    </p:spTree>
    <p:extLst>
      <p:ext uri="{BB962C8B-B14F-4D97-AF65-F5344CB8AC3E}">
        <p14:creationId xmlns:p14="http://schemas.microsoft.com/office/powerpoint/2010/main" val="2880263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GHG’s warm the atmosphere?</a:t>
            </a:r>
            <a:endParaRPr lang="en-US" dirty="0"/>
          </a:p>
        </p:txBody>
      </p:sp>
      <p:sp>
        <p:nvSpPr>
          <p:cNvPr id="3" name="Content Placeholder 2"/>
          <p:cNvSpPr>
            <a:spLocks noGrp="1"/>
          </p:cNvSpPr>
          <p:nvPr>
            <p:ph idx="1"/>
          </p:nvPr>
        </p:nvSpPr>
        <p:spPr>
          <a:xfrm>
            <a:off x="311624" y="1334068"/>
            <a:ext cx="8368636" cy="5175913"/>
          </a:xfrm>
        </p:spPr>
        <p:txBody>
          <a:bodyPr>
            <a:normAutofit fontScale="77500" lnSpcReduction="20000"/>
          </a:bodyPr>
          <a:lstStyle/>
          <a:p>
            <a:pPr lvl="0"/>
            <a:r>
              <a:rPr lang="en-US" dirty="0"/>
              <a:t>Greenhouse gases contribute to the </a:t>
            </a:r>
            <a:r>
              <a:rPr lang="en-US" dirty="0" smtClean="0"/>
              <a:t>greenhouse effect </a:t>
            </a:r>
            <a:r>
              <a:rPr lang="en-US" dirty="0"/>
              <a:t>of our atmosphere. </a:t>
            </a:r>
          </a:p>
          <a:p>
            <a:pPr lvl="1"/>
            <a:r>
              <a:rPr lang="en-US" dirty="0"/>
              <a:t>By absorbing and emitting infrared radiation, greenhouse gases slow the loss of heat from the surface of the earth.</a:t>
            </a:r>
          </a:p>
          <a:p>
            <a:pPr lvl="1"/>
            <a:r>
              <a:rPr lang="en-US" dirty="0"/>
              <a:t>When greenhouse gases slow the loss of heat, they hold this energy in the atmosphere for longer periods of </a:t>
            </a:r>
            <a:r>
              <a:rPr lang="en-US" dirty="0" smtClean="0"/>
              <a:t>time, causing warming. </a:t>
            </a:r>
            <a:br>
              <a:rPr lang="en-US" dirty="0" smtClean="0"/>
            </a:br>
            <a:endParaRPr lang="en-US" dirty="0"/>
          </a:p>
          <a:p>
            <a:pPr lvl="0"/>
            <a:r>
              <a:rPr lang="en-US" dirty="0"/>
              <a:t>The greenhouse effect is not necessarily bad.</a:t>
            </a:r>
          </a:p>
          <a:p>
            <a:pPr lvl="1"/>
            <a:r>
              <a:rPr lang="en-US" dirty="0"/>
              <a:t>Without it, the temperature of the surface of the earth would be 0</a:t>
            </a:r>
            <a:r>
              <a:rPr lang="en-US" baseline="30000" dirty="0"/>
              <a:t>o</a:t>
            </a:r>
            <a:r>
              <a:rPr lang="en-US" dirty="0"/>
              <a:t> F.</a:t>
            </a:r>
          </a:p>
          <a:p>
            <a:pPr lvl="1"/>
            <a:r>
              <a:rPr lang="en-US" dirty="0"/>
              <a:t>However, too many greenhouse </a:t>
            </a:r>
            <a:r>
              <a:rPr lang="en-US" dirty="0" smtClean="0"/>
              <a:t/>
            </a:r>
            <a:br>
              <a:rPr lang="en-US" dirty="0" smtClean="0"/>
            </a:br>
            <a:r>
              <a:rPr lang="en-US" dirty="0" smtClean="0"/>
              <a:t>gases in the atmosphere are </a:t>
            </a:r>
            <a:r>
              <a:rPr lang="en-US" dirty="0"/>
              <a:t>like </a:t>
            </a:r>
            <a:r>
              <a:rPr lang="en-US" dirty="0" smtClean="0"/>
              <a:t/>
            </a:r>
            <a:br>
              <a:rPr lang="en-US" dirty="0" smtClean="0"/>
            </a:br>
            <a:r>
              <a:rPr lang="en-US" dirty="0" smtClean="0"/>
              <a:t>you if you wore </a:t>
            </a:r>
            <a:r>
              <a:rPr lang="en-US" dirty="0"/>
              <a:t>too many fur </a:t>
            </a:r>
            <a:r>
              <a:rPr lang="en-US" dirty="0" smtClean="0"/>
              <a:t>coats.</a:t>
            </a:r>
          </a:p>
          <a:p>
            <a:pPr lvl="2"/>
            <a:r>
              <a:rPr lang="en-US" dirty="0" smtClean="0"/>
              <a:t>Your </a:t>
            </a:r>
            <a:r>
              <a:rPr lang="en-US" dirty="0"/>
              <a:t>body would overheat quickly </a:t>
            </a:r>
            <a:r>
              <a:rPr lang="en-US" dirty="0" smtClean="0"/>
              <a:t/>
            </a:r>
            <a:br>
              <a:rPr lang="en-US" dirty="0" smtClean="0"/>
            </a:br>
            <a:r>
              <a:rPr lang="en-US" dirty="0" smtClean="0"/>
              <a:t>with too </a:t>
            </a:r>
            <a:r>
              <a:rPr lang="en-US" dirty="0"/>
              <a:t>many </a:t>
            </a:r>
            <a:r>
              <a:rPr lang="en-US" dirty="0" smtClean="0"/>
              <a:t>coats.</a:t>
            </a:r>
          </a:p>
          <a:p>
            <a:pPr lvl="2"/>
            <a:r>
              <a:rPr lang="en-US" dirty="0" smtClean="0"/>
              <a:t>Too </a:t>
            </a:r>
            <a:r>
              <a:rPr lang="en-US" dirty="0"/>
              <a:t>many “coats” </a:t>
            </a:r>
            <a:r>
              <a:rPr lang="en-US" dirty="0" smtClean="0"/>
              <a:t> of </a:t>
            </a:r>
            <a:r>
              <a:rPr lang="en-US" dirty="0"/>
              <a:t>greenhouse gases </a:t>
            </a:r>
            <a:r>
              <a:rPr lang="en-US" dirty="0" smtClean="0"/>
              <a:t/>
            </a:r>
            <a:br>
              <a:rPr lang="en-US" dirty="0" smtClean="0"/>
            </a:br>
            <a:r>
              <a:rPr lang="en-US" dirty="0" smtClean="0"/>
              <a:t>will </a:t>
            </a:r>
            <a:r>
              <a:rPr lang="en-US" dirty="0"/>
              <a:t>keep excess </a:t>
            </a:r>
            <a:r>
              <a:rPr lang="en-US" dirty="0" smtClean="0"/>
              <a:t>amounts </a:t>
            </a:r>
            <a:r>
              <a:rPr lang="en-US" dirty="0"/>
              <a:t>of heat in the </a:t>
            </a:r>
            <a:r>
              <a:rPr lang="en-US" dirty="0" smtClean="0"/>
              <a:t/>
            </a:r>
            <a:br>
              <a:rPr lang="en-US" dirty="0" smtClean="0"/>
            </a:br>
            <a:r>
              <a:rPr lang="en-US" dirty="0" smtClean="0"/>
              <a:t>atmosphere </a:t>
            </a:r>
            <a:r>
              <a:rPr lang="en-US" dirty="0"/>
              <a:t>longer. </a:t>
            </a:r>
          </a:p>
          <a:p>
            <a:endParaRPr lang="en-US" b="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232" y="4226017"/>
            <a:ext cx="4076027" cy="2401151"/>
          </a:xfrm>
          <a:prstGeom prst="rect">
            <a:avLst/>
          </a:prstGeom>
        </p:spPr>
      </p:pic>
      <p:sp>
        <p:nvSpPr>
          <p:cNvPr id="5" name="Rectangle 4"/>
          <p:cNvSpPr/>
          <p:nvPr/>
        </p:nvSpPr>
        <p:spPr>
          <a:xfrm>
            <a:off x="4928082" y="6627168"/>
            <a:ext cx="3906982" cy="230832"/>
          </a:xfrm>
          <a:prstGeom prst="rect">
            <a:avLst/>
          </a:prstGeom>
        </p:spPr>
        <p:txBody>
          <a:bodyPr wrap="square">
            <a:spAutoFit/>
          </a:bodyPr>
          <a:lstStyle/>
          <a:p>
            <a:r>
              <a:rPr lang="en-US" sz="900" i="1" dirty="0" smtClean="0"/>
              <a:t>Source; http</a:t>
            </a:r>
            <a:r>
              <a:rPr lang="en-US" sz="900" i="1" dirty="0"/>
              <a:t>://www.nps.gov/goga/naturescience/images/Greenhouse-effect.jpg</a:t>
            </a:r>
          </a:p>
        </p:txBody>
      </p:sp>
    </p:spTree>
    <p:extLst>
      <p:ext uri="{BB962C8B-B14F-4D97-AF65-F5344CB8AC3E}">
        <p14:creationId xmlns:p14="http://schemas.microsoft.com/office/powerpoint/2010/main" val="3085850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How do we know this is not just a natural cycle? </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a:t>Scientists are able to use a number of measurements to determine what is “natural” and what isn’t in regards to atmospheric levels of greenhouse gases. </a:t>
            </a:r>
          </a:p>
          <a:p>
            <a:pPr lvl="1"/>
            <a:r>
              <a:rPr lang="en-US" dirty="0"/>
              <a:t>One of the most widely used sets of data is from </a:t>
            </a:r>
            <a:r>
              <a:rPr lang="en-US" dirty="0" smtClean="0"/>
              <a:t>the </a:t>
            </a:r>
            <a:r>
              <a:rPr lang="en-US" dirty="0" err="1" smtClean="0"/>
              <a:t>Vostok</a:t>
            </a:r>
            <a:r>
              <a:rPr lang="en-US" dirty="0" smtClean="0"/>
              <a:t> research station in </a:t>
            </a:r>
            <a:r>
              <a:rPr lang="en-US" dirty="0"/>
              <a:t>Antarctica. </a:t>
            </a:r>
          </a:p>
          <a:p>
            <a:pPr lvl="1"/>
            <a:r>
              <a:rPr lang="en-US" dirty="0"/>
              <a:t>The ice </a:t>
            </a:r>
            <a:r>
              <a:rPr lang="en-US" dirty="0" smtClean="0"/>
              <a:t>under </a:t>
            </a:r>
            <a:r>
              <a:rPr lang="en-US" dirty="0" err="1" smtClean="0"/>
              <a:t>Vostok</a:t>
            </a:r>
            <a:r>
              <a:rPr lang="en-US" dirty="0" smtClean="0"/>
              <a:t> </a:t>
            </a:r>
            <a:r>
              <a:rPr lang="en-US" dirty="0"/>
              <a:t>has undisturbed air trapped for thousands of years in the ice</a:t>
            </a:r>
            <a:r>
              <a:rPr lang="en-US" dirty="0" smtClean="0"/>
              <a:t>.</a:t>
            </a:r>
            <a:br>
              <a:rPr lang="en-US" dirty="0" smtClean="0"/>
            </a:br>
            <a:endParaRPr lang="en-US" dirty="0"/>
          </a:p>
          <a:p>
            <a:pPr lvl="0"/>
            <a:r>
              <a:rPr lang="en-US" dirty="0"/>
              <a:t>Scientists can measure the </a:t>
            </a:r>
            <a:r>
              <a:rPr lang="en-US" dirty="0" smtClean="0"/>
              <a:t/>
            </a:r>
            <a:br>
              <a:rPr lang="en-US" dirty="0" smtClean="0"/>
            </a:br>
            <a:r>
              <a:rPr lang="en-US" dirty="0" smtClean="0"/>
              <a:t>levels </a:t>
            </a:r>
            <a:r>
              <a:rPr lang="en-US" dirty="0"/>
              <a:t>of greenhouse gases </a:t>
            </a:r>
            <a:r>
              <a:rPr lang="en-US" dirty="0" smtClean="0"/>
              <a:t/>
            </a:r>
            <a:br>
              <a:rPr lang="en-US" dirty="0" smtClean="0"/>
            </a:br>
            <a:r>
              <a:rPr lang="en-US" dirty="0" smtClean="0"/>
              <a:t>in </a:t>
            </a:r>
            <a:r>
              <a:rPr lang="en-US" dirty="0"/>
              <a:t>these bubbles and </a:t>
            </a:r>
            <a:r>
              <a:rPr lang="en-US" dirty="0" smtClean="0"/>
              <a:t/>
            </a:r>
            <a:br>
              <a:rPr lang="en-US" dirty="0" smtClean="0"/>
            </a:br>
            <a:r>
              <a:rPr lang="en-US" dirty="0" smtClean="0"/>
              <a:t>compare </a:t>
            </a:r>
            <a:r>
              <a:rPr lang="en-US" dirty="0"/>
              <a:t>how the levels of </a:t>
            </a:r>
            <a:r>
              <a:rPr lang="en-US" dirty="0" smtClean="0"/>
              <a:t/>
            </a:r>
            <a:br>
              <a:rPr lang="en-US" dirty="0" smtClean="0"/>
            </a:br>
            <a:r>
              <a:rPr lang="en-US" dirty="0" smtClean="0"/>
              <a:t>greenhouse </a:t>
            </a:r>
            <a:r>
              <a:rPr lang="en-US" dirty="0"/>
              <a:t>gases fluctuate </a:t>
            </a:r>
            <a:r>
              <a:rPr lang="en-US" dirty="0" smtClean="0"/>
              <a:t/>
            </a:r>
            <a:br>
              <a:rPr lang="en-US" dirty="0" smtClean="0"/>
            </a:br>
            <a:r>
              <a:rPr lang="en-US" dirty="0" smtClean="0"/>
              <a:t>over </a:t>
            </a:r>
            <a:r>
              <a:rPr lang="en-US" dirty="0"/>
              <a:t>time.</a:t>
            </a:r>
          </a:p>
          <a:p>
            <a:pPr lvl="1"/>
            <a:r>
              <a:rPr lang="en-US" dirty="0"/>
              <a:t>This gives scientists a natural </a:t>
            </a:r>
            <a:r>
              <a:rPr lang="en-US" dirty="0" smtClean="0"/>
              <a:t/>
            </a:r>
            <a:br>
              <a:rPr lang="en-US" dirty="0" smtClean="0"/>
            </a:br>
            <a:r>
              <a:rPr lang="en-US" dirty="0" smtClean="0"/>
              <a:t>range </a:t>
            </a:r>
            <a:r>
              <a:rPr lang="en-US" dirty="0"/>
              <a:t>by which we can </a:t>
            </a:r>
            <a:r>
              <a:rPr lang="en-US" dirty="0" smtClean="0"/>
              <a:t/>
            </a:r>
            <a:br>
              <a:rPr lang="en-US" dirty="0" smtClean="0"/>
            </a:br>
            <a:r>
              <a:rPr lang="en-US" dirty="0" smtClean="0"/>
              <a:t>determine </a:t>
            </a:r>
            <a:r>
              <a:rPr lang="en-US" dirty="0"/>
              <a:t>whether our </a:t>
            </a:r>
            <a:r>
              <a:rPr lang="en-US" dirty="0" smtClean="0"/>
              <a:t/>
            </a:r>
            <a:br>
              <a:rPr lang="en-US" dirty="0" smtClean="0"/>
            </a:br>
            <a:r>
              <a:rPr lang="en-US" dirty="0" smtClean="0"/>
              <a:t>greenhouse </a:t>
            </a:r>
            <a:r>
              <a:rPr lang="en-US" dirty="0"/>
              <a:t>gas levels today </a:t>
            </a:r>
            <a:r>
              <a:rPr lang="en-US" dirty="0" smtClean="0"/>
              <a:t/>
            </a:r>
            <a:br>
              <a:rPr lang="en-US" dirty="0" smtClean="0"/>
            </a:br>
            <a:r>
              <a:rPr lang="en-US" dirty="0" smtClean="0"/>
              <a:t>are </a:t>
            </a:r>
            <a:r>
              <a:rPr lang="en-US" dirty="0"/>
              <a:t>normal or excessively high. </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28" y="3057724"/>
            <a:ext cx="3785618" cy="3703294"/>
          </a:xfrm>
          <a:prstGeom prst="rect">
            <a:avLst/>
          </a:prstGeom>
        </p:spPr>
      </p:pic>
      <p:sp>
        <p:nvSpPr>
          <p:cNvPr id="6" name="Rectangle 5"/>
          <p:cNvSpPr/>
          <p:nvPr/>
        </p:nvSpPr>
        <p:spPr>
          <a:xfrm>
            <a:off x="4584191" y="6687167"/>
            <a:ext cx="4391891" cy="230832"/>
          </a:xfrm>
          <a:prstGeom prst="rect">
            <a:avLst/>
          </a:prstGeom>
        </p:spPr>
        <p:txBody>
          <a:bodyPr wrap="square">
            <a:spAutoFit/>
          </a:bodyPr>
          <a:lstStyle/>
          <a:p>
            <a:r>
              <a:rPr lang="en-US" sz="900" i="1" dirty="0" smtClean="0"/>
              <a:t>Source: http</a:t>
            </a:r>
            <a:r>
              <a:rPr lang="en-US" sz="900" i="1" dirty="0"/>
              <a:t>://www.chemistryland.com/CHM107/GlobalWarming/iceCoreCO2deepest.jpg</a:t>
            </a:r>
          </a:p>
        </p:txBody>
      </p:sp>
    </p:spTree>
    <p:extLst>
      <p:ext uri="{BB962C8B-B14F-4D97-AF65-F5344CB8AC3E}">
        <p14:creationId xmlns:p14="http://schemas.microsoft.com/office/powerpoint/2010/main" val="1018459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586</TotalTime>
  <Words>1798</Words>
  <Application>Microsoft Office PowerPoint</Application>
  <PresentationFormat>On-screen Show (4:3)</PresentationFormat>
  <Paragraphs>226</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Corbel</vt:lpstr>
      <vt:lpstr>Basis</vt:lpstr>
      <vt:lpstr>Climate Change</vt:lpstr>
      <vt:lpstr>Global Warming vs. Climate Change</vt:lpstr>
      <vt:lpstr>More GHG = More Changes</vt:lpstr>
      <vt:lpstr>Is Climate Change Real?</vt:lpstr>
      <vt:lpstr>PowerPoint Presentation</vt:lpstr>
      <vt:lpstr>Is Climate Change Real?</vt:lpstr>
      <vt:lpstr>Greenhouse Gases</vt:lpstr>
      <vt:lpstr>How do GHG’s warm the atmosphere?</vt:lpstr>
      <vt:lpstr>How do we know this is not just a natural cycle? </vt:lpstr>
      <vt:lpstr>Vostok Evidence</vt:lpstr>
      <vt:lpstr>How do we know that this is caused by human activity? </vt:lpstr>
      <vt:lpstr>How do we know this is not due to changes in the sun?</vt:lpstr>
      <vt:lpstr>Milankovitch Cycles</vt:lpstr>
      <vt:lpstr>A Future of Climate Change</vt:lpstr>
      <vt:lpstr>Temperature projections for 2100.</vt:lpstr>
      <vt:lpstr>What can we expect in the future? </vt:lpstr>
      <vt:lpstr>How will the Midwest change? </vt:lpstr>
      <vt:lpstr>How will this affect agriculture?</vt:lpstr>
      <vt:lpstr>How will this affect the oceans?</vt:lpstr>
      <vt:lpstr>Thermohaline Currents</vt:lpstr>
      <vt:lpstr>Thermohaline Currents</vt:lpstr>
      <vt:lpstr>How will this affect the ecosystems on land? </vt:lpstr>
      <vt:lpstr>Shifting Habitats</vt:lpstr>
      <vt:lpstr>Ecosystem Tipping Points</vt:lpstr>
      <vt:lpstr>What would we have to do to fix this? </vt:lpstr>
      <vt:lpstr>What can you do? </vt:lpstr>
      <vt:lpstr>What can you do? </vt:lpstr>
      <vt:lpstr>What can you do? </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Kohn Craig</dc:creator>
  <cp:lastModifiedBy>Kohn Craig</cp:lastModifiedBy>
  <cp:revision>62</cp:revision>
  <cp:lastPrinted>2013-11-27T13:12:26Z</cp:lastPrinted>
  <dcterms:created xsi:type="dcterms:W3CDTF">2013-11-25T22:04:53Z</dcterms:created>
  <dcterms:modified xsi:type="dcterms:W3CDTF">2013-11-27T16:04:52Z</dcterms:modified>
</cp:coreProperties>
</file>