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2"/>
  </p:notesMasterIdLst>
  <p:handoutMasterIdLst>
    <p:handoutMasterId r:id="rId23"/>
  </p:handoutMasterIdLst>
  <p:sldIdLst>
    <p:sldId id="256" r:id="rId2"/>
    <p:sldId id="257" r:id="rId3"/>
    <p:sldId id="258" r:id="rId4"/>
    <p:sldId id="259" r:id="rId5"/>
    <p:sldId id="260" r:id="rId6"/>
    <p:sldId id="266" r:id="rId7"/>
    <p:sldId id="267" r:id="rId8"/>
    <p:sldId id="264" r:id="rId9"/>
    <p:sldId id="261" r:id="rId10"/>
    <p:sldId id="268" r:id="rId11"/>
    <p:sldId id="269" r:id="rId12"/>
    <p:sldId id="270" r:id="rId13"/>
    <p:sldId id="271" r:id="rId14"/>
    <p:sldId id="272" r:id="rId15"/>
    <p:sldId id="273" r:id="rId16"/>
    <p:sldId id="279" r:id="rId17"/>
    <p:sldId id="280" r:id="rId18"/>
    <p:sldId id="281" r:id="rId19"/>
    <p:sldId id="282" r:id="rId20"/>
    <p:sldId id="283" r:id="rId2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43"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FC7764B6-C2AC-449B-AC1B-53E2293A9168}" type="datetimeFigureOut">
              <a:rPr lang="en-US" smtClean="0"/>
              <a:t>9/10/2013</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30CB5608-9BD3-4546-A1FB-9CBB46DC1DCB}" type="slidenum">
              <a:rPr lang="en-US" smtClean="0"/>
              <a:t>‹#›</a:t>
            </a:fld>
            <a:endParaRPr lang="en-US"/>
          </a:p>
        </p:txBody>
      </p:sp>
    </p:spTree>
    <p:extLst>
      <p:ext uri="{BB962C8B-B14F-4D97-AF65-F5344CB8AC3E}">
        <p14:creationId xmlns:p14="http://schemas.microsoft.com/office/powerpoint/2010/main" val="3627222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83EF8EF-208B-461A-9D30-778769BAA254}" type="datetimeFigureOut">
              <a:rPr lang="en-US" smtClean="0"/>
              <a:pPr/>
              <a:t>9/10/2013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C073025C-02FA-45D9-A2D7-3C54B43F0D67}" type="slidenum">
              <a:rPr lang="en-US" smtClean="0"/>
              <a:pPr/>
              <a:t>‹#›</a:t>
            </a:fld>
            <a:endParaRPr lang="en-US"/>
          </a:p>
        </p:txBody>
      </p:sp>
    </p:spTree>
    <p:extLst>
      <p:ext uri="{BB962C8B-B14F-4D97-AF65-F5344CB8AC3E}">
        <p14:creationId xmlns:p14="http://schemas.microsoft.com/office/powerpoint/2010/main" val="221787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73025C-02FA-45D9-A2D7-3C54B43F0D67}" type="slidenum">
              <a:rPr lang="en-US" smtClean="0"/>
              <a:pPr/>
              <a:t>1</a:t>
            </a:fld>
            <a:endParaRPr lang="en-US"/>
          </a:p>
        </p:txBody>
      </p:sp>
    </p:spTree>
    <p:extLst>
      <p:ext uri="{BB962C8B-B14F-4D97-AF65-F5344CB8AC3E}">
        <p14:creationId xmlns:p14="http://schemas.microsoft.com/office/powerpoint/2010/main" val="1164292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73025C-02FA-45D9-A2D7-3C54B43F0D67}" type="slidenum">
              <a:rPr lang="en-US" smtClean="0"/>
              <a:pPr/>
              <a:t>10</a:t>
            </a:fld>
            <a:endParaRPr lang="en-US"/>
          </a:p>
        </p:txBody>
      </p:sp>
    </p:spTree>
    <p:extLst>
      <p:ext uri="{BB962C8B-B14F-4D97-AF65-F5344CB8AC3E}">
        <p14:creationId xmlns:p14="http://schemas.microsoft.com/office/powerpoint/2010/main" val="1777388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73025C-02FA-45D9-A2D7-3C54B43F0D67}" type="slidenum">
              <a:rPr lang="en-US" smtClean="0"/>
              <a:pPr/>
              <a:t>11</a:t>
            </a:fld>
            <a:endParaRPr lang="en-US"/>
          </a:p>
        </p:txBody>
      </p:sp>
    </p:spTree>
    <p:extLst>
      <p:ext uri="{BB962C8B-B14F-4D97-AF65-F5344CB8AC3E}">
        <p14:creationId xmlns:p14="http://schemas.microsoft.com/office/powerpoint/2010/main" val="2039638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73025C-02FA-45D9-A2D7-3C54B43F0D67}" type="slidenum">
              <a:rPr lang="en-US" smtClean="0"/>
              <a:pPr/>
              <a:t>12</a:t>
            </a:fld>
            <a:endParaRPr lang="en-US"/>
          </a:p>
        </p:txBody>
      </p:sp>
    </p:spTree>
    <p:extLst>
      <p:ext uri="{BB962C8B-B14F-4D97-AF65-F5344CB8AC3E}">
        <p14:creationId xmlns:p14="http://schemas.microsoft.com/office/powerpoint/2010/main" val="2618823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73025C-02FA-45D9-A2D7-3C54B43F0D67}" type="slidenum">
              <a:rPr lang="en-US" smtClean="0"/>
              <a:pPr/>
              <a:t>13</a:t>
            </a:fld>
            <a:endParaRPr lang="en-US"/>
          </a:p>
        </p:txBody>
      </p:sp>
    </p:spTree>
    <p:extLst>
      <p:ext uri="{BB962C8B-B14F-4D97-AF65-F5344CB8AC3E}">
        <p14:creationId xmlns:p14="http://schemas.microsoft.com/office/powerpoint/2010/main" val="2417305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73025C-02FA-45D9-A2D7-3C54B43F0D67}" type="slidenum">
              <a:rPr lang="en-US" smtClean="0"/>
              <a:pPr/>
              <a:t>14</a:t>
            </a:fld>
            <a:endParaRPr lang="en-US"/>
          </a:p>
        </p:txBody>
      </p:sp>
    </p:spTree>
    <p:extLst>
      <p:ext uri="{BB962C8B-B14F-4D97-AF65-F5344CB8AC3E}">
        <p14:creationId xmlns:p14="http://schemas.microsoft.com/office/powerpoint/2010/main" val="3400987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73025C-02FA-45D9-A2D7-3C54B43F0D67}" type="slidenum">
              <a:rPr lang="en-US" smtClean="0"/>
              <a:pPr/>
              <a:t>15</a:t>
            </a:fld>
            <a:endParaRPr lang="en-US"/>
          </a:p>
        </p:txBody>
      </p:sp>
    </p:spTree>
    <p:extLst>
      <p:ext uri="{BB962C8B-B14F-4D97-AF65-F5344CB8AC3E}">
        <p14:creationId xmlns:p14="http://schemas.microsoft.com/office/powerpoint/2010/main" val="3630070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73025C-02FA-45D9-A2D7-3C54B43F0D67}" type="slidenum">
              <a:rPr lang="en-US" smtClean="0"/>
              <a:pPr/>
              <a:t>16</a:t>
            </a:fld>
            <a:endParaRPr lang="en-US"/>
          </a:p>
        </p:txBody>
      </p:sp>
    </p:spTree>
    <p:extLst>
      <p:ext uri="{BB962C8B-B14F-4D97-AF65-F5344CB8AC3E}">
        <p14:creationId xmlns:p14="http://schemas.microsoft.com/office/powerpoint/2010/main" val="1879557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73025C-02FA-45D9-A2D7-3C54B43F0D67}" type="slidenum">
              <a:rPr lang="en-US" smtClean="0"/>
              <a:pPr/>
              <a:t>17</a:t>
            </a:fld>
            <a:endParaRPr lang="en-US"/>
          </a:p>
        </p:txBody>
      </p:sp>
    </p:spTree>
    <p:extLst>
      <p:ext uri="{BB962C8B-B14F-4D97-AF65-F5344CB8AC3E}">
        <p14:creationId xmlns:p14="http://schemas.microsoft.com/office/powerpoint/2010/main" val="1527372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73025C-02FA-45D9-A2D7-3C54B43F0D67}" type="slidenum">
              <a:rPr lang="en-US" smtClean="0"/>
              <a:pPr/>
              <a:t>18</a:t>
            </a:fld>
            <a:endParaRPr lang="en-US"/>
          </a:p>
        </p:txBody>
      </p:sp>
    </p:spTree>
    <p:extLst>
      <p:ext uri="{BB962C8B-B14F-4D97-AF65-F5344CB8AC3E}">
        <p14:creationId xmlns:p14="http://schemas.microsoft.com/office/powerpoint/2010/main" val="2649220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73025C-02FA-45D9-A2D7-3C54B43F0D67}" type="slidenum">
              <a:rPr lang="en-US" smtClean="0"/>
              <a:pPr/>
              <a:t>19</a:t>
            </a:fld>
            <a:endParaRPr lang="en-US"/>
          </a:p>
        </p:txBody>
      </p:sp>
    </p:spTree>
    <p:extLst>
      <p:ext uri="{BB962C8B-B14F-4D97-AF65-F5344CB8AC3E}">
        <p14:creationId xmlns:p14="http://schemas.microsoft.com/office/powerpoint/2010/main" val="196985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73025C-02FA-45D9-A2D7-3C54B43F0D67}" type="slidenum">
              <a:rPr lang="en-US" smtClean="0"/>
              <a:pPr/>
              <a:t>2</a:t>
            </a:fld>
            <a:endParaRPr lang="en-US"/>
          </a:p>
        </p:txBody>
      </p:sp>
    </p:spTree>
    <p:extLst>
      <p:ext uri="{BB962C8B-B14F-4D97-AF65-F5344CB8AC3E}">
        <p14:creationId xmlns:p14="http://schemas.microsoft.com/office/powerpoint/2010/main" val="3511550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73025C-02FA-45D9-A2D7-3C54B43F0D67}" type="slidenum">
              <a:rPr lang="en-US" smtClean="0"/>
              <a:pPr/>
              <a:t>20</a:t>
            </a:fld>
            <a:endParaRPr lang="en-US"/>
          </a:p>
        </p:txBody>
      </p:sp>
    </p:spTree>
    <p:extLst>
      <p:ext uri="{BB962C8B-B14F-4D97-AF65-F5344CB8AC3E}">
        <p14:creationId xmlns:p14="http://schemas.microsoft.com/office/powerpoint/2010/main" val="1654320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73025C-02FA-45D9-A2D7-3C54B43F0D67}" type="slidenum">
              <a:rPr lang="en-US" smtClean="0"/>
              <a:pPr/>
              <a:t>3</a:t>
            </a:fld>
            <a:endParaRPr lang="en-US"/>
          </a:p>
        </p:txBody>
      </p:sp>
    </p:spTree>
    <p:extLst>
      <p:ext uri="{BB962C8B-B14F-4D97-AF65-F5344CB8AC3E}">
        <p14:creationId xmlns:p14="http://schemas.microsoft.com/office/powerpoint/2010/main" val="530513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73025C-02FA-45D9-A2D7-3C54B43F0D67}" type="slidenum">
              <a:rPr lang="en-US" smtClean="0"/>
              <a:pPr/>
              <a:t>4</a:t>
            </a:fld>
            <a:endParaRPr lang="en-US"/>
          </a:p>
        </p:txBody>
      </p:sp>
    </p:spTree>
    <p:extLst>
      <p:ext uri="{BB962C8B-B14F-4D97-AF65-F5344CB8AC3E}">
        <p14:creationId xmlns:p14="http://schemas.microsoft.com/office/powerpoint/2010/main" val="3283870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73025C-02FA-45D9-A2D7-3C54B43F0D67}" type="slidenum">
              <a:rPr lang="en-US" smtClean="0"/>
              <a:pPr/>
              <a:t>5</a:t>
            </a:fld>
            <a:endParaRPr lang="en-US"/>
          </a:p>
        </p:txBody>
      </p:sp>
    </p:spTree>
    <p:extLst>
      <p:ext uri="{BB962C8B-B14F-4D97-AF65-F5344CB8AC3E}">
        <p14:creationId xmlns:p14="http://schemas.microsoft.com/office/powerpoint/2010/main" val="3215764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73025C-02FA-45D9-A2D7-3C54B43F0D67}" type="slidenum">
              <a:rPr lang="en-US" smtClean="0"/>
              <a:pPr/>
              <a:t>6</a:t>
            </a:fld>
            <a:endParaRPr lang="en-US"/>
          </a:p>
        </p:txBody>
      </p:sp>
    </p:spTree>
    <p:extLst>
      <p:ext uri="{BB962C8B-B14F-4D97-AF65-F5344CB8AC3E}">
        <p14:creationId xmlns:p14="http://schemas.microsoft.com/office/powerpoint/2010/main" val="3277846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73025C-02FA-45D9-A2D7-3C54B43F0D67}" type="slidenum">
              <a:rPr lang="en-US" smtClean="0"/>
              <a:pPr/>
              <a:t>7</a:t>
            </a:fld>
            <a:endParaRPr lang="en-US"/>
          </a:p>
        </p:txBody>
      </p:sp>
    </p:spTree>
    <p:extLst>
      <p:ext uri="{BB962C8B-B14F-4D97-AF65-F5344CB8AC3E}">
        <p14:creationId xmlns:p14="http://schemas.microsoft.com/office/powerpoint/2010/main" val="1849963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5FE41E-2C16-4AC1-8351-B2184ACBCA8A}" type="slidenum">
              <a:rPr lang="en-US" smtClean="0"/>
              <a:pPr/>
              <a:t>8</a:t>
            </a:fld>
            <a:endParaRPr lang="en-US"/>
          </a:p>
        </p:txBody>
      </p:sp>
    </p:spTree>
    <p:extLst>
      <p:ext uri="{BB962C8B-B14F-4D97-AF65-F5344CB8AC3E}">
        <p14:creationId xmlns:p14="http://schemas.microsoft.com/office/powerpoint/2010/main" val="2654934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73025C-02FA-45D9-A2D7-3C54B43F0D67}" type="slidenum">
              <a:rPr lang="en-US" smtClean="0"/>
              <a:pPr/>
              <a:t>9</a:t>
            </a:fld>
            <a:endParaRPr lang="en-US"/>
          </a:p>
        </p:txBody>
      </p:sp>
    </p:spTree>
    <p:extLst>
      <p:ext uri="{BB962C8B-B14F-4D97-AF65-F5344CB8AC3E}">
        <p14:creationId xmlns:p14="http://schemas.microsoft.com/office/powerpoint/2010/main" val="11186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3A3DFEC1-89FC-4AD6-A24F-14F14D9989CD}" type="datetimeFigureOut">
              <a:rPr lang="en-US" smtClean="0"/>
              <a:pPr/>
              <a:t>9/10/2013</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E4C6FC59-7435-4B80-AE28-0D758DD891DF}" type="slidenum">
              <a:rPr lang="en-US" smtClean="0"/>
              <a:pPr/>
              <a:t>‹#›</a:t>
            </a:fld>
            <a:endParaRPr lang="en-US"/>
          </a:p>
        </p:txBody>
      </p:sp>
    </p:spTree>
    <p:extLst>
      <p:ext uri="{BB962C8B-B14F-4D97-AF65-F5344CB8AC3E}">
        <p14:creationId xmlns:p14="http://schemas.microsoft.com/office/powerpoint/2010/main" val="3100593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3DFEC1-89FC-4AD6-A24F-14F14D9989CD}" type="datetimeFigureOut">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E4C6FC59-7435-4B80-AE28-0D758DD891DF}" type="slidenum">
              <a:rPr lang="en-US" smtClean="0"/>
              <a:pPr/>
              <a:t>‹#›</a:t>
            </a:fld>
            <a:endParaRPr lang="en-US"/>
          </a:p>
        </p:txBody>
      </p:sp>
    </p:spTree>
    <p:extLst>
      <p:ext uri="{BB962C8B-B14F-4D97-AF65-F5344CB8AC3E}">
        <p14:creationId xmlns:p14="http://schemas.microsoft.com/office/powerpoint/2010/main" val="324589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3DFEC1-89FC-4AD6-A24F-14F14D9989CD}" type="datetimeFigureOut">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E4C6FC59-7435-4B80-AE28-0D758DD891DF}" type="slidenum">
              <a:rPr lang="en-US" smtClean="0"/>
              <a:pPr/>
              <a:t>‹#›</a:t>
            </a:fld>
            <a:endParaRPr lang="en-US"/>
          </a:p>
        </p:txBody>
      </p:sp>
    </p:spTree>
    <p:extLst>
      <p:ext uri="{BB962C8B-B14F-4D97-AF65-F5344CB8AC3E}">
        <p14:creationId xmlns:p14="http://schemas.microsoft.com/office/powerpoint/2010/main" val="3696182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3DFEC1-89FC-4AD6-A24F-14F14D9989CD}" type="datetimeFigureOut">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E4C6FC59-7435-4B80-AE28-0D758DD891DF}" type="slidenum">
              <a:rPr lang="en-US" smtClean="0"/>
              <a:pPr/>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735052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3DFEC1-89FC-4AD6-A24F-14F14D9989CD}" type="datetimeFigureOut">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E4C6FC59-7435-4B80-AE28-0D758DD891DF}" type="slidenum">
              <a:rPr lang="en-US" smtClean="0"/>
              <a:pPr/>
              <a:t>‹#›</a:t>
            </a:fld>
            <a:endParaRPr lang="en-US"/>
          </a:p>
        </p:txBody>
      </p:sp>
    </p:spTree>
    <p:extLst>
      <p:ext uri="{BB962C8B-B14F-4D97-AF65-F5344CB8AC3E}">
        <p14:creationId xmlns:p14="http://schemas.microsoft.com/office/powerpoint/2010/main" val="100190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A3DFEC1-89FC-4AD6-A24F-14F14D9989CD}" type="datetimeFigureOut">
              <a:rPr lang="en-US" smtClean="0"/>
              <a:pPr/>
              <a:t>9/10/2013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C6FC59-7435-4B80-AE28-0D758DD891DF}" type="slidenum">
              <a:rPr lang="en-US" smtClean="0"/>
              <a:pPr/>
              <a:t>‹#›</a:t>
            </a:fld>
            <a:endParaRPr lang="en-US"/>
          </a:p>
        </p:txBody>
      </p:sp>
    </p:spTree>
    <p:extLst>
      <p:ext uri="{BB962C8B-B14F-4D97-AF65-F5344CB8AC3E}">
        <p14:creationId xmlns:p14="http://schemas.microsoft.com/office/powerpoint/2010/main" val="2957909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A3DFEC1-89FC-4AD6-A24F-14F14D9989CD}" type="datetimeFigureOut">
              <a:rPr lang="en-US" smtClean="0"/>
              <a:pPr/>
              <a:t>9/10/2013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C6FC59-7435-4B80-AE28-0D758DD891DF}" type="slidenum">
              <a:rPr lang="en-US" smtClean="0"/>
              <a:pPr/>
              <a:t>‹#›</a:t>
            </a:fld>
            <a:endParaRPr lang="en-US"/>
          </a:p>
        </p:txBody>
      </p:sp>
    </p:spTree>
    <p:extLst>
      <p:ext uri="{BB962C8B-B14F-4D97-AF65-F5344CB8AC3E}">
        <p14:creationId xmlns:p14="http://schemas.microsoft.com/office/powerpoint/2010/main" val="311255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3DFEC1-89FC-4AD6-A24F-14F14D9989CD}"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6FC59-7435-4B80-AE28-0D758DD891DF}" type="slidenum">
              <a:rPr lang="en-US" smtClean="0"/>
              <a:pPr/>
              <a:t>‹#›</a:t>
            </a:fld>
            <a:endParaRPr lang="en-US"/>
          </a:p>
        </p:txBody>
      </p:sp>
    </p:spTree>
    <p:extLst>
      <p:ext uri="{BB962C8B-B14F-4D97-AF65-F5344CB8AC3E}">
        <p14:creationId xmlns:p14="http://schemas.microsoft.com/office/powerpoint/2010/main" val="3801309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3A3DFEC1-89FC-4AD6-A24F-14F14D9989CD}" type="datetimeFigureOut">
              <a:rPr lang="en-US" smtClean="0"/>
              <a:pPr/>
              <a:t>9/10/2013</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E4C6FC59-7435-4B80-AE28-0D758DD891DF}" type="slidenum">
              <a:rPr lang="en-US" smtClean="0"/>
              <a:pPr/>
              <a:t>‹#›</a:t>
            </a:fld>
            <a:endParaRPr lang="en-US"/>
          </a:p>
        </p:txBody>
      </p:sp>
    </p:spTree>
    <p:extLst>
      <p:ext uri="{BB962C8B-B14F-4D97-AF65-F5344CB8AC3E}">
        <p14:creationId xmlns:p14="http://schemas.microsoft.com/office/powerpoint/2010/main" val="64652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28600" y="2336872"/>
            <a:ext cx="8610600" cy="4292527"/>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pPr/>
              <a:t>‹#›</a:t>
            </a:fld>
            <a:endParaRPr lang="en-US" dirty="0"/>
          </a:p>
        </p:txBody>
      </p:sp>
      <p:pic>
        <p:nvPicPr>
          <p:cNvPr id="12" name="Picture 11"/>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142237">
            <a:off x="7993109" y="830318"/>
            <a:ext cx="1000510" cy="894562"/>
          </a:xfrm>
          <a:prstGeom prst="rect">
            <a:avLst/>
          </a:prstGeom>
        </p:spPr>
      </p:pic>
    </p:spTree>
    <p:extLst>
      <p:ext uri="{BB962C8B-B14F-4D97-AF65-F5344CB8AC3E}">
        <p14:creationId xmlns:p14="http://schemas.microsoft.com/office/powerpoint/2010/main" val="1499694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3A3DFEC1-89FC-4AD6-A24F-14F14D9989CD}" type="datetimeFigureOut">
              <a:rPr lang="en-US" smtClean="0"/>
              <a:pPr/>
              <a:t>9/10/2013</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E4C6FC59-7435-4B80-AE28-0D758DD891DF}" type="slidenum">
              <a:rPr lang="en-US" smtClean="0"/>
              <a:pPr/>
              <a:t>‹#›</a:t>
            </a:fld>
            <a:endParaRPr lang="en-US"/>
          </a:p>
        </p:txBody>
      </p:sp>
    </p:spTree>
    <p:extLst>
      <p:ext uri="{BB962C8B-B14F-4D97-AF65-F5344CB8AC3E}">
        <p14:creationId xmlns:p14="http://schemas.microsoft.com/office/powerpoint/2010/main" val="66940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3DFEC1-89FC-4AD6-A24F-14F14D9989CD}" type="datetimeFigureOut">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6FC59-7435-4B80-AE28-0D758DD891DF}" type="slidenum">
              <a:rPr lang="en-US" smtClean="0"/>
              <a:pPr/>
              <a:t>‹#›</a:t>
            </a:fld>
            <a:endParaRPr lang="en-US"/>
          </a:p>
        </p:txBody>
      </p:sp>
    </p:spTree>
    <p:extLst>
      <p:ext uri="{BB962C8B-B14F-4D97-AF65-F5344CB8AC3E}">
        <p14:creationId xmlns:p14="http://schemas.microsoft.com/office/powerpoint/2010/main" val="1076401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3DFEC1-89FC-4AD6-A24F-14F14D9989CD}" type="datetimeFigureOut">
              <a:rPr lang="en-US" smtClean="0"/>
              <a:pPr/>
              <a:t>9/10/2013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C6FC59-7435-4B80-AE28-0D758DD891DF}" type="slidenum">
              <a:rPr lang="en-US" smtClean="0"/>
              <a:pPr/>
              <a:t>‹#›</a:t>
            </a:fld>
            <a:endParaRPr lang="en-US"/>
          </a:p>
        </p:txBody>
      </p:sp>
    </p:spTree>
    <p:extLst>
      <p:ext uri="{BB962C8B-B14F-4D97-AF65-F5344CB8AC3E}">
        <p14:creationId xmlns:p14="http://schemas.microsoft.com/office/powerpoint/2010/main" val="2945333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3DFEC1-89FC-4AD6-A24F-14F14D9989CD}" type="datetimeFigureOut">
              <a:rPr lang="en-US" smtClean="0"/>
              <a:pPr/>
              <a:t>9/10/2013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C6FC59-7435-4B80-AE28-0D758DD891DF}" type="slidenum">
              <a:rPr lang="en-US" smtClean="0"/>
              <a:pPr/>
              <a:t>‹#›</a:t>
            </a:fld>
            <a:endParaRPr lang="en-US"/>
          </a:p>
        </p:txBody>
      </p:sp>
    </p:spTree>
    <p:extLst>
      <p:ext uri="{BB962C8B-B14F-4D97-AF65-F5344CB8AC3E}">
        <p14:creationId xmlns:p14="http://schemas.microsoft.com/office/powerpoint/2010/main" val="290847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A3DFEC1-89FC-4AD6-A24F-14F14D9989CD}" type="datetimeFigureOut">
              <a:rPr lang="en-US" smtClean="0"/>
              <a:pPr/>
              <a:t>9/10/2013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C6FC59-7435-4B80-AE28-0D758DD891DF}" type="slidenum">
              <a:rPr lang="en-US" smtClean="0"/>
              <a:pPr/>
              <a:t>‹#›</a:t>
            </a:fld>
            <a:endParaRPr lang="en-US"/>
          </a:p>
        </p:txBody>
      </p:sp>
    </p:spTree>
    <p:extLst>
      <p:ext uri="{BB962C8B-B14F-4D97-AF65-F5344CB8AC3E}">
        <p14:creationId xmlns:p14="http://schemas.microsoft.com/office/powerpoint/2010/main" val="3207260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3DFEC1-89FC-4AD6-A24F-14F14D9989CD}" type="datetimeFigureOut">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6FC59-7435-4B80-AE28-0D758DD891DF}" type="slidenum">
              <a:rPr lang="en-US" smtClean="0"/>
              <a:pPr/>
              <a:t>‹#›</a:t>
            </a:fld>
            <a:endParaRPr lang="en-US"/>
          </a:p>
        </p:txBody>
      </p:sp>
    </p:spTree>
    <p:extLst>
      <p:ext uri="{BB962C8B-B14F-4D97-AF65-F5344CB8AC3E}">
        <p14:creationId xmlns:p14="http://schemas.microsoft.com/office/powerpoint/2010/main" val="225529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3DFEC1-89FC-4AD6-A24F-14F14D9989CD}" type="datetimeFigureOut">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6FC59-7435-4B80-AE28-0D758DD891DF}" type="slidenum">
              <a:rPr lang="en-US" smtClean="0"/>
              <a:pPr/>
              <a:t>‹#›</a:t>
            </a:fld>
            <a:endParaRPr lang="en-US"/>
          </a:p>
        </p:txBody>
      </p:sp>
    </p:spTree>
    <p:extLst>
      <p:ext uri="{BB962C8B-B14F-4D97-AF65-F5344CB8AC3E}">
        <p14:creationId xmlns:p14="http://schemas.microsoft.com/office/powerpoint/2010/main" val="1692379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cstate="print">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3DFEC1-89FC-4AD6-A24F-14F14D9989CD}" type="datetimeFigureOut">
              <a:rPr lang="en-US" smtClean="0"/>
              <a:pPr/>
              <a:t>9/10/2013</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4C6FC59-7435-4B80-AE28-0D758DD891DF}" type="slidenum">
              <a:rPr lang="en-US" smtClean="0"/>
              <a:pPr/>
              <a:t>‹#›</a:t>
            </a:fld>
            <a:endParaRPr lang="en-US"/>
          </a:p>
        </p:txBody>
      </p:sp>
    </p:spTree>
    <p:extLst>
      <p:ext uri="{BB962C8B-B14F-4D97-AF65-F5344CB8AC3E}">
        <p14:creationId xmlns:p14="http://schemas.microsoft.com/office/powerpoint/2010/main" val="4106821041"/>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env.go.jp/en/nature/biodiv/biodiv.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uwec.edu/jolhm/EH4/Extinction/Extinction.pp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enchantedlearning.com/subjects/dinosaurs/extinction/"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huffingtonpost.com/2013/07/25/dinosaur-extinction-event-species_n_3652276.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bio.utexas.edu/faculty/sjasper/Bio301M/endangered.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audubon.org/news/press_releases/index.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fws.gov/endangered/esa-library/pdf/Why_Save_Endangered_Species_Brochure.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sitn.hms.harvard.edu/sitnflash_wp/2011/12/biodiversity_health/" TargetMode="Externa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www.fws.gov/endangered/esa-library/pdf/Why_Save_Endangered_Species_Brochure.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sustainabilityninja.com/" TargetMode="Externa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ipm.ncsu.edu/corn/diseases/corn_diseases.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fws.gov/endangered/esa-library/pdf/Why_Save_Endangered_Species_Brochure.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diversitas-international.org/activities/observation/geo-bon-1/working-group-6-ecosystem-services"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m6UyFOiQHxBfMM&amp;tbnid=pYSfxk2-s77FQM:&amp;ved=0CAUQjRw&amp;url=http://www.birdlife.org/community/2010/10/banking-on-biodiversity/&amp;ei=ZyQuUuuWNsjyqQGhlIHIBA&amp;bvm=bv.51773540,d.aWc&amp;psig=AFQjCNFvqhO3sPACDvus7DYQPn5El50C1A&amp;ust=137884207257753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birdlife.org/community/2010/10/banking-on-biodiversity/" TargetMode="Externa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hyperlink" Target="http://www.fws.gov/endangered/esa-library/pdf/Why_Save_Endangered_Species_Brochure.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ihanna.nu/blog/2011/03/altered-book-tutorial/" TargetMode="Externa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L8Yp-7gXYnHdWM&amp;tbnid=dOFaUkxE6peJYM:&amp;ved=0CAUQjRw&amp;url=http://ahs-enviro.blogspot.com/2010_01_01_archive.html&amp;ei=oCQuUsWwLIquqwGopYCwBg&amp;bvm=bv.51773540,d.aWc&amp;psig=AFQjCNGJh6dqnUndXAn-rulUfniTIyiwEQ&amp;ust=137884214126677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ahs-enviro.blogspot.com/2010_01_01_archive.html"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stolaf.edu/academics/naturallands/prairi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oregonstate.edu/instruction/anth481/ectop/ecservices.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io.research.ucsc.edu/people/thompson/PublPDFs/Schwartzetal00.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answers.com/topic/extin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Biodiversity &amp; Extinctions</a:t>
            </a:r>
            <a:endParaRPr lang="en-US" dirty="0"/>
          </a:p>
        </p:txBody>
      </p:sp>
      <p:sp>
        <p:nvSpPr>
          <p:cNvPr id="3" name="Subtitle 2"/>
          <p:cNvSpPr>
            <a:spLocks noGrp="1"/>
          </p:cNvSpPr>
          <p:nvPr>
            <p:ph type="subTitle" idx="1"/>
          </p:nvPr>
        </p:nvSpPr>
        <p:spPr/>
        <p:txBody>
          <a:bodyPr/>
          <a:lstStyle/>
          <a:p>
            <a:r>
              <a:rPr lang="en-US" dirty="0" smtClean="0"/>
              <a:t>By C. Kohn, Agricultural Sciences</a:t>
            </a:r>
          </a:p>
          <a:p>
            <a:r>
              <a:rPr lang="en-US" dirty="0" smtClean="0"/>
              <a:t>Waterford, WI</a:t>
            </a:r>
            <a:endParaRPr lang="en-US"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142237">
            <a:off x="1854622" y="4389121"/>
            <a:ext cx="1000510" cy="894562"/>
          </a:xfrm>
          <a:prstGeom prst="rect">
            <a:avLst/>
          </a:prstGeom>
        </p:spPr>
      </p:pic>
      <p:pic>
        <p:nvPicPr>
          <p:cNvPr id="5" name="Picture 4"/>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backgroundRemoval t="0" b="98598" l="424" r="96186"/>
                    </a14:imgEffect>
                    <a14:imgEffect>
                      <a14:saturation sat="400000"/>
                    </a14:imgEffect>
                  </a14:imgLayer>
                </a14:imgProps>
              </a:ext>
            </a:extLst>
          </a:blip>
          <a:stretch>
            <a:fillRect/>
          </a:stretch>
        </p:blipFill>
        <p:spPr>
          <a:xfrm>
            <a:off x="579119" y="2702644"/>
            <a:ext cx="1706881" cy="1547765"/>
          </a:xfrm>
          <a:prstGeom prst="rect">
            <a:avLst/>
          </a:prstGeom>
        </p:spPr>
      </p:pic>
    </p:spTree>
    <p:extLst>
      <p:ext uri="{BB962C8B-B14F-4D97-AF65-F5344CB8AC3E}">
        <p14:creationId xmlns:p14="http://schemas.microsoft.com/office/powerpoint/2010/main" val="1852715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 extinctions occur?</a:t>
            </a:r>
            <a:endParaRPr lang="en-US" dirty="0"/>
          </a:p>
        </p:txBody>
      </p:sp>
      <p:sp>
        <p:nvSpPr>
          <p:cNvPr id="3" name="Content Placeholder 2"/>
          <p:cNvSpPr>
            <a:spLocks noGrp="1"/>
          </p:cNvSpPr>
          <p:nvPr>
            <p:ph idx="1"/>
          </p:nvPr>
        </p:nvSpPr>
        <p:spPr>
          <a:xfrm>
            <a:off x="228600" y="2336872"/>
            <a:ext cx="5575560" cy="4292527"/>
          </a:xfrm>
        </p:spPr>
        <p:txBody>
          <a:bodyPr>
            <a:normAutofit fontScale="92500" lnSpcReduction="20000"/>
          </a:bodyPr>
          <a:lstStyle/>
          <a:p>
            <a:r>
              <a:rPr lang="en-US" dirty="0"/>
              <a:t>Extinctions occur when the environment of a species changes faster than the species can adapt. </a:t>
            </a:r>
          </a:p>
          <a:p>
            <a:pPr lvl="1"/>
            <a:r>
              <a:rPr lang="en-US" dirty="0"/>
              <a:t>In other words, a species’ adaptations are no longer sufficient in allowing that species to acquire and compete for resources</a:t>
            </a:r>
            <a:r>
              <a:rPr lang="en-US" dirty="0" smtClean="0"/>
              <a:t>.</a:t>
            </a:r>
            <a:br>
              <a:rPr lang="en-US" dirty="0" smtClean="0"/>
            </a:br>
            <a:endParaRPr lang="en-US" dirty="0"/>
          </a:p>
          <a:p>
            <a:r>
              <a:rPr lang="en-US" dirty="0"/>
              <a:t>Extinctions can be local, </a:t>
            </a:r>
            <a:r>
              <a:rPr lang="en-US" dirty="0" smtClean="0"/>
              <a:t>widespread</a:t>
            </a:r>
            <a:r>
              <a:rPr lang="en-US" dirty="0"/>
              <a:t>, or global. </a:t>
            </a:r>
          </a:p>
          <a:p>
            <a:pPr lvl="1"/>
            <a:r>
              <a:rPr lang="en-US" dirty="0"/>
              <a:t>For example, the timber wolf was </a:t>
            </a:r>
            <a:r>
              <a:rPr lang="en-US" dirty="0" smtClean="0"/>
              <a:t>until </a:t>
            </a:r>
            <a:r>
              <a:rPr lang="en-US" dirty="0"/>
              <a:t>recently extinct in Wisconsin </a:t>
            </a:r>
            <a:r>
              <a:rPr lang="en-US" dirty="0" smtClean="0"/>
              <a:t>but </a:t>
            </a:r>
            <a:r>
              <a:rPr lang="en-US" dirty="0"/>
              <a:t>not in Minnesota </a:t>
            </a:r>
          </a:p>
          <a:p>
            <a:pPr lvl="1"/>
            <a:r>
              <a:rPr lang="en-US" dirty="0"/>
              <a:t>Wild elk and woodland caribou are </a:t>
            </a:r>
            <a:r>
              <a:rPr lang="en-US" dirty="0" smtClean="0"/>
              <a:t>now </a:t>
            </a:r>
            <a:r>
              <a:rPr lang="en-US" dirty="0"/>
              <a:t>extinct in Wisconsin but </a:t>
            </a:r>
            <a:r>
              <a:rPr lang="en-US" dirty="0" smtClean="0"/>
              <a:t>are </a:t>
            </a:r>
            <a:br>
              <a:rPr lang="en-US" dirty="0" smtClean="0"/>
            </a:br>
            <a:r>
              <a:rPr lang="en-US" dirty="0" smtClean="0"/>
              <a:t>prevalent in other parts of North America.</a:t>
            </a:r>
            <a:endParaRPr lang="en-US" dirty="0"/>
          </a:p>
          <a:p>
            <a:pPr lvl="1"/>
            <a:endParaRPr lang="en-US" dirty="0"/>
          </a:p>
          <a:p>
            <a:pPr lvl="1"/>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5804160" y="2241716"/>
            <a:ext cx="3248025" cy="4387683"/>
          </a:xfrm>
          <a:prstGeom prst="rect">
            <a:avLst/>
          </a:prstGeom>
        </p:spPr>
      </p:pic>
      <p:sp>
        <p:nvSpPr>
          <p:cNvPr id="5" name="Rectangle 4"/>
          <p:cNvSpPr/>
          <p:nvPr/>
        </p:nvSpPr>
        <p:spPr>
          <a:xfrm>
            <a:off x="7652443" y="6609679"/>
            <a:ext cx="1399742" cy="230832"/>
          </a:xfrm>
          <a:prstGeom prst="rect">
            <a:avLst/>
          </a:prstGeom>
        </p:spPr>
        <p:txBody>
          <a:bodyPr wrap="none">
            <a:spAutoFit/>
          </a:bodyPr>
          <a:lstStyle/>
          <a:p>
            <a:r>
              <a:rPr lang="en-US" sz="900" i="1" dirty="0" smtClean="0">
                <a:hlinkClick r:id="rId4"/>
              </a:rPr>
              <a:t>Source: www.env.go.jp</a:t>
            </a:r>
            <a:endParaRPr lang="en-US" sz="900" i="1" dirty="0"/>
          </a:p>
        </p:txBody>
      </p:sp>
    </p:spTree>
    <p:extLst>
      <p:ext uri="{BB962C8B-B14F-4D97-AF65-F5344CB8AC3E}">
        <p14:creationId xmlns:p14="http://schemas.microsoft.com/office/powerpoint/2010/main" val="2044295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Extinctions can be Natural</a:t>
            </a:r>
            <a:endParaRPr lang="en-US" dirty="0"/>
          </a:p>
        </p:txBody>
      </p:sp>
      <p:sp>
        <p:nvSpPr>
          <p:cNvPr id="3" name="Content Placeholder 2"/>
          <p:cNvSpPr>
            <a:spLocks noGrp="1"/>
          </p:cNvSpPr>
          <p:nvPr>
            <p:ph idx="1"/>
          </p:nvPr>
        </p:nvSpPr>
        <p:spPr/>
        <p:txBody>
          <a:bodyPr>
            <a:normAutofit/>
          </a:bodyPr>
          <a:lstStyle/>
          <a:p>
            <a:r>
              <a:rPr lang="en-US" dirty="0"/>
              <a:t>Extinctions </a:t>
            </a:r>
            <a:r>
              <a:rPr lang="en-US" dirty="0" smtClean="0"/>
              <a:t>can occur </a:t>
            </a:r>
            <a:r>
              <a:rPr lang="en-US" dirty="0"/>
              <a:t>naturally.  </a:t>
            </a:r>
          </a:p>
          <a:p>
            <a:pPr lvl="1"/>
            <a:r>
              <a:rPr lang="en-US" dirty="0"/>
              <a:t>Nearly all of the species that have existed on earth have gone extinct</a:t>
            </a:r>
            <a:r>
              <a:rPr lang="en-US" dirty="0" smtClean="0"/>
              <a:t>.</a:t>
            </a:r>
            <a:br>
              <a:rPr lang="en-US" dirty="0" smtClean="0"/>
            </a:br>
            <a:endParaRPr lang="en-US" dirty="0"/>
          </a:p>
          <a:p>
            <a:r>
              <a:rPr lang="en-US" dirty="0"/>
              <a:t>There have been 5 </a:t>
            </a:r>
            <a:r>
              <a:rPr lang="en-US" dirty="0" smtClean="0"/>
              <a:t/>
            </a:r>
            <a:br>
              <a:rPr lang="en-US" dirty="0" smtClean="0"/>
            </a:br>
            <a:r>
              <a:rPr lang="en-US" dirty="0" smtClean="0"/>
              <a:t>major </a:t>
            </a:r>
            <a:r>
              <a:rPr lang="en-US" dirty="0"/>
              <a:t>mass </a:t>
            </a:r>
            <a:r>
              <a:rPr lang="en-US" dirty="0" smtClean="0"/>
              <a:t>extinction</a:t>
            </a:r>
            <a:br>
              <a:rPr lang="en-US" dirty="0" smtClean="0"/>
            </a:br>
            <a:r>
              <a:rPr lang="en-US" dirty="0" smtClean="0"/>
              <a:t>s </a:t>
            </a:r>
            <a:r>
              <a:rPr lang="en-US" dirty="0"/>
              <a:t>in geological history.</a:t>
            </a:r>
          </a:p>
          <a:p>
            <a:pPr lvl="1"/>
            <a:r>
              <a:rPr lang="en-US" dirty="0"/>
              <a:t>Recovery from these </a:t>
            </a:r>
            <a:r>
              <a:rPr lang="en-US" dirty="0" smtClean="0"/>
              <a:t/>
            </a:r>
            <a:br>
              <a:rPr lang="en-US" dirty="0" smtClean="0"/>
            </a:br>
            <a:r>
              <a:rPr lang="en-US" dirty="0" smtClean="0"/>
              <a:t>events </a:t>
            </a:r>
            <a:r>
              <a:rPr lang="en-US" dirty="0"/>
              <a:t>took millions of </a:t>
            </a:r>
            <a:r>
              <a:rPr lang="en-US" dirty="0" smtClean="0"/>
              <a:t/>
            </a:r>
            <a:br>
              <a:rPr lang="en-US" dirty="0" smtClean="0"/>
            </a:br>
            <a:r>
              <a:rPr lang="en-US" dirty="0" smtClean="0"/>
              <a:t>years</a:t>
            </a:r>
            <a:r>
              <a:rPr lang="en-US" dirty="0"/>
              <a:t>. </a:t>
            </a:r>
          </a:p>
          <a:p>
            <a:endParaRPr lang="en-US" dirty="0"/>
          </a:p>
          <a:p>
            <a:endParaRPr lang="en-US" dirty="0"/>
          </a:p>
        </p:txBody>
      </p:sp>
      <p:pic>
        <p:nvPicPr>
          <p:cNvPr id="4" name="Picture 4" descr="dia"/>
          <p:cNvPicPr>
            <a:picLocks noChangeAspect="1" noChangeArrowheads="1"/>
          </p:cNvPicPr>
          <p:nvPr/>
        </p:nvPicPr>
        <p:blipFill>
          <a:blip r:embed="rId3" cstate="print"/>
          <a:srcRect/>
          <a:stretch>
            <a:fillRect/>
          </a:stretch>
        </p:blipFill>
        <p:spPr bwMode="auto">
          <a:xfrm>
            <a:off x="5045149" y="3200400"/>
            <a:ext cx="3932274" cy="2927044"/>
          </a:xfrm>
          <a:prstGeom prst="rect">
            <a:avLst/>
          </a:prstGeom>
          <a:noFill/>
        </p:spPr>
      </p:pic>
      <p:sp>
        <p:nvSpPr>
          <p:cNvPr id="5" name="TextBox 4"/>
          <p:cNvSpPr txBox="1"/>
          <p:nvPr/>
        </p:nvSpPr>
        <p:spPr>
          <a:xfrm>
            <a:off x="304800" y="6477000"/>
            <a:ext cx="8686800" cy="369332"/>
          </a:xfrm>
          <a:prstGeom prst="rect">
            <a:avLst/>
          </a:prstGeom>
          <a:noFill/>
        </p:spPr>
        <p:txBody>
          <a:bodyPr wrap="square" rtlCol="0">
            <a:spAutoFit/>
          </a:bodyPr>
          <a:lstStyle/>
          <a:p>
            <a:r>
              <a:rPr lang="en-US" dirty="0" smtClean="0"/>
              <a:t>Source: http://www.uwec.edu/jolhm/EH4/Extinction/Extinction.ppt</a:t>
            </a:r>
            <a:endParaRPr lang="en-US" dirty="0"/>
          </a:p>
        </p:txBody>
      </p:sp>
    </p:spTree>
    <p:extLst>
      <p:ext uri="{BB962C8B-B14F-4D97-AF65-F5344CB8AC3E}">
        <p14:creationId xmlns:p14="http://schemas.microsoft.com/office/powerpoint/2010/main" val="2294078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The 5 (now 6) Mass Extinctions</a:t>
            </a:r>
            <a:endParaRPr lang="en-US" sz="4000" dirty="0"/>
          </a:p>
        </p:txBody>
      </p:sp>
      <p:sp>
        <p:nvSpPr>
          <p:cNvPr id="3" name="Content Placeholder 2"/>
          <p:cNvSpPr>
            <a:spLocks noGrp="1"/>
          </p:cNvSpPr>
          <p:nvPr>
            <p:ph idx="1"/>
          </p:nvPr>
        </p:nvSpPr>
        <p:spPr>
          <a:xfrm>
            <a:off x="228600" y="2336872"/>
            <a:ext cx="3810000" cy="4292527"/>
          </a:xfrm>
        </p:spPr>
        <p:txBody>
          <a:bodyPr>
            <a:normAutofit fontScale="70000" lnSpcReduction="20000"/>
          </a:bodyPr>
          <a:lstStyle/>
          <a:p>
            <a:pPr marL="609600" indent="-609600">
              <a:buFont typeface="Wingdings" pitchFamily="2" charset="2"/>
              <a:buAutoNum type="arabicPeriod"/>
            </a:pPr>
            <a:r>
              <a:rPr lang="en-US" i="1" dirty="0"/>
              <a:t>Ordovician-Silurian Extinction</a:t>
            </a:r>
            <a:r>
              <a:rPr lang="en-US" dirty="0"/>
              <a:t> (440</a:t>
            </a:r>
            <a:r>
              <a:rPr lang="en-US" i="1" dirty="0"/>
              <a:t> </a:t>
            </a:r>
            <a:r>
              <a:rPr lang="en-US" i="1" dirty="0" err="1"/>
              <a:t>mya</a:t>
            </a:r>
            <a:r>
              <a:rPr lang="en-US" dirty="0"/>
              <a:t>).  </a:t>
            </a:r>
          </a:p>
          <a:p>
            <a:pPr marL="609600" indent="-609600">
              <a:buFont typeface="Wingdings" pitchFamily="2" charset="2"/>
              <a:buAutoNum type="arabicPeriod"/>
            </a:pPr>
            <a:r>
              <a:rPr lang="en-US" i="1" dirty="0"/>
              <a:t>Late Devonian Extinction (364 </a:t>
            </a:r>
            <a:r>
              <a:rPr lang="en-US" i="1" dirty="0" err="1"/>
              <a:t>mya</a:t>
            </a:r>
            <a:r>
              <a:rPr lang="en-US" i="1" dirty="0"/>
              <a:t>).  </a:t>
            </a:r>
            <a:r>
              <a:rPr lang="en-US" dirty="0"/>
              <a:t> </a:t>
            </a:r>
          </a:p>
          <a:p>
            <a:pPr marL="609600" indent="-609600">
              <a:buFont typeface="Wingdings" pitchFamily="2" charset="2"/>
              <a:buAutoNum type="arabicPeriod"/>
            </a:pPr>
            <a:r>
              <a:rPr lang="en-US" i="1" dirty="0"/>
              <a:t>Permian Triassic Extinction</a:t>
            </a:r>
            <a:r>
              <a:rPr lang="en-US" dirty="0"/>
              <a:t> (250</a:t>
            </a:r>
            <a:r>
              <a:rPr lang="en-US" i="1" dirty="0"/>
              <a:t> </a:t>
            </a:r>
            <a:r>
              <a:rPr lang="en-US" i="1" dirty="0" err="1"/>
              <a:t>mya</a:t>
            </a:r>
            <a:r>
              <a:rPr lang="en-US" dirty="0"/>
              <a:t>).</a:t>
            </a:r>
          </a:p>
          <a:p>
            <a:pPr marL="609600" indent="-609600">
              <a:buFont typeface="Wingdings" pitchFamily="2" charset="2"/>
              <a:buAutoNum type="arabicPeriod"/>
            </a:pPr>
            <a:r>
              <a:rPr lang="en-US" i="1" dirty="0"/>
              <a:t>End Triassic Extinction (200 </a:t>
            </a:r>
            <a:r>
              <a:rPr lang="en-US" i="1" dirty="0" err="1"/>
              <a:t>mya</a:t>
            </a:r>
            <a:r>
              <a:rPr lang="en-US" i="1" dirty="0"/>
              <a:t>). </a:t>
            </a:r>
            <a:r>
              <a:rPr lang="en-US" dirty="0"/>
              <a:t> </a:t>
            </a:r>
          </a:p>
          <a:p>
            <a:pPr marL="609600" indent="-609600">
              <a:buFont typeface="Wingdings" pitchFamily="2" charset="2"/>
              <a:buAutoNum type="arabicPeriod"/>
            </a:pPr>
            <a:r>
              <a:rPr lang="en-US" i="1" dirty="0" smtClean="0"/>
              <a:t>Cretaceous-Tertiary </a:t>
            </a:r>
            <a:r>
              <a:rPr lang="en-US" i="1" dirty="0"/>
              <a:t>Extinction (65 </a:t>
            </a:r>
            <a:r>
              <a:rPr lang="en-US" i="1" dirty="0" err="1"/>
              <a:t>mya</a:t>
            </a:r>
            <a:r>
              <a:rPr lang="en-US" i="1" dirty="0"/>
              <a:t>). </a:t>
            </a:r>
            <a:endParaRPr lang="en-US" dirty="0"/>
          </a:p>
          <a:p>
            <a:pPr marL="609600" indent="-609600">
              <a:buFont typeface="Wingdings" pitchFamily="2" charset="2"/>
              <a:buAutoNum type="arabicPeriod"/>
            </a:pPr>
            <a:r>
              <a:rPr lang="en-US" i="1" dirty="0" smtClean="0"/>
              <a:t>Holocene </a:t>
            </a:r>
            <a:r>
              <a:rPr lang="en-US" i="1" dirty="0"/>
              <a:t>Extinction (0 </a:t>
            </a:r>
            <a:r>
              <a:rPr lang="en-US" i="1" dirty="0" err="1"/>
              <a:t>mya</a:t>
            </a:r>
            <a:r>
              <a:rPr lang="en-US" i="1" dirty="0"/>
              <a:t>)</a:t>
            </a:r>
          </a:p>
          <a:p>
            <a:pPr marL="609600" indent="-609600">
              <a:buFont typeface="Wingdings" pitchFamily="2" charset="2"/>
              <a:buNone/>
            </a:pPr>
            <a:endParaRPr lang="en-US" dirty="0"/>
          </a:p>
          <a:p>
            <a:pPr marL="2209800" lvl="4" indent="-381000">
              <a:buFont typeface="Wingdings" pitchFamily="2" charset="2"/>
              <a:buNone/>
            </a:pPr>
            <a:r>
              <a:rPr lang="en-US" dirty="0"/>
              <a:t>   (#= millions of years ago)</a:t>
            </a:r>
          </a:p>
          <a:p>
            <a:pPr marL="2209800" lvl="4" indent="-381000">
              <a:buFont typeface="Wingdings" pitchFamily="2" charset="2"/>
              <a:buNone/>
            </a:pPr>
            <a:r>
              <a:rPr lang="en-US" dirty="0"/>
              <a:t/>
            </a:r>
            <a:br>
              <a:rPr lang="en-US" dirty="0"/>
            </a:br>
            <a:r>
              <a:rPr lang="en-US" dirty="0"/>
              <a:t>Source: </a:t>
            </a:r>
            <a:r>
              <a:rPr lang="en-US" dirty="0">
                <a:hlinkClick r:id="rId3"/>
              </a:rPr>
              <a:t>http://www.uwec.edu/jolhm/EH4/Extinction/Extinction.ppt</a:t>
            </a:r>
            <a:endParaRPr lang="en-US" dirty="0"/>
          </a:p>
          <a:p>
            <a:endParaRPr lang="en-US" dirty="0"/>
          </a:p>
        </p:txBody>
      </p:sp>
      <p:pic>
        <p:nvPicPr>
          <p:cNvPr id="4" name="Picture 3"/>
          <p:cNvPicPr>
            <a:picLocks noChangeAspect="1"/>
          </p:cNvPicPr>
          <p:nvPr/>
        </p:nvPicPr>
        <p:blipFill>
          <a:blip r:embed="rId4"/>
          <a:stretch>
            <a:fillRect/>
          </a:stretch>
        </p:blipFill>
        <p:spPr>
          <a:xfrm>
            <a:off x="4076074" y="2336872"/>
            <a:ext cx="4839325" cy="3965558"/>
          </a:xfrm>
          <a:prstGeom prst="rect">
            <a:avLst/>
          </a:prstGeom>
        </p:spPr>
      </p:pic>
      <p:sp>
        <p:nvSpPr>
          <p:cNvPr id="5" name="Rectangle 4"/>
          <p:cNvSpPr/>
          <p:nvPr/>
        </p:nvSpPr>
        <p:spPr>
          <a:xfrm>
            <a:off x="6807525" y="6302430"/>
            <a:ext cx="2129109" cy="230832"/>
          </a:xfrm>
          <a:prstGeom prst="rect">
            <a:avLst/>
          </a:prstGeom>
        </p:spPr>
        <p:txBody>
          <a:bodyPr wrap="none">
            <a:spAutoFit/>
          </a:bodyPr>
          <a:lstStyle/>
          <a:p>
            <a:r>
              <a:rPr lang="en-US" sz="900" i="1" dirty="0" smtClean="0">
                <a:hlinkClick r:id="rId5"/>
              </a:rPr>
              <a:t>Source: www.enchantedlearning.com</a:t>
            </a:r>
            <a:endParaRPr lang="en-US" sz="900" i="1" dirty="0"/>
          </a:p>
        </p:txBody>
      </p:sp>
    </p:spTree>
    <p:extLst>
      <p:ext uri="{BB962C8B-B14F-4D97-AF65-F5344CB8AC3E}">
        <p14:creationId xmlns:p14="http://schemas.microsoft.com/office/powerpoint/2010/main" val="2073619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Holocene Extinction</a:t>
            </a:r>
          </a:p>
        </p:txBody>
      </p:sp>
      <p:sp>
        <p:nvSpPr>
          <p:cNvPr id="3" name="Content Placeholder 2"/>
          <p:cNvSpPr>
            <a:spLocks noGrp="1"/>
          </p:cNvSpPr>
          <p:nvPr>
            <p:ph idx="1"/>
          </p:nvPr>
        </p:nvSpPr>
        <p:spPr/>
        <p:txBody>
          <a:bodyPr>
            <a:normAutofit fontScale="77500" lnSpcReduction="20000"/>
          </a:bodyPr>
          <a:lstStyle/>
          <a:p>
            <a:r>
              <a:rPr lang="en-US" dirty="0"/>
              <a:t>Today’s massive loss of species has been dubbed the “Holocene Extinction” (we are currently in the Holocene epoch)</a:t>
            </a:r>
          </a:p>
          <a:p>
            <a:pPr lvl="1"/>
            <a:r>
              <a:rPr lang="en-US" dirty="0"/>
              <a:t>Epoch: a portion of a geological </a:t>
            </a:r>
            <a:r>
              <a:rPr lang="en-US" dirty="0" smtClean="0"/>
              <a:t>period</a:t>
            </a:r>
            <a:br>
              <a:rPr lang="en-US" dirty="0" smtClean="0"/>
            </a:br>
            <a:endParaRPr lang="en-US" dirty="0"/>
          </a:p>
          <a:p>
            <a:r>
              <a:rPr lang="en-US" dirty="0"/>
              <a:t>Catastrophic extinctions, as was the case when an asteroid-strike wiped out the dinosaurs, actually took many thousands of years to occur.  </a:t>
            </a:r>
            <a:endParaRPr lang="en-US" dirty="0" smtClean="0"/>
          </a:p>
          <a:p>
            <a:pPr lvl="1"/>
            <a:r>
              <a:rPr lang="en-US" dirty="0" smtClean="0"/>
              <a:t>What took thousands of years for the dinosaurs is taking decades for us today. </a:t>
            </a:r>
            <a:br>
              <a:rPr lang="en-US" dirty="0" smtClean="0"/>
            </a:br>
            <a:endParaRPr lang="en-US" dirty="0"/>
          </a:p>
          <a:p>
            <a:r>
              <a:rPr lang="en-US" dirty="0"/>
              <a:t>The current extinction rate appears </a:t>
            </a:r>
            <a:r>
              <a:rPr lang="en-US" dirty="0" smtClean="0"/>
              <a:t/>
            </a:r>
            <a:br>
              <a:rPr lang="en-US" dirty="0" smtClean="0"/>
            </a:br>
            <a:r>
              <a:rPr lang="en-US" dirty="0" smtClean="0"/>
              <a:t>significantly </a:t>
            </a:r>
            <a:r>
              <a:rPr lang="en-US" dirty="0" smtClean="0"/>
              <a:t>greater than that of the</a:t>
            </a:r>
            <a:br>
              <a:rPr lang="en-US" dirty="0" smtClean="0"/>
            </a:br>
            <a:r>
              <a:rPr lang="en-US" dirty="0" smtClean="0"/>
              <a:t>dinosaurs.  </a:t>
            </a:r>
            <a:endParaRPr lang="en-US" dirty="0"/>
          </a:p>
          <a:p>
            <a:pPr lvl="1"/>
            <a:r>
              <a:rPr lang="en-US" dirty="0"/>
              <a:t>In other words, human-activity is killing off </a:t>
            </a:r>
            <a:r>
              <a:rPr lang="en-US" dirty="0" smtClean="0"/>
              <a:t/>
            </a:r>
            <a:br>
              <a:rPr lang="en-US" dirty="0" smtClean="0"/>
            </a:br>
            <a:r>
              <a:rPr lang="en-US" dirty="0" smtClean="0"/>
              <a:t>species </a:t>
            </a:r>
            <a:r>
              <a:rPr lang="en-US" dirty="0"/>
              <a:t>faster than an asteroid could 65 </a:t>
            </a:r>
            <a:r>
              <a:rPr lang="en-US" dirty="0" smtClean="0"/>
              <a:t/>
            </a:r>
            <a:br>
              <a:rPr lang="en-US" dirty="0" smtClean="0"/>
            </a:br>
            <a:r>
              <a:rPr lang="en-US" dirty="0" smtClean="0"/>
              <a:t>million </a:t>
            </a:r>
            <a:r>
              <a:rPr lang="en-US" dirty="0"/>
              <a:t>years ago. </a:t>
            </a:r>
          </a:p>
          <a:p>
            <a:pPr lvl="2"/>
            <a:r>
              <a:rPr lang="en-US" i="1" dirty="0"/>
              <a:t>Source: United States Committee on Scientific </a:t>
            </a:r>
            <a:r>
              <a:rPr lang="en-US" i="1" dirty="0" smtClean="0"/>
              <a:t/>
            </a:r>
            <a:br>
              <a:rPr lang="en-US" i="1" dirty="0" smtClean="0"/>
            </a:br>
            <a:r>
              <a:rPr lang="en-US" i="1" dirty="0" smtClean="0"/>
              <a:t>Issues </a:t>
            </a:r>
            <a:r>
              <a:rPr lang="en-US" i="1" dirty="0"/>
              <a:t>in the Endangered Species Act, National </a:t>
            </a:r>
            <a:r>
              <a:rPr lang="en-US" i="1" dirty="0" smtClean="0"/>
              <a:t/>
            </a:r>
            <a:br>
              <a:rPr lang="en-US" i="1" dirty="0" smtClean="0"/>
            </a:br>
            <a:r>
              <a:rPr lang="en-US" i="1" dirty="0" smtClean="0"/>
              <a:t>Research </a:t>
            </a:r>
            <a:r>
              <a:rPr lang="en-US" i="1" dirty="0"/>
              <a:t>Council. Science and the Endangered </a:t>
            </a:r>
            <a:r>
              <a:rPr lang="en-US" i="1" dirty="0" smtClean="0"/>
              <a:t/>
            </a:r>
            <a:br>
              <a:rPr lang="en-US" i="1" dirty="0" smtClean="0"/>
            </a:br>
            <a:r>
              <a:rPr lang="en-US" i="1" dirty="0" smtClean="0"/>
              <a:t>Species </a:t>
            </a:r>
            <a:r>
              <a:rPr lang="en-US" i="1" dirty="0"/>
              <a:t>Act.  National Academy Press, </a:t>
            </a:r>
            <a:r>
              <a:rPr lang="en-US" i="1" dirty="0" smtClean="0"/>
              <a:t/>
            </a:r>
            <a:br>
              <a:rPr lang="en-US" i="1" dirty="0" smtClean="0"/>
            </a:br>
            <a:r>
              <a:rPr lang="en-US" i="1" dirty="0" smtClean="0"/>
              <a:t>Washington </a:t>
            </a:r>
            <a:r>
              <a:rPr lang="en-US" i="1" dirty="0"/>
              <a:t>D.C.  1995</a:t>
            </a:r>
          </a:p>
          <a:p>
            <a:pPr lvl="1">
              <a:buNone/>
            </a:pPr>
            <a:endParaRPr lang="en-US" dirty="0"/>
          </a:p>
          <a:p>
            <a:endParaRPr lang="en-US" dirty="0"/>
          </a:p>
        </p:txBody>
      </p:sp>
      <p:pic>
        <p:nvPicPr>
          <p:cNvPr id="4" name="Picture 3"/>
          <p:cNvPicPr>
            <a:picLocks noChangeAspect="1"/>
          </p:cNvPicPr>
          <p:nvPr/>
        </p:nvPicPr>
        <p:blipFill>
          <a:blip r:embed="rId3"/>
          <a:stretch>
            <a:fillRect/>
          </a:stretch>
        </p:blipFill>
        <p:spPr>
          <a:xfrm>
            <a:off x="5638800" y="4343400"/>
            <a:ext cx="3276600" cy="2394438"/>
          </a:xfrm>
          <a:prstGeom prst="rect">
            <a:avLst/>
          </a:prstGeom>
        </p:spPr>
      </p:pic>
      <p:sp>
        <p:nvSpPr>
          <p:cNvPr id="5" name="Rectangle 4"/>
          <p:cNvSpPr/>
          <p:nvPr/>
        </p:nvSpPr>
        <p:spPr>
          <a:xfrm>
            <a:off x="7000595" y="6636894"/>
            <a:ext cx="1933543" cy="230832"/>
          </a:xfrm>
          <a:prstGeom prst="rect">
            <a:avLst/>
          </a:prstGeom>
        </p:spPr>
        <p:txBody>
          <a:bodyPr wrap="none">
            <a:spAutoFit/>
          </a:bodyPr>
          <a:lstStyle/>
          <a:p>
            <a:r>
              <a:rPr lang="en-US" sz="900" i="1" dirty="0" smtClean="0">
                <a:hlinkClick r:id="rId4"/>
              </a:rPr>
              <a:t>Source: www.huffingtonpost.com</a:t>
            </a:r>
            <a:endParaRPr lang="en-US" sz="900" i="1" dirty="0"/>
          </a:p>
        </p:txBody>
      </p:sp>
    </p:spTree>
    <p:extLst>
      <p:ext uri="{BB962C8B-B14F-4D97-AF65-F5344CB8AC3E}">
        <p14:creationId xmlns:p14="http://schemas.microsoft.com/office/powerpoint/2010/main" val="1426170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Causes of Extinctions</a:t>
            </a:r>
          </a:p>
        </p:txBody>
      </p:sp>
      <p:sp>
        <p:nvSpPr>
          <p:cNvPr id="3" name="Content Placeholder 2"/>
          <p:cNvSpPr>
            <a:spLocks noGrp="1"/>
          </p:cNvSpPr>
          <p:nvPr>
            <p:ph idx="1"/>
          </p:nvPr>
        </p:nvSpPr>
        <p:spPr/>
        <p:txBody>
          <a:bodyPr>
            <a:normAutofit lnSpcReduction="10000"/>
          </a:bodyPr>
          <a:lstStyle/>
          <a:p>
            <a:r>
              <a:rPr lang="en-US" dirty="0"/>
              <a:t>Major current causes of extinctions include:</a:t>
            </a:r>
          </a:p>
          <a:p>
            <a:pPr lvl="1"/>
            <a:r>
              <a:rPr lang="en-US" u="sng" dirty="0"/>
              <a:t>Habitat Loss</a:t>
            </a:r>
            <a:r>
              <a:rPr lang="en-US" dirty="0"/>
              <a:t>: fragmentation, degradation, and outright destruction of ecosystems that support native ecosystems (leading cause</a:t>
            </a:r>
            <a:r>
              <a:rPr lang="en-US" dirty="0" smtClean="0"/>
              <a:t>).</a:t>
            </a:r>
            <a:br>
              <a:rPr lang="en-US" dirty="0" smtClean="0"/>
            </a:br>
            <a:endParaRPr lang="en-US" dirty="0"/>
          </a:p>
          <a:p>
            <a:pPr lvl="1"/>
            <a:r>
              <a:rPr lang="en-US" u="sng" dirty="0"/>
              <a:t>Invasive Species</a:t>
            </a:r>
            <a:r>
              <a:rPr lang="en-US" dirty="0"/>
              <a:t>: the introduction or overpopulation of species that over-consume natural resources and are uncontrolled by  predators (second leading cause</a:t>
            </a:r>
            <a:r>
              <a:rPr lang="en-US" dirty="0" smtClean="0"/>
              <a:t>).</a:t>
            </a:r>
            <a:br>
              <a:rPr lang="en-US" dirty="0" smtClean="0"/>
            </a:br>
            <a:endParaRPr lang="en-US" dirty="0"/>
          </a:p>
          <a:p>
            <a:pPr lvl="1"/>
            <a:r>
              <a:rPr lang="en-US" u="sng" dirty="0"/>
              <a:t>Over-harvesting</a:t>
            </a:r>
            <a:r>
              <a:rPr lang="en-US" dirty="0"/>
              <a:t>: the removal of </a:t>
            </a:r>
            <a:r>
              <a:rPr lang="en-US" dirty="0" smtClean="0"/>
              <a:t/>
            </a:r>
            <a:br>
              <a:rPr lang="en-US" dirty="0" smtClean="0"/>
            </a:br>
            <a:r>
              <a:rPr lang="en-US" dirty="0" smtClean="0"/>
              <a:t>species </a:t>
            </a:r>
            <a:r>
              <a:rPr lang="en-US" dirty="0"/>
              <a:t>at rates that exceed </a:t>
            </a:r>
            <a:r>
              <a:rPr lang="en-US" dirty="0" smtClean="0"/>
              <a:t/>
            </a:r>
            <a:br>
              <a:rPr lang="en-US" dirty="0" smtClean="0"/>
            </a:br>
            <a:r>
              <a:rPr lang="en-US" dirty="0" smtClean="0"/>
              <a:t>reproduction.</a:t>
            </a:r>
            <a:br>
              <a:rPr lang="en-US" dirty="0" smtClean="0"/>
            </a:br>
            <a:endParaRPr lang="en-US" dirty="0"/>
          </a:p>
          <a:p>
            <a:pPr lvl="1"/>
            <a:r>
              <a:rPr lang="en-US" u="sng" dirty="0"/>
              <a:t>Pollution</a:t>
            </a:r>
            <a:r>
              <a:rPr lang="en-US" dirty="0"/>
              <a:t>: introduction of harmful </a:t>
            </a:r>
            <a:r>
              <a:rPr lang="en-US" dirty="0" smtClean="0"/>
              <a:t/>
            </a:r>
            <a:br>
              <a:rPr lang="en-US" dirty="0" smtClean="0"/>
            </a:br>
            <a:r>
              <a:rPr lang="en-US" dirty="0" smtClean="0"/>
              <a:t>agents </a:t>
            </a:r>
            <a:r>
              <a:rPr lang="en-US" dirty="0"/>
              <a:t>that reduce the effectiveness </a:t>
            </a:r>
            <a:r>
              <a:rPr lang="en-US" dirty="0" smtClean="0"/>
              <a:t/>
            </a:r>
            <a:br>
              <a:rPr lang="en-US" dirty="0" smtClean="0"/>
            </a:br>
            <a:r>
              <a:rPr lang="en-US" dirty="0" smtClean="0"/>
              <a:t>of </a:t>
            </a:r>
            <a:r>
              <a:rPr lang="en-US" dirty="0"/>
              <a:t>a species’ </a:t>
            </a:r>
            <a:r>
              <a:rPr lang="en-US" dirty="0" smtClean="0"/>
              <a:t>adaptations.</a:t>
            </a:r>
            <a:endParaRPr lang="en-US" dirty="0"/>
          </a:p>
          <a:p>
            <a:endParaRPr lang="en-US" dirty="0"/>
          </a:p>
        </p:txBody>
      </p:sp>
      <p:pic>
        <p:nvPicPr>
          <p:cNvPr id="4" name="Picture 3"/>
          <p:cNvPicPr>
            <a:picLocks noChangeAspect="1"/>
          </p:cNvPicPr>
          <p:nvPr/>
        </p:nvPicPr>
        <p:blipFill>
          <a:blip r:embed="rId3"/>
          <a:stretch>
            <a:fillRect/>
          </a:stretch>
        </p:blipFill>
        <p:spPr>
          <a:xfrm>
            <a:off x="5314015" y="4114800"/>
            <a:ext cx="3809998" cy="2305049"/>
          </a:xfrm>
          <a:prstGeom prst="rect">
            <a:avLst/>
          </a:prstGeom>
        </p:spPr>
      </p:pic>
      <p:sp>
        <p:nvSpPr>
          <p:cNvPr id="5" name="Rectangle 4"/>
          <p:cNvSpPr/>
          <p:nvPr/>
        </p:nvSpPr>
        <p:spPr>
          <a:xfrm>
            <a:off x="7465793" y="6387926"/>
            <a:ext cx="1685077" cy="230832"/>
          </a:xfrm>
          <a:prstGeom prst="rect">
            <a:avLst/>
          </a:prstGeom>
        </p:spPr>
        <p:txBody>
          <a:bodyPr wrap="none">
            <a:spAutoFit/>
          </a:bodyPr>
          <a:lstStyle/>
          <a:p>
            <a:r>
              <a:rPr lang="en-US" sz="900" i="1" dirty="0" smtClean="0">
                <a:hlinkClick r:id="rId4"/>
              </a:rPr>
              <a:t>Source: www.bio.utexas.edu</a:t>
            </a:r>
            <a:endParaRPr lang="en-US" sz="900" i="1" dirty="0"/>
          </a:p>
        </p:txBody>
      </p:sp>
    </p:spTree>
    <p:extLst>
      <p:ext uri="{BB962C8B-B14F-4D97-AF65-F5344CB8AC3E}">
        <p14:creationId xmlns:p14="http://schemas.microsoft.com/office/powerpoint/2010/main" val="1074277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Stats</a:t>
            </a:r>
            <a:endParaRPr lang="en-US" dirty="0"/>
          </a:p>
        </p:txBody>
      </p:sp>
      <p:sp>
        <p:nvSpPr>
          <p:cNvPr id="3" name="Content Placeholder 2"/>
          <p:cNvSpPr>
            <a:spLocks noGrp="1"/>
          </p:cNvSpPr>
          <p:nvPr>
            <p:ph idx="1"/>
          </p:nvPr>
        </p:nvSpPr>
        <p:spPr>
          <a:xfrm>
            <a:off x="228600" y="2209800"/>
            <a:ext cx="8610600" cy="4419600"/>
          </a:xfrm>
          <a:prstGeom prst="rect">
            <a:avLst/>
          </a:prstGeom>
        </p:spPr>
        <p:txBody>
          <a:bodyPr>
            <a:normAutofit fontScale="70000" lnSpcReduction="20000"/>
          </a:bodyPr>
          <a:lstStyle/>
          <a:p>
            <a:r>
              <a:rPr lang="en-US" u="sng" dirty="0" smtClean="0"/>
              <a:t>90</a:t>
            </a:r>
            <a:r>
              <a:rPr lang="en-US" dirty="0" smtClean="0"/>
              <a:t>% of all large fish have disappeared in the last 50 years due to over-fishing.</a:t>
            </a:r>
          </a:p>
          <a:p>
            <a:pPr lvl="1"/>
            <a:r>
              <a:rPr lang="en-US" sz="1400" dirty="0" smtClean="0"/>
              <a:t>Myers, Ransom.  Worm, Boris.  Biology Department, Dalhousie University, Halifax, Nova Scotia, Canada, Rapid Worldwide Depletion of Predatory Fish Communities. Nature. Volume 423.  P. 280. May 2003</a:t>
            </a:r>
            <a:br>
              <a:rPr lang="en-US" sz="1400" dirty="0" smtClean="0"/>
            </a:br>
            <a:endParaRPr lang="en-US" sz="1400" dirty="0" smtClean="0"/>
          </a:p>
          <a:p>
            <a:r>
              <a:rPr lang="en-US" dirty="0" smtClean="0"/>
              <a:t>The </a:t>
            </a:r>
            <a:r>
              <a:rPr lang="en-US" dirty="0" smtClean="0">
                <a:hlinkClick r:id="rId3"/>
              </a:rPr>
              <a:t>Audubon Society</a:t>
            </a:r>
            <a:r>
              <a:rPr lang="en-US" dirty="0" smtClean="0"/>
              <a:t> reports that </a:t>
            </a:r>
            <a:r>
              <a:rPr lang="en-US" u="sng" dirty="0" smtClean="0"/>
              <a:t>30</a:t>
            </a:r>
            <a:r>
              <a:rPr lang="en-US" dirty="0" smtClean="0"/>
              <a:t>% of North American songbird species are in significant decline.</a:t>
            </a:r>
            <a:br>
              <a:rPr lang="en-US" dirty="0" smtClean="0"/>
            </a:br>
            <a:endParaRPr lang="en-US" dirty="0" smtClean="0"/>
          </a:p>
          <a:p>
            <a:r>
              <a:rPr lang="en-US" u="sng" dirty="0" smtClean="0"/>
              <a:t>One in eight </a:t>
            </a:r>
            <a:r>
              <a:rPr lang="en-US" dirty="0" smtClean="0"/>
              <a:t>plant species are in danger of extinction within the next 30 years (ICUN Red List)</a:t>
            </a:r>
            <a:br>
              <a:rPr lang="en-US" dirty="0" smtClean="0"/>
            </a:br>
            <a:endParaRPr lang="en-US" dirty="0" smtClean="0"/>
          </a:p>
          <a:p>
            <a:r>
              <a:rPr lang="en-US" dirty="0" smtClean="0"/>
              <a:t>The current rate of extinction is </a:t>
            </a:r>
            <a:r>
              <a:rPr lang="en-US" i="1" u="sng" dirty="0" smtClean="0"/>
              <a:t>1500</a:t>
            </a:r>
            <a:r>
              <a:rPr lang="en-US" i="1" dirty="0" smtClean="0"/>
              <a:t> </a:t>
            </a:r>
            <a:r>
              <a:rPr lang="en-US" dirty="0" smtClean="0"/>
              <a:t>times greater than the normal, sustainable extinction rate. </a:t>
            </a:r>
          </a:p>
          <a:p>
            <a:pPr lvl="1"/>
            <a:r>
              <a:rPr lang="en-US" sz="1400" dirty="0" err="1" smtClean="0"/>
              <a:t>Bjørn</a:t>
            </a:r>
            <a:r>
              <a:rPr lang="en-US" sz="1400" dirty="0" smtClean="0"/>
              <a:t> </a:t>
            </a:r>
            <a:r>
              <a:rPr lang="en-US" sz="1400" dirty="0" err="1" smtClean="0"/>
              <a:t>Lomborg</a:t>
            </a:r>
            <a:r>
              <a:rPr lang="en-US" sz="1400" dirty="0" smtClean="0"/>
              <a:t>, The Skeptical Environmentalist: Measuring the Real State of the World, Cambridge U. Press, Cambridge, 2001</a:t>
            </a:r>
            <a:r>
              <a:rPr lang="en-US" sz="1700" dirty="0" smtClean="0"/>
              <a:t>.</a:t>
            </a:r>
            <a:br>
              <a:rPr lang="en-US" sz="1700" dirty="0" smtClean="0"/>
            </a:br>
            <a:endParaRPr lang="en-US" sz="1700" dirty="0" smtClean="0"/>
          </a:p>
          <a:p>
            <a:r>
              <a:rPr lang="en-US" dirty="0" smtClean="0"/>
              <a:t>“</a:t>
            </a:r>
            <a:r>
              <a:rPr lang="en-US" u="sng" dirty="0" smtClean="0"/>
              <a:t>Half</a:t>
            </a:r>
            <a:r>
              <a:rPr lang="en-US" dirty="0" smtClean="0"/>
              <a:t> of bird and mammal species will be gone in 200 to 300 years”</a:t>
            </a:r>
          </a:p>
          <a:p>
            <a:pPr lvl="1"/>
            <a:r>
              <a:rPr lang="en-US" sz="1900" dirty="0" smtClean="0"/>
              <a:t>Levin, Phillip and Levin, Donald.  The Real Biodiversity Crisis.  January, 2002.  </a:t>
            </a:r>
            <a:r>
              <a:rPr lang="en-US" sz="1900" i="1" dirty="0" smtClean="0"/>
              <a:t>American Scientist</a:t>
            </a:r>
            <a:r>
              <a:rPr lang="en-US" sz="1900" u="sng" dirty="0" smtClean="0"/>
              <a:t>,</a:t>
            </a:r>
            <a:r>
              <a:rPr lang="en-US" sz="1900" dirty="0" smtClean="0"/>
              <a:t> Volume 90, Number 1, Page 6</a:t>
            </a:r>
            <a:br>
              <a:rPr lang="en-US" sz="1900" dirty="0" smtClean="0"/>
            </a:br>
            <a:endParaRPr lang="en-US" sz="1900" dirty="0" smtClean="0"/>
          </a:p>
          <a:p>
            <a:r>
              <a:rPr lang="en-US" u="sng" dirty="0" smtClean="0"/>
              <a:t>One species is going extinct every 20 minutes.</a:t>
            </a:r>
          </a:p>
          <a:p>
            <a:pPr lvl="1"/>
            <a:r>
              <a:rPr lang="en-US" sz="1500" dirty="0" smtClean="0"/>
              <a:t>Levin, Phillip and Levin, Donald.  The Real Biodiversity Crisis.  January, 2002.  American Scientist, Volume 90, Number 1, Page</a:t>
            </a:r>
          </a:p>
        </p:txBody>
      </p:sp>
    </p:spTree>
    <p:extLst>
      <p:ext uri="{BB962C8B-B14F-4D97-AF65-F5344CB8AC3E}">
        <p14:creationId xmlns:p14="http://schemas.microsoft.com/office/powerpoint/2010/main" val="3507655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Biodiversity &amp; Medicine</a:t>
            </a:r>
          </a:p>
        </p:txBody>
      </p:sp>
      <p:sp>
        <p:nvSpPr>
          <p:cNvPr id="3" name="Content Placeholder 2"/>
          <p:cNvSpPr>
            <a:spLocks noGrp="1"/>
          </p:cNvSpPr>
          <p:nvPr>
            <p:ph idx="1"/>
          </p:nvPr>
        </p:nvSpPr>
        <p:spPr/>
        <p:txBody>
          <a:bodyPr>
            <a:normAutofit/>
          </a:bodyPr>
          <a:lstStyle/>
          <a:p>
            <a:r>
              <a:rPr lang="en-US" dirty="0"/>
              <a:t>More than a quarter of all prescriptions written annually in the United States contain chemicals discovered in plants and animals</a:t>
            </a:r>
            <a:r>
              <a:rPr lang="en-US" dirty="0" smtClean="0"/>
              <a:t>.</a:t>
            </a:r>
            <a:br>
              <a:rPr lang="en-US" dirty="0" smtClean="0"/>
            </a:br>
            <a:endParaRPr lang="en-US" dirty="0"/>
          </a:p>
          <a:p>
            <a:r>
              <a:rPr lang="en-US" dirty="0"/>
              <a:t>A few hundred wild species have stocked our pharmacies with antibiotics, anti-cancer agents, </a:t>
            </a:r>
            <a:r>
              <a:rPr lang="en-US" dirty="0" smtClean="0"/>
              <a:t/>
            </a:r>
            <a:br>
              <a:rPr lang="en-US" dirty="0" smtClean="0"/>
            </a:br>
            <a:r>
              <a:rPr lang="en-US" dirty="0" smtClean="0"/>
              <a:t>pain </a:t>
            </a:r>
            <a:r>
              <a:rPr lang="en-US" dirty="0"/>
              <a:t>killers, and blood thinners</a:t>
            </a:r>
            <a:r>
              <a:rPr lang="en-US" dirty="0" smtClean="0"/>
              <a:t>.</a:t>
            </a:r>
            <a:br>
              <a:rPr lang="en-US" dirty="0" smtClean="0"/>
            </a:br>
            <a:endParaRPr lang="en-US" dirty="0"/>
          </a:p>
          <a:p>
            <a:r>
              <a:rPr lang="en-US" dirty="0"/>
              <a:t>We have only discovered 10-20% </a:t>
            </a:r>
            <a:r>
              <a:rPr lang="en-US" dirty="0" smtClean="0"/>
              <a:t/>
            </a:r>
            <a:br>
              <a:rPr lang="en-US" dirty="0" smtClean="0"/>
            </a:br>
            <a:r>
              <a:rPr lang="en-US" dirty="0" smtClean="0"/>
              <a:t>of </a:t>
            </a:r>
            <a:r>
              <a:rPr lang="en-US" dirty="0"/>
              <a:t>living species so far!</a:t>
            </a:r>
          </a:p>
          <a:p>
            <a:pPr marL="420624" lvl="7" indent="-384048">
              <a:buClr>
                <a:schemeClr val="accent1"/>
              </a:buClr>
              <a:buSzPct val="80000"/>
              <a:buFont typeface="Wingdings 2"/>
              <a:buChar char=""/>
            </a:pPr>
            <a:r>
              <a:rPr lang="en-US" dirty="0">
                <a:hlinkClick r:id="rId3"/>
              </a:rPr>
              <a:t>http://www.fws.gov/endangered/esa-library/pdf/Why_Save_Endangered_Species_Brochure.pdf</a:t>
            </a:r>
            <a:r>
              <a:rPr lang="en-US" dirty="0"/>
              <a:t> </a:t>
            </a:r>
          </a:p>
          <a:p>
            <a:endParaRPr lang="en-US" dirty="0"/>
          </a:p>
          <a:p>
            <a:endParaRPr lang="en-US" dirty="0"/>
          </a:p>
          <a:p>
            <a:endParaRPr lang="en-US" dirty="0"/>
          </a:p>
        </p:txBody>
      </p:sp>
      <p:pic>
        <p:nvPicPr>
          <p:cNvPr id="4" name="Picture 3"/>
          <p:cNvPicPr>
            <a:picLocks noChangeAspect="1"/>
          </p:cNvPicPr>
          <p:nvPr/>
        </p:nvPicPr>
        <p:blipFill>
          <a:blip r:embed="rId4"/>
          <a:stretch>
            <a:fillRect/>
          </a:stretch>
        </p:blipFill>
        <p:spPr>
          <a:xfrm>
            <a:off x="5867400" y="4267200"/>
            <a:ext cx="2781300" cy="1647825"/>
          </a:xfrm>
          <a:prstGeom prst="rect">
            <a:avLst/>
          </a:prstGeom>
        </p:spPr>
      </p:pic>
      <p:sp>
        <p:nvSpPr>
          <p:cNvPr id="5" name="Rectangle 4"/>
          <p:cNvSpPr/>
          <p:nvPr/>
        </p:nvSpPr>
        <p:spPr>
          <a:xfrm>
            <a:off x="7018798" y="5712768"/>
            <a:ext cx="1725152" cy="230832"/>
          </a:xfrm>
          <a:prstGeom prst="rect">
            <a:avLst/>
          </a:prstGeom>
        </p:spPr>
        <p:txBody>
          <a:bodyPr wrap="none">
            <a:spAutoFit/>
          </a:bodyPr>
          <a:lstStyle/>
          <a:p>
            <a:r>
              <a:rPr lang="en-US" sz="900" i="1" dirty="0" smtClean="0">
                <a:hlinkClick r:id="rId5"/>
              </a:rPr>
              <a:t>Source: sitn.hms.harvard.edu</a:t>
            </a:r>
            <a:endParaRPr lang="en-US" sz="900" i="1" dirty="0"/>
          </a:p>
        </p:txBody>
      </p:sp>
    </p:spTree>
    <p:extLst>
      <p:ext uri="{BB962C8B-B14F-4D97-AF65-F5344CB8AC3E}">
        <p14:creationId xmlns:p14="http://schemas.microsoft.com/office/powerpoint/2010/main" val="635978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Biodiversity &amp; Agriculture </a:t>
            </a:r>
          </a:p>
        </p:txBody>
      </p:sp>
      <p:sp>
        <p:nvSpPr>
          <p:cNvPr id="3" name="Content Placeholder 2"/>
          <p:cNvSpPr>
            <a:spLocks noGrp="1"/>
          </p:cNvSpPr>
          <p:nvPr>
            <p:ph idx="1"/>
          </p:nvPr>
        </p:nvSpPr>
        <p:spPr/>
        <p:txBody>
          <a:bodyPr>
            <a:normAutofit/>
          </a:bodyPr>
          <a:lstStyle/>
          <a:p>
            <a:r>
              <a:rPr lang="en-US" dirty="0"/>
              <a:t>There are almost 80,000 species of edible </a:t>
            </a:r>
            <a:r>
              <a:rPr lang="en-US" dirty="0" smtClean="0"/>
              <a:t>plants.</a:t>
            </a:r>
            <a:br>
              <a:rPr lang="en-US" dirty="0" smtClean="0"/>
            </a:br>
            <a:endParaRPr lang="en-US" dirty="0"/>
          </a:p>
          <a:p>
            <a:r>
              <a:rPr lang="en-US" dirty="0"/>
              <a:t>Fewer than 20 produce 90 percent of the world’s food. </a:t>
            </a:r>
          </a:p>
          <a:p>
            <a:pPr lvl="1"/>
            <a:r>
              <a:rPr lang="en-US" dirty="0"/>
              <a:t>4 crops (wheat, corn, rice, soybeans) provide most of the world’s food</a:t>
            </a:r>
            <a:r>
              <a:rPr lang="en-US" dirty="0" smtClean="0"/>
              <a:t>.</a:t>
            </a:r>
            <a:br>
              <a:rPr lang="en-US" dirty="0" smtClean="0"/>
            </a:br>
            <a:endParaRPr lang="en-US" dirty="0"/>
          </a:p>
          <a:p>
            <a:r>
              <a:rPr lang="en-US" dirty="0"/>
              <a:t>If underutilized species are conserved, they could help to feed growing populations.</a:t>
            </a:r>
            <a:r>
              <a:rPr lang="en-US" dirty="0">
                <a:hlinkClick r:id="rId3"/>
              </a:rPr>
              <a:t> </a:t>
            </a:r>
          </a:p>
          <a:p>
            <a:pPr marL="420624" lvl="7" indent="-384048">
              <a:buClr>
                <a:schemeClr val="accent1"/>
              </a:buClr>
              <a:buSzPct val="80000"/>
              <a:buFont typeface="Wingdings 2"/>
              <a:buChar char=""/>
            </a:pPr>
            <a:r>
              <a:rPr lang="en-US" dirty="0">
                <a:hlinkClick r:id="rId3"/>
              </a:rPr>
              <a:t>http://www.fws.gov/endangered/esa-library/pdf/Why_Save_Endangered_Species_Brochure.pdf</a:t>
            </a:r>
            <a:r>
              <a:rPr lang="en-US" dirty="0"/>
              <a:t> </a:t>
            </a:r>
          </a:p>
          <a:p>
            <a:endParaRPr lang="en-US" dirty="0"/>
          </a:p>
          <a:p>
            <a:endParaRPr lang="en-US" dirty="0"/>
          </a:p>
          <a:p>
            <a:endParaRPr lang="en-US" dirty="0"/>
          </a:p>
        </p:txBody>
      </p:sp>
      <p:pic>
        <p:nvPicPr>
          <p:cNvPr id="4" name="Picture 3"/>
          <p:cNvPicPr>
            <a:picLocks noChangeAspect="1"/>
          </p:cNvPicPr>
          <p:nvPr/>
        </p:nvPicPr>
        <p:blipFill rotWithShape="1">
          <a:blip r:embed="rId4"/>
          <a:srcRect t="5294" b="17059"/>
          <a:stretch/>
        </p:blipFill>
        <p:spPr>
          <a:xfrm>
            <a:off x="3460230" y="5524429"/>
            <a:ext cx="2483370" cy="1101866"/>
          </a:xfrm>
          <a:prstGeom prst="rect">
            <a:avLst/>
          </a:prstGeom>
        </p:spPr>
      </p:pic>
      <p:sp>
        <p:nvSpPr>
          <p:cNvPr id="5" name="Rectangle 4"/>
          <p:cNvSpPr/>
          <p:nvPr/>
        </p:nvSpPr>
        <p:spPr>
          <a:xfrm>
            <a:off x="3962400" y="6553200"/>
            <a:ext cx="2127505" cy="230832"/>
          </a:xfrm>
          <a:prstGeom prst="rect">
            <a:avLst/>
          </a:prstGeom>
        </p:spPr>
        <p:txBody>
          <a:bodyPr wrap="none">
            <a:spAutoFit/>
          </a:bodyPr>
          <a:lstStyle/>
          <a:p>
            <a:r>
              <a:rPr lang="en-US" sz="900" i="1" dirty="0" smtClean="0">
                <a:hlinkClick r:id="rId5"/>
              </a:rPr>
              <a:t>Source: www.sustainabilityninja.com</a:t>
            </a:r>
            <a:endParaRPr lang="en-US" sz="900" i="1" dirty="0"/>
          </a:p>
        </p:txBody>
      </p:sp>
    </p:spTree>
    <p:extLst>
      <p:ext uri="{BB962C8B-B14F-4D97-AF65-F5344CB8AC3E}">
        <p14:creationId xmlns:p14="http://schemas.microsoft.com/office/powerpoint/2010/main" val="707339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Biodiversity &amp; Crops</a:t>
            </a:r>
          </a:p>
        </p:txBody>
      </p:sp>
      <p:sp>
        <p:nvSpPr>
          <p:cNvPr id="3" name="Content Placeholder 2"/>
          <p:cNvSpPr>
            <a:spLocks noGrp="1"/>
          </p:cNvSpPr>
          <p:nvPr>
            <p:ph idx="1"/>
          </p:nvPr>
        </p:nvSpPr>
        <p:spPr>
          <a:xfrm>
            <a:off x="228600" y="2336872"/>
            <a:ext cx="6096000" cy="4292527"/>
          </a:xfrm>
        </p:spPr>
        <p:txBody>
          <a:bodyPr>
            <a:normAutofit fontScale="92500" lnSpcReduction="10000"/>
          </a:bodyPr>
          <a:lstStyle/>
          <a:p>
            <a:r>
              <a:rPr lang="en-US" dirty="0"/>
              <a:t>During the 1970s the U.S. corn crop was almost completely wiped out by a leaf fungus. </a:t>
            </a:r>
          </a:p>
          <a:p>
            <a:pPr lvl="1"/>
            <a:r>
              <a:rPr lang="en-US" dirty="0"/>
              <a:t>The corn crop was saved by interbreeding it with a rare species of wild corn from Mexico. </a:t>
            </a:r>
            <a:r>
              <a:rPr lang="en-US" dirty="0" smtClean="0"/>
              <a:t/>
            </a:r>
            <a:br>
              <a:rPr lang="en-US" dirty="0" smtClean="0"/>
            </a:br>
            <a:endParaRPr lang="en-US" dirty="0"/>
          </a:p>
          <a:p>
            <a:r>
              <a:rPr lang="en-US" dirty="0"/>
              <a:t>Genetic engineering may also offer some hope by facilitating transfer of genes between species. </a:t>
            </a:r>
          </a:p>
          <a:p>
            <a:pPr lvl="1"/>
            <a:r>
              <a:rPr lang="en-US" dirty="0"/>
              <a:t>This increases the value of wild strains which can be used as sources for new traits to be introduced into crops.</a:t>
            </a:r>
          </a:p>
          <a:p>
            <a:pPr lvl="8"/>
            <a:r>
              <a:rPr lang="en-US" b="1" dirty="0"/>
              <a:t>http://www.emc.maricopa.edu/faculty/farabee/biobk/biobookcycles.html</a:t>
            </a:r>
          </a:p>
          <a:p>
            <a:endParaRPr lang="en-US" dirty="0"/>
          </a:p>
        </p:txBody>
      </p:sp>
      <p:pic>
        <p:nvPicPr>
          <p:cNvPr id="4" name="Picture 3"/>
          <p:cNvPicPr>
            <a:picLocks noChangeAspect="1"/>
          </p:cNvPicPr>
          <p:nvPr/>
        </p:nvPicPr>
        <p:blipFill>
          <a:blip r:embed="rId3"/>
          <a:stretch>
            <a:fillRect/>
          </a:stretch>
        </p:blipFill>
        <p:spPr>
          <a:xfrm>
            <a:off x="6477000" y="2336872"/>
            <a:ext cx="2596110" cy="3454328"/>
          </a:xfrm>
          <a:prstGeom prst="rect">
            <a:avLst/>
          </a:prstGeom>
        </p:spPr>
      </p:pic>
      <p:sp>
        <p:nvSpPr>
          <p:cNvPr id="5" name="Rectangle 4"/>
          <p:cNvSpPr/>
          <p:nvPr/>
        </p:nvSpPr>
        <p:spPr>
          <a:xfrm>
            <a:off x="7840438" y="5788702"/>
            <a:ext cx="1303562" cy="230832"/>
          </a:xfrm>
          <a:prstGeom prst="rect">
            <a:avLst/>
          </a:prstGeom>
        </p:spPr>
        <p:txBody>
          <a:bodyPr wrap="none">
            <a:spAutoFit/>
          </a:bodyPr>
          <a:lstStyle/>
          <a:p>
            <a:r>
              <a:rPr lang="en-US" sz="900" i="1" dirty="0" smtClean="0">
                <a:hlinkClick r:id="rId4"/>
              </a:rPr>
              <a:t>Source: ipm.ncsu.edu</a:t>
            </a:r>
            <a:endParaRPr lang="en-US" sz="900" i="1" dirty="0"/>
          </a:p>
        </p:txBody>
      </p:sp>
    </p:spTree>
    <p:extLst>
      <p:ext uri="{BB962C8B-B14F-4D97-AF65-F5344CB8AC3E}">
        <p14:creationId xmlns:p14="http://schemas.microsoft.com/office/powerpoint/2010/main" val="1914181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Biodiversity &amp; Ecosystem Services</a:t>
            </a:r>
          </a:p>
        </p:txBody>
      </p:sp>
      <p:sp>
        <p:nvSpPr>
          <p:cNvPr id="3" name="Content Placeholder 2"/>
          <p:cNvSpPr>
            <a:spLocks noGrp="1"/>
          </p:cNvSpPr>
          <p:nvPr>
            <p:ph idx="1"/>
          </p:nvPr>
        </p:nvSpPr>
        <p:spPr/>
        <p:txBody>
          <a:bodyPr>
            <a:normAutofit/>
          </a:bodyPr>
          <a:lstStyle/>
          <a:p>
            <a:r>
              <a:rPr lang="en-US" dirty="0"/>
              <a:t>Ecosystem services include air and water purification, detoxification and decomposition of wastes, climate regulation, regeneration of soil fertility, and the production and maintenance of biological diversity.</a:t>
            </a:r>
          </a:p>
          <a:p>
            <a:pPr lvl="1"/>
            <a:r>
              <a:rPr lang="en-US" dirty="0"/>
              <a:t>These are the key ingredients of our agricultural, pharmaceutical, and industrial enterprises. </a:t>
            </a:r>
            <a:r>
              <a:rPr lang="en-US" dirty="0" smtClean="0"/>
              <a:t/>
            </a:r>
            <a:br>
              <a:rPr lang="en-US" dirty="0" smtClean="0"/>
            </a:br>
            <a:endParaRPr lang="en-US" dirty="0"/>
          </a:p>
          <a:p>
            <a:r>
              <a:rPr lang="en-US" dirty="0"/>
              <a:t>Such services are estimated to </a:t>
            </a:r>
            <a:r>
              <a:rPr lang="en-US" dirty="0" smtClean="0"/>
              <a:t/>
            </a:r>
            <a:br>
              <a:rPr lang="en-US" dirty="0" smtClean="0"/>
            </a:br>
            <a:r>
              <a:rPr lang="en-US" dirty="0" smtClean="0"/>
              <a:t>be </a:t>
            </a:r>
            <a:r>
              <a:rPr lang="en-US" dirty="0"/>
              <a:t>worth trillions of dollars </a:t>
            </a:r>
            <a:r>
              <a:rPr lang="en-US" dirty="0" smtClean="0"/>
              <a:t/>
            </a:r>
            <a:br>
              <a:rPr lang="en-US" dirty="0" smtClean="0"/>
            </a:br>
            <a:r>
              <a:rPr lang="en-US" dirty="0" smtClean="0"/>
              <a:t>annually</a:t>
            </a:r>
            <a:r>
              <a:rPr lang="en-US" dirty="0"/>
              <a:t>.</a:t>
            </a:r>
          </a:p>
          <a:p>
            <a:pPr lvl="1"/>
            <a:r>
              <a:rPr lang="en-US" dirty="0"/>
              <a:t>We get these services for free</a:t>
            </a:r>
            <a:r>
              <a:rPr lang="en-US" dirty="0" smtClean="0"/>
              <a:t>…</a:t>
            </a:r>
            <a:br>
              <a:rPr lang="en-US" dirty="0" smtClean="0"/>
            </a:br>
            <a:r>
              <a:rPr lang="en-US" dirty="0" smtClean="0"/>
              <a:t>for </a:t>
            </a:r>
            <a:r>
              <a:rPr lang="en-US" dirty="0"/>
              <a:t>now</a:t>
            </a:r>
            <a:r>
              <a:rPr lang="en-US" dirty="0" smtClean="0"/>
              <a:t>.</a:t>
            </a:r>
            <a:endParaRPr lang="en-US" dirty="0"/>
          </a:p>
          <a:p>
            <a:pPr lvl="3"/>
            <a:r>
              <a:rPr lang="en-US" sz="800" dirty="0">
                <a:hlinkClick r:id="rId3"/>
              </a:rPr>
              <a:t>http://www.fws.gov/endangered/esa-library/pdf/Why_Save_Endangered_Species_Brochure.pdf</a:t>
            </a:r>
            <a:r>
              <a:rPr lang="en-US" sz="800" dirty="0"/>
              <a:t> </a:t>
            </a:r>
          </a:p>
          <a:p>
            <a:pPr lvl="1"/>
            <a:endParaRPr lang="en-US" sz="800" dirty="0"/>
          </a:p>
          <a:p>
            <a:endParaRPr lang="en-US" sz="800" dirty="0"/>
          </a:p>
        </p:txBody>
      </p:sp>
      <p:pic>
        <p:nvPicPr>
          <p:cNvPr id="4" name="Picture 3"/>
          <p:cNvPicPr>
            <a:picLocks noChangeAspect="1"/>
          </p:cNvPicPr>
          <p:nvPr/>
        </p:nvPicPr>
        <p:blipFill>
          <a:blip r:embed="rId4"/>
          <a:stretch>
            <a:fillRect/>
          </a:stretch>
        </p:blipFill>
        <p:spPr>
          <a:xfrm>
            <a:off x="5132096" y="4224119"/>
            <a:ext cx="3478504" cy="2100481"/>
          </a:xfrm>
          <a:prstGeom prst="rect">
            <a:avLst/>
          </a:prstGeom>
        </p:spPr>
      </p:pic>
      <p:sp>
        <p:nvSpPr>
          <p:cNvPr id="5" name="Rectangle 4"/>
          <p:cNvSpPr/>
          <p:nvPr/>
        </p:nvSpPr>
        <p:spPr>
          <a:xfrm>
            <a:off x="6488877" y="6324600"/>
            <a:ext cx="2350323" cy="230832"/>
          </a:xfrm>
          <a:prstGeom prst="rect">
            <a:avLst/>
          </a:prstGeom>
        </p:spPr>
        <p:txBody>
          <a:bodyPr wrap="none">
            <a:spAutoFit/>
          </a:bodyPr>
          <a:lstStyle/>
          <a:p>
            <a:r>
              <a:rPr lang="en-US" sz="900" i="1" dirty="0" smtClean="0">
                <a:hlinkClick r:id="rId5"/>
              </a:rPr>
              <a:t>Source: www.diversitas-international.org</a:t>
            </a:r>
            <a:endParaRPr lang="en-US" sz="900" i="1" dirty="0"/>
          </a:p>
        </p:txBody>
      </p:sp>
    </p:spTree>
    <p:extLst>
      <p:ext uri="{BB962C8B-B14F-4D97-AF65-F5344CB8AC3E}">
        <p14:creationId xmlns:p14="http://schemas.microsoft.com/office/powerpoint/2010/main" val="1723921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Biodiversity</a:t>
            </a:r>
            <a:endParaRPr lang="en-US" dirty="0"/>
          </a:p>
        </p:txBody>
      </p:sp>
      <p:sp>
        <p:nvSpPr>
          <p:cNvPr id="3" name="Content Placeholder 2"/>
          <p:cNvSpPr>
            <a:spLocks noGrp="1"/>
          </p:cNvSpPr>
          <p:nvPr>
            <p:ph idx="1"/>
          </p:nvPr>
        </p:nvSpPr>
        <p:spPr>
          <a:xfrm>
            <a:off x="228600" y="2209800"/>
            <a:ext cx="5791200" cy="4292527"/>
          </a:xfrm>
        </p:spPr>
        <p:txBody>
          <a:bodyPr>
            <a:normAutofit lnSpcReduction="10000"/>
          </a:bodyPr>
          <a:lstStyle/>
          <a:p>
            <a:r>
              <a:rPr lang="en-US" dirty="0" smtClean="0"/>
              <a:t>Biodiversity is a mix of two words – diversity and biology.</a:t>
            </a:r>
          </a:p>
          <a:p>
            <a:pPr lvl="1"/>
            <a:r>
              <a:rPr lang="en-US" u="sng" dirty="0" smtClean="0"/>
              <a:t>Biodiversity</a:t>
            </a:r>
            <a:r>
              <a:rPr lang="en-US" dirty="0" smtClean="0"/>
              <a:t> is a measure of the genetic diversity within a species, the number of species in an ecosystem, and the variety of habitats within a landscape. </a:t>
            </a:r>
          </a:p>
          <a:p>
            <a:pPr lvl="1"/>
            <a:endParaRPr lang="en-US" dirty="0"/>
          </a:p>
          <a:p>
            <a:r>
              <a:rPr lang="en-US" dirty="0" smtClean="0"/>
              <a:t>It is the job of a natural resources manager or an environmental scientist to maximize the amount of biodiversity found in an area.</a:t>
            </a:r>
          </a:p>
          <a:p>
            <a:pPr lvl="1"/>
            <a:r>
              <a:rPr lang="en-US" u="sng" dirty="0" smtClean="0"/>
              <a:t>The greater the biodiversity, the healthier an ecosystem will be. </a:t>
            </a:r>
            <a:endParaRPr lang="en-US" u="sng" dirty="0"/>
          </a:p>
        </p:txBody>
      </p:sp>
      <p:pic>
        <p:nvPicPr>
          <p:cNvPr id="1026" name="Picture 2" descr="http://www.birdlife.org/community/wp-content/uploads/2010/10/banking-biodiversity-cove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78" t="36526" r="10475" b="3787"/>
          <a:stretch/>
        </p:blipFill>
        <p:spPr bwMode="auto">
          <a:xfrm>
            <a:off x="6324600" y="2667000"/>
            <a:ext cx="2527300" cy="2552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04682" y="5202366"/>
            <a:ext cx="1547218" cy="230832"/>
          </a:xfrm>
          <a:prstGeom prst="rect">
            <a:avLst/>
          </a:prstGeom>
        </p:spPr>
        <p:txBody>
          <a:bodyPr wrap="none">
            <a:spAutoFit/>
          </a:bodyPr>
          <a:lstStyle/>
          <a:p>
            <a:r>
              <a:rPr lang="en-US" sz="900" i="1" dirty="0" smtClean="0">
                <a:hlinkClick r:id="rId5"/>
              </a:rPr>
              <a:t>Source: www.birdlife.org</a:t>
            </a:r>
            <a:r>
              <a:rPr lang="en-US" sz="900" i="1" dirty="0" smtClean="0"/>
              <a:t> </a:t>
            </a:r>
            <a:endParaRPr lang="en-US" sz="900" i="1" dirty="0"/>
          </a:p>
        </p:txBody>
      </p:sp>
    </p:spTree>
    <p:extLst>
      <p:ext uri="{BB962C8B-B14F-4D97-AF65-F5344CB8AC3E}">
        <p14:creationId xmlns:p14="http://schemas.microsoft.com/office/powerpoint/2010/main" val="2776238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Biodiversity &amp; Moral Obligations</a:t>
            </a:r>
          </a:p>
        </p:txBody>
      </p:sp>
      <p:sp>
        <p:nvSpPr>
          <p:cNvPr id="3" name="Content Placeholder 2"/>
          <p:cNvSpPr>
            <a:spLocks noGrp="1"/>
          </p:cNvSpPr>
          <p:nvPr>
            <p:ph idx="1"/>
          </p:nvPr>
        </p:nvSpPr>
        <p:spPr>
          <a:xfrm>
            <a:off x="228600" y="2336872"/>
            <a:ext cx="5715000" cy="4292527"/>
          </a:xfrm>
        </p:spPr>
        <p:txBody>
          <a:bodyPr>
            <a:normAutofit fontScale="85000" lnSpcReduction="10000"/>
          </a:bodyPr>
          <a:lstStyle/>
          <a:p>
            <a:r>
              <a:rPr lang="en-US" dirty="0" smtClean="0"/>
              <a:t>What would it be like if we had the same genetic diversity today that was here 300 years ago?</a:t>
            </a:r>
            <a:br>
              <a:rPr lang="en-US" dirty="0" smtClean="0"/>
            </a:br>
            <a:endParaRPr lang="en-US" dirty="0" smtClean="0"/>
          </a:p>
          <a:p>
            <a:r>
              <a:rPr lang="en-US" dirty="0" smtClean="0"/>
              <a:t>Would </a:t>
            </a:r>
            <a:r>
              <a:rPr lang="en-US" dirty="0"/>
              <a:t>our descendants forgive us for exterminating a unique form of life</a:t>
            </a:r>
            <a:r>
              <a:rPr lang="en-US" dirty="0" smtClean="0"/>
              <a:t>?</a:t>
            </a:r>
          </a:p>
          <a:p>
            <a:pPr lvl="1"/>
            <a:r>
              <a:rPr lang="en-US" dirty="0" smtClean="0"/>
              <a:t>How much more difficult will the lives of future generations be because of our choices today?</a:t>
            </a:r>
            <a:br>
              <a:rPr lang="en-US" dirty="0" smtClean="0"/>
            </a:br>
            <a:endParaRPr lang="en-US" dirty="0"/>
          </a:p>
          <a:p>
            <a:r>
              <a:rPr lang="en-US" dirty="0"/>
              <a:t>Eliminating entire species </a:t>
            </a:r>
            <a:r>
              <a:rPr lang="en-US" dirty="0" smtClean="0"/>
              <a:t>is similar to </a:t>
            </a:r>
            <a:r>
              <a:rPr lang="en-US" dirty="0"/>
              <a:t>ripping pages out of books that have not yet been read</a:t>
            </a:r>
            <a:r>
              <a:rPr lang="en-US" dirty="0" smtClean="0"/>
              <a:t>.</a:t>
            </a:r>
          </a:p>
          <a:p>
            <a:pPr lvl="1"/>
            <a:r>
              <a:rPr lang="en-US" dirty="0" smtClean="0"/>
              <a:t>Imagine what answers might lie within!</a:t>
            </a:r>
            <a:endParaRPr lang="en-US" dirty="0"/>
          </a:p>
          <a:p>
            <a:pPr lvl="8"/>
            <a:r>
              <a:rPr lang="en-US" dirty="0">
                <a:hlinkClick r:id="rId3"/>
              </a:rPr>
              <a:t>http://www.fws.gov/endangered/esa-library/pdf/Why_Save_Endangered_Species_Brochure.pdf</a:t>
            </a:r>
            <a:r>
              <a:rPr lang="en-US" dirty="0"/>
              <a:t> </a:t>
            </a:r>
          </a:p>
          <a:p>
            <a:pPr lvl="1"/>
            <a:endParaRPr lang="en-US" dirty="0"/>
          </a:p>
          <a:p>
            <a:endParaRPr lang="en-US" dirty="0"/>
          </a:p>
        </p:txBody>
      </p:sp>
      <p:pic>
        <p:nvPicPr>
          <p:cNvPr id="4" name="Picture 3"/>
          <p:cNvPicPr>
            <a:picLocks noChangeAspect="1"/>
          </p:cNvPicPr>
          <p:nvPr/>
        </p:nvPicPr>
        <p:blipFill rotWithShape="1">
          <a:blip r:embed="rId4"/>
          <a:srcRect l="15632" r="31568"/>
          <a:stretch/>
        </p:blipFill>
        <p:spPr>
          <a:xfrm>
            <a:off x="5943600" y="2336872"/>
            <a:ext cx="3026199" cy="3817137"/>
          </a:xfrm>
          <a:prstGeom prst="rect">
            <a:avLst/>
          </a:prstGeom>
        </p:spPr>
      </p:pic>
      <p:sp>
        <p:nvSpPr>
          <p:cNvPr id="5" name="Rectangle 4"/>
          <p:cNvSpPr/>
          <p:nvPr/>
        </p:nvSpPr>
        <p:spPr>
          <a:xfrm>
            <a:off x="7563500" y="6154009"/>
            <a:ext cx="1423788" cy="230832"/>
          </a:xfrm>
          <a:prstGeom prst="rect">
            <a:avLst/>
          </a:prstGeom>
        </p:spPr>
        <p:txBody>
          <a:bodyPr wrap="none">
            <a:spAutoFit/>
          </a:bodyPr>
          <a:lstStyle/>
          <a:p>
            <a:r>
              <a:rPr lang="en-US" sz="900" i="1" dirty="0" smtClean="0">
                <a:hlinkClick r:id="rId5"/>
              </a:rPr>
              <a:t>Source: www.ihanna.nu</a:t>
            </a:r>
            <a:endParaRPr lang="en-US" sz="900" i="1" dirty="0"/>
          </a:p>
        </p:txBody>
      </p:sp>
    </p:spTree>
    <p:extLst>
      <p:ext uri="{BB962C8B-B14F-4D97-AF65-F5344CB8AC3E}">
        <p14:creationId xmlns:p14="http://schemas.microsoft.com/office/powerpoint/2010/main" val="1915966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a:t>
            </a:r>
            <a:endParaRPr lang="en-US" dirty="0"/>
          </a:p>
        </p:txBody>
      </p:sp>
      <p:sp>
        <p:nvSpPr>
          <p:cNvPr id="3" name="Content Placeholder 2"/>
          <p:cNvSpPr>
            <a:spLocks noGrp="1"/>
          </p:cNvSpPr>
          <p:nvPr>
            <p:ph idx="1"/>
          </p:nvPr>
        </p:nvSpPr>
        <p:spPr>
          <a:xfrm>
            <a:off x="228600" y="2336872"/>
            <a:ext cx="8305800" cy="4292527"/>
          </a:xfrm>
        </p:spPr>
        <p:txBody>
          <a:bodyPr>
            <a:normAutofit fontScale="85000" lnSpcReduction="10000"/>
          </a:bodyPr>
          <a:lstStyle/>
          <a:p>
            <a:r>
              <a:rPr lang="en-US" dirty="0" smtClean="0"/>
              <a:t>Genetic diversity is the genetic variation and genetic traits found within a population of a species. </a:t>
            </a:r>
          </a:p>
          <a:p>
            <a:pPr lvl="1"/>
            <a:r>
              <a:rPr lang="en-US" dirty="0" smtClean="0"/>
              <a:t>E.g. if there are few bucks to breed does, the genetic variation of whitetail deer will be very low, putting the deer population at risk. </a:t>
            </a:r>
            <a:br>
              <a:rPr lang="en-US" dirty="0" smtClean="0"/>
            </a:br>
            <a:endParaRPr lang="en-US" dirty="0" smtClean="0"/>
          </a:p>
          <a:p>
            <a:r>
              <a:rPr lang="en-US" dirty="0" smtClean="0"/>
              <a:t>Species diversity is the variety of species found in a landscape. </a:t>
            </a:r>
          </a:p>
          <a:p>
            <a:pPr lvl="1"/>
            <a:r>
              <a:rPr lang="en-US" dirty="0" smtClean="0"/>
              <a:t>E.g. a corn field has very little species diversity. </a:t>
            </a:r>
          </a:p>
          <a:p>
            <a:pPr lvl="1"/>
            <a:r>
              <a:rPr lang="en-US" dirty="0" smtClean="0"/>
              <a:t>A wetland or prairie will be very diverse. </a:t>
            </a:r>
            <a:br>
              <a:rPr lang="en-US" dirty="0" smtClean="0"/>
            </a:br>
            <a:endParaRPr lang="en-US" dirty="0" smtClean="0"/>
          </a:p>
          <a:p>
            <a:r>
              <a:rPr lang="en-US" dirty="0" smtClean="0"/>
              <a:t>Ecosystem diversity is a measure </a:t>
            </a:r>
            <a:br>
              <a:rPr lang="en-US" dirty="0" smtClean="0"/>
            </a:br>
            <a:r>
              <a:rPr lang="en-US" dirty="0" smtClean="0"/>
              <a:t>of the number of different habitats </a:t>
            </a:r>
            <a:br>
              <a:rPr lang="en-US" dirty="0" smtClean="0"/>
            </a:br>
            <a:r>
              <a:rPr lang="en-US" dirty="0" smtClean="0"/>
              <a:t>found in a landscape.</a:t>
            </a:r>
          </a:p>
          <a:p>
            <a:pPr lvl="1"/>
            <a:r>
              <a:rPr lang="en-US" dirty="0" smtClean="0"/>
              <a:t>An ecosystem is the interactions between </a:t>
            </a:r>
            <a:br>
              <a:rPr lang="en-US" dirty="0" smtClean="0"/>
            </a:br>
            <a:r>
              <a:rPr lang="en-US" dirty="0" smtClean="0"/>
              <a:t>living and nonliving components of an area. </a:t>
            </a:r>
          </a:p>
          <a:p>
            <a:pPr lvl="1"/>
            <a:r>
              <a:rPr lang="en-US" dirty="0" smtClean="0"/>
              <a:t>Ecosystem types in this area include forests, </a:t>
            </a:r>
            <a:br>
              <a:rPr lang="en-US" dirty="0" smtClean="0"/>
            </a:br>
            <a:r>
              <a:rPr lang="en-US" dirty="0" smtClean="0"/>
              <a:t>prairies, wetlands, aquatic habitats, and more. </a:t>
            </a:r>
            <a:endParaRPr lang="en-US" dirty="0"/>
          </a:p>
        </p:txBody>
      </p:sp>
      <p:pic>
        <p:nvPicPr>
          <p:cNvPr id="2050" name="Picture 2" descr="http://3.bp.blogspot.com/_zJKPM_cCfjI/S09z4WAkKcI/AAAAAAAAADQ/wSGLKl0q6uo/s320/GeneticDiversity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038600"/>
            <a:ext cx="2933700" cy="24765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10450" y="6492687"/>
            <a:ext cx="1462260" cy="230832"/>
          </a:xfrm>
          <a:prstGeom prst="rect">
            <a:avLst/>
          </a:prstGeom>
        </p:spPr>
        <p:txBody>
          <a:bodyPr wrap="none">
            <a:spAutoFit/>
          </a:bodyPr>
          <a:lstStyle/>
          <a:p>
            <a:r>
              <a:rPr lang="en-US" sz="900" i="1" dirty="0" smtClean="0">
                <a:hlinkClick r:id="rId5"/>
              </a:rPr>
              <a:t>ahs-enviro.blogspot.co</a:t>
            </a:r>
            <a:r>
              <a:rPr lang="en-US" sz="900" i="1" dirty="0" smtClean="0"/>
              <a:t>m</a:t>
            </a:r>
            <a:endParaRPr lang="en-US" sz="900" i="1" dirty="0"/>
          </a:p>
        </p:txBody>
      </p:sp>
    </p:spTree>
    <p:extLst>
      <p:ext uri="{BB962C8B-B14F-4D97-AF65-F5344CB8AC3E}">
        <p14:creationId xmlns:p14="http://schemas.microsoft.com/office/powerpoint/2010/main" val="2226927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 = Resilience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greater the genetic diversity, species diversity, and habitat diversity in a landscape, the greater the resilience of that landscape to disturbances such as pollution, invasive species, etc.</a:t>
            </a:r>
          </a:p>
          <a:p>
            <a:endParaRPr lang="en-US" dirty="0"/>
          </a:p>
          <a:p>
            <a:r>
              <a:rPr lang="en-US" dirty="0" smtClean="0"/>
              <a:t>This is similar to a city – the more variety you have in people, businesses, and buildings, the more secure a community will be.</a:t>
            </a:r>
          </a:p>
          <a:p>
            <a:pPr lvl="1"/>
            <a:r>
              <a:rPr lang="en-US" dirty="0" smtClean="0"/>
              <a:t>E.g. if one kind of business is hit by </a:t>
            </a:r>
            <a:br>
              <a:rPr lang="en-US" dirty="0" smtClean="0"/>
            </a:br>
            <a:r>
              <a:rPr lang="en-US" dirty="0" smtClean="0"/>
              <a:t>poor sales, there will be others to </a:t>
            </a:r>
            <a:br>
              <a:rPr lang="en-US" dirty="0" smtClean="0"/>
            </a:br>
            <a:r>
              <a:rPr lang="en-US" dirty="0" smtClean="0"/>
              <a:t>keep the local economy thriving. </a:t>
            </a:r>
          </a:p>
          <a:p>
            <a:pPr lvl="1"/>
            <a:r>
              <a:rPr lang="en-US" dirty="0" smtClean="0"/>
              <a:t>If one business disappears, the </a:t>
            </a:r>
            <a:br>
              <a:rPr lang="en-US" dirty="0" smtClean="0"/>
            </a:br>
            <a:r>
              <a:rPr lang="en-US" dirty="0" smtClean="0"/>
              <a:t>community will change but if there </a:t>
            </a:r>
            <a:br>
              <a:rPr lang="en-US" dirty="0" smtClean="0"/>
            </a:br>
            <a:r>
              <a:rPr lang="en-US" dirty="0" smtClean="0"/>
              <a:t>are a diversity of businesses, the </a:t>
            </a:r>
            <a:br>
              <a:rPr lang="en-US" dirty="0" smtClean="0"/>
            </a:br>
            <a:r>
              <a:rPr lang="en-US" dirty="0" smtClean="0"/>
              <a:t>community will continue to function. </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97" t="36406" r="59224" b="37343"/>
          <a:stretch/>
        </p:blipFill>
        <p:spPr bwMode="auto">
          <a:xfrm>
            <a:off x="5257799" y="4800600"/>
            <a:ext cx="3712029"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478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Biodiversity Scores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Environmental scientists and natural resources managers must ensure that biodiversity is maintained at as high of a level as possible in the landscape they are assessing. </a:t>
            </a:r>
          </a:p>
          <a:p>
            <a:endParaRPr lang="en-US" dirty="0"/>
          </a:p>
          <a:p>
            <a:r>
              <a:rPr lang="en-US" dirty="0" smtClean="0"/>
              <a:t>To determine biodiversity, a scientist could use the following simple formula: </a:t>
            </a:r>
            <a:br>
              <a:rPr lang="en-US" dirty="0" smtClean="0"/>
            </a:br>
            <a:endParaRPr lang="en-US" sz="1400" dirty="0"/>
          </a:p>
          <a:p>
            <a:pPr marL="45720" indent="0" algn="ctr">
              <a:buNone/>
            </a:pPr>
            <a:r>
              <a:rPr lang="en-US" b="0" i="1" dirty="0"/>
              <a:t>Biodiversity = </a:t>
            </a:r>
            <a:r>
              <a:rPr lang="en-US" b="0" i="1" dirty="0" smtClean="0"/>
              <a:t>No. of Species</a:t>
            </a:r>
            <a:r>
              <a:rPr lang="en-US" b="0" i="1" dirty="0"/>
              <a:t>/ </a:t>
            </a:r>
            <a:r>
              <a:rPr lang="en-US" b="0" i="1" dirty="0" smtClean="0"/>
              <a:t>No. of Individuals</a:t>
            </a:r>
            <a:br>
              <a:rPr lang="en-US" b="0" i="1" dirty="0" smtClean="0"/>
            </a:br>
            <a:endParaRPr lang="en-US" sz="1500" b="0" i="1" dirty="0"/>
          </a:p>
          <a:p>
            <a:r>
              <a:rPr lang="en-US" dirty="0"/>
              <a:t>E.g. a corn field has very low biodiversity </a:t>
            </a:r>
          </a:p>
          <a:p>
            <a:pPr lvl="1"/>
            <a:r>
              <a:rPr lang="en-US" dirty="0"/>
              <a:t>10,000 individual corn stalks but one species = 1/10000, </a:t>
            </a:r>
            <a:r>
              <a:rPr lang="en-US" dirty="0" smtClean="0"/>
              <a:t/>
            </a:r>
            <a:br>
              <a:rPr lang="en-US" dirty="0" smtClean="0"/>
            </a:br>
            <a:r>
              <a:rPr lang="en-US" dirty="0" smtClean="0"/>
              <a:t>or </a:t>
            </a:r>
            <a:r>
              <a:rPr lang="en-US" dirty="0"/>
              <a:t>a  biodiversity score of 0.0001 </a:t>
            </a:r>
            <a:endParaRPr lang="en-US" dirty="0" smtClean="0"/>
          </a:p>
          <a:p>
            <a:pPr lvl="1"/>
            <a:endParaRPr lang="en-US" dirty="0"/>
          </a:p>
          <a:p>
            <a:r>
              <a:rPr lang="en-US" dirty="0" smtClean="0"/>
              <a:t>A prairie with many species might have a biodiversity </a:t>
            </a:r>
            <a:br>
              <a:rPr lang="en-US" dirty="0" smtClean="0"/>
            </a:br>
            <a:r>
              <a:rPr lang="en-US" dirty="0" smtClean="0"/>
              <a:t>score that is much higher.</a:t>
            </a:r>
            <a:endParaRPr lang="en-US" dirty="0"/>
          </a:p>
          <a:p>
            <a:pPr lvl="1"/>
            <a:r>
              <a:rPr lang="en-US" dirty="0" smtClean="0"/>
              <a:t>The maximum biodiversity score using this formula </a:t>
            </a:r>
            <a:r>
              <a:rPr lang="en-US" dirty="0"/>
              <a:t>= 1.0</a:t>
            </a:r>
          </a:p>
          <a:p>
            <a:endParaRPr lang="en-US" dirty="0" smtClean="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666" t="2000" r="48667" b="2000"/>
          <a:stretch/>
        </p:blipFill>
        <p:spPr>
          <a:xfrm>
            <a:off x="7275773" y="4485271"/>
            <a:ext cx="1563427" cy="2144128"/>
          </a:xfrm>
          <a:prstGeom prst="rect">
            <a:avLst/>
          </a:prstGeom>
        </p:spPr>
      </p:pic>
      <p:sp>
        <p:nvSpPr>
          <p:cNvPr id="7" name="Rectangle 6"/>
          <p:cNvSpPr/>
          <p:nvPr/>
        </p:nvSpPr>
        <p:spPr>
          <a:xfrm>
            <a:off x="7433170" y="6627168"/>
            <a:ext cx="1478290" cy="230832"/>
          </a:xfrm>
          <a:prstGeom prst="rect">
            <a:avLst/>
          </a:prstGeom>
        </p:spPr>
        <p:txBody>
          <a:bodyPr wrap="none">
            <a:spAutoFit/>
          </a:bodyPr>
          <a:lstStyle/>
          <a:p>
            <a:r>
              <a:rPr lang="en-US" sz="900" i="1" dirty="0" smtClean="0">
                <a:solidFill>
                  <a:srgbClr val="D6D6D6"/>
                </a:solidFill>
                <a:hlinkClick r:id="rId4"/>
              </a:rPr>
              <a:t>Source: www.stolaf.edu</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3947610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Why Does Biodiversity Matter?</a:t>
            </a:r>
          </a:p>
        </p:txBody>
      </p:sp>
      <p:sp>
        <p:nvSpPr>
          <p:cNvPr id="3" name="Content Placeholder 2"/>
          <p:cNvSpPr>
            <a:spLocks noGrp="1"/>
          </p:cNvSpPr>
          <p:nvPr>
            <p:ph idx="1"/>
          </p:nvPr>
        </p:nvSpPr>
        <p:spPr/>
        <p:txBody>
          <a:bodyPr>
            <a:normAutofit/>
          </a:bodyPr>
          <a:lstStyle/>
          <a:p>
            <a:r>
              <a:rPr lang="en-US" dirty="0"/>
              <a:t>Biodiversity matters because it is a measure of the health of an ecosystem.  </a:t>
            </a:r>
          </a:p>
          <a:p>
            <a:pPr lvl="1"/>
            <a:r>
              <a:rPr lang="en-US" dirty="0"/>
              <a:t>To understand why this is the case, we have to understand the basics of how an ecosystem works.</a:t>
            </a:r>
          </a:p>
          <a:p>
            <a:endParaRPr lang="en-US" dirty="0"/>
          </a:p>
          <a:p>
            <a:r>
              <a:rPr lang="en-US" dirty="0"/>
              <a:t>For an ecosystem to function, it must </a:t>
            </a:r>
            <a:r>
              <a:rPr lang="en-US" dirty="0" smtClean="0"/>
              <a:t/>
            </a:r>
            <a:br>
              <a:rPr lang="en-US" dirty="0" smtClean="0"/>
            </a:br>
            <a:r>
              <a:rPr lang="en-US" dirty="0" smtClean="0"/>
              <a:t>be </a:t>
            </a:r>
            <a:r>
              <a:rPr lang="en-US" dirty="0"/>
              <a:t>able to serve different roles and </a:t>
            </a:r>
            <a:r>
              <a:rPr lang="en-US" dirty="0" smtClean="0"/>
              <a:t/>
            </a:r>
            <a:br>
              <a:rPr lang="en-US" dirty="0" smtClean="0"/>
            </a:br>
            <a:r>
              <a:rPr lang="en-US" dirty="0" smtClean="0"/>
              <a:t>provide </a:t>
            </a:r>
            <a:r>
              <a:rPr lang="en-US" dirty="0"/>
              <a:t>various services</a:t>
            </a:r>
            <a:r>
              <a:rPr lang="en-US" dirty="0" smtClean="0"/>
              <a:t>.</a:t>
            </a:r>
          </a:p>
          <a:p>
            <a:pPr lvl="1"/>
            <a:r>
              <a:rPr lang="en-US" dirty="0" smtClean="0"/>
              <a:t>The main ecosystem services are energy </a:t>
            </a:r>
            <a:br>
              <a:rPr lang="en-US" dirty="0" smtClean="0"/>
            </a:br>
            <a:r>
              <a:rPr lang="en-US" dirty="0" smtClean="0"/>
              <a:t>flow, nutrient cycling, waste removal, and </a:t>
            </a:r>
            <a:br>
              <a:rPr lang="en-US" dirty="0" smtClean="0"/>
            </a:br>
            <a:r>
              <a:rPr lang="en-US" dirty="0" smtClean="0"/>
              <a:t>reproduction. </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3696" y="3566242"/>
            <a:ext cx="2343012" cy="3063157"/>
          </a:xfrm>
          <a:prstGeom prst="rect">
            <a:avLst/>
          </a:prstGeom>
        </p:spPr>
      </p:pic>
      <p:sp>
        <p:nvSpPr>
          <p:cNvPr id="5" name="Rectangle 4"/>
          <p:cNvSpPr/>
          <p:nvPr/>
        </p:nvSpPr>
        <p:spPr>
          <a:xfrm>
            <a:off x="7428173" y="6627168"/>
            <a:ext cx="1497526" cy="230832"/>
          </a:xfrm>
          <a:prstGeom prst="rect">
            <a:avLst/>
          </a:prstGeom>
        </p:spPr>
        <p:txBody>
          <a:bodyPr wrap="none">
            <a:spAutoFit/>
          </a:bodyPr>
          <a:lstStyle/>
          <a:p>
            <a:r>
              <a:rPr lang="en-US" sz="900" i="1" dirty="0" smtClean="0">
                <a:solidFill>
                  <a:srgbClr val="D6D6D6"/>
                </a:solidFill>
                <a:hlinkClick r:id="rId4"/>
              </a:rPr>
              <a:t>Source: oregonstate.edu</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1510064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Examples of Ecosystem Services</a:t>
            </a:r>
          </a:p>
        </p:txBody>
      </p:sp>
      <p:sp>
        <p:nvSpPr>
          <p:cNvPr id="3" name="Content Placeholder 2"/>
          <p:cNvSpPr>
            <a:spLocks noGrp="1"/>
          </p:cNvSpPr>
          <p:nvPr>
            <p:ph idx="1"/>
          </p:nvPr>
        </p:nvSpPr>
        <p:spPr>
          <a:xfrm>
            <a:off x="228600" y="2209800"/>
            <a:ext cx="8763000" cy="4648200"/>
          </a:xfrm>
        </p:spPr>
        <p:txBody>
          <a:bodyPr>
            <a:normAutofit fontScale="85000" lnSpcReduction="20000"/>
          </a:bodyPr>
          <a:lstStyle/>
          <a:p>
            <a:r>
              <a:rPr lang="en-US" dirty="0"/>
              <a:t>Energy flow – </a:t>
            </a:r>
            <a:r>
              <a:rPr lang="en-US" b="0" dirty="0" smtClean="0"/>
              <a:t>without plants to photosynthesize, no other species could acquire the energy of the sun or survive. </a:t>
            </a:r>
          </a:p>
          <a:p>
            <a:pPr lvl="1"/>
            <a:r>
              <a:rPr lang="en-US" dirty="0" smtClean="0"/>
              <a:t>Without photosynthesis, no organism could survive! </a:t>
            </a:r>
            <a:r>
              <a:rPr lang="en-US" b="0" dirty="0" smtClean="0"/>
              <a:t/>
            </a:r>
            <a:br>
              <a:rPr lang="en-US" b="0" dirty="0" smtClean="0"/>
            </a:br>
            <a:endParaRPr lang="en-US" b="0" dirty="0"/>
          </a:p>
          <a:p>
            <a:r>
              <a:rPr lang="en-US" dirty="0" smtClean="0"/>
              <a:t>Nutrient </a:t>
            </a:r>
            <a:r>
              <a:rPr lang="en-US" dirty="0"/>
              <a:t>cycling – </a:t>
            </a:r>
          </a:p>
          <a:p>
            <a:pPr lvl="1"/>
            <a:r>
              <a:rPr lang="en-US" dirty="0" smtClean="0"/>
              <a:t>Plants convert inorganic </a:t>
            </a:r>
            <a:r>
              <a:rPr lang="en-US" dirty="0"/>
              <a:t>carbon (CO2) to organic carbon (sugars, cellulose, living tissue</a:t>
            </a:r>
            <a:r>
              <a:rPr lang="en-US" dirty="0" smtClean="0"/>
              <a:t>) for use by all carbon-based living species. </a:t>
            </a:r>
            <a:endParaRPr lang="en-US" dirty="0"/>
          </a:p>
          <a:p>
            <a:pPr lvl="1"/>
            <a:r>
              <a:rPr lang="en-US" dirty="0" smtClean="0"/>
              <a:t>Some plants and fungi convert inorganic </a:t>
            </a:r>
            <a:r>
              <a:rPr lang="en-US" dirty="0"/>
              <a:t>nitrogen (N2) into organic nitrogen (amino acids, peptides, proteins</a:t>
            </a:r>
            <a:r>
              <a:rPr lang="en-US" dirty="0" smtClean="0"/>
              <a:t>) so that plants, animals, and other living species can make their own proteins. </a:t>
            </a:r>
            <a:br>
              <a:rPr lang="en-US" dirty="0" smtClean="0"/>
            </a:br>
            <a:endParaRPr lang="en-US" dirty="0"/>
          </a:p>
          <a:p>
            <a:r>
              <a:rPr lang="en-US" dirty="0"/>
              <a:t>Filtration &amp; Removal of waste and pollutants</a:t>
            </a:r>
          </a:p>
          <a:p>
            <a:pPr lvl="1"/>
            <a:r>
              <a:rPr lang="en-US" dirty="0"/>
              <a:t>Purification of </a:t>
            </a:r>
            <a:r>
              <a:rPr lang="en-US" dirty="0" smtClean="0"/>
              <a:t>groundwater by soil. Air </a:t>
            </a:r>
            <a:r>
              <a:rPr lang="en-US" dirty="0"/>
              <a:t>purification </a:t>
            </a:r>
            <a:r>
              <a:rPr lang="en-US" dirty="0" smtClean="0"/>
              <a:t>by plants such as trees.</a:t>
            </a:r>
            <a:br>
              <a:rPr lang="en-US" dirty="0" smtClean="0"/>
            </a:br>
            <a:endParaRPr lang="en-US" dirty="0"/>
          </a:p>
          <a:p>
            <a:r>
              <a:rPr lang="en-US" dirty="0"/>
              <a:t>Reproduction and Genetic Diversity </a:t>
            </a:r>
          </a:p>
          <a:p>
            <a:pPr lvl="1"/>
            <a:r>
              <a:rPr lang="en-US" dirty="0" smtClean="0"/>
              <a:t>Species </a:t>
            </a:r>
            <a:r>
              <a:rPr lang="en-US" dirty="0"/>
              <a:t>vigor (“weeding out the sick and lame”) created by predation and </a:t>
            </a:r>
            <a:r>
              <a:rPr lang="en-US" dirty="0" smtClean="0"/>
              <a:t>competition.</a:t>
            </a:r>
          </a:p>
          <a:p>
            <a:pPr lvl="1"/>
            <a:r>
              <a:rPr lang="en-US" dirty="0" smtClean="0"/>
              <a:t>Pollination of immobile plants by mobile animals such as bees and butterflies.</a:t>
            </a:r>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877797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
            <a:ext cx="7315200" cy="1203960"/>
          </a:xfrm>
        </p:spPr>
        <p:txBody>
          <a:bodyPr>
            <a:normAutofit/>
          </a:bodyPr>
          <a:lstStyle/>
          <a:p>
            <a:r>
              <a:rPr lang="en-US" sz="2800" dirty="0" smtClean="0"/>
              <a:t>Hypothetical relationship between biodiversity and ecosystem function. </a:t>
            </a:r>
            <a:endParaRPr lang="en-US" sz="2800" dirty="0"/>
          </a:p>
        </p:txBody>
      </p:sp>
      <p:sp>
        <p:nvSpPr>
          <p:cNvPr id="3" name="Content Placeholder 2"/>
          <p:cNvSpPr>
            <a:spLocks noGrp="1"/>
          </p:cNvSpPr>
          <p:nvPr>
            <p:ph idx="1"/>
          </p:nvPr>
        </p:nvSpPr>
        <p:spPr>
          <a:xfrm>
            <a:off x="533400" y="6422064"/>
            <a:ext cx="7620000" cy="435936"/>
          </a:xfrm>
          <a:prstGeom prst="rect">
            <a:avLst/>
          </a:prstGeom>
        </p:spPr>
        <p:txBody>
          <a:bodyPr>
            <a:normAutofit fontScale="32500" lnSpcReduction="20000"/>
          </a:bodyPr>
          <a:lstStyle/>
          <a:p>
            <a:r>
              <a:rPr lang="en-US" dirty="0" smtClean="0"/>
              <a:t>Source: Schwartz, </a:t>
            </a:r>
            <a:r>
              <a:rPr lang="en-US" i="1" dirty="0" smtClean="0"/>
              <a:t>et. al.</a:t>
            </a:r>
            <a:r>
              <a:rPr lang="en-US" dirty="0" smtClean="0"/>
              <a:t> 1999.  Linking biodiversity to ecosystem function: implications for conservation ecology. UC-Davis </a:t>
            </a:r>
          </a:p>
          <a:p>
            <a:r>
              <a:rPr lang="en-US" dirty="0" smtClean="0">
                <a:hlinkClick r:id="rId3"/>
              </a:rPr>
              <a:t>http://bio.research.ucsc.edu/people/thompson/PublPDFs/Schwartzetal00.pdf</a:t>
            </a:r>
            <a:endParaRPr lang="en-US" dirty="0" smtClean="0"/>
          </a:p>
          <a:p>
            <a:endParaRPr lang="en-US" dirty="0"/>
          </a:p>
        </p:txBody>
      </p:sp>
      <p:pic>
        <p:nvPicPr>
          <p:cNvPr id="1027" name="Picture 3"/>
          <p:cNvPicPr>
            <a:picLocks noChangeAspect="1" noChangeArrowheads="1"/>
          </p:cNvPicPr>
          <p:nvPr/>
        </p:nvPicPr>
        <p:blipFill>
          <a:blip r:embed="rId4" cstate="print"/>
          <a:srcRect l="16875" t="23000" r="38125" b="25000"/>
          <a:stretch>
            <a:fillRect/>
          </a:stretch>
        </p:blipFill>
        <p:spPr bwMode="auto">
          <a:xfrm>
            <a:off x="4391408" y="1731433"/>
            <a:ext cx="4451335" cy="3678767"/>
          </a:xfrm>
          <a:prstGeom prst="rect">
            <a:avLst/>
          </a:prstGeom>
          <a:noFill/>
          <a:ln w="9525">
            <a:noFill/>
            <a:miter lim="800000"/>
            <a:headEnd/>
            <a:tailEnd/>
          </a:ln>
        </p:spPr>
      </p:pic>
      <p:sp>
        <p:nvSpPr>
          <p:cNvPr id="4" name="Rectangle 3"/>
          <p:cNvSpPr/>
          <p:nvPr/>
        </p:nvSpPr>
        <p:spPr>
          <a:xfrm>
            <a:off x="182364" y="1551516"/>
            <a:ext cx="4389636" cy="48492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smtClean="0"/>
              <a:t>This graph shows two possible relationships between biodiversity loss and changes to ecosystem function. </a:t>
            </a:r>
          </a:p>
          <a:p>
            <a:pPr algn="just"/>
            <a:endParaRPr lang="en-US" dirty="0"/>
          </a:p>
          <a:p>
            <a:pPr algn="just"/>
            <a:r>
              <a:rPr lang="en-US" dirty="0" smtClean="0"/>
              <a:t>In the case of Type A ecosystems, any loss of biodiversity is immediately noticeable.  These ecosystems tend to be the most fragile. </a:t>
            </a:r>
          </a:p>
          <a:p>
            <a:pPr algn="just"/>
            <a:endParaRPr lang="en-US" dirty="0"/>
          </a:p>
          <a:p>
            <a:pPr algn="just"/>
            <a:r>
              <a:rPr lang="en-US" dirty="0" smtClean="0"/>
              <a:t>In the case of Type B ecosystems, losses to biodiversity show little impact on ecosystem function and services until it is likely too late to repair it.  This means that by the time the damage is noticeable, it is probably too late. </a:t>
            </a:r>
          </a:p>
          <a:p>
            <a:pPr algn="just"/>
            <a:endParaRPr lang="en-US" dirty="0"/>
          </a:p>
          <a:p>
            <a:pPr algn="just"/>
            <a:r>
              <a:rPr lang="en-US" dirty="0" smtClean="0"/>
              <a:t>Most ecosystems resemble Type B. </a:t>
            </a:r>
            <a:endParaRPr lang="en-US" dirty="0"/>
          </a:p>
        </p:txBody>
      </p:sp>
    </p:spTree>
    <p:extLst>
      <p:ext uri="{BB962C8B-B14F-4D97-AF65-F5344CB8AC3E}">
        <p14:creationId xmlns:p14="http://schemas.microsoft.com/office/powerpoint/2010/main" val="4170614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biodiversity is lost…</a:t>
            </a:r>
            <a:endParaRPr lang="en-US" dirty="0"/>
          </a:p>
        </p:txBody>
      </p:sp>
      <p:sp>
        <p:nvSpPr>
          <p:cNvPr id="3" name="Content Placeholder 2"/>
          <p:cNvSpPr>
            <a:spLocks noGrp="1"/>
          </p:cNvSpPr>
          <p:nvPr>
            <p:ph idx="1"/>
          </p:nvPr>
        </p:nvSpPr>
        <p:spPr/>
        <p:txBody>
          <a:bodyPr>
            <a:normAutofit lnSpcReduction="10000"/>
          </a:bodyPr>
          <a:lstStyle/>
          <a:p>
            <a:r>
              <a:rPr lang="en-US" dirty="0" smtClean="0"/>
              <a:t>As biodiversity is lost, ecosystem function and ecosystem services decrease. </a:t>
            </a:r>
          </a:p>
          <a:p>
            <a:pPr lvl="1"/>
            <a:r>
              <a:rPr lang="en-US" dirty="0" smtClean="0"/>
              <a:t>The permanent loss of a species makes it harder for all other species to survive. </a:t>
            </a:r>
          </a:p>
          <a:p>
            <a:pPr lvl="1"/>
            <a:r>
              <a:rPr lang="en-US" u="sng" dirty="0" smtClean="0"/>
              <a:t>Extinction</a:t>
            </a:r>
            <a:r>
              <a:rPr lang="en-US" dirty="0" smtClean="0"/>
              <a:t>: the permanent loss of a species.</a:t>
            </a:r>
            <a:br>
              <a:rPr lang="en-US" dirty="0" smtClean="0"/>
            </a:br>
            <a:endParaRPr lang="en-US" dirty="0" smtClean="0"/>
          </a:p>
          <a:p>
            <a:r>
              <a:rPr lang="en-US" dirty="0"/>
              <a:t>As ecosystem functions decrease, each individual and each species is put at greater risk for </a:t>
            </a:r>
            <a:r>
              <a:rPr lang="en-US" dirty="0" smtClean="0"/>
              <a:t/>
            </a:r>
            <a:br>
              <a:rPr lang="en-US" dirty="0" smtClean="0"/>
            </a:br>
            <a:r>
              <a:rPr lang="en-US" dirty="0" smtClean="0"/>
              <a:t>loss </a:t>
            </a:r>
            <a:r>
              <a:rPr lang="en-US" dirty="0"/>
              <a:t>due to the fact that the other </a:t>
            </a:r>
            <a:r>
              <a:rPr lang="en-US" dirty="0" smtClean="0"/>
              <a:t/>
            </a:r>
            <a:br>
              <a:rPr lang="en-US" dirty="0" smtClean="0"/>
            </a:br>
            <a:r>
              <a:rPr lang="en-US" dirty="0" smtClean="0"/>
              <a:t>species </a:t>
            </a:r>
            <a:r>
              <a:rPr lang="en-US" dirty="0"/>
              <a:t>that they depend upon will </a:t>
            </a:r>
            <a:r>
              <a:rPr lang="en-US" dirty="0" smtClean="0"/>
              <a:t/>
            </a:r>
            <a:br>
              <a:rPr lang="en-US" dirty="0" smtClean="0"/>
            </a:br>
            <a:r>
              <a:rPr lang="en-US" dirty="0" smtClean="0"/>
              <a:t>decrease </a:t>
            </a:r>
            <a:r>
              <a:rPr lang="en-US" dirty="0"/>
              <a:t>in numbers. </a:t>
            </a:r>
            <a:endParaRPr lang="en-US" dirty="0" smtClean="0"/>
          </a:p>
          <a:p>
            <a:pPr lvl="1"/>
            <a:r>
              <a:rPr lang="en-US" dirty="0" smtClean="0"/>
              <a:t>The loss of one species increases the risk of </a:t>
            </a:r>
            <a:br>
              <a:rPr lang="en-US" dirty="0" smtClean="0"/>
            </a:br>
            <a:r>
              <a:rPr lang="en-US" dirty="0" smtClean="0"/>
              <a:t>losing more species. </a:t>
            </a:r>
            <a:endParaRPr lang="en-US" dirty="0"/>
          </a:p>
          <a:p>
            <a:endParaRPr lang="en-US" dirty="0"/>
          </a:p>
        </p:txBody>
      </p:sp>
      <p:pic>
        <p:nvPicPr>
          <p:cNvPr id="4" name="Picture 3"/>
          <p:cNvPicPr>
            <a:picLocks noChangeAspect="1"/>
          </p:cNvPicPr>
          <p:nvPr/>
        </p:nvPicPr>
        <p:blipFill>
          <a:blip r:embed="rId3"/>
          <a:stretch>
            <a:fillRect/>
          </a:stretch>
        </p:blipFill>
        <p:spPr>
          <a:xfrm>
            <a:off x="6134100" y="4562475"/>
            <a:ext cx="2705100" cy="2176376"/>
          </a:xfrm>
          <a:prstGeom prst="rect">
            <a:avLst/>
          </a:prstGeom>
        </p:spPr>
      </p:pic>
      <p:sp>
        <p:nvSpPr>
          <p:cNvPr id="5" name="Rectangle 4"/>
          <p:cNvSpPr/>
          <p:nvPr/>
        </p:nvSpPr>
        <p:spPr>
          <a:xfrm>
            <a:off x="7262773" y="6568709"/>
            <a:ext cx="1577676" cy="230832"/>
          </a:xfrm>
          <a:prstGeom prst="rect">
            <a:avLst/>
          </a:prstGeom>
        </p:spPr>
        <p:txBody>
          <a:bodyPr wrap="none">
            <a:spAutoFit/>
          </a:bodyPr>
          <a:lstStyle/>
          <a:p>
            <a:r>
              <a:rPr lang="en-US" sz="900" i="1" dirty="0" smtClean="0">
                <a:hlinkClick r:id="rId4"/>
              </a:rPr>
              <a:t>Source: www.answers.com</a:t>
            </a:r>
            <a:endParaRPr lang="en-US" sz="900" i="1" dirty="0"/>
          </a:p>
        </p:txBody>
      </p:sp>
    </p:spTree>
    <p:extLst>
      <p:ext uri="{BB962C8B-B14F-4D97-AF65-F5344CB8AC3E}">
        <p14:creationId xmlns:p14="http://schemas.microsoft.com/office/powerpoint/2010/main" val="2837384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TC104033917[[fn=Berlin]]</Template>
  <TotalTime>262</TotalTime>
  <Words>960</Words>
  <Application>Microsoft Office PowerPoint</Application>
  <PresentationFormat>On-screen Show (4:3)</PresentationFormat>
  <Paragraphs>183</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Trebuchet MS</vt:lpstr>
      <vt:lpstr>Wingdings</vt:lpstr>
      <vt:lpstr>Wingdings 2</vt:lpstr>
      <vt:lpstr>Berlin</vt:lpstr>
      <vt:lpstr>Biodiversity &amp; Extinctions</vt:lpstr>
      <vt:lpstr>Biodiversity</vt:lpstr>
      <vt:lpstr>Terms</vt:lpstr>
      <vt:lpstr>Diversity = Resilience </vt:lpstr>
      <vt:lpstr>Biodiversity Scores</vt:lpstr>
      <vt:lpstr>Why Does Biodiversity Matter?</vt:lpstr>
      <vt:lpstr>Examples of Ecosystem Services</vt:lpstr>
      <vt:lpstr>Hypothetical relationship between biodiversity and ecosystem function. </vt:lpstr>
      <vt:lpstr>As biodiversity is lost…</vt:lpstr>
      <vt:lpstr>When do extinctions occur?</vt:lpstr>
      <vt:lpstr>Extinctions can be Natural</vt:lpstr>
      <vt:lpstr>The 5 (now 6) Mass Extinctions</vt:lpstr>
      <vt:lpstr>The Holocene Extinction</vt:lpstr>
      <vt:lpstr>Modern Causes of Extinctions</vt:lpstr>
      <vt:lpstr>Current Stats</vt:lpstr>
      <vt:lpstr>Biodiversity &amp; Medicine</vt:lpstr>
      <vt:lpstr>Biodiversity &amp; Agriculture </vt:lpstr>
      <vt:lpstr>Biodiversity &amp; Crops</vt:lpstr>
      <vt:lpstr>Biodiversity &amp; Ecosystem Services</vt:lpstr>
      <vt:lpstr>Biodiversity &amp; Moral Obligations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Biodiversity &amp; Extinctions</dc:title>
  <dc:creator>WUHS</dc:creator>
  <cp:lastModifiedBy>Kohn Craig</cp:lastModifiedBy>
  <cp:revision>35</cp:revision>
  <dcterms:created xsi:type="dcterms:W3CDTF">2013-07-03T23:08:38Z</dcterms:created>
  <dcterms:modified xsi:type="dcterms:W3CDTF">2013-09-10T16:34:33Z</dcterms:modified>
</cp:coreProperties>
</file>