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8" r:id="rId9"/>
    <p:sldId id="273" r:id="rId10"/>
    <p:sldId id="269" r:id="rId11"/>
    <p:sldId id="274" r:id="rId12"/>
    <p:sldId id="266" r:id="rId13"/>
    <p:sldId id="271" r:id="rId14"/>
    <p:sldId id="272" r:id="rId15"/>
    <p:sldId id="281" r:id="rId16"/>
    <p:sldId id="262" r:id="rId17"/>
    <p:sldId id="277" r:id="rId18"/>
    <p:sldId id="275" r:id="rId19"/>
    <p:sldId id="276" r:id="rId20"/>
    <p:sldId id="280" r:id="rId21"/>
    <p:sldId id="278" r:id="rId22"/>
    <p:sldId id="279" r:id="rId23"/>
    <p:sldId id="26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8" d="100"/>
          <a:sy n="58" d="100"/>
        </p:scale>
        <p:origin x="-306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87006-48F0-4BF7-A974-FFEE021E5055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CC724-75F1-47EE-91EA-A12C498AF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637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67EAB-2C6F-4F13-B234-04702D178E6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4203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67EAB-2C6F-4F13-B234-04702D178E6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9065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67EAB-2C6F-4F13-B234-04702D178E6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67EAB-2C6F-4F13-B234-04702D178E6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527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C724-75F1-47EE-91EA-A12C498AFFA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89299" y="1684485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18" y="879773"/>
            <a:ext cx="10599762" cy="7033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118" y="1785831"/>
            <a:ext cx="10599762" cy="428451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8/24/2013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7124" y="6417984"/>
            <a:ext cx="1544765" cy="4099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8/24/2013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darwins+finches&amp;source=images&amp;cd=&amp;cad=rja&amp;docid=wqO8fMuFVsjikM&amp;tbnid=1UvUSvJDJB_WXM:&amp;ved=0CAUQjRw&amp;url=http://www.avibushistoriae.com/Darwin's%20finches.htm&amp;ei=Aa3kUfD7IObxygGuwoGYDQ&amp;psig=AFQjCNH7fCX3swd2n7fnK2U3Z6lUX0zlVA&amp;ust=137402737897433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vibushistoriae.com/Darwin's%20finches.htm" TargetMode="Externa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ompetitive+exclusion+principle+invasive&amp;source=images&amp;cd=&amp;cad=rja&amp;docid=9qSuO82pczrnDM&amp;tbnid=SxordFqQ0YTqeM:&amp;ved=0CAUQjRw&amp;url=http://en.wikipedia.org/wiki/Invasive_species&amp;ei=0q3kUY_eA-npygGGr4HgCg&amp;psig=AFQjCNEXIKZXvG0AK7-3RolZ9snmEpCJFA&amp;ust=137402758928009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Invasive_species" TargetMode="Externa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habitat+fragmentation+wisconsin&amp;source=images&amp;cd=&amp;cad=rja&amp;docid=8WAU21dhQdPyCM&amp;tbnid=845JMzmTnwsdJM:&amp;ved=0CAUQjRw&amp;url=http://terrienterritory.blogspot.com/2012_12_01_archive.html&amp;ei=HKfkUbijM8S7ygGSkICwDA&amp;bvm=bv.48705608,d.aWc&amp;psig=AFQjCNHIiJt-YuxgJ5vDDTfwkJJhlCUuAA&amp;ust=1374025866203349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errienterritory.blogspot.com/2012_12_01_archive.html" TargetMode="Externa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habitat+disturbance+road&amp;source=images&amp;cd=&amp;cad=rja&amp;docid=uAHDq9cYEO69XM&amp;tbnid=k36AwhYvLIooGM:&amp;ved=0CAUQjRw&amp;url=http://www.vtwaterquality.org/stormwater/htm/sw_gi_lid_minimizetotaldisturbance.htm&amp;ei=darkUeTuCcGSyQGG2oHIDA&amp;psig=AFQjCNEAj8d1bUHdanLnQkPKB2jAB9MWBQ&amp;ust=1374026700824892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wisconsin+habitat+pre-european&amp;source=images&amp;cd=&amp;cad=rja&amp;docid=XL2BaG3IVK_lsM&amp;tbnid=29WKjh2BZRsowM:&amp;ved=0CAUQjRw&amp;url=http://www.uwmc.uwc.edu/geography/350/WI%20forest%20history%20synopsis.htm&amp;ei=kqzkUd7OGujhyQHOyoDgCQ&amp;psig=AFQjCNH0VIYWyyTi4j-t5-IgDzF6cnQKJQ&amp;ust=1374027255164882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wmc.uwc.edu/geography/350/WI%20forest%20history%20synopsis.htm" TargetMode="Externa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kinds+of+ecosystems&amp;source=images&amp;cd=&amp;cad=rja&amp;docid=BOW7Tx-oHYG8gM&amp;tbnid=Jf5548dyaEDyLM:&amp;ved=0CAUQjRw&amp;url=http://ecopediakids.wikispaces.com/&amp;ei=kKnkUfqcE5P_yQGuhIH4Cw&amp;bvm=bv.48705608,d.aWc&amp;psig=AFQjCNFTq-VZ5PmZ32tPxUKD4qh4cwV2TA&amp;ust=137402649254872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opediakids.wikispaces.com/" TargetMode="Externa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spotted+owl&amp;source=images&amp;cd=&amp;cad=rja&amp;docid=pPaNpXyrmfHNCM&amp;tbnid=uzx6XblZLb5UhM:&amp;ved=0CAUQjRw&amp;url=http://gorgenewscenter.com/spotted-owl/&amp;ei=75PkUZHNAsfJyAHO9IDoDw&amp;bvm=bv.48705608,d.aWc&amp;psig=AFQjCNELM_v_5dGfTGU87wpexKrXg-P9Rw&amp;ust=137402095332274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orgenewscenter.com/spotted-owl/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ompetitive+exclusion+principle+graph&amp;source=images&amp;cd=&amp;cad=rja&amp;docid=jbfkevBNfkPmwM&amp;tbnid=aZDYId8kV1o4zM:&amp;ved=0CAUQjRw&amp;url=http://lungtp.com/bioticfactor/e_gfde.html&amp;ei=a5TkUbqTN9DyyAGp6YCQAg&amp;bvm=bv.48705608,d.aWc&amp;psig=AFQjCNGbphpA4CAUOmk0wNBaRP5M0ZNakg&amp;ust=137402104162075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ungtp.com/bioticfactor/e_gfde.html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Habitats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C. Kohn, Agricultural Sciences</a:t>
            </a:r>
          </a:p>
          <a:p>
            <a:r>
              <a:rPr lang="en-US" dirty="0" smtClean="0"/>
              <a:t>Waterford, WI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687"/>
          <a:stretch/>
        </p:blipFill>
        <p:spPr>
          <a:xfrm>
            <a:off x="-145472" y="4682836"/>
            <a:ext cx="12337472" cy="217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3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Habitat Extinctions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Specialist-niches occur because of the competitive exclusion principle – if a species cannot specialize, they may be outcompeted by another species occupying the same niche. </a:t>
            </a:r>
            <a:endParaRPr lang="en-US" dirty="0" smtClean="0"/>
          </a:p>
          <a:p>
            <a:pPr lvl="1"/>
            <a:r>
              <a:rPr lang="en-US" dirty="0" smtClean="0"/>
              <a:t>An example of this are Darwin’s finches – those </a:t>
            </a:r>
            <a:br>
              <a:rPr lang="en-US" dirty="0" smtClean="0"/>
            </a:br>
            <a:r>
              <a:rPr lang="en-US" dirty="0" smtClean="0"/>
              <a:t>finches that survived did so because they were able </a:t>
            </a:r>
            <a:br>
              <a:rPr lang="en-US" dirty="0" smtClean="0"/>
            </a:br>
            <a:r>
              <a:rPr lang="en-US" dirty="0" smtClean="0"/>
              <a:t>to adapt to a specific food source. </a:t>
            </a:r>
          </a:p>
          <a:p>
            <a:pPr lvl="1"/>
            <a:r>
              <a:rPr lang="en-US" dirty="0" smtClean="0"/>
              <a:t>Some species are able to adapt to many different </a:t>
            </a:r>
            <a:br>
              <a:rPr lang="en-US" dirty="0" smtClean="0"/>
            </a:br>
            <a:r>
              <a:rPr lang="en-US" dirty="0" smtClean="0"/>
              <a:t>environments. A </a:t>
            </a:r>
            <a:r>
              <a:rPr lang="en-US" dirty="0"/>
              <a:t>species that can adapt to many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different </a:t>
            </a:r>
            <a:r>
              <a:rPr lang="en-US" dirty="0"/>
              <a:t>conditions is called a </a:t>
            </a:r>
            <a:r>
              <a:rPr lang="en-US" u="sng" dirty="0"/>
              <a:t>habitat generalist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If a habitat generalist is introduced by human activity </a:t>
            </a:r>
            <a:br>
              <a:rPr lang="en-US" dirty="0" smtClean="0"/>
            </a:br>
            <a:r>
              <a:rPr lang="en-US" dirty="0" smtClean="0"/>
              <a:t>to a new habitat, the introduced species may eliminate </a:t>
            </a:r>
            <a:br>
              <a:rPr lang="en-US" dirty="0" smtClean="0"/>
            </a:br>
            <a:r>
              <a:rPr lang="en-US" dirty="0" smtClean="0"/>
              <a:t>an existing species from its niche. </a:t>
            </a:r>
            <a:endParaRPr lang="en-US" dirty="0"/>
          </a:p>
        </p:txBody>
      </p:sp>
      <p:pic>
        <p:nvPicPr>
          <p:cNvPr id="10242" name="Picture 2" descr="http://www.avibushistoriae.com/Darwin_finches.dis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1675" y="2576512"/>
            <a:ext cx="4666326" cy="334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816314" y="5937766"/>
            <a:ext cx="17139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hlinkClick r:id="rId5"/>
              </a:rPr>
              <a:t>Source: www.avibushistoriae.com</a:t>
            </a:r>
            <a:r>
              <a:rPr lang="en-US" sz="9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5788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Habitat Loss = Increase in Extinctions via CEP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As habitats become smaller and more sparse, the impact of the Competitive Exclusion Principle increases.</a:t>
            </a:r>
          </a:p>
          <a:p>
            <a:pPr lvl="1"/>
            <a:r>
              <a:rPr lang="en-US" dirty="0"/>
              <a:t>As habitat is lost around the world, more species will compete for fewer resources, resulting in an increase in habitat-specific extinctions.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As species become more scarce, the impact of the </a:t>
            </a:r>
            <a:br>
              <a:rPr lang="en-US" dirty="0" smtClean="0"/>
            </a:br>
            <a:r>
              <a:rPr lang="en-US" dirty="0" smtClean="0"/>
              <a:t>Competitive Exclusion Principle increases.</a:t>
            </a:r>
          </a:p>
          <a:p>
            <a:pPr lvl="1"/>
            <a:r>
              <a:rPr lang="en-US" dirty="0" smtClean="0"/>
              <a:t>When resources are abundant due to high biodiversity, the effects of </a:t>
            </a:r>
            <a:br>
              <a:rPr lang="en-US" dirty="0" smtClean="0"/>
            </a:br>
            <a:r>
              <a:rPr lang="en-US" dirty="0" smtClean="0"/>
              <a:t>competition are less pronounced. </a:t>
            </a:r>
          </a:p>
          <a:p>
            <a:pPr lvl="1"/>
            <a:r>
              <a:rPr lang="en-US" dirty="0" smtClean="0"/>
              <a:t>However, as biodiversity decreases and as ecosystem services become </a:t>
            </a:r>
            <a:br>
              <a:rPr lang="en-US" dirty="0" smtClean="0"/>
            </a:br>
            <a:r>
              <a:rPr lang="en-US" dirty="0" smtClean="0"/>
              <a:t>more scarce, the impact of the CEP is more likely to be observed.</a:t>
            </a:r>
          </a:p>
          <a:p>
            <a:pPr lvl="1"/>
            <a:r>
              <a:rPr lang="en-US" dirty="0" smtClean="0"/>
              <a:t>This effect becomes even more observable with the introduction of </a:t>
            </a:r>
            <a:br>
              <a:rPr lang="en-US" dirty="0" smtClean="0"/>
            </a:br>
            <a:r>
              <a:rPr lang="en-US" dirty="0" smtClean="0"/>
              <a:t>non-native species who compete to occupy the same niche. </a:t>
            </a:r>
            <a:endParaRPr lang="en-US" dirty="0"/>
          </a:p>
          <a:p>
            <a:endParaRPr lang="en-US" dirty="0"/>
          </a:p>
        </p:txBody>
      </p:sp>
      <p:pic>
        <p:nvPicPr>
          <p:cNvPr id="11266" name="Picture 2" descr="http://upload.wikimedia.org/wikipedia/commons/thumb/7/74/Firewoodposter_white_web.pdf/page1-220px-Firewoodposter_white_web.pdf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540"/>
          <a:stretch/>
        </p:blipFill>
        <p:spPr bwMode="auto">
          <a:xfrm>
            <a:off x="8213724" y="2743200"/>
            <a:ext cx="333122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244591" y="5941368"/>
            <a:ext cx="130035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hlinkClick r:id="rId5"/>
              </a:rPr>
              <a:t>Source: en.wikipedia.org</a:t>
            </a:r>
            <a:r>
              <a:rPr lang="en-US" sz="9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2182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exploringnature.org/graphics/ecology/succession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212" b="3844"/>
          <a:stretch/>
        </p:blipFill>
        <p:spPr bwMode="auto">
          <a:xfrm>
            <a:off x="5414328" y="2691637"/>
            <a:ext cx="618192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Succession is the natural process of change and transition in a habitat</a:t>
            </a:r>
          </a:p>
          <a:p>
            <a:pPr lvl="1"/>
            <a:r>
              <a:rPr lang="en-US" dirty="0" smtClean="0"/>
              <a:t>E.g. a pond will eventually fill in with sediment to become a marsh.  The marsh will eventually dry into a meadow.  The meadow will become scattered with shrubs and then trees.  </a:t>
            </a:r>
          </a:p>
          <a:p>
            <a:pPr lvl="1"/>
            <a:r>
              <a:rPr lang="en-US" dirty="0" smtClean="0"/>
              <a:t>Eventually a full forest will occupy the same area </a:t>
            </a:r>
            <a:br>
              <a:rPr lang="en-US" dirty="0" smtClean="0"/>
            </a:br>
            <a:r>
              <a:rPr lang="en-US" dirty="0" smtClean="0"/>
              <a:t>and may remain until it is destroyed by a major </a:t>
            </a:r>
            <a:br>
              <a:rPr lang="en-US" dirty="0" smtClean="0"/>
            </a:br>
            <a:r>
              <a:rPr lang="en-US" dirty="0" smtClean="0"/>
              <a:t>natural process (fire, flood, </a:t>
            </a:r>
            <a:br>
              <a:rPr lang="en-US" dirty="0" smtClean="0"/>
            </a:br>
            <a:r>
              <a:rPr lang="en-US" dirty="0" smtClean="0"/>
              <a:t>glacier, volcano, etc.)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Succession occurs over </a:t>
            </a:r>
            <a:br>
              <a:rPr lang="en-US" dirty="0" smtClean="0"/>
            </a:br>
            <a:r>
              <a:rPr lang="en-US" dirty="0" smtClean="0"/>
              <a:t>thousands of years</a:t>
            </a:r>
          </a:p>
          <a:p>
            <a:pPr lvl="1"/>
            <a:r>
              <a:rPr lang="en-US" dirty="0" smtClean="0"/>
              <a:t>It is a slow process that spans many </a:t>
            </a:r>
            <a:br>
              <a:rPr lang="en-US" dirty="0" smtClean="0"/>
            </a:br>
            <a:r>
              <a:rPr lang="en-US" dirty="0" smtClean="0"/>
              <a:t>generations of living species.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75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Succession vs. Disturbance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u="sng" dirty="0" smtClean="0"/>
              <a:t>habitat disturbance</a:t>
            </a:r>
            <a:r>
              <a:rPr lang="en-US" dirty="0" smtClean="0"/>
              <a:t> is when the normal function of a habitat is disrupted by an outside force. </a:t>
            </a:r>
          </a:p>
          <a:p>
            <a:pPr lvl="1"/>
            <a:r>
              <a:rPr lang="en-US" dirty="0" smtClean="0"/>
              <a:t>This could be human-caused or could be the result of a natural disaster such as a tornado or fire.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Succession is very different from human disturbance.</a:t>
            </a:r>
            <a:endParaRPr lang="en-US" dirty="0"/>
          </a:p>
          <a:p>
            <a:pPr lvl="1"/>
            <a:r>
              <a:rPr lang="en-US" dirty="0" smtClean="0"/>
              <a:t>Succession is slow and enables populations to move over time to new habitats that are more suitable.</a:t>
            </a:r>
          </a:p>
          <a:p>
            <a:pPr lvl="1"/>
            <a:r>
              <a:rPr lang="en-US" dirty="0" smtClean="0"/>
              <a:t>Disturbances reverse the process of succession, causing an </a:t>
            </a:r>
            <a:br>
              <a:rPr lang="en-US" dirty="0" smtClean="0"/>
            </a:br>
            <a:r>
              <a:rPr lang="en-US" dirty="0" smtClean="0"/>
              <a:t>ecosystem to revert to an earlier successional stage or even </a:t>
            </a:r>
            <a:br>
              <a:rPr lang="en-US" dirty="0" smtClean="0"/>
            </a:br>
            <a:r>
              <a:rPr lang="en-US" dirty="0" smtClean="0"/>
              <a:t>causing an ecosystem to change into a different type. 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b="1" u="sng" dirty="0" smtClean="0"/>
              <a:t>Habitat destruction is the greatest cause of extinction.</a:t>
            </a:r>
            <a:endParaRPr lang="en-US" b="1" dirty="0" smtClean="0"/>
          </a:p>
          <a:p>
            <a:pPr lvl="1"/>
            <a:r>
              <a:rPr lang="en-US" dirty="0" smtClean="0"/>
              <a:t>The more disturbances to a habitat, the greater the likelihood of </a:t>
            </a:r>
            <a:br>
              <a:rPr lang="en-US" dirty="0" smtClean="0"/>
            </a:br>
            <a:r>
              <a:rPr lang="en-US" dirty="0" smtClean="0"/>
              <a:t>extinctions to living species. </a:t>
            </a:r>
            <a:endParaRPr lang="en-US" u="sng" dirty="0"/>
          </a:p>
        </p:txBody>
      </p:sp>
      <p:pic>
        <p:nvPicPr>
          <p:cNvPr id="11266" name="Picture 2" descr="Photo by Louis Boon, wet forest east of Boa Nova, Bahia, Braz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4537" y="3934691"/>
            <a:ext cx="3471157" cy="230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72807" y="6194008"/>
            <a:ext cx="9428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worldtwitch.com</a:t>
            </a:r>
          </a:p>
        </p:txBody>
      </p:sp>
    </p:spTree>
    <p:extLst>
      <p:ext uri="{BB962C8B-B14F-4D97-AF65-F5344CB8AC3E}">
        <p14:creationId xmlns:p14="http://schemas.microsoft.com/office/powerpoint/2010/main" xmlns="" val="155326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Positive Effects of Disturbances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Disturbances are a part of the natural cycle of a habitat.</a:t>
            </a:r>
          </a:p>
          <a:p>
            <a:pPr lvl="1"/>
            <a:r>
              <a:rPr lang="en-US" dirty="0" smtClean="0"/>
              <a:t>Naturally-occurring disturbances are often a way to “re-set” the succession of a habitat.</a:t>
            </a:r>
          </a:p>
          <a:p>
            <a:pPr lvl="1"/>
            <a:r>
              <a:rPr lang="en-US" dirty="0" smtClean="0"/>
              <a:t>For example, aspen trees rely on disturbances for their shade-intolerant seedlings to be able to compete for sunlight and nutrients. </a:t>
            </a:r>
            <a:endParaRPr lang="en-US" dirty="0"/>
          </a:p>
          <a:p>
            <a:pPr lvl="1"/>
            <a:r>
              <a:rPr lang="en-US" dirty="0" smtClean="0"/>
              <a:t>Jack Pine trees depend on forest fires for their seed cones to open and disperse. </a:t>
            </a:r>
          </a:p>
          <a:p>
            <a:pPr lvl="1"/>
            <a:endParaRPr lang="en-US" dirty="0"/>
          </a:p>
          <a:p>
            <a:r>
              <a:rPr lang="en-US" dirty="0" smtClean="0"/>
              <a:t>Human disturbances tend to differ from natural disturbances largely on the basis of their length of impact.</a:t>
            </a:r>
          </a:p>
          <a:p>
            <a:pPr lvl="1"/>
            <a:r>
              <a:rPr lang="en-US" dirty="0" smtClean="0"/>
              <a:t>While a forest fire or tornado causes damage, this damage tends to be rapid and temporary.</a:t>
            </a:r>
          </a:p>
          <a:p>
            <a:pPr lvl="1"/>
            <a:r>
              <a:rPr lang="en-US" dirty="0" smtClean="0"/>
              <a:t>On the other hand, human-based disturbances such as pollution, invasive species, or outright habitat destruction (such as building a road or urban sprawl) tend to last much longer.</a:t>
            </a:r>
          </a:p>
          <a:p>
            <a:pPr lvl="1"/>
            <a:r>
              <a:rPr lang="en-US" dirty="0" smtClean="0"/>
              <a:t>The prevents the eventual return of species that </a:t>
            </a:r>
            <a:r>
              <a:rPr lang="en-US" dirty="0"/>
              <a:t>otherwise </a:t>
            </a:r>
            <a:r>
              <a:rPr lang="en-US" dirty="0" smtClean="0"/>
              <a:t>would have re-populated the habitat.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616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Disturbances &amp; Human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Disturbance </a:t>
            </a:r>
            <a:r>
              <a:rPr lang="en-US" dirty="0"/>
              <a:t>is a natural part of all systems.  </a:t>
            </a:r>
            <a:endParaRPr lang="en-US" dirty="0" smtClean="0"/>
          </a:p>
          <a:p>
            <a:pPr lvl="1"/>
            <a:r>
              <a:rPr lang="en-US" dirty="0" smtClean="0"/>
              <a:t>All ecosystems undergo continuous pressures to change – a disturbance is simply an impact that delays or partially reverses the process of succession. </a:t>
            </a:r>
          </a:p>
          <a:p>
            <a:pPr lvl="1"/>
            <a:r>
              <a:rPr lang="en-US" dirty="0" smtClean="0"/>
              <a:t>The disturbance </a:t>
            </a:r>
            <a:r>
              <a:rPr lang="en-US" dirty="0"/>
              <a:t>may be very small (</a:t>
            </a:r>
            <a:r>
              <a:rPr lang="en-US" dirty="0" smtClean="0"/>
              <a:t>e.g. only affecting a small </a:t>
            </a:r>
            <a:r>
              <a:rPr lang="en-US" dirty="0"/>
              <a:t>clump of trees) or large </a:t>
            </a:r>
            <a:r>
              <a:rPr lang="en-US" dirty="0" smtClean="0"/>
              <a:t>(e.g. a fire or tornado that destroys a large tract of forested area).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important to understand succession </a:t>
            </a:r>
            <a:r>
              <a:rPr lang="en-US" dirty="0" smtClean="0"/>
              <a:t>&amp; disturbances from </a:t>
            </a:r>
            <a:r>
              <a:rPr lang="en-US" dirty="0"/>
              <a:t>a </a:t>
            </a:r>
            <a:r>
              <a:rPr lang="en-US" dirty="0" smtClean="0"/>
              <a:t>“resilience perspective”.  </a:t>
            </a:r>
          </a:p>
          <a:p>
            <a:pPr lvl="1"/>
            <a:r>
              <a:rPr lang="en-US" dirty="0" smtClean="0"/>
              <a:t>Resilience is the ability of a habitat to return to its previous state after a disturbance occurs. 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greater the diversity </a:t>
            </a:r>
            <a:r>
              <a:rPr lang="en-US" dirty="0"/>
              <a:t>of species and </a:t>
            </a:r>
            <a:r>
              <a:rPr lang="en-US" dirty="0" smtClean="0"/>
              <a:t>ecological </a:t>
            </a:r>
            <a:r>
              <a:rPr lang="en-US" dirty="0"/>
              <a:t>processes, the more likely a system is to </a:t>
            </a:r>
            <a:r>
              <a:rPr lang="en-US" dirty="0" smtClean="0"/>
              <a:t>return into </a:t>
            </a:r>
            <a:r>
              <a:rPr lang="en-US" dirty="0"/>
              <a:t>the type of system it </a:t>
            </a:r>
            <a:r>
              <a:rPr lang="en-US" dirty="0" smtClean="0"/>
              <a:t>was after it experiences a disturbance. </a:t>
            </a:r>
          </a:p>
          <a:p>
            <a:pPr lvl="1"/>
            <a:r>
              <a:rPr lang="en-US" dirty="0" smtClean="0"/>
              <a:t>If native species </a:t>
            </a:r>
            <a:r>
              <a:rPr lang="en-US" dirty="0"/>
              <a:t>and processes are lost, </a:t>
            </a:r>
            <a:r>
              <a:rPr lang="en-US" dirty="0" smtClean="0"/>
              <a:t>a landscape will be more likely to change </a:t>
            </a:r>
            <a:r>
              <a:rPr lang="en-US" dirty="0"/>
              <a:t>into a different </a:t>
            </a:r>
            <a:r>
              <a:rPr lang="en-US" dirty="0" smtClean="0"/>
              <a:t>ecosystem as the result of a disturbance.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When biodiversity is lost, habitats become less able to recover from disturbances. </a:t>
            </a:r>
          </a:p>
          <a:p>
            <a:pPr lvl="1"/>
            <a:r>
              <a:rPr lang="en-US" dirty="0" smtClean="0"/>
              <a:t>Human activity can both increase the number of disturbances to an ecosystem as well as increase the damage to a habitat from each disturbance.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7867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Measures of Habitat Health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One of the most direct indicators  of whether a habitat is being negatively affected by a disturbance is biodiversity.</a:t>
            </a:r>
          </a:p>
          <a:p>
            <a:pPr lvl="1"/>
            <a:r>
              <a:rPr lang="en-US" dirty="0" smtClean="0"/>
              <a:t>The greater the biodiversity, the healthier and more resilient a habitat tends to be.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Another method for measuring overall habitat health is fragmentation. </a:t>
            </a:r>
          </a:p>
          <a:p>
            <a:pPr lvl="1"/>
            <a:r>
              <a:rPr lang="en-US" u="sng" dirty="0" smtClean="0"/>
              <a:t>Habitat fragmentation</a:t>
            </a:r>
            <a:r>
              <a:rPr lang="en-US" dirty="0" smtClean="0"/>
              <a:t> is when a large habitat is broken into </a:t>
            </a:r>
            <a:br>
              <a:rPr lang="en-US" dirty="0" smtClean="0"/>
            </a:br>
            <a:r>
              <a:rPr lang="en-US" dirty="0" smtClean="0"/>
              <a:t>multiple smaller isolated habitats. </a:t>
            </a:r>
          </a:p>
          <a:p>
            <a:pPr lvl="1"/>
            <a:r>
              <a:rPr lang="en-US" dirty="0" smtClean="0"/>
              <a:t>Biodiversity is maximized when habitat size is maximized.  </a:t>
            </a:r>
            <a:br>
              <a:rPr lang="en-US" dirty="0" smtClean="0"/>
            </a:br>
            <a:r>
              <a:rPr lang="en-US" dirty="0" smtClean="0"/>
              <a:t>As habitats are reduced in size, biodiversity is also reduced.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Habitat fragmentation has two components: </a:t>
            </a:r>
          </a:p>
          <a:p>
            <a:pPr lvl="1"/>
            <a:r>
              <a:rPr lang="en-US" u="sng" dirty="0" smtClean="0"/>
              <a:t>Patchiness</a:t>
            </a:r>
            <a:r>
              <a:rPr lang="en-US" dirty="0" smtClean="0"/>
              <a:t> – how many ‘pieces’ the habitat is broken </a:t>
            </a:r>
            <a:br>
              <a:rPr lang="en-US" dirty="0" smtClean="0"/>
            </a:br>
            <a:r>
              <a:rPr lang="en-US" dirty="0" smtClean="0"/>
              <a:t>into (fewer pieces are better than more). </a:t>
            </a:r>
          </a:p>
          <a:p>
            <a:pPr lvl="1"/>
            <a:r>
              <a:rPr lang="en-US" u="sng" dirty="0" smtClean="0"/>
              <a:t>Edge</a:t>
            </a:r>
            <a:r>
              <a:rPr lang="en-US" dirty="0" smtClean="0"/>
              <a:t> – how much border a habitat has (less edge for </a:t>
            </a:r>
            <a:br>
              <a:rPr lang="en-US" dirty="0" smtClean="0"/>
            </a:br>
            <a:r>
              <a:rPr lang="en-US" dirty="0" smtClean="0"/>
              <a:t>the same area is better than more).</a:t>
            </a:r>
            <a:endParaRPr lang="en-US" dirty="0"/>
          </a:p>
        </p:txBody>
      </p:sp>
      <p:pic>
        <p:nvPicPr>
          <p:cNvPr id="5122" name="Picture 2" descr="http://wildflowerturfblog.wildflowerturf.co.uk/wp-content/uploads/principles8-12n4vvp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9275" y="3341687"/>
            <a:ext cx="42481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10333922" y="4045946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hlinkClick r:id="rId5"/>
              </a:rPr>
              <a:t>Source: terrienterritory.blogspot.com</a:t>
            </a:r>
            <a:r>
              <a:rPr lang="en-US" sz="9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51878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Detrimental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habitat edge is usually the most altered and damaged portion of a habitat. For example…</a:t>
            </a:r>
          </a:p>
          <a:p>
            <a:pPr lvl="1"/>
            <a:r>
              <a:rPr lang="en-US" dirty="0"/>
              <a:t>Edge is the most likely to be </a:t>
            </a:r>
            <a:r>
              <a:rPr lang="en-US" dirty="0" smtClean="0"/>
              <a:t>affected </a:t>
            </a:r>
            <a:r>
              <a:rPr lang="en-US" dirty="0"/>
              <a:t>by </a:t>
            </a:r>
            <a:r>
              <a:rPr lang="en-US" dirty="0" smtClean="0"/>
              <a:t>disease. E.g</a:t>
            </a:r>
            <a:r>
              <a:rPr lang="en-US" dirty="0"/>
              <a:t>. Emerald Ash Borer </a:t>
            </a:r>
            <a:endParaRPr lang="en-US" dirty="0" smtClean="0"/>
          </a:p>
          <a:p>
            <a:pPr lvl="1"/>
            <a:r>
              <a:rPr lang="en-US" dirty="0" smtClean="0"/>
              <a:t>The edge has the greatest temperature changes</a:t>
            </a:r>
          </a:p>
          <a:p>
            <a:pPr lvl="1"/>
            <a:r>
              <a:rPr lang="en-US" dirty="0" smtClean="0"/>
              <a:t>Edge has the most invasive species</a:t>
            </a:r>
          </a:p>
          <a:p>
            <a:pPr lvl="2"/>
            <a:r>
              <a:rPr lang="en-US" dirty="0" smtClean="0"/>
              <a:t>E.g. Buckthorn and Garlic Mustard prevalence </a:t>
            </a:r>
          </a:p>
          <a:p>
            <a:pPr lvl="1"/>
            <a:r>
              <a:rPr lang="en-US" dirty="0" smtClean="0"/>
              <a:t>Edge is the most affected by pollution </a:t>
            </a:r>
          </a:p>
          <a:p>
            <a:pPr lvl="1"/>
            <a:r>
              <a:rPr lang="en-US" dirty="0" smtClean="0"/>
              <a:t>Edge is the most damaged in storms </a:t>
            </a:r>
          </a:p>
          <a:p>
            <a:pPr lvl="1"/>
            <a:r>
              <a:rPr lang="en-US" dirty="0" smtClean="0"/>
              <a:t>Edge is the most likely to be lost in fire </a:t>
            </a:r>
          </a:p>
          <a:p>
            <a:endParaRPr lang="en-US" dirty="0"/>
          </a:p>
        </p:txBody>
      </p:sp>
      <p:pic>
        <p:nvPicPr>
          <p:cNvPr id="13314" name="Picture 2" descr="http://www.defenders.org/programs_and_policy/habitat_conservation/conservation_planning/cnd/images/network/principles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1413" y="3102433"/>
            <a:ext cx="4822887" cy="305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63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Mossy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 example, an experiment by Gonzalez, et. al. in 1998 (published in the research journal </a:t>
            </a:r>
            <a:r>
              <a:rPr lang="en-US" i="1" dirty="0" smtClean="0"/>
              <a:t>Science</a:t>
            </a:r>
            <a:r>
              <a:rPr lang="en-US" dirty="0" smtClean="0"/>
              <a:t>) sought to demonstrate the effects of edge and patchiness in fragmentation. </a:t>
            </a:r>
          </a:p>
          <a:p>
            <a:pPr lvl="1"/>
            <a:r>
              <a:rPr lang="en-US" dirty="0" smtClean="0"/>
              <a:t>Gonzales’ research team used mossy rocks to simulate what happens to habitats when they are fragmented. </a:t>
            </a:r>
          </a:p>
          <a:p>
            <a:pPr lvl="1"/>
            <a:r>
              <a:rPr lang="en-US" dirty="0" smtClean="0"/>
              <a:t>These rocks served as a habitat for bacteria, fungi, algae, and insects. </a:t>
            </a:r>
          </a:p>
          <a:p>
            <a:pPr lvl="1"/>
            <a:r>
              <a:rPr lang="en-US" dirty="0" smtClean="0"/>
              <a:t>The mossy rocks were sort of like micro-habitats but were affected by the same</a:t>
            </a:r>
            <a:br>
              <a:rPr lang="en-US" dirty="0" smtClean="0"/>
            </a:br>
            <a:r>
              <a:rPr lang="en-US" dirty="0" smtClean="0"/>
              <a:t>principles as much larger habitats (while being much easier to study). </a:t>
            </a:r>
          </a:p>
          <a:p>
            <a:r>
              <a:rPr lang="en-US" dirty="0" smtClean="0"/>
              <a:t>Before beginning the treatment, species richness and abundance </a:t>
            </a:r>
            <a:br>
              <a:rPr lang="en-US" dirty="0" smtClean="0"/>
            </a:br>
            <a:r>
              <a:rPr lang="en-US" dirty="0" smtClean="0"/>
              <a:t>were measured on different moss-covered rocks. Moss was then </a:t>
            </a:r>
            <a:br>
              <a:rPr lang="en-US" dirty="0" smtClean="0"/>
            </a:br>
            <a:r>
              <a:rPr lang="en-US" dirty="0" smtClean="0"/>
              <a:t>scraped off in one </a:t>
            </a:r>
            <a:r>
              <a:rPr lang="en-US" smtClean="0"/>
              <a:t>of </a:t>
            </a:r>
            <a:r>
              <a:rPr lang="en-US" smtClean="0"/>
              <a:t>four ways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A) A large area of moss was left as one solid piece (this was the control).</a:t>
            </a:r>
          </a:p>
          <a:p>
            <a:pPr lvl="1"/>
            <a:r>
              <a:rPr lang="en-US" dirty="0" smtClean="0"/>
              <a:t>B) The moss habitat was broken into smaller individual pieces.</a:t>
            </a:r>
          </a:p>
          <a:p>
            <a:pPr lvl="1"/>
            <a:r>
              <a:rPr lang="en-US" dirty="0" smtClean="0"/>
              <a:t>C) The same area of moss was broken into smaller individual pieces </a:t>
            </a:r>
            <a:br>
              <a:rPr lang="en-US" dirty="0" smtClean="0"/>
            </a:br>
            <a:r>
              <a:rPr lang="en-US" dirty="0" smtClean="0"/>
              <a:t>connected by small corridors (a </a:t>
            </a:r>
            <a:r>
              <a:rPr lang="en-US" u="sng" dirty="0" smtClean="0"/>
              <a:t>corridor</a:t>
            </a:r>
            <a:r>
              <a:rPr lang="en-US" dirty="0" smtClean="0"/>
              <a:t> is a strip that connects two habitats). </a:t>
            </a:r>
          </a:p>
          <a:p>
            <a:pPr lvl="1"/>
            <a:r>
              <a:rPr lang="en-US" dirty="0" smtClean="0"/>
              <a:t>D</a:t>
            </a:r>
            <a:r>
              <a:rPr lang="en-US" dirty="0" smtClean="0"/>
              <a:t>) </a:t>
            </a:r>
            <a:r>
              <a:rPr lang="en-US" dirty="0"/>
              <a:t>The same area of moss was broken into smaller individual </a:t>
            </a:r>
            <a:r>
              <a:rPr lang="en-US" dirty="0" smtClean="0"/>
              <a:t>pieces</a:t>
            </a:r>
            <a:br>
              <a:rPr lang="en-US" dirty="0" smtClean="0"/>
            </a:br>
            <a:r>
              <a:rPr lang="en-US" dirty="0" smtClean="0"/>
              <a:t>connected </a:t>
            </a:r>
            <a:r>
              <a:rPr lang="en-US" dirty="0"/>
              <a:t>by small </a:t>
            </a:r>
            <a:r>
              <a:rPr lang="en-US" dirty="0" smtClean="0"/>
              <a:t>broken corridors</a:t>
            </a:r>
            <a:r>
              <a:rPr lang="en-US" dirty="0"/>
              <a:t>. 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30" t="25592" r="41350" b="9142"/>
          <a:stretch/>
        </p:blipFill>
        <p:spPr bwMode="auto">
          <a:xfrm>
            <a:off x="8180612" y="2857501"/>
            <a:ext cx="3020786" cy="336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9643961" y="4355844"/>
            <a:ext cx="3575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900" dirty="0"/>
              <a:t>Source: </a:t>
            </a:r>
            <a:r>
              <a:rPr lang="en-US" sz="900" i="1" dirty="0"/>
              <a:t>Gonzalez, et. al. 1998. Meta-population dynamics, abundance, and distribution in a </a:t>
            </a:r>
            <a:r>
              <a:rPr lang="en-US" sz="900" i="1" dirty="0" err="1" smtClean="0"/>
              <a:t>microecosystem</a:t>
            </a:r>
            <a:r>
              <a:rPr lang="en-US" sz="900" i="1" dirty="0" smtClean="0"/>
              <a:t>. </a:t>
            </a:r>
            <a:r>
              <a:rPr lang="en-US" sz="900" i="1" dirty="0"/>
              <a:t>Science 281:2045-2047.</a:t>
            </a:r>
          </a:p>
        </p:txBody>
      </p:sp>
    </p:spTree>
    <p:extLst>
      <p:ext uri="{BB962C8B-B14F-4D97-AF65-F5344CB8AC3E}">
        <p14:creationId xmlns:p14="http://schemas.microsoft.com/office/powerpoint/2010/main" xmlns="" val="60168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Mossy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After 6 months, species in the large fragments remained largely unaffected.</a:t>
            </a:r>
          </a:p>
          <a:p>
            <a:pPr lvl="1"/>
            <a:r>
              <a:rPr lang="en-US" dirty="0" smtClean="0"/>
              <a:t>However, 41% of the species in the isolated patches and patches with broken corridors went extinct. </a:t>
            </a:r>
          </a:p>
          <a:p>
            <a:pPr lvl="1"/>
            <a:r>
              <a:rPr lang="en-US" dirty="0" smtClean="0"/>
              <a:t>In the habitats with continuous corridors, only 14.5% of the species went extinct. </a:t>
            </a:r>
          </a:p>
          <a:p>
            <a:pPr lvl="1"/>
            <a:endParaRPr lang="en-US" dirty="0"/>
          </a:p>
          <a:p>
            <a:r>
              <a:rPr lang="en-US" dirty="0" smtClean="0"/>
              <a:t>Gonzalez’s experiment showed that habitat </a:t>
            </a:r>
            <a:br>
              <a:rPr lang="en-US" dirty="0" smtClean="0"/>
            </a:br>
            <a:r>
              <a:rPr lang="en-US" dirty="0" smtClean="0"/>
              <a:t>fragmentation results in a nearly universal </a:t>
            </a:r>
            <a:br>
              <a:rPr lang="en-US" dirty="0" smtClean="0"/>
            </a:br>
            <a:r>
              <a:rPr lang="en-US" dirty="0" smtClean="0"/>
              <a:t>decline in the number of species in a habitat </a:t>
            </a:r>
            <a:br>
              <a:rPr lang="en-US" dirty="0" smtClean="0"/>
            </a:br>
            <a:r>
              <a:rPr lang="en-US" dirty="0" smtClean="0"/>
              <a:t>and in the populations of those species. </a:t>
            </a:r>
          </a:p>
          <a:p>
            <a:pPr lvl="1"/>
            <a:r>
              <a:rPr lang="en-US" dirty="0" smtClean="0"/>
              <a:t>Even if the same amount of habitat is available, if that </a:t>
            </a:r>
            <a:br>
              <a:rPr lang="en-US" dirty="0" smtClean="0"/>
            </a:br>
            <a:r>
              <a:rPr lang="en-US" dirty="0" smtClean="0"/>
              <a:t>habitat is broken into pieces through fragmentation, native </a:t>
            </a:r>
            <a:br>
              <a:rPr lang="en-US" dirty="0" smtClean="0"/>
            </a:br>
            <a:r>
              <a:rPr lang="en-US" dirty="0" smtClean="0"/>
              <a:t>species will most likely go extinct.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24" t="25333" r="48032" b="35666"/>
          <a:stretch/>
        </p:blipFill>
        <p:spPr bwMode="auto">
          <a:xfrm>
            <a:off x="7335078" y="3524250"/>
            <a:ext cx="4018722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414" y="6007328"/>
            <a:ext cx="34480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Source: http</a:t>
            </a:r>
            <a:r>
              <a:rPr lang="en-US" sz="800" dirty="0"/>
              <a:t>://bcs.whfreeman.com/thelifewire/content/chp54/5402004.html</a:t>
            </a:r>
          </a:p>
        </p:txBody>
      </p:sp>
    </p:spTree>
    <p:extLst>
      <p:ext uri="{BB962C8B-B14F-4D97-AF65-F5344CB8AC3E}">
        <p14:creationId xmlns:p14="http://schemas.microsoft.com/office/powerpoint/2010/main" xmlns="" val="20076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Habitats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habitat is the home of a species. </a:t>
            </a:r>
          </a:p>
          <a:p>
            <a:pPr lvl="1"/>
            <a:r>
              <a:rPr lang="en-US" dirty="0" smtClean="0"/>
              <a:t>Living organisms have evolved through natural selection over millions of years to a specific set of conditions.</a:t>
            </a:r>
          </a:p>
          <a:p>
            <a:pPr lvl="1"/>
            <a:r>
              <a:rPr lang="en-US" dirty="0" smtClean="0"/>
              <a:t>A living species cannot exist outside of an environment that supports these needs and adaptations. </a:t>
            </a:r>
          </a:p>
          <a:p>
            <a:pPr lvl="1"/>
            <a:r>
              <a:rPr lang="en-US" dirty="0" smtClean="0"/>
              <a:t>A </a:t>
            </a:r>
            <a:r>
              <a:rPr lang="en-US" u="sng" dirty="0" smtClean="0"/>
              <a:t>habitat</a:t>
            </a:r>
            <a:r>
              <a:rPr lang="en-US" dirty="0" smtClean="0"/>
              <a:t> is an environment in which the specific needs of a living species are met. </a:t>
            </a:r>
          </a:p>
          <a:p>
            <a:pPr lvl="1"/>
            <a:endParaRPr lang="en-US" dirty="0"/>
          </a:p>
          <a:p>
            <a:r>
              <a:rPr lang="en-US" dirty="0" smtClean="0"/>
              <a:t>When a habitat is destroyed, changed, or degraded, </a:t>
            </a:r>
            <a:br>
              <a:rPr lang="en-US" dirty="0" smtClean="0"/>
            </a:br>
            <a:r>
              <a:rPr lang="en-US" dirty="0" smtClean="0"/>
              <a:t>the species that live there are affected. </a:t>
            </a:r>
          </a:p>
          <a:p>
            <a:pPr lvl="1"/>
            <a:r>
              <a:rPr lang="en-US" dirty="0" smtClean="0"/>
              <a:t>Currently habitat loss/degradation represents one of the greatest </a:t>
            </a:r>
            <a:br>
              <a:rPr lang="en-US" dirty="0" smtClean="0"/>
            </a:br>
            <a:r>
              <a:rPr lang="en-US" dirty="0" smtClean="0"/>
              <a:t>causes of extinction on the planet today.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4289" y="4026923"/>
            <a:ext cx="3611762" cy="23253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58545" y="6327208"/>
            <a:ext cx="443345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Source: http</a:t>
            </a:r>
            <a:r>
              <a:rPr lang="en-US" sz="700" dirty="0"/>
              <a:t>://www.globalchange.umich.edu/globalchange2/current/lectures/biodiversity/biodiversity.html</a:t>
            </a:r>
          </a:p>
        </p:txBody>
      </p:sp>
    </p:spTree>
    <p:extLst>
      <p:ext uri="{BB962C8B-B14F-4D97-AF65-F5344CB8AC3E}">
        <p14:creationId xmlns:p14="http://schemas.microsoft.com/office/powerpoint/2010/main" xmlns="" val="30715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Created by 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u="sng" dirty="0" smtClean="0"/>
              <a:t>Populations decrease</a:t>
            </a:r>
            <a:r>
              <a:rPr lang="en-US" dirty="0" smtClean="0"/>
              <a:t>: because there is less habitat available, the habitats have a lower carrying capacity. </a:t>
            </a:r>
          </a:p>
          <a:p>
            <a:r>
              <a:rPr lang="en-US" u="sng" dirty="0" smtClean="0"/>
              <a:t>Inbreeding</a:t>
            </a:r>
            <a:r>
              <a:rPr lang="en-US" dirty="0" smtClean="0"/>
              <a:t>: because populations are isolated from each other, the availability of breeding mates is reduced, increasing the risk of inbreeding and loss of genetic biodiversity.</a:t>
            </a:r>
          </a:p>
          <a:p>
            <a:r>
              <a:rPr lang="en-US" u="sng" dirty="0" smtClean="0"/>
              <a:t>Increases of predators, parasites, and competitors</a:t>
            </a:r>
            <a:r>
              <a:rPr lang="en-US" dirty="0" smtClean="0"/>
              <a:t>: as the amount of edge in a habitat increases, so does the exposure to species that reduce native populations.</a:t>
            </a:r>
          </a:p>
          <a:p>
            <a:r>
              <a:rPr lang="en-US" u="sng" dirty="0" smtClean="0"/>
              <a:t>Changes to the physical environment</a:t>
            </a:r>
            <a:r>
              <a:rPr lang="en-US" dirty="0" smtClean="0"/>
              <a:t>: increases in edge also change the temperature, exposure to wind, rate of water loss, etc. of a habitat. </a:t>
            </a:r>
          </a:p>
          <a:p>
            <a:r>
              <a:rPr lang="en-US" u="sng" dirty="0" smtClean="0"/>
              <a:t>Elimination of species with large spatial requirements</a:t>
            </a:r>
            <a:r>
              <a:rPr lang="en-US" dirty="0" smtClean="0"/>
              <a:t>: e.g. wolves and grizzly bears tend to depend on large tracts of unobstructed habitat. </a:t>
            </a:r>
          </a:p>
          <a:p>
            <a:r>
              <a:rPr lang="en-US" u="sng" dirty="0" smtClean="0"/>
              <a:t>Increased risk of extinctions</a:t>
            </a:r>
            <a:r>
              <a:rPr lang="en-US" dirty="0" smtClean="0"/>
              <a:t>: all of these factors together contribute to an increased likelihood that species will be lost.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094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vtwaterquality.org/stormwater/images/LID%20Pages/pl_minimal-disturbance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429000"/>
            <a:ext cx="31242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 of Habitat 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Human Development: urban sprawl replaces habitats and corridors with houses and parking lots, but can also change the niche of a species. </a:t>
            </a:r>
          </a:p>
          <a:p>
            <a:pPr lvl="1"/>
            <a:r>
              <a:rPr lang="en-US" dirty="0" smtClean="0"/>
              <a:t>For example, as human populations encroach on habitat in North America, species like deer and bear are more likely to become dependent on human activity for food.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Road-building: roads affect biodiversity in the following ways:</a:t>
            </a:r>
          </a:p>
          <a:p>
            <a:pPr lvl="1"/>
            <a:r>
              <a:rPr lang="en-US" dirty="0" smtClean="0"/>
              <a:t>They create barriers to movement of species, isolating breeding populations.</a:t>
            </a:r>
          </a:p>
          <a:p>
            <a:pPr lvl="1"/>
            <a:r>
              <a:rPr lang="en-US" dirty="0" smtClean="0"/>
              <a:t>The create easier access to populations by predators.</a:t>
            </a:r>
          </a:p>
          <a:p>
            <a:pPr lvl="1"/>
            <a:r>
              <a:rPr lang="en-US" dirty="0" smtClean="0"/>
              <a:t>They increase the spread of disease and invasive species. </a:t>
            </a:r>
          </a:p>
          <a:p>
            <a:pPr lvl="1"/>
            <a:r>
              <a:rPr lang="en-US" dirty="0" smtClean="0"/>
              <a:t>They increase the likelihood of species loss by vehicle collision. </a:t>
            </a:r>
          </a:p>
          <a:p>
            <a:pPr lvl="1"/>
            <a:r>
              <a:rPr lang="en-US" dirty="0" smtClean="0"/>
              <a:t>Areas the supply different needs to a species may be separated by the road </a:t>
            </a:r>
            <a:br>
              <a:rPr lang="en-US" dirty="0" smtClean="0"/>
            </a:br>
            <a:r>
              <a:rPr lang="en-US" dirty="0" smtClean="0"/>
              <a:t>(e.g. if a breeding ground and a feeding area are separated by a road, a species </a:t>
            </a:r>
            <a:br>
              <a:rPr lang="en-US" dirty="0" smtClean="0"/>
            </a:br>
            <a:r>
              <a:rPr lang="en-US" dirty="0" smtClean="0"/>
              <a:t>may be lost in that area).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72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uwmc.uwc.edu/geography/350/WI%20for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3125" y="3028950"/>
            <a:ext cx="42481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 of Habitat 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Deforestation: when logging is performed by poorly-planned clear-cutting (especially if corridors are not provided), it can increase patchiness and edge while giving invasive species a chance to become established.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Conversion: when natural habitats are converted </a:t>
            </a:r>
            <a:br>
              <a:rPr lang="en-US" dirty="0" smtClean="0"/>
            </a:br>
            <a:r>
              <a:rPr lang="en-US" dirty="0" smtClean="0"/>
              <a:t>for non-natural uses (including agriculture, </a:t>
            </a:r>
            <a:br>
              <a:rPr lang="en-US" dirty="0" smtClean="0"/>
            </a:br>
            <a:r>
              <a:rPr lang="en-US" dirty="0" smtClean="0"/>
              <a:t>pasture, developed parks, etc.).</a:t>
            </a:r>
          </a:p>
          <a:p>
            <a:pPr lvl="1"/>
            <a:r>
              <a:rPr lang="en-US" dirty="0" smtClean="0"/>
              <a:t>For example, over 99% of North American prairies </a:t>
            </a:r>
            <a:br>
              <a:rPr lang="en-US" dirty="0" smtClean="0"/>
            </a:br>
            <a:r>
              <a:rPr lang="en-US" dirty="0" smtClean="0"/>
              <a:t>were lost since European settlement.</a:t>
            </a:r>
          </a:p>
          <a:p>
            <a:pPr lvl="1"/>
            <a:r>
              <a:rPr lang="en-US" dirty="0" smtClean="0"/>
              <a:t>Most of this was converted to </a:t>
            </a:r>
            <a:r>
              <a:rPr lang="en-US" dirty="0" err="1" smtClean="0"/>
              <a:t>monocultural</a:t>
            </a:r>
            <a:r>
              <a:rPr lang="en-US" dirty="0" smtClean="0"/>
              <a:t> fields.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76955" y="5979468"/>
            <a:ext cx="149432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hlinkClick r:id="rId5"/>
              </a:rPr>
              <a:t>Source: www.uwmc.uwc.edu</a:t>
            </a:r>
            <a:r>
              <a:rPr lang="en-US" sz="9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8863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&amp; Habitat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Habitat health is not just a matter of size but also quality</a:t>
            </a:r>
          </a:p>
          <a:p>
            <a:pPr lvl="1"/>
            <a:r>
              <a:rPr lang="en-US" dirty="0" smtClean="0"/>
              <a:t>For example, moose populations in eastern Canada were wiped out by clear-cut forestry.</a:t>
            </a:r>
          </a:p>
          <a:p>
            <a:pPr lvl="1"/>
            <a:r>
              <a:rPr lang="en-US" dirty="0" smtClean="0"/>
              <a:t>Research found that moose could not tolerate the loss of more than 0.5 square miles of their habitat (Peek). </a:t>
            </a:r>
          </a:p>
          <a:p>
            <a:pPr lvl="1"/>
            <a:r>
              <a:rPr lang="en-US" dirty="0" smtClean="0"/>
              <a:t>However, even the loss of a specific kind of species </a:t>
            </a:r>
            <a:br>
              <a:rPr lang="en-US" dirty="0" smtClean="0"/>
            </a:br>
            <a:r>
              <a:rPr lang="en-US" dirty="0" smtClean="0"/>
              <a:t>(without removing the rest of the vegetation) could </a:t>
            </a:r>
            <a:br>
              <a:rPr lang="en-US" dirty="0" smtClean="0"/>
            </a:br>
            <a:r>
              <a:rPr lang="en-US" dirty="0" smtClean="0"/>
              <a:t>cause losses in moose populations. </a:t>
            </a:r>
          </a:p>
          <a:p>
            <a:pPr lvl="2"/>
            <a:r>
              <a:rPr lang="en-US" dirty="0" smtClean="0"/>
              <a:t>E.g. only removing coniferous </a:t>
            </a:r>
            <a:br>
              <a:rPr lang="en-US" dirty="0" smtClean="0"/>
            </a:br>
            <a:r>
              <a:rPr lang="en-US" dirty="0" smtClean="0"/>
              <a:t>trees was still harmful.</a:t>
            </a:r>
          </a:p>
          <a:p>
            <a:pPr lvl="2"/>
            <a:endParaRPr lang="en-US" dirty="0"/>
          </a:p>
          <a:p>
            <a:r>
              <a:rPr lang="en-US" dirty="0" smtClean="0"/>
              <a:t>The greater the size of a habitat and the greater the</a:t>
            </a:r>
            <a:br>
              <a:rPr lang="en-US" dirty="0" smtClean="0"/>
            </a:br>
            <a:r>
              <a:rPr lang="en-US" dirty="0" smtClean="0"/>
              <a:t>biodiversity, the healthier a habitat will tend to be. </a:t>
            </a:r>
          </a:p>
          <a:p>
            <a:pPr lvl="1"/>
            <a:r>
              <a:rPr lang="en-US" dirty="0" smtClean="0"/>
              <a:t>The most effective ways to manage a habitat are to increase </a:t>
            </a:r>
            <a:br>
              <a:rPr lang="en-US" dirty="0" smtClean="0"/>
            </a:br>
            <a:r>
              <a:rPr lang="en-US" dirty="0" smtClean="0"/>
              <a:t>the size of the habitat and minimize native species losses. </a:t>
            </a:r>
            <a:endParaRPr lang="en-US" dirty="0"/>
          </a:p>
        </p:txBody>
      </p:sp>
      <p:pic>
        <p:nvPicPr>
          <p:cNvPr id="6146" name="Picture 2" descr="http://www.hickerphoto.com/data/media/40/moose_pictures_sc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0" r="11004"/>
          <a:stretch/>
        </p:blipFill>
        <p:spPr bwMode="auto">
          <a:xfrm>
            <a:off x="7690756" y="3102429"/>
            <a:ext cx="3788229" cy="302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070630" y="6550968"/>
            <a:ext cx="9877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hickerphoto.com</a:t>
            </a:r>
          </a:p>
        </p:txBody>
      </p:sp>
    </p:spTree>
    <p:extLst>
      <p:ext uri="{BB962C8B-B14F-4D97-AF65-F5344CB8AC3E}">
        <p14:creationId xmlns:p14="http://schemas.microsoft.com/office/powerpoint/2010/main" xmlns="" val="24913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copediakids.wikispaces.com/file/view/ecosystem.jpg/231313382/ecosystem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2325" y="3273425"/>
            <a:ext cx="30194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Needs of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All species depend on habitats for three things:</a:t>
            </a:r>
          </a:p>
          <a:p>
            <a:pPr lvl="1"/>
            <a:r>
              <a:rPr lang="en-US" u="sng" dirty="0"/>
              <a:t>Shelter</a:t>
            </a:r>
            <a:r>
              <a:rPr lang="en-US" dirty="0" smtClean="0"/>
              <a:t>: physical structures that a species lives </a:t>
            </a:r>
            <a:r>
              <a:rPr lang="en-US" dirty="0"/>
              <a:t>near, around, on top of, or </a:t>
            </a:r>
            <a:r>
              <a:rPr lang="en-US" dirty="0" smtClean="0"/>
              <a:t>inside of. </a:t>
            </a:r>
          </a:p>
          <a:p>
            <a:pPr lvl="2"/>
            <a:r>
              <a:rPr lang="en-US" dirty="0" smtClean="0"/>
              <a:t>It could be a specific structure as specific as a log, nest, or burrow.</a:t>
            </a:r>
          </a:p>
          <a:p>
            <a:pPr lvl="2"/>
            <a:r>
              <a:rPr lang="en-US" dirty="0" smtClean="0"/>
              <a:t>It could also refer to </a:t>
            </a:r>
            <a:r>
              <a:rPr lang="en-US" u="sng" dirty="0" smtClean="0"/>
              <a:t>cover</a:t>
            </a:r>
            <a:r>
              <a:rPr lang="en-US" dirty="0"/>
              <a:t>, </a:t>
            </a:r>
            <a:r>
              <a:rPr lang="en-US" dirty="0" smtClean="0"/>
              <a:t>or the assortment of </a:t>
            </a:r>
            <a:r>
              <a:rPr lang="en-US" dirty="0"/>
              <a:t>plants, </a:t>
            </a:r>
            <a:r>
              <a:rPr lang="en-US" dirty="0" smtClean="0"/>
              <a:t>rocks, </a:t>
            </a:r>
            <a:r>
              <a:rPr lang="en-US" dirty="0"/>
              <a:t>water, </a:t>
            </a:r>
            <a:r>
              <a:rPr lang="en-US" dirty="0" smtClean="0"/>
              <a:t>decomposing matter, in which an organism can remain protected or hidden. 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u="sng" dirty="0" smtClean="0"/>
              <a:t>Physical needs</a:t>
            </a:r>
            <a:r>
              <a:rPr lang="en-US" dirty="0" smtClean="0"/>
              <a:t>: water, food, oxygen, adequate temperatures, sunlight (plants), etc.</a:t>
            </a:r>
            <a:br>
              <a:rPr lang="en-US" dirty="0" smtClean="0"/>
            </a:br>
            <a:endParaRPr lang="en-US" u="sng" dirty="0" smtClean="0"/>
          </a:p>
          <a:p>
            <a:pPr lvl="1"/>
            <a:r>
              <a:rPr lang="en-US" u="sng" dirty="0" smtClean="0"/>
              <a:t>Space</a:t>
            </a:r>
            <a:r>
              <a:rPr lang="en-US" dirty="0" smtClean="0"/>
              <a:t>: all living species have a limit to how closely they can be crowded.  </a:t>
            </a:r>
            <a:br>
              <a:rPr lang="en-US" dirty="0" smtClean="0"/>
            </a:br>
            <a:r>
              <a:rPr lang="en-US" dirty="0" smtClean="0"/>
              <a:t>Living species need adequate space in order to have adequate access to the </a:t>
            </a:r>
            <a:br>
              <a:rPr lang="en-US" dirty="0" smtClean="0"/>
            </a:br>
            <a:r>
              <a:rPr lang="en-US" dirty="0" smtClean="0"/>
              <a:t>previously-listed components. </a:t>
            </a:r>
          </a:p>
          <a:p>
            <a:pPr lvl="2"/>
            <a:r>
              <a:rPr lang="en-US" dirty="0" smtClean="0"/>
              <a:t>For example, too many trees in one area would limit their access to light and </a:t>
            </a:r>
            <a:br>
              <a:rPr lang="en-US" dirty="0" smtClean="0"/>
            </a:br>
            <a:r>
              <a:rPr lang="en-US" dirty="0" smtClean="0"/>
              <a:t>their ability to photosynthesize.</a:t>
            </a:r>
          </a:p>
          <a:p>
            <a:pPr lvl="2"/>
            <a:r>
              <a:rPr lang="en-US" dirty="0" smtClean="0"/>
              <a:t>Too many animals in one area would result in starvation and disease outbreaks. </a:t>
            </a:r>
          </a:p>
          <a:p>
            <a:pPr lvl="2"/>
            <a:r>
              <a:rPr lang="en-US" dirty="0" smtClean="0"/>
              <a:t>Every habitat has a </a:t>
            </a:r>
            <a:r>
              <a:rPr lang="en-US" u="sng" dirty="0" smtClean="0"/>
              <a:t>carrying capacity</a:t>
            </a:r>
            <a:r>
              <a:rPr lang="en-US" dirty="0" smtClean="0"/>
              <a:t> for every kind of living species. 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600343" y="6026150"/>
            <a:ext cx="186140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hlinkClick r:id="rId5"/>
              </a:rPr>
              <a:t>Source: ecopediakids.wikispaces.com</a:t>
            </a:r>
            <a:r>
              <a:rPr lang="en-US" sz="9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4493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u="sng" dirty="0" smtClean="0"/>
              <a:t>carry capacity </a:t>
            </a:r>
            <a:r>
              <a:rPr lang="en-US" dirty="0" smtClean="0"/>
              <a:t>is the maximum population that can be sustainably supported by a habitat.</a:t>
            </a:r>
          </a:p>
          <a:p>
            <a:pPr lvl="1"/>
            <a:r>
              <a:rPr lang="en-US" dirty="0"/>
              <a:t>A </a:t>
            </a:r>
            <a:r>
              <a:rPr lang="en-US" u="sng" dirty="0"/>
              <a:t>population</a:t>
            </a:r>
            <a:r>
              <a:rPr lang="en-US" dirty="0"/>
              <a:t> is a group of living organisms of the same kind living in the same place at the same time. </a:t>
            </a:r>
          </a:p>
          <a:p>
            <a:pPr lvl="1"/>
            <a:r>
              <a:rPr lang="en-US" dirty="0"/>
              <a:t>All of the populations </a:t>
            </a:r>
            <a:r>
              <a:rPr lang="en-US" dirty="0" smtClean="0"/>
              <a:t>of living species interact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form </a:t>
            </a:r>
            <a:r>
              <a:rPr lang="en-US" dirty="0"/>
              <a:t>a community.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</a:t>
            </a:r>
            <a:r>
              <a:rPr lang="en-US" u="sng" dirty="0"/>
              <a:t>community</a:t>
            </a:r>
            <a:r>
              <a:rPr lang="en-US" dirty="0"/>
              <a:t> is group of interacting living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species </a:t>
            </a:r>
            <a:r>
              <a:rPr lang="en-US" dirty="0"/>
              <a:t>sharing the non-living resources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specific </a:t>
            </a:r>
            <a:r>
              <a:rPr lang="en-US" dirty="0" smtClean="0"/>
              <a:t>area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The interaction of the living species of </a:t>
            </a:r>
            <a:br>
              <a:rPr lang="en-US" dirty="0"/>
            </a:br>
            <a:r>
              <a:rPr lang="en-US" dirty="0"/>
              <a:t>the community and the non-living </a:t>
            </a:r>
            <a:br>
              <a:rPr lang="en-US" dirty="0"/>
            </a:br>
            <a:r>
              <a:rPr lang="en-US" dirty="0"/>
              <a:t>resources is an </a:t>
            </a:r>
            <a:r>
              <a:rPr lang="en-US" b="1" u="sng" dirty="0"/>
              <a:t>ecosystem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7170" name="Picture 2" descr="http://www.csus.edu/indiv/l/loom/wk%2013/scal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3375" y="2800350"/>
            <a:ext cx="4772025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67695" y="6131868"/>
            <a:ext cx="30877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Source: http</a:t>
            </a:r>
            <a:r>
              <a:rPr lang="en-US" sz="900" dirty="0"/>
              <a:t>://www.csus.edu/indiv/l/loom/preview%2024.htm</a:t>
            </a:r>
          </a:p>
        </p:txBody>
      </p:sp>
    </p:spTree>
    <p:extLst>
      <p:ext uri="{BB962C8B-B14F-4D97-AF65-F5344CB8AC3E}">
        <p14:creationId xmlns:p14="http://schemas.microsoft.com/office/powerpoint/2010/main" xmlns="" val="396360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Niches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living species occupies a niche, or particular </a:t>
            </a:r>
            <a:r>
              <a:rPr lang="en-US" i="1" dirty="0"/>
              <a:t>role</a:t>
            </a:r>
            <a:r>
              <a:rPr lang="en-US" dirty="0"/>
              <a:t> in a habitat</a:t>
            </a:r>
          </a:p>
          <a:p>
            <a:pPr lvl="1"/>
            <a:r>
              <a:rPr lang="en-US" dirty="0"/>
              <a:t>E.g. bees fill a reproductive niche for flowers</a:t>
            </a:r>
          </a:p>
          <a:p>
            <a:pPr lvl="1"/>
            <a:r>
              <a:rPr lang="en-US" dirty="0"/>
              <a:t>Wolves fill a predatory niche that </a:t>
            </a:r>
            <a:br>
              <a:rPr lang="en-US" dirty="0"/>
            </a:br>
            <a:r>
              <a:rPr lang="en-US" dirty="0"/>
              <a:t>improves the genetic quality of a </a:t>
            </a:r>
            <a:br>
              <a:rPr lang="en-US" dirty="0"/>
            </a:br>
            <a:r>
              <a:rPr lang="en-US" dirty="0"/>
              <a:t>herd of elk </a:t>
            </a:r>
          </a:p>
          <a:p>
            <a:pPr lvl="1"/>
            <a:r>
              <a:rPr lang="en-US" dirty="0"/>
              <a:t>A habitat has a limited amount </a:t>
            </a:r>
            <a:br>
              <a:rPr lang="en-US" dirty="0"/>
            </a:br>
            <a:r>
              <a:rPr lang="en-US" dirty="0"/>
              <a:t>of niches to fill. </a:t>
            </a:r>
          </a:p>
          <a:p>
            <a:pPr lvl="1"/>
            <a:r>
              <a:rPr lang="en-US" dirty="0"/>
              <a:t>Because of </a:t>
            </a:r>
            <a:r>
              <a:rPr lang="en-US" dirty="0" smtClean="0"/>
              <a:t>this, different kinds of </a:t>
            </a:r>
            <a:br>
              <a:rPr lang="en-US" dirty="0" smtClean="0"/>
            </a:br>
            <a:r>
              <a:rPr lang="en-US" dirty="0" smtClean="0"/>
              <a:t>interactions will occur between the </a:t>
            </a:r>
            <a:br>
              <a:rPr lang="en-US" dirty="0" smtClean="0"/>
            </a:br>
            <a:r>
              <a:rPr lang="en-US" dirty="0" smtClean="0"/>
              <a:t>living species of an environment in </a:t>
            </a:r>
            <a:br>
              <a:rPr lang="en-US" dirty="0" smtClean="0"/>
            </a:br>
            <a:r>
              <a:rPr lang="en-US" dirty="0" smtClean="0"/>
              <a:t>order to create the functional ecosystem.</a:t>
            </a:r>
            <a:endParaRPr lang="en-US" dirty="0"/>
          </a:p>
        </p:txBody>
      </p:sp>
      <p:pic>
        <p:nvPicPr>
          <p:cNvPr id="4" name="Picture 2" descr="http://4.bp.blogspot.com/-daC7fjvzIW8/TVzYG6TmF_I/AAAAAAAAp3o/gb7WH5eDyDs/s1600/wolf-el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5326" y="2521528"/>
            <a:ext cx="5259293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065327" y="6017568"/>
            <a:ext cx="13372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anniekatec.blogspot.com</a:t>
            </a:r>
          </a:p>
        </p:txBody>
      </p:sp>
    </p:spTree>
    <p:extLst>
      <p:ext uri="{BB962C8B-B14F-4D97-AF65-F5344CB8AC3E}">
        <p14:creationId xmlns:p14="http://schemas.microsoft.com/office/powerpoint/2010/main" xmlns="" val="28553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Kinds of Niches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Competition</a:t>
            </a:r>
            <a:r>
              <a:rPr lang="en-US" dirty="0" smtClean="0"/>
              <a:t>: when multiple species compete for the same resources.</a:t>
            </a:r>
          </a:p>
          <a:p>
            <a:pPr lvl="1"/>
            <a:r>
              <a:rPr lang="en-US" dirty="0" smtClean="0"/>
              <a:t>E.g. when multiple species of trees compete for space, sunlight, and the ability to reproduce. </a:t>
            </a:r>
            <a:br>
              <a:rPr lang="en-US" dirty="0" smtClean="0"/>
            </a:br>
            <a:endParaRPr lang="en-US" dirty="0" smtClean="0"/>
          </a:p>
          <a:p>
            <a:r>
              <a:rPr lang="en-US" u="sng" dirty="0" smtClean="0"/>
              <a:t>Predation &amp; Parasitism</a:t>
            </a:r>
            <a:r>
              <a:rPr lang="en-US" dirty="0" smtClean="0"/>
              <a:t>: when one species benefits at the harm of another species.</a:t>
            </a:r>
          </a:p>
          <a:p>
            <a:pPr lvl="1"/>
            <a:r>
              <a:rPr lang="en-US" dirty="0" smtClean="0"/>
              <a:t>E.g. when wolves attack a wounded deer; when mosquitoes suck blood from a person. </a:t>
            </a:r>
            <a:br>
              <a:rPr lang="en-US" dirty="0" smtClean="0"/>
            </a:br>
            <a:endParaRPr lang="en-US" dirty="0" smtClean="0"/>
          </a:p>
          <a:p>
            <a:r>
              <a:rPr lang="en-US" u="sng" dirty="0" smtClean="0"/>
              <a:t>Mutualism</a:t>
            </a:r>
            <a:r>
              <a:rPr lang="en-US" dirty="0" smtClean="0"/>
              <a:t> (or cooperation): when multiple species interact in a way that is beneficial to all involved. </a:t>
            </a:r>
          </a:p>
          <a:p>
            <a:pPr lvl="1"/>
            <a:r>
              <a:rPr lang="en-US" dirty="0" smtClean="0"/>
              <a:t>E.g. humans and milking cows benefit from their cooperation (the humans get food, the cow gets cared for; note: neither are dependent on the other to exist).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1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Kinds of Niches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 smtClean="0"/>
              <a:t>Symbiosis</a:t>
            </a:r>
            <a:r>
              <a:rPr lang="en-US" dirty="0" smtClean="0"/>
              <a:t>: </a:t>
            </a:r>
            <a:r>
              <a:rPr lang="en-US" dirty="0"/>
              <a:t>when two species </a:t>
            </a:r>
            <a:r>
              <a:rPr lang="en-US" dirty="0" smtClean="0"/>
              <a:t>cooperate </a:t>
            </a:r>
            <a:r>
              <a:rPr lang="en-US" dirty="0"/>
              <a:t>to the extent that they </a:t>
            </a:r>
            <a:r>
              <a:rPr lang="en-US" dirty="0" smtClean="0"/>
              <a:t>each </a:t>
            </a:r>
            <a:r>
              <a:rPr lang="en-US" dirty="0"/>
              <a:t>become </a:t>
            </a:r>
            <a:r>
              <a:rPr lang="en-US" dirty="0" smtClean="0"/>
              <a:t>completely </a:t>
            </a:r>
            <a:r>
              <a:rPr lang="en-US" dirty="0"/>
              <a:t>dependent </a:t>
            </a:r>
            <a:r>
              <a:rPr lang="en-US" dirty="0" smtClean="0"/>
              <a:t>on </a:t>
            </a:r>
            <a:r>
              <a:rPr lang="en-US" dirty="0"/>
              <a:t>each other</a:t>
            </a:r>
          </a:p>
          <a:p>
            <a:pPr lvl="1"/>
            <a:r>
              <a:rPr lang="en-US" dirty="0"/>
              <a:t>E.g. bacteria in a cow’s rumen; both need </a:t>
            </a:r>
            <a:r>
              <a:rPr lang="en-US" dirty="0" smtClean="0"/>
              <a:t>each </a:t>
            </a:r>
            <a:r>
              <a:rPr lang="en-US" dirty="0"/>
              <a:t>other to </a:t>
            </a:r>
            <a:r>
              <a:rPr lang="en-US" dirty="0" smtClean="0"/>
              <a:t>function – one cannot survive without the other. </a:t>
            </a:r>
            <a:br>
              <a:rPr lang="en-US" dirty="0" smtClean="0"/>
            </a:br>
            <a:endParaRPr lang="en-US" dirty="0" smtClean="0"/>
          </a:p>
          <a:p>
            <a:r>
              <a:rPr lang="en-US" u="sng" dirty="0" smtClean="0"/>
              <a:t>Commensalism</a:t>
            </a:r>
            <a:r>
              <a:rPr lang="en-US" dirty="0" smtClean="0"/>
              <a:t>: when one species benefits without affecting another species.</a:t>
            </a:r>
          </a:p>
          <a:p>
            <a:pPr lvl="1"/>
            <a:r>
              <a:rPr lang="en-US" dirty="0" smtClean="0"/>
              <a:t>E.g. when maggots decompose a carcass, the carcass was already dead and therefore is not affected. </a:t>
            </a:r>
            <a:br>
              <a:rPr lang="en-US" dirty="0" smtClean="0"/>
            </a:br>
            <a:endParaRPr lang="en-US" dirty="0" smtClean="0"/>
          </a:p>
          <a:p>
            <a:r>
              <a:rPr lang="en-US" u="sng" dirty="0" err="1" smtClean="0"/>
              <a:t>Amensalism</a:t>
            </a:r>
            <a:r>
              <a:rPr lang="en-US" dirty="0" smtClean="0"/>
              <a:t>: when one species harms another species without any gain or impact to itself.</a:t>
            </a:r>
          </a:p>
          <a:p>
            <a:pPr lvl="1"/>
            <a:r>
              <a:rPr lang="en-US" dirty="0" smtClean="0"/>
              <a:t>E.g. pine needles reduce the ability of other plant species to grow by changing the pH of the soil.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79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Competitive Exclusion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u="sng" dirty="0" smtClean="0"/>
              <a:t>Competitive Exclusion Principle</a:t>
            </a:r>
            <a:r>
              <a:rPr lang="en-US" dirty="0" smtClean="0"/>
              <a:t> states that if two competing species occupy the same niche in the same habitat, one species will eliminate the other over time. </a:t>
            </a:r>
          </a:p>
          <a:p>
            <a:pPr lvl="1"/>
            <a:r>
              <a:rPr lang="en-US" dirty="0" smtClean="0"/>
              <a:t>This concept becomes very important when considering how a species will respond to a habitat disturbance (later slides). </a:t>
            </a:r>
          </a:p>
          <a:p>
            <a:pPr lvl="1"/>
            <a:r>
              <a:rPr lang="en-US" dirty="0" smtClean="0"/>
              <a:t>For example, if an invasive species is introduced that occupies the same niche as a native species, the native species may be outcompeted and may go extinct in that particular habitat (especially if the invasive species has no predators). </a:t>
            </a:r>
          </a:p>
          <a:p>
            <a:pPr lvl="1"/>
            <a:endParaRPr lang="en-US" dirty="0"/>
          </a:p>
          <a:p>
            <a:r>
              <a:rPr lang="en-US" dirty="0" smtClean="0"/>
              <a:t>A species with a very narrow niche is called a </a:t>
            </a:r>
            <a:r>
              <a:rPr lang="en-US" u="sng" dirty="0" smtClean="0"/>
              <a:t>specialist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Specialist species are usually dependent on a very small number of other </a:t>
            </a:r>
            <a:br>
              <a:rPr lang="en-US" dirty="0" smtClean="0"/>
            </a:br>
            <a:r>
              <a:rPr lang="en-US" dirty="0" smtClean="0"/>
              <a:t>species and/or on very specific environmental conditions. </a:t>
            </a:r>
          </a:p>
          <a:p>
            <a:pPr lvl="1"/>
            <a:r>
              <a:rPr lang="en-US" dirty="0" smtClean="0"/>
              <a:t>For example, spotted owls only live in the cavities of trees that are 200 years </a:t>
            </a:r>
            <a:br>
              <a:rPr lang="en-US" dirty="0" smtClean="0"/>
            </a:br>
            <a:r>
              <a:rPr lang="en-US" dirty="0" smtClean="0"/>
              <a:t>older or more – if all old-growth trees are cut, the spotted owl cannot survive. </a:t>
            </a:r>
          </a:p>
          <a:p>
            <a:pPr lvl="2"/>
            <a:r>
              <a:rPr lang="en-US" dirty="0" smtClean="0"/>
              <a:t>Many endangered species are threatened because they depend on a specific set of </a:t>
            </a:r>
            <a:br>
              <a:rPr lang="en-US" dirty="0" smtClean="0"/>
            </a:br>
            <a:r>
              <a:rPr lang="en-US" dirty="0" smtClean="0"/>
              <a:t>environmental conditions which are affected by human development.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http://gorgenewscenter.com/wp-content/uploads/2011/06/NorthernSpottedOwlWash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50" b="13776"/>
          <a:stretch/>
        </p:blipFill>
        <p:spPr bwMode="auto">
          <a:xfrm>
            <a:off x="8940347" y="3494316"/>
            <a:ext cx="2476500" cy="269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871231" y="6188530"/>
            <a:ext cx="154561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hlinkClick r:id="rId5"/>
              </a:rPr>
              <a:t>Source: gorgenewscenter.com</a:t>
            </a:r>
            <a:r>
              <a:rPr lang="en-US" sz="9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72875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Competitive Exclusion Principle.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118" y="1785831"/>
            <a:ext cx="5147482" cy="428451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graphs here show the results of the original 1930s </a:t>
            </a:r>
            <a:r>
              <a:rPr lang="en-US" dirty="0" err="1" smtClean="0"/>
              <a:t>Gause</a:t>
            </a:r>
            <a:r>
              <a:rPr lang="en-US" dirty="0" smtClean="0"/>
              <a:t> experiment where two </a:t>
            </a:r>
            <a:r>
              <a:rPr lang="en-US" dirty="0"/>
              <a:t>single-celled </a:t>
            </a:r>
            <a:r>
              <a:rPr lang="en-US" dirty="0" smtClean="0"/>
              <a:t>paramecium </a:t>
            </a:r>
            <a:r>
              <a:rPr lang="en-US" dirty="0"/>
              <a:t>species </a:t>
            </a:r>
            <a:r>
              <a:rPr lang="en-US" dirty="0" smtClean="0"/>
              <a:t>were grown in a media solution.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When two species that occupy the same niche are grown in separate optimal conditions, they will both thrive (top).</a:t>
            </a:r>
          </a:p>
          <a:p>
            <a:endParaRPr lang="en-US" dirty="0"/>
          </a:p>
          <a:p>
            <a:r>
              <a:rPr lang="en-US" dirty="0" smtClean="0"/>
              <a:t>However, when those same species occupy the same optimal conditions, they will compete with each other, with one species becoming eliminated (bottom). </a:t>
            </a:r>
            <a:endParaRPr lang="en-US" dirty="0"/>
          </a:p>
        </p:txBody>
      </p:sp>
      <p:pic>
        <p:nvPicPr>
          <p:cNvPr id="2050" name="Picture 2" descr="http://lungtp.com/bioticfactor/parapreda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5243" y="1907940"/>
            <a:ext cx="5421086" cy="413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65584" y="5810740"/>
            <a:ext cx="10807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hlinkClick r:id="rId5"/>
              </a:rPr>
              <a:t>Source: lungtp.com</a:t>
            </a:r>
            <a:r>
              <a:rPr lang="en-US" sz="9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5592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249</TotalTime>
  <Words>1545</Words>
  <Application>Microsoft Office PowerPoint</Application>
  <PresentationFormat>Custom</PresentationFormat>
  <Paragraphs>211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Organic</vt:lpstr>
      <vt:lpstr>Habitats</vt:lpstr>
      <vt:lpstr>Habitats</vt:lpstr>
      <vt:lpstr>The Needs of Species</vt:lpstr>
      <vt:lpstr>Populations</vt:lpstr>
      <vt:lpstr>Niches </vt:lpstr>
      <vt:lpstr>Kinds of Niches</vt:lpstr>
      <vt:lpstr>Kinds of Niches</vt:lpstr>
      <vt:lpstr>Competitive Exclusion Principle</vt:lpstr>
      <vt:lpstr>The Competitive Exclusion Principle.</vt:lpstr>
      <vt:lpstr>Habitat Extinctions</vt:lpstr>
      <vt:lpstr>Habitat Loss = Increase in Extinctions via CEP</vt:lpstr>
      <vt:lpstr>Succession</vt:lpstr>
      <vt:lpstr>Succession vs. Disturbance</vt:lpstr>
      <vt:lpstr>Positive Effects of Disturbances</vt:lpstr>
      <vt:lpstr>Disturbances &amp; Human Activity</vt:lpstr>
      <vt:lpstr>Measures of Habitat Health </vt:lpstr>
      <vt:lpstr>Detrimental Edge</vt:lpstr>
      <vt:lpstr>Mossy Rock</vt:lpstr>
      <vt:lpstr>Mossy Rock</vt:lpstr>
      <vt:lpstr>Problems Created by Fragmentation</vt:lpstr>
      <vt:lpstr>Causes of Habitat Fragmentation</vt:lpstr>
      <vt:lpstr>Causes of Habitat Fragmentation</vt:lpstr>
      <vt:lpstr>Structure &amp; Habitat Health</vt:lpstr>
    </vt:vector>
  </TitlesOfParts>
  <Company>Waterford Union 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Habitats</dc:title>
  <dc:creator>Kohn Craig</dc:creator>
  <cp:lastModifiedBy>Substitute Teachers</cp:lastModifiedBy>
  <cp:revision>50</cp:revision>
  <dcterms:created xsi:type="dcterms:W3CDTF">2013-07-15T16:47:25Z</dcterms:created>
  <dcterms:modified xsi:type="dcterms:W3CDTF">2013-08-24T16:36:38Z</dcterms:modified>
</cp:coreProperties>
</file>