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9" r:id="rId4"/>
    <p:sldId id="275" r:id="rId5"/>
    <p:sldId id="269" r:id="rId6"/>
    <p:sldId id="270" r:id="rId7"/>
    <p:sldId id="260" r:id="rId8"/>
    <p:sldId id="258" r:id="rId9"/>
    <p:sldId id="261" r:id="rId10"/>
    <p:sldId id="262" r:id="rId11"/>
    <p:sldId id="263" r:id="rId12"/>
    <p:sldId id="264" r:id="rId13"/>
    <p:sldId id="265" r:id="rId14"/>
    <p:sldId id="266" r:id="rId15"/>
    <p:sldId id="271" r:id="rId16"/>
    <p:sldId id="272" r:id="rId17"/>
    <p:sldId id="267" r:id="rId18"/>
    <p:sldId id="268"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624" y="-62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97E755-AE46-4678-ADAF-A3BC783FC94D}" type="datetimeFigureOut">
              <a:rPr lang="en-US" smtClean="0"/>
              <a:t>8/24/2013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EF0DE8-EC8E-45D9-A6DA-5675CCEFCA2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EF0DE8-EC8E-45D9-A6DA-5675CCEFCA2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EF0DE8-EC8E-45D9-A6DA-5675CCEFCA22}"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EF0DE8-EC8E-45D9-A6DA-5675CCEFCA22}"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EF0DE8-EC8E-45D9-A6DA-5675CCEFCA22}"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EF0DE8-EC8E-45D9-A6DA-5675CCEFCA22}"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EF0DE8-EC8E-45D9-A6DA-5675CCEFCA22}"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EF0DE8-EC8E-45D9-A6DA-5675CCEFCA22}"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EF0DE8-EC8E-45D9-A6DA-5675CCEFCA22}"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EF0DE8-EC8E-45D9-A6DA-5675CCEFCA22}"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EF0DE8-EC8E-45D9-A6DA-5675CCEFCA22}"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EF0DE8-EC8E-45D9-A6DA-5675CCEFCA22}"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EF0DE8-EC8E-45D9-A6DA-5675CCEFCA22}"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EF0DE8-EC8E-45D9-A6DA-5675CCEFCA22}" type="slidenum">
              <a:rPr lang="en-US" smtClean="0"/>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EF0DE8-EC8E-45D9-A6DA-5675CCEFCA22}"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EF0DE8-EC8E-45D9-A6DA-5675CCEFCA22}"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EF0DE8-EC8E-45D9-A6DA-5675CCEFCA22}"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EF0DE8-EC8E-45D9-A6DA-5675CCEFCA22}"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EF0DE8-EC8E-45D9-A6DA-5675CCEFCA22}"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EF0DE8-EC8E-45D9-A6DA-5675CCEFCA22}"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EF0DE8-EC8E-45D9-A6DA-5675CCEFCA22}"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522FE9-5073-4AD1-8D9C-9D186E2B624B}" type="datetimeFigureOut">
              <a:rPr lang="en-US" smtClean="0"/>
              <a:pPr/>
              <a:t>8/24/2013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20AD9-FB3D-48C4-BF2E-D6C4A37237ED}" type="slidenum">
              <a:rPr lang="en-US" smtClean="0"/>
              <a:pPr/>
              <a:t>‹#›</a:t>
            </a:fld>
            <a:endParaRPr lang="en-US"/>
          </a:p>
        </p:txBody>
      </p:sp>
    </p:spTree>
    <p:extLst>
      <p:ext uri="{BB962C8B-B14F-4D97-AF65-F5344CB8AC3E}">
        <p14:creationId xmlns:p14="http://schemas.microsoft.com/office/powerpoint/2010/main" xmlns="" val="116538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522FE9-5073-4AD1-8D9C-9D186E2B624B}" type="datetimeFigureOut">
              <a:rPr lang="en-US" smtClean="0"/>
              <a:pPr/>
              <a:t>8/24/2013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20AD9-FB3D-48C4-BF2E-D6C4A37237ED}" type="slidenum">
              <a:rPr lang="en-US" smtClean="0"/>
              <a:pPr/>
              <a:t>‹#›</a:t>
            </a:fld>
            <a:endParaRPr lang="en-US"/>
          </a:p>
        </p:txBody>
      </p:sp>
    </p:spTree>
    <p:extLst>
      <p:ext uri="{BB962C8B-B14F-4D97-AF65-F5344CB8AC3E}">
        <p14:creationId xmlns:p14="http://schemas.microsoft.com/office/powerpoint/2010/main" xmlns="" val="2122639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522FE9-5073-4AD1-8D9C-9D186E2B624B}" type="datetimeFigureOut">
              <a:rPr lang="en-US" smtClean="0"/>
              <a:pPr/>
              <a:t>8/24/2013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20AD9-FB3D-48C4-BF2E-D6C4A37237ED}" type="slidenum">
              <a:rPr lang="en-US" smtClean="0"/>
              <a:pPr/>
              <a:t>‹#›</a:t>
            </a:fld>
            <a:endParaRPr lang="en-US"/>
          </a:p>
        </p:txBody>
      </p:sp>
    </p:spTree>
    <p:extLst>
      <p:ext uri="{BB962C8B-B14F-4D97-AF65-F5344CB8AC3E}">
        <p14:creationId xmlns:p14="http://schemas.microsoft.com/office/powerpoint/2010/main" xmlns="" val="2372074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522FE9-5073-4AD1-8D9C-9D186E2B624B}" type="datetimeFigureOut">
              <a:rPr lang="en-US" smtClean="0"/>
              <a:pPr/>
              <a:t>8/24/2013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20AD9-FB3D-48C4-BF2E-D6C4A37237ED}"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784831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522FE9-5073-4AD1-8D9C-9D186E2B624B}" type="datetimeFigureOut">
              <a:rPr lang="en-US" smtClean="0"/>
              <a:pPr/>
              <a:t>8/24/2013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20AD9-FB3D-48C4-BF2E-D6C4A37237ED}" type="slidenum">
              <a:rPr lang="en-US" smtClean="0"/>
              <a:pPr/>
              <a:t>‹#›</a:t>
            </a:fld>
            <a:endParaRPr lang="en-US"/>
          </a:p>
        </p:txBody>
      </p:sp>
    </p:spTree>
    <p:extLst>
      <p:ext uri="{BB962C8B-B14F-4D97-AF65-F5344CB8AC3E}">
        <p14:creationId xmlns:p14="http://schemas.microsoft.com/office/powerpoint/2010/main" xmlns="" val="3446127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8522FE9-5073-4AD1-8D9C-9D186E2B624B}" type="datetimeFigureOut">
              <a:rPr lang="en-US" smtClean="0"/>
              <a:pPr/>
              <a:t>8/24/2013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A20AD9-FB3D-48C4-BF2E-D6C4A37237ED}" type="slidenum">
              <a:rPr lang="en-US" smtClean="0"/>
              <a:pPr/>
              <a:t>‹#›</a:t>
            </a:fld>
            <a:endParaRPr lang="en-US"/>
          </a:p>
        </p:txBody>
      </p:sp>
    </p:spTree>
    <p:extLst>
      <p:ext uri="{BB962C8B-B14F-4D97-AF65-F5344CB8AC3E}">
        <p14:creationId xmlns:p14="http://schemas.microsoft.com/office/powerpoint/2010/main" xmlns="" val="855771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8522FE9-5073-4AD1-8D9C-9D186E2B624B}" type="datetimeFigureOut">
              <a:rPr lang="en-US" smtClean="0"/>
              <a:pPr/>
              <a:t>8/24/2013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A20AD9-FB3D-48C4-BF2E-D6C4A37237ED}" type="slidenum">
              <a:rPr lang="en-US" smtClean="0"/>
              <a:pPr/>
              <a:t>‹#›</a:t>
            </a:fld>
            <a:endParaRPr lang="en-US"/>
          </a:p>
        </p:txBody>
      </p:sp>
    </p:spTree>
    <p:extLst>
      <p:ext uri="{BB962C8B-B14F-4D97-AF65-F5344CB8AC3E}">
        <p14:creationId xmlns:p14="http://schemas.microsoft.com/office/powerpoint/2010/main" xmlns="" val="268065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522FE9-5073-4AD1-8D9C-9D186E2B624B}" type="datetimeFigureOut">
              <a:rPr lang="en-US" smtClean="0"/>
              <a:pPr/>
              <a:t>8/24/2013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20AD9-FB3D-48C4-BF2E-D6C4A37237ED}" type="slidenum">
              <a:rPr lang="en-US" smtClean="0"/>
              <a:pPr/>
              <a:t>‹#›</a:t>
            </a:fld>
            <a:endParaRPr lang="en-US"/>
          </a:p>
        </p:txBody>
      </p:sp>
    </p:spTree>
    <p:extLst>
      <p:ext uri="{BB962C8B-B14F-4D97-AF65-F5344CB8AC3E}">
        <p14:creationId xmlns:p14="http://schemas.microsoft.com/office/powerpoint/2010/main" xmlns="" val="2106191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522FE9-5073-4AD1-8D9C-9D186E2B624B}" type="datetimeFigureOut">
              <a:rPr lang="en-US" smtClean="0"/>
              <a:pPr/>
              <a:t>8/24/2013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20AD9-FB3D-48C4-BF2E-D6C4A37237ED}" type="slidenum">
              <a:rPr lang="en-US" smtClean="0"/>
              <a:pPr/>
              <a:t>‹#›</a:t>
            </a:fld>
            <a:endParaRPr lang="en-US"/>
          </a:p>
        </p:txBody>
      </p:sp>
    </p:spTree>
    <p:extLst>
      <p:ext uri="{BB962C8B-B14F-4D97-AF65-F5344CB8AC3E}">
        <p14:creationId xmlns:p14="http://schemas.microsoft.com/office/powerpoint/2010/main" xmlns="" val="3202882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rotWithShape="1">
          <a:blip r:embed="rId2" cstate="print">
            <a:extLst>
              <a:ext uri="{28A0092B-C50C-407E-A947-70E740481C1C}">
                <a14:useLocalDpi xmlns:a14="http://schemas.microsoft.com/office/drawing/2010/main" xmlns="" val="0"/>
              </a:ext>
            </a:extLst>
          </a:blip>
          <a:srcRect r="5941" b="5773"/>
          <a:stretch/>
        </p:blipFill>
        <p:spPr>
          <a:xfrm>
            <a:off x="0" y="0"/>
            <a:ext cx="12157023" cy="6850505"/>
          </a:xfrm>
          <a:prstGeom prst="rect">
            <a:avLst/>
          </a:prstGeom>
          <a:effectLst>
            <a:softEdge rad="63500"/>
          </a:effectLst>
        </p:spPr>
      </p:pic>
      <p:sp>
        <p:nvSpPr>
          <p:cNvPr id="2" name="Title 1"/>
          <p:cNvSpPr>
            <a:spLocks noGrp="1"/>
          </p:cNvSpPr>
          <p:nvPr>
            <p:ph type="title"/>
          </p:nvPr>
        </p:nvSpPr>
        <p:spPr>
          <a:xfrm>
            <a:off x="1138910" y="161316"/>
            <a:ext cx="9698980" cy="1037897"/>
          </a:xfrm>
        </p:spPr>
        <p:txBody>
          <a:bodyPr/>
          <a:lstStyle/>
          <a:p>
            <a:r>
              <a:rPr lang="en-US" dirty="0" smtClean="0"/>
              <a:t>Click to edit Master title style</a:t>
            </a:r>
            <a:endParaRPr lang="en-US" dirty="0"/>
          </a:p>
        </p:txBody>
      </p:sp>
      <p:sp>
        <p:nvSpPr>
          <p:cNvPr id="12" name="Content Placeholder 2"/>
          <p:cNvSpPr>
            <a:spLocks noGrp="1"/>
          </p:cNvSpPr>
          <p:nvPr>
            <p:ph sz="quarter" idx="13" hasCustomPrompt="1"/>
          </p:nvPr>
        </p:nvSpPr>
        <p:spPr>
          <a:xfrm>
            <a:off x="150186" y="1360529"/>
            <a:ext cx="11916896" cy="4995301"/>
          </a:xfrm>
        </p:spPr>
        <p:txBody>
          <a:bodyPr>
            <a:normAutofit/>
          </a:bodyPr>
          <a:lstStyle>
            <a:lvl1pPr>
              <a:defRPr sz="2400" b="1" cap="none"/>
            </a:lvl1pPr>
            <a:lvl2pPr>
              <a:defRPr sz="2000" cap="none"/>
            </a:lvl2pPr>
            <a:lvl3pPr>
              <a:defRPr sz="1800" cap="none"/>
            </a:lvl3pPr>
            <a:lvl4pPr>
              <a:defRPr sz="1600" cap="none"/>
            </a:lvl4pPr>
            <a:lvl5pPr>
              <a:defRPr sz="1600" cap="none"/>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50186" y="6447904"/>
            <a:ext cx="764215" cy="365125"/>
          </a:xfrm>
        </p:spPr>
        <p:txBody>
          <a:bodyPr/>
          <a:lstStyle/>
          <a:p>
            <a:fld id="{20A20AD9-FB3D-48C4-BF2E-D6C4A37237ED}" type="slidenum">
              <a:rPr lang="en-US" smtClean="0"/>
              <a:pPr/>
              <a:t>‹#›</a:t>
            </a:fld>
            <a:endParaRPr lang="en-US"/>
          </a:p>
        </p:txBody>
      </p:sp>
      <p:pic>
        <p:nvPicPr>
          <p:cNvPr id="7" name="Picture 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0604262" y="6418504"/>
            <a:ext cx="1486594" cy="394525"/>
          </a:xfrm>
          <a:prstGeom prst="rect">
            <a:avLst/>
          </a:prstGeom>
        </p:spPr>
      </p:pic>
    </p:spTree>
    <p:extLst>
      <p:ext uri="{BB962C8B-B14F-4D97-AF65-F5344CB8AC3E}">
        <p14:creationId xmlns:p14="http://schemas.microsoft.com/office/powerpoint/2010/main" xmlns="" val="4239600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522FE9-5073-4AD1-8D9C-9D186E2B624B}" type="datetimeFigureOut">
              <a:rPr lang="en-US" smtClean="0"/>
              <a:pPr/>
              <a:t>8/24/2013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20AD9-FB3D-48C4-BF2E-D6C4A37237ED}" type="slidenum">
              <a:rPr lang="en-US" smtClean="0"/>
              <a:pPr/>
              <a:t>‹#›</a:t>
            </a:fld>
            <a:endParaRPr lang="en-US"/>
          </a:p>
        </p:txBody>
      </p:sp>
    </p:spTree>
    <p:extLst>
      <p:ext uri="{BB962C8B-B14F-4D97-AF65-F5344CB8AC3E}">
        <p14:creationId xmlns:p14="http://schemas.microsoft.com/office/powerpoint/2010/main" xmlns="" val="337153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522FE9-5073-4AD1-8D9C-9D186E2B624B}" type="datetimeFigureOut">
              <a:rPr lang="en-US" smtClean="0"/>
              <a:pPr/>
              <a:t>8/24/2013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20AD9-FB3D-48C4-BF2E-D6C4A37237ED}" type="slidenum">
              <a:rPr lang="en-US" smtClean="0"/>
              <a:pPr/>
              <a:t>‹#›</a:t>
            </a:fld>
            <a:endParaRPr lang="en-US"/>
          </a:p>
        </p:txBody>
      </p:sp>
    </p:spTree>
    <p:extLst>
      <p:ext uri="{BB962C8B-B14F-4D97-AF65-F5344CB8AC3E}">
        <p14:creationId xmlns:p14="http://schemas.microsoft.com/office/powerpoint/2010/main" xmlns="" val="2953278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522FE9-5073-4AD1-8D9C-9D186E2B624B}" type="datetimeFigureOut">
              <a:rPr lang="en-US" smtClean="0"/>
              <a:pPr/>
              <a:t>8/24/2013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A20AD9-FB3D-48C4-BF2E-D6C4A37237ED}" type="slidenum">
              <a:rPr lang="en-US" smtClean="0"/>
              <a:pPr/>
              <a:t>‹#›</a:t>
            </a:fld>
            <a:endParaRPr lang="en-US"/>
          </a:p>
        </p:txBody>
      </p:sp>
    </p:spTree>
    <p:extLst>
      <p:ext uri="{BB962C8B-B14F-4D97-AF65-F5344CB8AC3E}">
        <p14:creationId xmlns:p14="http://schemas.microsoft.com/office/powerpoint/2010/main" xmlns="" val="47542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522FE9-5073-4AD1-8D9C-9D186E2B624B}" type="datetimeFigureOut">
              <a:rPr lang="en-US" smtClean="0"/>
              <a:pPr/>
              <a:t>8/24/2013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A20AD9-FB3D-48C4-BF2E-D6C4A37237ED}" type="slidenum">
              <a:rPr lang="en-US" smtClean="0"/>
              <a:pPr/>
              <a:t>‹#›</a:t>
            </a:fld>
            <a:endParaRPr lang="en-US"/>
          </a:p>
        </p:txBody>
      </p:sp>
    </p:spTree>
    <p:extLst>
      <p:ext uri="{BB962C8B-B14F-4D97-AF65-F5344CB8AC3E}">
        <p14:creationId xmlns:p14="http://schemas.microsoft.com/office/powerpoint/2010/main" xmlns="" val="2271719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8522FE9-5073-4AD1-8D9C-9D186E2B624B}" type="datetimeFigureOut">
              <a:rPr lang="en-US" smtClean="0"/>
              <a:pPr/>
              <a:t>8/24/2013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A20AD9-FB3D-48C4-BF2E-D6C4A37237ED}" type="slidenum">
              <a:rPr lang="en-US" smtClean="0"/>
              <a:pPr/>
              <a:t>‹#›</a:t>
            </a:fld>
            <a:endParaRPr lang="en-US"/>
          </a:p>
        </p:txBody>
      </p:sp>
    </p:spTree>
    <p:extLst>
      <p:ext uri="{BB962C8B-B14F-4D97-AF65-F5344CB8AC3E}">
        <p14:creationId xmlns:p14="http://schemas.microsoft.com/office/powerpoint/2010/main" xmlns="" val="3165129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522FE9-5073-4AD1-8D9C-9D186E2B624B}" type="datetimeFigureOut">
              <a:rPr lang="en-US" smtClean="0"/>
              <a:pPr/>
              <a:t>8/24/2013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20AD9-FB3D-48C4-BF2E-D6C4A37237ED}" type="slidenum">
              <a:rPr lang="en-US" smtClean="0"/>
              <a:pPr/>
              <a:t>‹#›</a:t>
            </a:fld>
            <a:endParaRPr lang="en-US"/>
          </a:p>
        </p:txBody>
      </p:sp>
    </p:spTree>
    <p:extLst>
      <p:ext uri="{BB962C8B-B14F-4D97-AF65-F5344CB8AC3E}">
        <p14:creationId xmlns:p14="http://schemas.microsoft.com/office/powerpoint/2010/main" xmlns="" val="112192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522FE9-5073-4AD1-8D9C-9D186E2B624B}" type="datetimeFigureOut">
              <a:rPr lang="en-US" smtClean="0"/>
              <a:pPr/>
              <a:t>8/24/2013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20AD9-FB3D-48C4-BF2E-D6C4A37237ED}" type="slidenum">
              <a:rPr lang="en-US" smtClean="0"/>
              <a:pPr/>
              <a:t>‹#›</a:t>
            </a:fld>
            <a:endParaRPr lang="en-US"/>
          </a:p>
        </p:txBody>
      </p:sp>
    </p:spTree>
    <p:extLst>
      <p:ext uri="{BB962C8B-B14F-4D97-AF65-F5344CB8AC3E}">
        <p14:creationId xmlns:p14="http://schemas.microsoft.com/office/powerpoint/2010/main" xmlns="" val="75256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7000">
              <a:schemeClr val="accent2">
                <a:lumMod val="5000"/>
                <a:lumOff val="95000"/>
              </a:schemeClr>
            </a:gs>
            <a:gs pos="84000">
              <a:schemeClr val="accent2">
                <a:lumMod val="45000"/>
                <a:lumOff val="55000"/>
              </a:schemeClr>
            </a:gs>
            <a:gs pos="91000">
              <a:schemeClr val="accent2">
                <a:lumMod val="45000"/>
                <a:lumOff val="55000"/>
              </a:schemeClr>
            </a:gs>
            <a:gs pos="100000">
              <a:schemeClr val="accent2">
                <a:lumMod val="30000"/>
                <a:lumOff val="70000"/>
              </a:schemeClr>
            </a:gs>
          </a:gsLst>
          <a:lin ang="13500000" scaled="1"/>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print">
            <a:alphaModFix/>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8522FE9-5073-4AD1-8D9C-9D186E2B624B}" type="datetimeFigureOut">
              <a:rPr lang="en-US" smtClean="0"/>
              <a:pPr/>
              <a:t>8/24/2013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0A20AD9-FB3D-48C4-BF2E-D6C4A37237ED}" type="slidenum">
              <a:rPr lang="en-US" smtClean="0"/>
              <a:pPr/>
              <a:t>‹#›</a:t>
            </a:fld>
            <a:endParaRPr lang="en-US"/>
          </a:p>
        </p:txBody>
      </p:sp>
    </p:spTree>
    <p:extLst>
      <p:ext uri="{BB962C8B-B14F-4D97-AF65-F5344CB8AC3E}">
        <p14:creationId xmlns:p14="http://schemas.microsoft.com/office/powerpoint/2010/main" xmlns="" val="1335575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scienceclarified.com/Co-Di/DDT-dichlorodiphenyltrichloroethane.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corbisimages.com/stock-photo/rights-managed/42-15335150/toxic-waste-in-love-cana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earthyreport.com/site/superfund-sites-keep-growing/superfund-sit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abcbirds.org/abcprograms/policy/toxins/lead.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goldiesroom.org/Note%20Packets/22%20Ecology/00%20Ecology--WHOLE.ht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tutorvista.com/content/biology/biology-iv/environmental-pollution/water-pollution-effects.ph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thearrowsoftruth.com/what-compact-fluorescent-lamps-cfls-coal-fired-power-plants-tuna-fish-dental-amalgam-fillings-and-vaccines-have-in-common-and-why-we-should-be-very-concern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art.ccsu.edu/Gallery/2008-2009/Sustainable/Sustainable_Essay.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beachchairscientist.com/page/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houghtonlakeboard.org/WaterQuality.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nrcs.usda.gov/wps/portal/nrcs/detail/null/?cid=nrcs143_01406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nptwaterresources.org/Non%20Point%20Source.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insideclimatenews.org/news/20100506/gulf-oil-spill-spawns-biofuels-industry-opportunis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permaculturenews.org/2009/04/20/an-industrial-revolution-like-no-oth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blog.iso50.com/25702/the-great-smog-of-5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everseradio.com/bethany-brings-us-top-five-first-lines-of-miscellaneous-influential-non-fi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Pollution</a:t>
            </a:r>
            <a:endParaRPr lang="en-US" dirty="0"/>
          </a:p>
        </p:txBody>
      </p:sp>
      <p:sp>
        <p:nvSpPr>
          <p:cNvPr id="3" name="Subtitle 2"/>
          <p:cNvSpPr>
            <a:spLocks noGrp="1"/>
          </p:cNvSpPr>
          <p:nvPr>
            <p:ph type="subTitle" idx="1"/>
          </p:nvPr>
        </p:nvSpPr>
        <p:spPr/>
        <p:txBody>
          <a:bodyPr/>
          <a:lstStyle/>
          <a:p>
            <a:r>
              <a:rPr lang="en-US" dirty="0" smtClean="0"/>
              <a:t>By C. Kohn, Agricultural Sciences</a:t>
            </a:r>
          </a:p>
          <a:p>
            <a:r>
              <a:rPr lang="en-US" dirty="0" smtClean="0"/>
              <a:t>Waterford, WI</a:t>
            </a:r>
            <a:endParaRPr lang="en-US" dirty="0"/>
          </a:p>
        </p:txBody>
      </p:sp>
    </p:spTree>
    <p:extLst>
      <p:ext uri="{BB962C8B-B14F-4D97-AF65-F5344CB8AC3E}">
        <p14:creationId xmlns:p14="http://schemas.microsoft.com/office/powerpoint/2010/main" xmlns="" val="198836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Bald Eagles &amp; DDT</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dirty="0"/>
              <a:t>Bald eagles became a prominent victim of DDT.  </a:t>
            </a:r>
            <a:endParaRPr lang="en-US" dirty="0" smtClean="0"/>
          </a:p>
          <a:p>
            <a:pPr lvl="1"/>
            <a:r>
              <a:rPr lang="en-US" dirty="0" smtClean="0"/>
              <a:t>After </a:t>
            </a:r>
            <a:r>
              <a:rPr lang="en-US" dirty="0"/>
              <a:t>rain, DDT residues would accumulate in lakes and rivers, where it </a:t>
            </a:r>
            <a:r>
              <a:rPr lang="en-US" dirty="0" smtClean="0"/>
              <a:t/>
            </a:r>
            <a:br>
              <a:rPr lang="en-US" dirty="0" smtClean="0"/>
            </a:br>
            <a:r>
              <a:rPr lang="en-US" dirty="0" smtClean="0"/>
              <a:t>was </a:t>
            </a:r>
            <a:r>
              <a:rPr lang="en-US" dirty="0"/>
              <a:t>absorbed by aquatic plants and fish. </a:t>
            </a:r>
            <a:endParaRPr lang="en-US" dirty="0" smtClean="0"/>
          </a:p>
          <a:p>
            <a:pPr lvl="1"/>
            <a:r>
              <a:rPr lang="en-US" dirty="0" smtClean="0"/>
              <a:t>Bald </a:t>
            </a:r>
            <a:r>
              <a:rPr lang="en-US" dirty="0"/>
              <a:t>eagles would be poisoned by DDT when they consumed those fish. </a:t>
            </a:r>
            <a:endParaRPr lang="en-US" dirty="0" smtClean="0"/>
          </a:p>
          <a:p>
            <a:pPr lvl="1"/>
            <a:r>
              <a:rPr lang="en-US" dirty="0" smtClean="0"/>
              <a:t>The </a:t>
            </a:r>
            <a:r>
              <a:rPr lang="en-US" dirty="0"/>
              <a:t>poisoned bald eagles then laid eggs with weakened shells that </a:t>
            </a:r>
            <a:r>
              <a:rPr lang="en-US" dirty="0" smtClean="0"/>
              <a:t>would</a:t>
            </a:r>
            <a:br>
              <a:rPr lang="en-US" dirty="0" smtClean="0"/>
            </a:br>
            <a:r>
              <a:rPr lang="en-US" dirty="0" smtClean="0"/>
              <a:t> </a:t>
            </a:r>
            <a:r>
              <a:rPr lang="en-US" dirty="0"/>
              <a:t>later fail to hatch.  </a:t>
            </a:r>
            <a:endParaRPr lang="en-US" dirty="0" smtClean="0"/>
          </a:p>
          <a:p>
            <a:pPr lvl="1"/>
            <a:endParaRPr lang="en-US" dirty="0"/>
          </a:p>
          <a:p>
            <a:r>
              <a:rPr lang="en-US" dirty="0" smtClean="0"/>
              <a:t>The </a:t>
            </a:r>
            <a:r>
              <a:rPr lang="en-US" dirty="0"/>
              <a:t>use of DDT, in combination with other factors including </a:t>
            </a:r>
            <a:r>
              <a:rPr lang="en-US" dirty="0" smtClean="0"/>
              <a:t/>
            </a:r>
            <a:br>
              <a:rPr lang="en-US" dirty="0" smtClean="0"/>
            </a:br>
            <a:r>
              <a:rPr lang="en-US" dirty="0" smtClean="0"/>
              <a:t>hunting</a:t>
            </a:r>
            <a:r>
              <a:rPr lang="en-US" dirty="0"/>
              <a:t>, </a:t>
            </a:r>
            <a:r>
              <a:rPr lang="en-US" dirty="0" smtClean="0"/>
              <a:t>mercury </a:t>
            </a:r>
            <a:r>
              <a:rPr lang="en-US" dirty="0"/>
              <a:t>and lead poisoning, and habitat loss decimated </a:t>
            </a:r>
            <a:r>
              <a:rPr lang="en-US" dirty="0" smtClean="0"/>
              <a:t/>
            </a:r>
            <a:br>
              <a:rPr lang="en-US" dirty="0" smtClean="0"/>
            </a:br>
            <a:r>
              <a:rPr lang="en-US" dirty="0" smtClean="0"/>
              <a:t>the </a:t>
            </a:r>
            <a:r>
              <a:rPr lang="en-US" dirty="0"/>
              <a:t>bald eagle population. </a:t>
            </a:r>
            <a:endParaRPr lang="en-US" dirty="0" smtClean="0"/>
          </a:p>
          <a:p>
            <a:pPr lvl="1"/>
            <a:r>
              <a:rPr lang="en-US" dirty="0" smtClean="0"/>
              <a:t>By </a:t>
            </a:r>
            <a:r>
              <a:rPr lang="en-US" dirty="0"/>
              <a:t>1963, only 487 pairs of bald eagles remained. </a:t>
            </a:r>
            <a:endParaRPr lang="en-US" dirty="0" smtClean="0"/>
          </a:p>
          <a:p>
            <a:pPr lvl="1"/>
            <a:r>
              <a:rPr lang="en-US" dirty="0" smtClean="0"/>
              <a:t>Wisconsin </a:t>
            </a:r>
            <a:r>
              <a:rPr lang="en-US" dirty="0"/>
              <a:t>became the first state in the nation to ban DDT in 1970, and a </a:t>
            </a:r>
            <a:r>
              <a:rPr lang="en-US" dirty="0" smtClean="0"/>
              <a:t/>
            </a:r>
            <a:br>
              <a:rPr lang="en-US" dirty="0" smtClean="0"/>
            </a:br>
            <a:r>
              <a:rPr lang="en-US" dirty="0" smtClean="0"/>
              <a:t>federal </a:t>
            </a:r>
            <a:r>
              <a:rPr lang="en-US" dirty="0"/>
              <a:t>ban on DDT was established in 1972. </a:t>
            </a:r>
            <a:endParaRPr lang="en-US" dirty="0" smtClean="0"/>
          </a:p>
          <a:p>
            <a:pPr lvl="1"/>
            <a:r>
              <a:rPr lang="en-US" dirty="0" smtClean="0"/>
              <a:t>Today </a:t>
            </a:r>
            <a:r>
              <a:rPr lang="en-US" dirty="0"/>
              <a:t>there are nearly 10,000 breeding pairs of eagles in the US, down </a:t>
            </a:r>
            <a:r>
              <a:rPr lang="en-US" dirty="0" smtClean="0"/>
              <a:t/>
            </a:r>
            <a:br>
              <a:rPr lang="en-US" dirty="0" smtClean="0"/>
            </a:br>
            <a:r>
              <a:rPr lang="en-US" dirty="0" smtClean="0"/>
              <a:t>from </a:t>
            </a:r>
            <a:r>
              <a:rPr lang="en-US" dirty="0"/>
              <a:t>an estimated 100,000 when it was adopted as the national symbol in 1782.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rcRect l="11206"/>
          <a:stretch>
            <a:fillRect/>
          </a:stretch>
        </p:blipFill>
        <p:spPr>
          <a:xfrm>
            <a:off x="8553450" y="1199212"/>
            <a:ext cx="3570781" cy="5156617"/>
          </a:xfrm>
          <a:prstGeom prst="rect">
            <a:avLst/>
          </a:prstGeom>
        </p:spPr>
      </p:pic>
      <p:sp>
        <p:nvSpPr>
          <p:cNvPr id="5" name="Rectangle 4"/>
          <p:cNvSpPr/>
          <p:nvPr/>
        </p:nvSpPr>
        <p:spPr>
          <a:xfrm>
            <a:off x="8811616" y="6240414"/>
            <a:ext cx="1717137" cy="230832"/>
          </a:xfrm>
          <a:prstGeom prst="rect">
            <a:avLst/>
          </a:prstGeom>
        </p:spPr>
        <p:txBody>
          <a:bodyPr wrap="none">
            <a:spAutoFit/>
          </a:bodyPr>
          <a:lstStyle/>
          <a:p>
            <a:r>
              <a:rPr lang="en-US" sz="900" dirty="0" smtClean="0">
                <a:solidFill>
                  <a:srgbClr val="D6D6D6"/>
                </a:solidFill>
                <a:hlinkClick r:id="rId4"/>
              </a:rPr>
              <a:t>Source: www.scienceclarified.com</a:t>
            </a:r>
            <a:endParaRPr lang="en-US" sz="900" dirty="0"/>
          </a:p>
        </p:txBody>
      </p:sp>
    </p:spTree>
    <p:extLst>
      <p:ext uri="{BB962C8B-B14F-4D97-AF65-F5344CB8AC3E}">
        <p14:creationId xmlns:p14="http://schemas.microsoft.com/office/powerpoint/2010/main" xmlns="" val="3569109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Love Canal</a:t>
            </a:r>
            <a:endParaRPr lang="en-US" dirty="0"/>
          </a:p>
        </p:txBody>
      </p:sp>
      <p:sp>
        <p:nvSpPr>
          <p:cNvPr id="3" name="Content Placeholder 2"/>
          <p:cNvSpPr>
            <a:spLocks noGrp="1"/>
          </p:cNvSpPr>
          <p:nvPr>
            <p:ph sz="quarter" idx="13"/>
          </p:nvPr>
        </p:nvSpPr>
        <p:spPr/>
        <p:txBody>
          <a:bodyPr>
            <a:normAutofit fontScale="70000" lnSpcReduction="20000"/>
          </a:bodyPr>
          <a:lstStyle/>
          <a:p>
            <a:r>
              <a:rPr lang="en-US" dirty="0" smtClean="0"/>
              <a:t>Americans </a:t>
            </a:r>
            <a:r>
              <a:rPr lang="en-US" dirty="0"/>
              <a:t>became aware of the damage that the waste from modern life could have on the environment after the Love Canal tragedy. </a:t>
            </a:r>
            <a:endParaRPr lang="en-US" dirty="0" smtClean="0"/>
          </a:p>
          <a:p>
            <a:pPr lvl="1"/>
            <a:r>
              <a:rPr lang="en-US" dirty="0" smtClean="0"/>
              <a:t>The </a:t>
            </a:r>
            <a:r>
              <a:rPr lang="en-US" dirty="0"/>
              <a:t>Love Canal was a short canal that connected the upper and lower Niagara Rivers in Niagara Falls, NY. </a:t>
            </a:r>
            <a:endParaRPr lang="en-US" dirty="0" smtClean="0"/>
          </a:p>
          <a:p>
            <a:pPr lvl="1"/>
            <a:r>
              <a:rPr lang="en-US" dirty="0" smtClean="0"/>
              <a:t>After </a:t>
            </a:r>
            <a:r>
              <a:rPr lang="en-US" dirty="0"/>
              <a:t>a failed attempt at creating a power station on the site, the canal became an industrial chemical dumpsite in the 1920s. </a:t>
            </a:r>
            <a:endParaRPr lang="en-US" dirty="0" smtClean="0"/>
          </a:p>
          <a:p>
            <a:pPr lvl="1"/>
            <a:r>
              <a:rPr lang="en-US" dirty="0"/>
              <a:t>I</a:t>
            </a:r>
            <a:r>
              <a:rPr lang="en-US" dirty="0" smtClean="0"/>
              <a:t>n </a:t>
            </a:r>
            <a:r>
              <a:rPr lang="en-US" dirty="0"/>
              <a:t>1953, Hooker Chemical Company filled in the canal/dumpsite with dirt and sold it to the city for $1. </a:t>
            </a:r>
            <a:r>
              <a:rPr lang="en-US" dirty="0" smtClean="0"/>
              <a:t/>
            </a:r>
            <a:br>
              <a:rPr lang="en-US" dirty="0" smtClean="0"/>
            </a:br>
            <a:endParaRPr lang="en-US" dirty="0" smtClean="0"/>
          </a:p>
          <a:p>
            <a:r>
              <a:rPr lang="en-US" dirty="0" smtClean="0"/>
              <a:t>Roughly </a:t>
            </a:r>
            <a:r>
              <a:rPr lang="en-US" dirty="0"/>
              <a:t>100 homes and a school were built on top of this </a:t>
            </a:r>
            <a:r>
              <a:rPr lang="en-US" dirty="0" smtClean="0"/>
              <a:t>site after it was </a:t>
            </a:r>
            <a:br>
              <a:rPr lang="en-US" dirty="0" smtClean="0"/>
            </a:br>
            <a:r>
              <a:rPr lang="en-US" dirty="0" smtClean="0"/>
              <a:t>sold to the city.  </a:t>
            </a:r>
          </a:p>
          <a:p>
            <a:pPr lvl="1"/>
            <a:r>
              <a:rPr lang="en-US" dirty="0" smtClean="0"/>
              <a:t>In </a:t>
            </a:r>
            <a:r>
              <a:rPr lang="en-US" dirty="0"/>
              <a:t>1978, the chemicals underneath the school and homes mixed with heavy rainwater and </a:t>
            </a:r>
            <a:r>
              <a:rPr lang="en-US" dirty="0" smtClean="0"/>
              <a:t/>
            </a:r>
            <a:br>
              <a:rPr lang="en-US" dirty="0" smtClean="0"/>
            </a:br>
            <a:r>
              <a:rPr lang="en-US" dirty="0" smtClean="0"/>
              <a:t>caused </a:t>
            </a:r>
            <a:r>
              <a:rPr lang="en-US" dirty="0"/>
              <a:t>an explosion. </a:t>
            </a:r>
            <a:endParaRPr lang="en-US" dirty="0" smtClean="0"/>
          </a:p>
          <a:p>
            <a:pPr lvl="1"/>
            <a:r>
              <a:rPr lang="en-US" dirty="0" smtClean="0"/>
              <a:t>Corroded </a:t>
            </a:r>
            <a:r>
              <a:rPr lang="en-US" dirty="0"/>
              <a:t>waste drums leeched dangerous toxins and backyards were littered with puddles </a:t>
            </a:r>
            <a:r>
              <a:rPr lang="en-US" dirty="0" smtClean="0"/>
              <a:t/>
            </a:r>
            <a:br>
              <a:rPr lang="en-US" dirty="0" smtClean="0"/>
            </a:br>
            <a:r>
              <a:rPr lang="en-US" dirty="0" smtClean="0"/>
              <a:t>of </a:t>
            </a:r>
            <a:r>
              <a:rPr lang="en-US" dirty="0"/>
              <a:t>noxious chemicals. </a:t>
            </a:r>
            <a:endParaRPr lang="en-US" dirty="0" smtClean="0"/>
          </a:p>
          <a:p>
            <a:pPr lvl="1"/>
            <a:r>
              <a:rPr lang="en-US" dirty="0" smtClean="0"/>
              <a:t>The </a:t>
            </a:r>
            <a:r>
              <a:rPr lang="en-US" dirty="0"/>
              <a:t>NY State Health Department reported that high rates of miscarriages and birth defects, </a:t>
            </a:r>
            <a:r>
              <a:rPr lang="en-US" dirty="0" smtClean="0"/>
              <a:t/>
            </a:r>
            <a:br>
              <a:rPr lang="en-US" dirty="0" smtClean="0"/>
            </a:br>
            <a:r>
              <a:rPr lang="en-US" dirty="0" smtClean="0"/>
              <a:t>and </a:t>
            </a:r>
            <a:r>
              <a:rPr lang="en-US" dirty="0"/>
              <a:t>large percentages of the residents showed early signs of leukemia. </a:t>
            </a:r>
            <a:r>
              <a:rPr lang="en-US" dirty="0" smtClean="0"/>
              <a:t/>
            </a:r>
            <a:br>
              <a:rPr lang="en-US" dirty="0" smtClean="0"/>
            </a:br>
            <a:endParaRPr lang="en-US" dirty="0" smtClean="0"/>
          </a:p>
          <a:p>
            <a:r>
              <a:rPr lang="en-US" dirty="0" smtClean="0"/>
              <a:t>The </a:t>
            </a:r>
            <a:r>
              <a:rPr lang="en-US" dirty="0"/>
              <a:t>EPA estimated that there were hundreds of similar dumpsites across the US.  </a:t>
            </a:r>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t="25078"/>
          <a:stretch/>
        </p:blipFill>
        <p:spPr>
          <a:xfrm>
            <a:off x="8839200" y="3006436"/>
            <a:ext cx="2971002" cy="3349394"/>
          </a:xfrm>
          <a:prstGeom prst="rect">
            <a:avLst/>
          </a:prstGeom>
        </p:spPr>
      </p:pic>
      <p:sp>
        <p:nvSpPr>
          <p:cNvPr id="5" name="Rectangle 4"/>
          <p:cNvSpPr/>
          <p:nvPr/>
        </p:nvSpPr>
        <p:spPr>
          <a:xfrm>
            <a:off x="8839200" y="6286314"/>
            <a:ext cx="1640193" cy="230832"/>
          </a:xfrm>
          <a:prstGeom prst="rect">
            <a:avLst/>
          </a:prstGeom>
        </p:spPr>
        <p:txBody>
          <a:bodyPr wrap="none">
            <a:spAutoFit/>
          </a:bodyPr>
          <a:lstStyle/>
          <a:p>
            <a:r>
              <a:rPr lang="en-US" sz="900" dirty="0" smtClean="0">
                <a:solidFill>
                  <a:srgbClr val="D6D6D6"/>
                </a:solidFill>
                <a:hlinkClick r:id="rId4"/>
              </a:rPr>
              <a:t>Source: www.corbisimages.com</a:t>
            </a:r>
            <a:r>
              <a:rPr lang="en-US" sz="900" dirty="0" smtClean="0">
                <a:solidFill>
                  <a:srgbClr val="999999"/>
                </a:solidFill>
              </a:rPr>
              <a:t> </a:t>
            </a:r>
            <a:endParaRPr lang="en-US" sz="900" dirty="0"/>
          </a:p>
        </p:txBody>
      </p:sp>
    </p:spTree>
    <p:extLst>
      <p:ext uri="{BB962C8B-B14F-4D97-AF65-F5344CB8AC3E}">
        <p14:creationId xmlns:p14="http://schemas.microsoft.com/office/powerpoint/2010/main" xmlns="" val="3173539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71971" y="4530434"/>
            <a:ext cx="1595111" cy="1737531"/>
          </a:xfrm>
          <a:prstGeom prst="rect">
            <a:avLst/>
          </a:prstGeom>
        </p:spPr>
      </p:pic>
      <p:sp>
        <p:nvSpPr>
          <p:cNvPr id="2" name="Title 1"/>
          <p:cNvSpPr>
            <a:spLocks noGrp="1"/>
          </p:cNvSpPr>
          <p:nvPr>
            <p:ph type="title"/>
          </p:nvPr>
        </p:nvSpPr>
        <p:spPr/>
        <p:txBody>
          <a:bodyPr/>
          <a:lstStyle/>
          <a:p>
            <a:r>
              <a:rPr lang="en-US" dirty="0" smtClean="0"/>
              <a:t>Federal Legislation</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a:t>As a result of these incidents, many governments passed legislation to reduce pollution and improve the environment. In the US, major acts included:</a:t>
            </a:r>
          </a:p>
          <a:p>
            <a:pPr lvl="1"/>
            <a:r>
              <a:rPr lang="en-US" u="sng" dirty="0"/>
              <a:t>Clean Air Act of 1963</a:t>
            </a:r>
            <a:r>
              <a:rPr lang="en-US" dirty="0"/>
              <a:t>, which established federal air quality standards</a:t>
            </a:r>
            <a:r>
              <a:rPr lang="en-US" dirty="0" smtClean="0"/>
              <a:t>.</a:t>
            </a:r>
            <a:br>
              <a:rPr lang="en-US" dirty="0" smtClean="0"/>
            </a:br>
            <a:endParaRPr lang="en-US" dirty="0"/>
          </a:p>
          <a:p>
            <a:pPr lvl="1"/>
            <a:r>
              <a:rPr lang="en-US" u="sng" dirty="0"/>
              <a:t>Clean Water Act of 1964 </a:t>
            </a:r>
            <a:r>
              <a:rPr lang="en-US" dirty="0"/>
              <a:t>(Amended 1972 and 1977), which created federal action to restore US waterways.  The ’72 and ’77 amendments regulated the discharge of pollutants into waterway, gave the EPA power to implement pollution control programs, set water quality standards, and funded the construction of sewage treatment plants. </a:t>
            </a:r>
            <a:r>
              <a:rPr lang="en-US" dirty="0" smtClean="0"/>
              <a:t/>
            </a:r>
            <a:br>
              <a:rPr lang="en-US" dirty="0" smtClean="0"/>
            </a:br>
            <a:endParaRPr lang="en-US" dirty="0"/>
          </a:p>
          <a:p>
            <a:pPr lvl="1"/>
            <a:r>
              <a:rPr lang="en-US" u="sng" dirty="0"/>
              <a:t>Clean Air Act of 1970</a:t>
            </a:r>
            <a:r>
              <a:rPr lang="en-US" dirty="0"/>
              <a:t>, which stated that air was a resource that could be protected </a:t>
            </a:r>
            <a:r>
              <a:rPr lang="en-US" dirty="0" smtClean="0"/>
              <a:t>from pollution.</a:t>
            </a:r>
            <a:br>
              <a:rPr lang="en-US" dirty="0" smtClean="0"/>
            </a:br>
            <a:r>
              <a:rPr lang="en-US" dirty="0" smtClean="0"/>
              <a:t>It </a:t>
            </a:r>
            <a:r>
              <a:rPr lang="en-US" dirty="0"/>
              <a:t>also established air quality standards to protect human health and </a:t>
            </a:r>
            <a:r>
              <a:rPr lang="en-US" dirty="0" smtClean="0"/>
              <a:t>amendments </a:t>
            </a:r>
            <a:r>
              <a:rPr lang="en-US" dirty="0"/>
              <a:t>in 1990 </a:t>
            </a:r>
            <a:r>
              <a:rPr lang="en-US" dirty="0" smtClean="0"/>
              <a:t>added</a:t>
            </a:r>
            <a:br>
              <a:rPr lang="en-US" dirty="0" smtClean="0"/>
            </a:br>
            <a:r>
              <a:rPr lang="en-US" dirty="0" smtClean="0"/>
              <a:t>acid </a:t>
            </a:r>
            <a:r>
              <a:rPr lang="en-US" dirty="0"/>
              <a:t>rain, ground-level ozone, and the hole in the ozone </a:t>
            </a:r>
            <a:r>
              <a:rPr lang="en-US" dirty="0" smtClean="0"/>
              <a:t>layers </a:t>
            </a:r>
            <a:r>
              <a:rPr lang="en-US" dirty="0"/>
              <a:t>as issues to address. </a:t>
            </a:r>
            <a:r>
              <a:rPr lang="en-US" dirty="0" smtClean="0"/>
              <a:t/>
            </a:r>
            <a:br>
              <a:rPr lang="en-US" dirty="0" smtClean="0"/>
            </a:br>
            <a:endParaRPr lang="en-US" dirty="0"/>
          </a:p>
          <a:p>
            <a:pPr lvl="1"/>
            <a:r>
              <a:rPr lang="en-US" u="sng" dirty="0"/>
              <a:t>Federal Pesticides Control Act of 1972</a:t>
            </a:r>
            <a:r>
              <a:rPr lang="en-US" dirty="0"/>
              <a:t>, which mandated that all pesticides in use be </a:t>
            </a:r>
            <a:r>
              <a:rPr lang="en-US" dirty="0" smtClean="0"/>
              <a:t>registered </a:t>
            </a:r>
            <a:br>
              <a:rPr lang="en-US" dirty="0" smtClean="0"/>
            </a:br>
            <a:r>
              <a:rPr lang="en-US" dirty="0" smtClean="0"/>
              <a:t>and </a:t>
            </a:r>
            <a:r>
              <a:rPr lang="en-US" dirty="0"/>
              <a:t>tested before approval. </a:t>
            </a:r>
          </a:p>
          <a:p>
            <a:endParaRPr lang="en-US" dirty="0"/>
          </a:p>
        </p:txBody>
      </p:sp>
    </p:spTree>
    <p:extLst>
      <p:ext uri="{BB962C8B-B14F-4D97-AF65-F5344CB8AC3E}">
        <p14:creationId xmlns:p14="http://schemas.microsoft.com/office/powerpoint/2010/main" xmlns="" val="2801472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Legislation</a:t>
            </a:r>
            <a:endParaRPr lang="en-US" dirty="0"/>
          </a:p>
        </p:txBody>
      </p:sp>
      <p:sp>
        <p:nvSpPr>
          <p:cNvPr id="3" name="Content Placeholder 2"/>
          <p:cNvSpPr>
            <a:spLocks noGrp="1"/>
          </p:cNvSpPr>
          <p:nvPr>
            <p:ph sz="quarter" idx="13"/>
          </p:nvPr>
        </p:nvSpPr>
        <p:spPr/>
        <p:txBody>
          <a:bodyPr>
            <a:normAutofit fontScale="92500" lnSpcReduction="20000"/>
          </a:bodyPr>
          <a:lstStyle/>
          <a:p>
            <a:pPr lvl="1"/>
            <a:r>
              <a:rPr lang="en-US" u="sng" dirty="0"/>
              <a:t>Ocean Dumping Act of 1972</a:t>
            </a:r>
            <a:r>
              <a:rPr lang="en-US" dirty="0"/>
              <a:t>, which prohibited the dumping of sewage and industrial waste into oceans. </a:t>
            </a:r>
            <a:r>
              <a:rPr lang="en-US" dirty="0" smtClean="0"/>
              <a:t/>
            </a:r>
            <a:br>
              <a:rPr lang="en-US" dirty="0" smtClean="0"/>
            </a:br>
            <a:endParaRPr lang="en-US" dirty="0"/>
          </a:p>
          <a:p>
            <a:pPr lvl="1"/>
            <a:r>
              <a:rPr lang="en-US" u="sng" dirty="0"/>
              <a:t>Safe Drinking Water Act of 1974</a:t>
            </a:r>
            <a:r>
              <a:rPr lang="en-US" dirty="0"/>
              <a:t>, which set standards and regulated public drinking water. </a:t>
            </a:r>
            <a:r>
              <a:rPr lang="en-US" dirty="0" smtClean="0"/>
              <a:t/>
            </a:r>
            <a:br>
              <a:rPr lang="en-US" dirty="0" smtClean="0"/>
            </a:br>
            <a:endParaRPr lang="en-US" dirty="0"/>
          </a:p>
          <a:p>
            <a:pPr lvl="1"/>
            <a:r>
              <a:rPr lang="en-US" u="sng" dirty="0"/>
              <a:t>Toxic Substances Control Act of 1976</a:t>
            </a:r>
            <a:r>
              <a:rPr lang="en-US" dirty="0"/>
              <a:t>, which regulated toxic substances</a:t>
            </a:r>
            <a:r>
              <a:rPr lang="en-US" dirty="0" smtClean="0"/>
              <a:t>.</a:t>
            </a:r>
            <a:br>
              <a:rPr lang="en-US" dirty="0" smtClean="0"/>
            </a:br>
            <a:endParaRPr lang="en-US" dirty="0"/>
          </a:p>
          <a:p>
            <a:pPr lvl="1"/>
            <a:r>
              <a:rPr lang="en-US" u="sng" dirty="0"/>
              <a:t>Resource Conservation and Recovery Act of 1976</a:t>
            </a:r>
            <a:r>
              <a:rPr lang="en-US" dirty="0"/>
              <a:t>, which required the federal </a:t>
            </a:r>
            <a:r>
              <a:rPr lang="en-US" dirty="0" smtClean="0"/>
              <a:t/>
            </a:r>
            <a:br>
              <a:rPr lang="en-US" dirty="0" smtClean="0"/>
            </a:br>
            <a:r>
              <a:rPr lang="en-US" dirty="0" smtClean="0"/>
              <a:t>tracking </a:t>
            </a:r>
            <a:r>
              <a:rPr lang="en-US" dirty="0"/>
              <a:t>of hazardous wastes and mandated that states establish hazardous </a:t>
            </a:r>
            <a:r>
              <a:rPr lang="en-US" dirty="0" smtClean="0"/>
              <a:t/>
            </a:r>
            <a:br>
              <a:rPr lang="en-US" dirty="0" smtClean="0"/>
            </a:br>
            <a:r>
              <a:rPr lang="en-US" dirty="0" smtClean="0"/>
              <a:t>waste </a:t>
            </a:r>
            <a:r>
              <a:rPr lang="en-US" dirty="0"/>
              <a:t>management plans. </a:t>
            </a:r>
            <a:r>
              <a:rPr lang="en-US" dirty="0" smtClean="0"/>
              <a:t/>
            </a:r>
            <a:br>
              <a:rPr lang="en-US" dirty="0" smtClean="0"/>
            </a:br>
            <a:endParaRPr lang="en-US" dirty="0"/>
          </a:p>
          <a:p>
            <a:pPr lvl="1"/>
            <a:r>
              <a:rPr lang="en-US" u="sng" dirty="0"/>
              <a:t>The Comprehensive Environmental Response, Compensation, </a:t>
            </a:r>
            <a:r>
              <a:rPr lang="en-US" u="sng" dirty="0" smtClean="0"/>
              <a:t>and Liability </a:t>
            </a:r>
            <a:r>
              <a:rPr lang="en-US" u="sng" dirty="0" smtClean="0"/>
              <a:t/>
            </a:r>
            <a:br>
              <a:rPr lang="en-US" u="sng" dirty="0" smtClean="0"/>
            </a:br>
            <a:r>
              <a:rPr lang="en-US" u="sng" dirty="0" smtClean="0"/>
              <a:t>Act </a:t>
            </a:r>
            <a:r>
              <a:rPr lang="en-US" u="sng" dirty="0"/>
              <a:t>of </a:t>
            </a:r>
            <a:r>
              <a:rPr lang="en-US" u="sng" dirty="0" smtClean="0"/>
              <a:t> 1980</a:t>
            </a:r>
            <a:r>
              <a:rPr lang="en-US" dirty="0"/>
              <a:t>, which used the Superfund to clean up hazardous </a:t>
            </a:r>
            <a:r>
              <a:rPr lang="en-US" dirty="0" smtClean="0"/>
              <a:t>waste </a:t>
            </a:r>
            <a:r>
              <a:rPr lang="en-US" dirty="0"/>
              <a:t>sites. </a:t>
            </a:r>
            <a:endParaRPr lang="en-US" dirty="0" smtClean="0"/>
          </a:p>
          <a:p>
            <a:pPr lvl="2"/>
            <a:r>
              <a:rPr lang="en-US" dirty="0" smtClean="0"/>
              <a:t>Superfund </a:t>
            </a:r>
            <a:r>
              <a:rPr lang="en-US" dirty="0"/>
              <a:t>is the name for the federal program to clean up abandoned hazardous </a:t>
            </a:r>
            <a:r>
              <a:rPr lang="en-US" dirty="0" smtClean="0"/>
              <a:t/>
            </a:r>
            <a:br>
              <a:rPr lang="en-US" dirty="0" smtClean="0"/>
            </a:br>
            <a:r>
              <a:rPr lang="en-US" dirty="0" smtClean="0"/>
              <a:t>waste </a:t>
            </a:r>
            <a:r>
              <a:rPr lang="en-US" dirty="0"/>
              <a:t>sites and compelled responsible parties to either conduct the cleanup </a:t>
            </a:r>
            <a:r>
              <a:rPr lang="en-US" dirty="0" smtClean="0"/>
              <a:t/>
            </a:r>
            <a:br>
              <a:rPr lang="en-US" dirty="0" smtClean="0"/>
            </a:br>
            <a:r>
              <a:rPr lang="en-US" dirty="0" smtClean="0"/>
              <a:t>themselves or </a:t>
            </a:r>
            <a:r>
              <a:rPr lang="en-US" dirty="0"/>
              <a:t>reimburse the federal government. </a:t>
            </a:r>
          </a:p>
          <a:p>
            <a:pPr lvl="1"/>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10927" t="2072" r="37792"/>
          <a:stretch/>
        </p:blipFill>
        <p:spPr>
          <a:xfrm>
            <a:off x="9614617" y="2796886"/>
            <a:ext cx="2463083" cy="3527714"/>
          </a:xfrm>
          <a:prstGeom prst="rect">
            <a:avLst/>
          </a:prstGeom>
        </p:spPr>
      </p:pic>
      <p:sp>
        <p:nvSpPr>
          <p:cNvPr id="5" name="Rectangle 4"/>
          <p:cNvSpPr/>
          <p:nvPr/>
        </p:nvSpPr>
        <p:spPr>
          <a:xfrm>
            <a:off x="9060871" y="6401730"/>
            <a:ext cx="1633781" cy="230832"/>
          </a:xfrm>
          <a:prstGeom prst="rect">
            <a:avLst/>
          </a:prstGeom>
        </p:spPr>
        <p:txBody>
          <a:bodyPr wrap="none">
            <a:spAutoFit/>
          </a:bodyPr>
          <a:lstStyle/>
          <a:p>
            <a:r>
              <a:rPr lang="en-US" sz="900" dirty="0" smtClean="0">
                <a:solidFill>
                  <a:srgbClr val="D6D6D6"/>
                </a:solidFill>
                <a:hlinkClick r:id="rId4"/>
              </a:rPr>
              <a:t>Source: www.earthyreport.com</a:t>
            </a:r>
            <a:r>
              <a:rPr lang="en-US" sz="900" dirty="0" smtClean="0">
                <a:solidFill>
                  <a:srgbClr val="999999"/>
                </a:solidFill>
              </a:rPr>
              <a:t> </a:t>
            </a:r>
            <a:endParaRPr lang="en-US" sz="900" dirty="0"/>
          </a:p>
        </p:txBody>
      </p:sp>
    </p:spTree>
    <p:extLst>
      <p:ext uri="{BB962C8B-B14F-4D97-AF65-F5344CB8AC3E}">
        <p14:creationId xmlns:p14="http://schemas.microsoft.com/office/powerpoint/2010/main" xmlns="" val="3825094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Pollution Today</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smtClean="0"/>
              <a:t>Despite the large amount of federal legislation that was passed in the 1960s and 1970s, pollution still remains a major issue today. Major sources of pollution today include:</a:t>
            </a:r>
            <a:br>
              <a:rPr lang="en-US" dirty="0" smtClean="0"/>
            </a:br>
            <a:endParaRPr lang="en-US" dirty="0" smtClean="0"/>
          </a:p>
          <a:p>
            <a:r>
              <a:rPr lang="en-US" dirty="0" smtClean="0"/>
              <a:t>Lead: a metal found in many ores. Lead is widely used because it is dense, does not corrode, and is malleable. </a:t>
            </a:r>
          </a:p>
          <a:p>
            <a:pPr lvl="1"/>
            <a:r>
              <a:rPr lang="en-US" dirty="0" smtClean="0"/>
              <a:t>When humans or animals are exposed to lead, it moves to the brain, kidneys, and bones, causing </a:t>
            </a:r>
            <a:r>
              <a:rPr lang="en-US" dirty="0"/>
              <a:t>neurological, gastrointestinal, and cardiovascular problems. </a:t>
            </a:r>
          </a:p>
          <a:p>
            <a:pPr lvl="1"/>
            <a:r>
              <a:rPr lang="en-US" dirty="0" smtClean="0"/>
              <a:t>Because </a:t>
            </a:r>
            <a:r>
              <a:rPr lang="en-US" dirty="0"/>
              <a:t>lead is an atomic element, it cannot be degraded and can move </a:t>
            </a:r>
            <a:r>
              <a:rPr lang="en-US" dirty="0" smtClean="0"/>
              <a:t/>
            </a:r>
            <a:br>
              <a:rPr lang="en-US" dirty="0" smtClean="0"/>
            </a:br>
            <a:r>
              <a:rPr lang="en-US" dirty="0" smtClean="0"/>
              <a:t>throughout </a:t>
            </a:r>
            <a:r>
              <a:rPr lang="en-US" dirty="0"/>
              <a:t>the body – lead will remain in the body with continued exposure. </a:t>
            </a:r>
            <a:endParaRPr lang="en-US" dirty="0" smtClean="0"/>
          </a:p>
          <a:p>
            <a:pPr lvl="1"/>
            <a:r>
              <a:rPr lang="en-US" dirty="0" smtClean="0"/>
              <a:t>Lead </a:t>
            </a:r>
            <a:r>
              <a:rPr lang="en-US" dirty="0"/>
              <a:t>exposure during pregnancy can lead </a:t>
            </a:r>
            <a:r>
              <a:rPr lang="en-US" dirty="0" smtClean="0"/>
              <a:t>to miscarriage</a:t>
            </a:r>
            <a:r>
              <a:rPr lang="en-US" dirty="0"/>
              <a:t>, stillbirth, low birth </a:t>
            </a:r>
            <a:r>
              <a:rPr lang="en-US" dirty="0" smtClean="0"/>
              <a:t/>
            </a:r>
            <a:br>
              <a:rPr lang="en-US" dirty="0" smtClean="0"/>
            </a:br>
            <a:r>
              <a:rPr lang="en-US" dirty="0" smtClean="0"/>
              <a:t>weights</a:t>
            </a:r>
            <a:r>
              <a:rPr lang="en-US" dirty="0"/>
              <a:t>, premature births and birth </a:t>
            </a:r>
            <a:r>
              <a:rPr lang="en-US" dirty="0" smtClean="0"/>
              <a:t>defects. </a:t>
            </a:r>
          </a:p>
          <a:p>
            <a:pPr lvl="4"/>
            <a:r>
              <a:rPr lang="en-US" dirty="0" smtClean="0"/>
              <a:t>Source: Mils-Knapp, Sara, </a:t>
            </a:r>
            <a:r>
              <a:rPr lang="en-US" i="1" dirty="0" smtClean="0"/>
              <a:t>et. al.</a:t>
            </a:r>
            <a:r>
              <a:rPr lang="en-US" dirty="0" smtClean="0"/>
              <a:t> 2008. The World’s Worst Pollution Problems. </a:t>
            </a:r>
            <a:br>
              <a:rPr lang="en-US" dirty="0" smtClean="0"/>
            </a:br>
            <a:r>
              <a:rPr lang="en-US" dirty="0" smtClean="0"/>
              <a:t>Blacksmith Institute. New York, NY. </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30465" r="9047"/>
          <a:stretch/>
        </p:blipFill>
        <p:spPr>
          <a:xfrm>
            <a:off x="9342463" y="4076700"/>
            <a:ext cx="2849537" cy="2050530"/>
          </a:xfrm>
          <a:prstGeom prst="rect">
            <a:avLst/>
          </a:prstGeom>
        </p:spPr>
      </p:pic>
      <p:sp>
        <p:nvSpPr>
          <p:cNvPr id="5" name="Rectangle 4"/>
          <p:cNvSpPr/>
          <p:nvPr/>
        </p:nvSpPr>
        <p:spPr>
          <a:xfrm>
            <a:off x="8506464" y="6301702"/>
            <a:ext cx="1699504" cy="430887"/>
          </a:xfrm>
          <a:prstGeom prst="rect">
            <a:avLst/>
          </a:prstGeom>
        </p:spPr>
        <p:txBody>
          <a:bodyPr wrap="none">
            <a:spAutoFit/>
          </a:bodyPr>
          <a:lstStyle/>
          <a:p>
            <a:r>
              <a:rPr lang="en-US" sz="1100" dirty="0" smtClean="0">
                <a:solidFill>
                  <a:srgbClr val="D6D6D6"/>
                </a:solidFill>
                <a:hlinkClick r:id="rId4"/>
              </a:rPr>
              <a:t>Eagle w/ Lead Poisoning.  </a:t>
            </a:r>
            <a:br>
              <a:rPr lang="en-US" sz="1100" dirty="0" smtClean="0">
                <a:solidFill>
                  <a:srgbClr val="D6D6D6"/>
                </a:solidFill>
                <a:hlinkClick r:id="rId4"/>
              </a:rPr>
            </a:br>
            <a:r>
              <a:rPr lang="en-US" sz="1100" dirty="0" smtClean="0">
                <a:solidFill>
                  <a:srgbClr val="D6D6D6"/>
                </a:solidFill>
                <a:hlinkClick r:id="rId4"/>
              </a:rPr>
              <a:t>Source: www.abcbirds.org</a:t>
            </a:r>
            <a:r>
              <a:rPr lang="en-US" sz="1100" dirty="0" smtClean="0">
                <a:solidFill>
                  <a:srgbClr val="999999"/>
                </a:solidFill>
              </a:rPr>
              <a:t> </a:t>
            </a:r>
            <a:endParaRPr lang="en-US" sz="1100" dirty="0"/>
          </a:p>
        </p:txBody>
      </p:sp>
    </p:spTree>
    <p:extLst>
      <p:ext uri="{BB962C8B-B14F-4D97-AF65-F5344CB8AC3E}">
        <p14:creationId xmlns:p14="http://schemas.microsoft.com/office/powerpoint/2010/main" xmlns="" val="897900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74498" y="3276600"/>
            <a:ext cx="2717502" cy="3344140"/>
          </a:xfrm>
          <a:prstGeom prst="rect">
            <a:avLst/>
          </a:prstGeom>
        </p:spPr>
      </p:pic>
      <p:sp>
        <p:nvSpPr>
          <p:cNvPr id="2" name="Title 1"/>
          <p:cNvSpPr>
            <a:spLocks noGrp="1"/>
          </p:cNvSpPr>
          <p:nvPr>
            <p:ph type="title"/>
          </p:nvPr>
        </p:nvSpPr>
        <p:spPr/>
        <p:txBody>
          <a:bodyPr>
            <a:normAutofit fontScale="90000"/>
          </a:bodyPr>
          <a:lstStyle/>
          <a:p>
            <a:r>
              <a:rPr lang="en-US" dirty="0" smtClean="0"/>
              <a:t>Lead &amp; Bioaccumulation/</a:t>
            </a:r>
            <a:r>
              <a:rPr lang="en-US" dirty="0" err="1" smtClean="0"/>
              <a:t>Biomagnification</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dirty="0" smtClean="0"/>
              <a:t>Lead, like many heavy metals such as mercury and copper, has the potential to bioaccumulate and biomagnify.</a:t>
            </a:r>
          </a:p>
          <a:p>
            <a:pPr lvl="1"/>
            <a:r>
              <a:rPr lang="en-US" dirty="0" smtClean="0"/>
              <a:t>Bioaccumulation is the process in which a substance can move from the environment into a food chain.</a:t>
            </a:r>
          </a:p>
          <a:p>
            <a:pPr lvl="1"/>
            <a:r>
              <a:rPr lang="en-US" dirty="0" smtClean="0"/>
              <a:t>Biomagnification is the process in which a substance can move from the base to the top of the food chain.</a:t>
            </a:r>
          </a:p>
          <a:p>
            <a:pPr lvl="1"/>
            <a:endParaRPr lang="en-US" dirty="0"/>
          </a:p>
          <a:p>
            <a:r>
              <a:rPr lang="en-US" dirty="0" smtClean="0"/>
              <a:t>In order for a substance to biomagnify, it must have the following properties:</a:t>
            </a:r>
          </a:p>
          <a:p>
            <a:pPr lvl="1"/>
            <a:r>
              <a:rPr lang="en-US" dirty="0" smtClean="0"/>
              <a:t>It must be long-lived an not break down in the environment.</a:t>
            </a:r>
          </a:p>
          <a:p>
            <a:pPr lvl="1"/>
            <a:r>
              <a:rPr lang="en-US" dirty="0" smtClean="0"/>
              <a:t>It must be mobile (e.g. able to be blown in the wind or carried by water).</a:t>
            </a:r>
          </a:p>
          <a:p>
            <a:pPr lvl="1"/>
            <a:r>
              <a:rPr lang="en-US" dirty="0" smtClean="0"/>
              <a:t>It must be fat-soluble (if not, it will be eliminated with the organism’s waste).</a:t>
            </a:r>
          </a:p>
          <a:p>
            <a:pPr lvl="1"/>
            <a:r>
              <a:rPr lang="en-US" dirty="0" smtClean="0"/>
              <a:t>It must be biologically active (i.e. it affects an organism’s bodily function). </a:t>
            </a:r>
          </a:p>
          <a:p>
            <a:pPr lvl="1"/>
            <a:endParaRPr lang="en-US" dirty="0"/>
          </a:p>
          <a:p>
            <a:r>
              <a:rPr lang="en-US" dirty="0" smtClean="0"/>
              <a:t>Substances that can biomagnify are a concern because </a:t>
            </a:r>
            <a:r>
              <a:rPr lang="en-US" dirty="0"/>
              <a:t>even small </a:t>
            </a:r>
            <a:r>
              <a:rPr lang="en-US" dirty="0" smtClean="0"/>
              <a:t/>
            </a:r>
            <a:br>
              <a:rPr lang="en-US" dirty="0" smtClean="0"/>
            </a:br>
            <a:r>
              <a:rPr lang="en-US" dirty="0" smtClean="0"/>
              <a:t>concentrations </a:t>
            </a:r>
            <a:r>
              <a:rPr lang="en-US" dirty="0"/>
              <a:t>of chemicals in the environment </a:t>
            </a:r>
            <a:r>
              <a:rPr lang="en-US" dirty="0" smtClean="0"/>
              <a:t>may cause toxicity </a:t>
            </a:r>
            <a:br>
              <a:rPr lang="en-US" dirty="0" smtClean="0"/>
            </a:br>
            <a:r>
              <a:rPr lang="en-US" dirty="0" smtClean="0"/>
              <a:t>in predators as concentrations of the substance increase in the food chain. </a:t>
            </a:r>
            <a:r>
              <a:rPr lang="en-US" dirty="0"/>
              <a:t> </a:t>
            </a:r>
          </a:p>
        </p:txBody>
      </p:sp>
      <p:sp>
        <p:nvSpPr>
          <p:cNvPr id="6" name="Rectangle 5"/>
          <p:cNvSpPr/>
          <p:nvPr/>
        </p:nvSpPr>
        <p:spPr>
          <a:xfrm>
            <a:off x="7941431" y="6627168"/>
            <a:ext cx="1588897" cy="230832"/>
          </a:xfrm>
          <a:prstGeom prst="rect">
            <a:avLst/>
          </a:prstGeom>
        </p:spPr>
        <p:txBody>
          <a:bodyPr wrap="none">
            <a:spAutoFit/>
          </a:bodyPr>
          <a:lstStyle/>
          <a:p>
            <a:r>
              <a:rPr lang="en-US" sz="900" dirty="0" smtClean="0">
                <a:solidFill>
                  <a:srgbClr val="D6D6D6"/>
                </a:solidFill>
                <a:hlinkClick r:id="rId4"/>
              </a:rPr>
              <a:t>Source: www.goldiesroom.org</a:t>
            </a:r>
            <a:r>
              <a:rPr lang="en-US" sz="900" dirty="0" smtClean="0">
                <a:solidFill>
                  <a:srgbClr val="999999"/>
                </a:solidFill>
              </a:rPr>
              <a:t> </a:t>
            </a:r>
            <a:endParaRPr lang="en-US" sz="900" dirty="0"/>
          </a:p>
        </p:txBody>
      </p:sp>
    </p:spTree>
    <p:extLst>
      <p:ext uri="{BB962C8B-B14F-4D97-AF65-F5344CB8AC3E}">
        <p14:creationId xmlns:p14="http://schemas.microsoft.com/office/powerpoint/2010/main" xmlns="" val="644248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b="16693"/>
          <a:stretch/>
        </p:blipFill>
        <p:spPr>
          <a:xfrm>
            <a:off x="8686800" y="3858955"/>
            <a:ext cx="2521094" cy="1516544"/>
          </a:xfrm>
          <a:prstGeom prst="rect">
            <a:avLst/>
          </a:prstGeom>
        </p:spPr>
      </p:pic>
      <p:sp>
        <p:nvSpPr>
          <p:cNvPr id="2" name="Title 1"/>
          <p:cNvSpPr>
            <a:spLocks noGrp="1"/>
          </p:cNvSpPr>
          <p:nvPr>
            <p:ph type="title"/>
          </p:nvPr>
        </p:nvSpPr>
        <p:spPr/>
        <p:txBody>
          <a:bodyPr/>
          <a:lstStyle/>
          <a:p>
            <a:r>
              <a:rPr lang="en-US" dirty="0" smtClean="0"/>
              <a:t>DDT &amp; Biomagnification</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dirty="0" smtClean="0"/>
              <a:t>Like lead, DDT can also bioaccumulate and biomagnify.</a:t>
            </a:r>
          </a:p>
          <a:p>
            <a:pPr lvl="1"/>
            <a:r>
              <a:rPr lang="en-US" dirty="0" smtClean="0"/>
              <a:t>DDT is fat soluble, mobile, long-lived, and reacts with an organism when ingested. </a:t>
            </a:r>
          </a:p>
          <a:p>
            <a:pPr lvl="1"/>
            <a:r>
              <a:rPr lang="en-US" dirty="0" smtClean="0"/>
              <a:t>A 1967 Long Island study showed the following changes – </a:t>
            </a:r>
          </a:p>
          <a:p>
            <a:pPr lvl="2"/>
            <a:r>
              <a:rPr lang="en-US" dirty="0" smtClean="0"/>
              <a:t>Zooplankton at the base of the food chain absorbed 800x more DDT than the water around them. When small fish ate those zooplankton, they accumulated 31x more DDT than the zooplankton, which resulted in a bodily concentration of DDT that was 24,800x greater than the water.</a:t>
            </a:r>
          </a:p>
          <a:p>
            <a:pPr lvl="2"/>
            <a:r>
              <a:rPr lang="en-US" dirty="0" smtClean="0"/>
              <a:t>When predator fish consumed the smaller fish, they had a 1.7x greater concentration than their prey, which was 42,160x greater than the water.  When birds consumed the predator fish, they increased the DDT concentration by 4.8x, resulting in a bodily concentration that was over 200,000x greater than the environment. </a:t>
            </a:r>
          </a:p>
          <a:p>
            <a:pPr lvl="1"/>
            <a:endParaRPr lang="en-US" dirty="0"/>
          </a:p>
          <a:p>
            <a:r>
              <a:rPr lang="en-US" dirty="0" smtClean="0"/>
              <a:t>As a result of bioaccumulation and biomagnification, as a pollutant </a:t>
            </a:r>
            <a:br>
              <a:rPr lang="en-US" dirty="0" smtClean="0"/>
            </a:br>
            <a:r>
              <a:rPr lang="en-US" dirty="0" smtClean="0"/>
              <a:t>proceeds up the food chain, it accumulates in each organism</a:t>
            </a:r>
          </a:p>
          <a:p>
            <a:pPr lvl="1"/>
            <a:r>
              <a:rPr lang="en-US" dirty="0" smtClean="0"/>
              <a:t>DDT, heavy metals, and other substances have greater concentrations as you </a:t>
            </a:r>
            <a:br>
              <a:rPr lang="en-US" dirty="0" smtClean="0"/>
            </a:br>
            <a:r>
              <a:rPr lang="en-US" dirty="0" smtClean="0"/>
              <a:t>move up the food chain. </a:t>
            </a:r>
          </a:p>
          <a:p>
            <a:pPr lvl="1"/>
            <a:r>
              <a:rPr lang="en-US" dirty="0" smtClean="0"/>
              <a:t>While concentrations of a </a:t>
            </a:r>
            <a:r>
              <a:rPr lang="en-US" dirty="0" err="1" smtClean="0"/>
              <a:t>biomagnifiable</a:t>
            </a:r>
            <a:r>
              <a:rPr lang="en-US" dirty="0" smtClean="0"/>
              <a:t> pollutant may be low in the environment itself, these concentrations will be hundreds of thousands times greater in the tissue of top predators like eagles, bears, sharks, and humans. </a:t>
            </a:r>
          </a:p>
        </p:txBody>
      </p:sp>
      <p:sp>
        <p:nvSpPr>
          <p:cNvPr id="5" name="Rectangle 4"/>
          <p:cNvSpPr/>
          <p:nvPr/>
        </p:nvSpPr>
        <p:spPr>
          <a:xfrm>
            <a:off x="10530211" y="5338695"/>
            <a:ext cx="1467068" cy="230832"/>
          </a:xfrm>
          <a:prstGeom prst="rect">
            <a:avLst/>
          </a:prstGeom>
        </p:spPr>
        <p:txBody>
          <a:bodyPr wrap="none">
            <a:spAutoFit/>
          </a:bodyPr>
          <a:lstStyle/>
          <a:p>
            <a:r>
              <a:rPr lang="en-US" sz="900" dirty="0" smtClean="0">
                <a:solidFill>
                  <a:srgbClr val="D6D6D6"/>
                </a:solidFill>
                <a:hlinkClick r:id="rId4"/>
              </a:rPr>
              <a:t>Source: www.tutorvista.com</a:t>
            </a:r>
            <a:r>
              <a:rPr lang="en-US" sz="900" dirty="0" smtClean="0">
                <a:solidFill>
                  <a:srgbClr val="999999"/>
                </a:solidFill>
              </a:rPr>
              <a:t> </a:t>
            </a:r>
            <a:endParaRPr lang="en-US" sz="900" dirty="0"/>
          </a:p>
        </p:txBody>
      </p:sp>
    </p:spTree>
    <p:extLst>
      <p:ext uri="{BB962C8B-B14F-4D97-AF65-F5344CB8AC3E}">
        <p14:creationId xmlns:p14="http://schemas.microsoft.com/office/powerpoint/2010/main" xmlns="" val="1414526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Pollutants Today</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dirty="0" smtClean="0"/>
              <a:t>Other </a:t>
            </a:r>
            <a:r>
              <a:rPr lang="en-US" dirty="0" err="1" smtClean="0"/>
              <a:t>biomagnifiable</a:t>
            </a:r>
            <a:r>
              <a:rPr lang="en-US" dirty="0" smtClean="0"/>
              <a:t> metals include mercury and chromium. </a:t>
            </a:r>
            <a:br>
              <a:rPr lang="en-US" dirty="0" smtClean="0"/>
            </a:br>
            <a:endParaRPr lang="en-US" dirty="0" smtClean="0"/>
          </a:p>
          <a:p>
            <a:r>
              <a:rPr lang="en-US" dirty="0" smtClean="0"/>
              <a:t>Chromium-6: a metal used in steel, dyes, plastics, and leather. </a:t>
            </a:r>
          </a:p>
          <a:p>
            <a:pPr lvl="1"/>
            <a:r>
              <a:rPr lang="en-US" dirty="0" smtClean="0"/>
              <a:t>While chromium-3 is naturally found in the human diet, the version used for industrial processes (chromium-6) is not. </a:t>
            </a:r>
          </a:p>
          <a:p>
            <a:pPr lvl="1"/>
            <a:r>
              <a:rPr lang="en-US" dirty="0" smtClean="0"/>
              <a:t>Chromium-6 is a known carcinogen and has been shown to cause lung cancer in humans when inhaled. </a:t>
            </a:r>
          </a:p>
          <a:p>
            <a:pPr lvl="1"/>
            <a:endParaRPr lang="en-US" dirty="0"/>
          </a:p>
          <a:p>
            <a:r>
              <a:rPr lang="en-US" dirty="0" smtClean="0"/>
              <a:t>Mercury: a metal element that is liquid at room temperature. </a:t>
            </a:r>
          </a:p>
          <a:p>
            <a:pPr lvl="1"/>
            <a:r>
              <a:rPr lang="en-US" dirty="0" smtClean="0"/>
              <a:t>Emissions from burning coal are the primary source of mercury in the US. Mining </a:t>
            </a:r>
            <a:br>
              <a:rPr lang="en-US" dirty="0" smtClean="0"/>
            </a:br>
            <a:r>
              <a:rPr lang="en-US" dirty="0" smtClean="0"/>
              <a:t>(especially coal and gold) and chemical manufacturing are also key sources. </a:t>
            </a:r>
          </a:p>
          <a:p>
            <a:pPr lvl="1"/>
            <a:r>
              <a:rPr lang="en-US" dirty="0" smtClean="0"/>
              <a:t>Mercury is known to cause </a:t>
            </a:r>
            <a:r>
              <a:rPr lang="en-US" b="0" dirty="0" smtClean="0"/>
              <a:t>kidney failure, immune system impairment, brain &amp; </a:t>
            </a:r>
            <a:br>
              <a:rPr lang="en-US" b="0" dirty="0" smtClean="0"/>
            </a:br>
            <a:r>
              <a:rPr lang="en-US" b="0" dirty="0" smtClean="0"/>
              <a:t>spinal cord damage, and can alter the function of enzymes and DNA.</a:t>
            </a:r>
            <a:br>
              <a:rPr lang="en-US" b="0" dirty="0" smtClean="0"/>
            </a:br>
            <a:endParaRPr lang="en-US" b="0" dirty="0"/>
          </a:p>
          <a:p>
            <a:pPr lvl="4"/>
            <a:r>
              <a:rPr lang="en-US" dirty="0"/>
              <a:t>Source: Mils-Knapp, Sara, </a:t>
            </a:r>
            <a:r>
              <a:rPr lang="en-US" i="1" dirty="0"/>
              <a:t>et. al.</a:t>
            </a:r>
            <a:r>
              <a:rPr lang="en-US" dirty="0"/>
              <a:t> 2008. The World’s Worst Pollution Problems. </a:t>
            </a:r>
            <a:r>
              <a:rPr lang="en-US" dirty="0" smtClean="0"/>
              <a:t/>
            </a:r>
            <a:br>
              <a:rPr lang="en-US" dirty="0" smtClean="0"/>
            </a:br>
            <a:r>
              <a:rPr lang="en-US" dirty="0" smtClean="0"/>
              <a:t>Blacksmith </a:t>
            </a:r>
            <a:r>
              <a:rPr lang="en-US" dirty="0"/>
              <a:t>Institute. New York, NY. </a:t>
            </a:r>
          </a:p>
          <a:p>
            <a:pPr marL="1828800" lvl="4"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82050" y="3442641"/>
            <a:ext cx="3450750" cy="3249104"/>
          </a:xfrm>
          <a:prstGeom prst="rect">
            <a:avLst/>
          </a:prstGeom>
        </p:spPr>
      </p:pic>
      <p:sp>
        <p:nvSpPr>
          <p:cNvPr id="5" name="Rectangle 4"/>
          <p:cNvSpPr/>
          <p:nvPr/>
        </p:nvSpPr>
        <p:spPr>
          <a:xfrm>
            <a:off x="10716498" y="6401730"/>
            <a:ext cx="1544012" cy="230832"/>
          </a:xfrm>
          <a:prstGeom prst="rect">
            <a:avLst/>
          </a:prstGeom>
        </p:spPr>
        <p:txBody>
          <a:bodyPr wrap="none">
            <a:spAutoFit/>
          </a:bodyPr>
          <a:lstStyle/>
          <a:p>
            <a:r>
              <a:rPr lang="en-US" sz="900" dirty="0" smtClean="0">
                <a:solidFill>
                  <a:srgbClr val="D6D6D6"/>
                </a:solidFill>
                <a:hlinkClick r:id="rId4"/>
              </a:rPr>
              <a:t>Source: thearrowsoftruth.com</a:t>
            </a:r>
            <a:r>
              <a:rPr lang="en-US" sz="900" dirty="0" smtClean="0">
                <a:solidFill>
                  <a:srgbClr val="999999"/>
                </a:solidFill>
              </a:rPr>
              <a:t> </a:t>
            </a:r>
            <a:endParaRPr lang="en-US" sz="900" dirty="0"/>
          </a:p>
        </p:txBody>
      </p:sp>
    </p:spTree>
    <p:extLst>
      <p:ext uri="{BB962C8B-B14F-4D97-AF65-F5344CB8AC3E}">
        <p14:creationId xmlns:p14="http://schemas.microsoft.com/office/powerpoint/2010/main" xmlns="" val="1931998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58199" y="3086100"/>
            <a:ext cx="3392055" cy="3131184"/>
          </a:xfrm>
          <a:prstGeom prst="rect">
            <a:avLst/>
          </a:prstGeom>
        </p:spPr>
      </p:pic>
      <p:sp>
        <p:nvSpPr>
          <p:cNvPr id="2" name="Title 1"/>
          <p:cNvSpPr>
            <a:spLocks noGrp="1"/>
          </p:cNvSpPr>
          <p:nvPr>
            <p:ph type="title"/>
          </p:nvPr>
        </p:nvSpPr>
        <p:spPr/>
        <p:txBody>
          <a:bodyPr/>
          <a:lstStyle/>
          <a:p>
            <a:r>
              <a:rPr lang="en-US" dirty="0" smtClean="0"/>
              <a:t>Carbon Dioxide</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dirty="0" smtClean="0"/>
              <a:t>Heavy metals are not the only pollutants that affect ecosystems today.  Others include: </a:t>
            </a:r>
            <a:br>
              <a:rPr lang="en-US" dirty="0" smtClean="0"/>
            </a:br>
            <a:endParaRPr lang="en-US" dirty="0" smtClean="0"/>
          </a:p>
          <a:p>
            <a:r>
              <a:rPr lang="en-US" dirty="0" smtClean="0"/>
              <a:t>Carbon Dioxide: while CO</a:t>
            </a:r>
            <a:r>
              <a:rPr lang="en-US" baseline="-25000" dirty="0" smtClean="0"/>
              <a:t>2</a:t>
            </a:r>
            <a:r>
              <a:rPr lang="en-US" dirty="0"/>
              <a:t> </a:t>
            </a:r>
            <a:r>
              <a:rPr lang="en-US" dirty="0" smtClean="0"/>
              <a:t>is a naturally occurring waste product of cellular respiration, decomposition, and combustion, this gas can be considered a pollutant today because of its current rate of production.</a:t>
            </a:r>
          </a:p>
          <a:p>
            <a:pPr lvl="1"/>
            <a:r>
              <a:rPr lang="en-US" dirty="0" smtClean="0"/>
              <a:t>Prior to the Industrial Revolution, CO</a:t>
            </a:r>
            <a:r>
              <a:rPr lang="en-US" baseline="-25000" dirty="0" smtClean="0"/>
              <a:t>2</a:t>
            </a:r>
            <a:r>
              <a:rPr lang="en-US" dirty="0" smtClean="0"/>
              <a:t> was produced and absorbed </a:t>
            </a:r>
            <a:br>
              <a:rPr lang="en-US" dirty="0" smtClean="0"/>
            </a:br>
            <a:r>
              <a:rPr lang="en-US" dirty="0" smtClean="0"/>
              <a:t>(through photosynthesis) in roughly the same rates. </a:t>
            </a:r>
          </a:p>
          <a:p>
            <a:pPr lvl="1"/>
            <a:r>
              <a:rPr lang="en-US" dirty="0" smtClean="0"/>
              <a:t>For over 500,000 years, the levels of CO</a:t>
            </a:r>
            <a:r>
              <a:rPr lang="en-US" baseline="-25000" dirty="0" smtClean="0"/>
              <a:t>2</a:t>
            </a:r>
            <a:r>
              <a:rPr lang="en-US" dirty="0" smtClean="0"/>
              <a:t> in the atmosphere hovered </a:t>
            </a:r>
            <a:br>
              <a:rPr lang="en-US" dirty="0" smtClean="0"/>
            </a:br>
            <a:r>
              <a:rPr lang="en-US" dirty="0" smtClean="0"/>
              <a:t>around 200-300 ppm. </a:t>
            </a:r>
          </a:p>
          <a:p>
            <a:pPr lvl="1"/>
            <a:r>
              <a:rPr lang="en-US" dirty="0" smtClean="0"/>
              <a:t>Today CO</a:t>
            </a:r>
            <a:r>
              <a:rPr lang="en-US" baseline="-25000" dirty="0" smtClean="0"/>
              <a:t>2</a:t>
            </a:r>
            <a:r>
              <a:rPr lang="en-US" dirty="0" smtClean="0"/>
              <a:t> levels are much higher at 400 ppm, causing shifts in ecological </a:t>
            </a:r>
            <a:br>
              <a:rPr lang="en-US" dirty="0" smtClean="0"/>
            </a:br>
            <a:r>
              <a:rPr lang="en-US" dirty="0" smtClean="0"/>
              <a:t>processes such as surface heat retention, the acidity of aquatic ecosystems, </a:t>
            </a:r>
            <a:br>
              <a:rPr lang="en-US" dirty="0" smtClean="0"/>
            </a:br>
            <a:r>
              <a:rPr lang="en-US" dirty="0" smtClean="0"/>
              <a:t>and global weather patterns. </a:t>
            </a:r>
          </a:p>
          <a:p>
            <a:pPr lvl="1"/>
            <a:r>
              <a:rPr lang="en-US" dirty="0" smtClean="0"/>
              <a:t>Today’s rate of increase of both CO</a:t>
            </a:r>
            <a:r>
              <a:rPr lang="en-US" baseline="-25000" dirty="0" smtClean="0"/>
              <a:t>2</a:t>
            </a:r>
            <a:r>
              <a:rPr lang="en-US" dirty="0" smtClean="0"/>
              <a:t> levels and average global temperature </a:t>
            </a:r>
            <a:br>
              <a:rPr lang="en-US" dirty="0" smtClean="0"/>
            </a:br>
            <a:r>
              <a:rPr lang="en-US" dirty="0" smtClean="0"/>
              <a:t>have never been seen in any natural cycles, and because they coincide exactly </a:t>
            </a:r>
            <a:br>
              <a:rPr lang="en-US" dirty="0" smtClean="0"/>
            </a:br>
            <a:r>
              <a:rPr lang="en-US" dirty="0" smtClean="0"/>
              <a:t>with the use of fossil fuels, we know that human activity is primarily to blame. </a:t>
            </a:r>
            <a:endParaRPr lang="en-US" dirty="0"/>
          </a:p>
          <a:p>
            <a:endParaRPr lang="en-US" dirty="0"/>
          </a:p>
        </p:txBody>
      </p:sp>
      <p:sp>
        <p:nvSpPr>
          <p:cNvPr id="5" name="Rectangle 4"/>
          <p:cNvSpPr/>
          <p:nvPr/>
        </p:nvSpPr>
        <p:spPr>
          <a:xfrm>
            <a:off x="8193180" y="6078855"/>
            <a:ext cx="1377300" cy="230832"/>
          </a:xfrm>
          <a:prstGeom prst="rect">
            <a:avLst/>
          </a:prstGeom>
        </p:spPr>
        <p:txBody>
          <a:bodyPr wrap="none">
            <a:spAutoFit/>
          </a:bodyPr>
          <a:lstStyle/>
          <a:p>
            <a:r>
              <a:rPr lang="en-US" sz="900" dirty="0" smtClean="0">
                <a:solidFill>
                  <a:srgbClr val="D6D6D6"/>
                </a:solidFill>
                <a:hlinkClick r:id="rId4"/>
              </a:rPr>
              <a:t>Source: www.art.ccsu.edu</a:t>
            </a:r>
            <a:r>
              <a:rPr lang="en-US" sz="900" dirty="0" smtClean="0">
                <a:solidFill>
                  <a:srgbClr val="999999"/>
                </a:solidFill>
              </a:rPr>
              <a:t> </a:t>
            </a:r>
            <a:endParaRPr lang="en-US" sz="900" dirty="0"/>
          </a:p>
        </p:txBody>
      </p:sp>
    </p:spTree>
    <p:extLst>
      <p:ext uri="{BB962C8B-B14F-4D97-AF65-F5344CB8AC3E}">
        <p14:creationId xmlns:p14="http://schemas.microsoft.com/office/powerpoint/2010/main" xmlns="" val="940294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&amp; Phosphorus</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dirty="0" smtClean="0"/>
              <a:t>Nitrogen and phosphorus are the primary causes of eutrophication.</a:t>
            </a:r>
          </a:p>
          <a:p>
            <a:pPr lvl="1"/>
            <a:r>
              <a:rPr lang="en-US" dirty="0" smtClean="0"/>
              <a:t>Eutrophication: the process in which levels of dissolved oxygen in aquatic ecosystems are reduced due to excessively high nutrient levels. </a:t>
            </a:r>
          </a:p>
          <a:p>
            <a:pPr lvl="1"/>
            <a:r>
              <a:rPr lang="en-US" dirty="0" smtClean="0"/>
              <a:t>As oxygen levels decrease, the ability of an aquatic ecosystem to support native species and function also decreases. </a:t>
            </a:r>
          </a:p>
          <a:p>
            <a:pPr lvl="1"/>
            <a:endParaRPr lang="en-US" dirty="0" smtClean="0"/>
          </a:p>
          <a:p>
            <a:r>
              <a:rPr lang="en-US" dirty="0" smtClean="0"/>
              <a:t>Eutrophication begins when nutrients move from fields </a:t>
            </a:r>
            <a:br>
              <a:rPr lang="en-US" dirty="0" smtClean="0"/>
            </a:br>
            <a:r>
              <a:rPr lang="en-US" dirty="0" smtClean="0"/>
              <a:t>and yards into surface water (lakes, rivers, and streams).</a:t>
            </a:r>
          </a:p>
          <a:p>
            <a:pPr lvl="1"/>
            <a:r>
              <a:rPr lang="en-US" dirty="0" smtClean="0"/>
              <a:t>This is usually the result of runoff from rain or snowmelt. </a:t>
            </a:r>
          </a:p>
          <a:p>
            <a:pPr lvl="1"/>
            <a:endParaRPr lang="en-US" dirty="0"/>
          </a:p>
          <a:p>
            <a:r>
              <a:rPr lang="en-US" dirty="0" smtClean="0"/>
              <a:t>As nutrients enter freshwater ecosystems, they have the </a:t>
            </a:r>
            <a:br>
              <a:rPr lang="en-US" dirty="0" smtClean="0"/>
            </a:br>
            <a:r>
              <a:rPr lang="en-US" dirty="0" smtClean="0"/>
              <a:t>same effects as they did in a field or yard: they cause </a:t>
            </a:r>
            <a:br>
              <a:rPr lang="en-US" dirty="0" smtClean="0"/>
            </a:br>
            <a:r>
              <a:rPr lang="en-US" dirty="0" smtClean="0"/>
              <a:t>photosynthetic organisms to grow. </a:t>
            </a:r>
          </a:p>
          <a:p>
            <a:pPr lvl="1"/>
            <a:r>
              <a:rPr lang="en-US" dirty="0" smtClean="0"/>
              <a:t>This causes a thick mat of algae to grow on the surface of the water.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16722" t="7432" r="15623" b="41419"/>
          <a:stretch/>
        </p:blipFill>
        <p:spPr>
          <a:xfrm>
            <a:off x="7561442" y="2757055"/>
            <a:ext cx="4505639" cy="3186545"/>
          </a:xfrm>
          <a:prstGeom prst="rect">
            <a:avLst/>
          </a:prstGeom>
        </p:spPr>
      </p:pic>
      <p:sp>
        <p:nvSpPr>
          <p:cNvPr id="6" name="Rectangle 5"/>
          <p:cNvSpPr/>
          <p:nvPr/>
        </p:nvSpPr>
        <p:spPr>
          <a:xfrm>
            <a:off x="6988878" y="6286314"/>
            <a:ext cx="1640193" cy="230832"/>
          </a:xfrm>
          <a:prstGeom prst="rect">
            <a:avLst/>
          </a:prstGeom>
        </p:spPr>
        <p:txBody>
          <a:bodyPr wrap="none">
            <a:spAutoFit/>
          </a:bodyPr>
          <a:lstStyle/>
          <a:p>
            <a:r>
              <a:rPr lang="en-US" sz="900" dirty="0" smtClean="0">
                <a:solidFill>
                  <a:srgbClr val="D6D6D6"/>
                </a:solidFill>
                <a:hlinkClick r:id="rId4"/>
              </a:rPr>
              <a:t>Source: beachchairscientist.com</a:t>
            </a:r>
            <a:r>
              <a:rPr lang="en-US" sz="900" dirty="0" smtClean="0">
                <a:solidFill>
                  <a:srgbClr val="999999"/>
                </a:solidFill>
              </a:rPr>
              <a:t> </a:t>
            </a:r>
            <a:endParaRPr lang="en-US" sz="900" dirty="0"/>
          </a:p>
        </p:txBody>
      </p:sp>
    </p:spTree>
    <p:extLst>
      <p:ext uri="{BB962C8B-B14F-4D97-AF65-F5344CB8AC3E}">
        <p14:creationId xmlns:p14="http://schemas.microsoft.com/office/powerpoint/2010/main" xmlns="" val="402899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Pollution</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u="sng" dirty="0" smtClean="0"/>
              <a:t>Pollution</a:t>
            </a:r>
            <a:r>
              <a:rPr lang="en-US" dirty="0" smtClean="0"/>
              <a:t> </a:t>
            </a:r>
            <a:r>
              <a:rPr lang="en-US" dirty="0"/>
              <a:t>is </a:t>
            </a:r>
            <a:r>
              <a:rPr lang="en-US" dirty="0" smtClean="0"/>
              <a:t>any </a:t>
            </a:r>
            <a:r>
              <a:rPr lang="en-US" dirty="0"/>
              <a:t>form of </a:t>
            </a:r>
            <a:r>
              <a:rPr lang="en-US" dirty="0" smtClean="0"/>
              <a:t>waste (usually, but not always, </a:t>
            </a:r>
            <a:r>
              <a:rPr lang="en-US" dirty="0"/>
              <a:t>from human </a:t>
            </a:r>
            <a:r>
              <a:rPr lang="en-US" dirty="0" smtClean="0"/>
              <a:t>activity) that </a:t>
            </a:r>
            <a:r>
              <a:rPr lang="en-US" dirty="0"/>
              <a:t>interferes with an ecosystem function or service.</a:t>
            </a:r>
          </a:p>
          <a:p>
            <a:pPr lvl="1"/>
            <a:r>
              <a:rPr lang="en-US" u="sng" dirty="0"/>
              <a:t>Waste</a:t>
            </a:r>
            <a:r>
              <a:rPr lang="en-US" dirty="0"/>
              <a:t> is material, resource, or energy that is not being used </a:t>
            </a:r>
            <a:r>
              <a:rPr lang="en-US" dirty="0" smtClean="0"/>
              <a:t>efficiently or is produced in excess. </a:t>
            </a:r>
          </a:p>
          <a:p>
            <a:pPr lvl="1"/>
            <a:r>
              <a:rPr lang="en-US" i="1" dirty="0" smtClean="0"/>
              <a:t>Waste</a:t>
            </a:r>
            <a:r>
              <a:rPr lang="en-US" dirty="0" smtClean="0"/>
              <a:t> is usually human-specific (as very few things are wasted in nature; e.g. most animal waste serves as fertilizer and food for other organisms such as decomposers and plants). </a:t>
            </a:r>
            <a:br>
              <a:rPr lang="en-US" dirty="0" smtClean="0"/>
            </a:br>
            <a:endParaRPr lang="en-US" dirty="0"/>
          </a:p>
          <a:p>
            <a:r>
              <a:rPr lang="en-US" dirty="0"/>
              <a:t>For example, most water pollution is the result of nutrient </a:t>
            </a:r>
            <a:r>
              <a:rPr lang="en-US" dirty="0" smtClean="0"/>
              <a:t>runoff.</a:t>
            </a:r>
          </a:p>
          <a:p>
            <a:pPr lvl="1"/>
            <a:r>
              <a:rPr lang="en-US" dirty="0"/>
              <a:t>I</a:t>
            </a:r>
            <a:r>
              <a:rPr lang="en-US" dirty="0" smtClean="0"/>
              <a:t>nstead </a:t>
            </a:r>
            <a:r>
              <a:rPr lang="en-US" dirty="0"/>
              <a:t>of staying in fields and on yards to fertilize crops and lawns</a:t>
            </a:r>
            <a:r>
              <a:rPr lang="en-US"/>
              <a:t>, </a:t>
            </a:r>
            <a:r>
              <a:rPr lang="en-US" smtClean="0"/>
              <a:t>concentrated nutrients </a:t>
            </a:r>
            <a:r>
              <a:rPr lang="en-US" dirty="0"/>
              <a:t>are being carried by rainwater into lakes, rivers and </a:t>
            </a:r>
            <a:r>
              <a:rPr lang="en-US" dirty="0" smtClean="0"/>
              <a:t>streams </a:t>
            </a:r>
            <a:r>
              <a:rPr lang="en-US" dirty="0"/>
              <a:t>where they interfere with the normal function of an aquatic ecosystem</a:t>
            </a:r>
            <a:r>
              <a:rPr lang="en-US" dirty="0" smtClean="0"/>
              <a:t>.</a:t>
            </a:r>
          </a:p>
          <a:p>
            <a:pPr lvl="1"/>
            <a:endParaRPr lang="en-US" dirty="0"/>
          </a:p>
          <a:p>
            <a:r>
              <a:rPr lang="en-US" dirty="0" smtClean="0"/>
              <a:t>Most people think of litter or garbage when they think about pollution.</a:t>
            </a:r>
          </a:p>
          <a:p>
            <a:pPr lvl="1"/>
            <a:r>
              <a:rPr lang="en-US" dirty="0" smtClean="0"/>
              <a:t>However, the kinds of pollution that tend to be the most harmful may not even be </a:t>
            </a:r>
            <a:br>
              <a:rPr lang="en-US" dirty="0" smtClean="0"/>
            </a:br>
            <a:r>
              <a:rPr lang="en-US" dirty="0" smtClean="0"/>
              <a:t>visible to the human eye.</a:t>
            </a:r>
          </a:p>
          <a:p>
            <a:pPr lvl="1"/>
            <a:r>
              <a:rPr lang="en-US" dirty="0" smtClean="0"/>
              <a:t>These can include excessive nutrient levels, heavy metals, carcinogens, and even </a:t>
            </a:r>
            <a:br>
              <a:rPr lang="en-US" dirty="0" smtClean="0"/>
            </a:br>
            <a:r>
              <a:rPr lang="en-US" dirty="0" smtClean="0"/>
              <a:t>carbon dioxide. </a:t>
            </a:r>
          </a:p>
          <a:p>
            <a:pPr lvl="1"/>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320029" y="4191000"/>
            <a:ext cx="2414770" cy="2164830"/>
          </a:xfrm>
          <a:prstGeom prst="rect">
            <a:avLst/>
          </a:prstGeom>
        </p:spPr>
      </p:pic>
    </p:spTree>
    <p:extLst>
      <p:ext uri="{BB962C8B-B14F-4D97-AF65-F5344CB8AC3E}">
        <p14:creationId xmlns:p14="http://schemas.microsoft.com/office/powerpoint/2010/main" xmlns="" val="2402936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03723" y="932513"/>
            <a:ext cx="3158609" cy="5467350"/>
          </a:xfrm>
          <a:prstGeom prst="rect">
            <a:avLst/>
          </a:prstGeom>
        </p:spPr>
      </p:pic>
      <p:sp>
        <p:nvSpPr>
          <p:cNvPr id="2" name="Title 1"/>
          <p:cNvSpPr>
            <a:spLocks noGrp="1"/>
          </p:cNvSpPr>
          <p:nvPr>
            <p:ph type="title"/>
          </p:nvPr>
        </p:nvSpPr>
        <p:spPr/>
        <p:txBody>
          <a:bodyPr/>
          <a:lstStyle/>
          <a:p>
            <a:r>
              <a:rPr lang="en-US" dirty="0" smtClean="0"/>
              <a:t>Eutrophication</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dirty="0" smtClean="0"/>
              <a:t>As algae grows on the surface of the water, it begins to reduce the </a:t>
            </a:r>
            <a:br>
              <a:rPr lang="en-US" dirty="0" smtClean="0"/>
            </a:br>
            <a:r>
              <a:rPr lang="en-US" dirty="0" smtClean="0"/>
              <a:t>amount of light that reaches plants below the water.</a:t>
            </a:r>
          </a:p>
          <a:p>
            <a:pPr lvl="1"/>
            <a:r>
              <a:rPr lang="en-US" dirty="0" smtClean="0"/>
              <a:t>While algae are thriving on the surface of the water, plants beneath begin to shut down. </a:t>
            </a:r>
          </a:p>
          <a:p>
            <a:pPr lvl="1"/>
            <a:r>
              <a:rPr lang="en-US" dirty="0" smtClean="0"/>
              <a:t>Without light to power photosynthesis, underwater plants cannot survive.</a:t>
            </a:r>
          </a:p>
          <a:p>
            <a:pPr lvl="1"/>
            <a:r>
              <a:rPr lang="en-US" dirty="0" smtClean="0"/>
              <a:t>When underwater plants stop photosynthesizing, they also stop the production of oxygen. </a:t>
            </a:r>
            <a:br>
              <a:rPr lang="en-US" dirty="0" smtClean="0"/>
            </a:br>
            <a:endParaRPr lang="en-US" dirty="0" smtClean="0"/>
          </a:p>
          <a:p>
            <a:r>
              <a:rPr lang="en-US" dirty="0" smtClean="0"/>
              <a:t>As the underwater plants stop photosynthesizing and die, </a:t>
            </a:r>
            <a:r>
              <a:rPr lang="en-US" dirty="0" smtClean="0"/>
              <a:t/>
            </a:r>
            <a:br>
              <a:rPr lang="en-US" dirty="0" smtClean="0"/>
            </a:br>
            <a:r>
              <a:rPr lang="en-US" dirty="0" smtClean="0"/>
              <a:t>decomposers </a:t>
            </a:r>
            <a:r>
              <a:rPr lang="en-US" dirty="0" smtClean="0"/>
              <a:t>break </a:t>
            </a:r>
            <a:r>
              <a:rPr lang="en-US" dirty="0" smtClean="0"/>
              <a:t>down </a:t>
            </a:r>
            <a:r>
              <a:rPr lang="en-US" dirty="0" smtClean="0"/>
              <a:t>the plant matter.</a:t>
            </a:r>
          </a:p>
          <a:p>
            <a:pPr lvl="1"/>
            <a:r>
              <a:rPr lang="en-US" dirty="0" smtClean="0"/>
              <a:t>Decomposers use up oxygen as they decompose. More decomposition results in </a:t>
            </a:r>
            <a:br>
              <a:rPr lang="en-US" dirty="0" smtClean="0"/>
            </a:br>
            <a:r>
              <a:rPr lang="en-US" dirty="0" smtClean="0"/>
              <a:t>even less oxygen. </a:t>
            </a:r>
            <a:br>
              <a:rPr lang="en-US" dirty="0" smtClean="0"/>
            </a:br>
            <a:endParaRPr lang="en-US" dirty="0" smtClean="0"/>
          </a:p>
          <a:p>
            <a:r>
              <a:rPr lang="en-US" dirty="0" smtClean="0"/>
              <a:t>As oxygen levels continue to decrease from reduced photosynthesis </a:t>
            </a:r>
            <a:br>
              <a:rPr lang="en-US" dirty="0" smtClean="0"/>
            </a:br>
            <a:r>
              <a:rPr lang="en-US" dirty="0" smtClean="0"/>
              <a:t>and increased decomposition, other organisms become starved for oxygen. </a:t>
            </a:r>
          </a:p>
          <a:p>
            <a:pPr lvl="1"/>
            <a:r>
              <a:rPr lang="en-US" dirty="0" smtClean="0"/>
              <a:t>Oxygen-dependent species such as trout and stoneflies are lost or leave, changing the </a:t>
            </a:r>
            <a:br>
              <a:rPr lang="en-US" dirty="0" smtClean="0"/>
            </a:br>
            <a:r>
              <a:rPr lang="en-US" dirty="0" smtClean="0"/>
              <a:t>aquatic food web and increasing the ability of invasive species to take over. </a:t>
            </a:r>
            <a:endParaRPr lang="en-US" dirty="0"/>
          </a:p>
        </p:txBody>
      </p:sp>
      <p:sp>
        <p:nvSpPr>
          <p:cNvPr id="5" name="Rectangle 4"/>
          <p:cNvSpPr/>
          <p:nvPr/>
        </p:nvSpPr>
        <p:spPr>
          <a:xfrm>
            <a:off x="8761044" y="6597047"/>
            <a:ext cx="1935145" cy="230832"/>
          </a:xfrm>
          <a:prstGeom prst="rect">
            <a:avLst/>
          </a:prstGeom>
        </p:spPr>
        <p:txBody>
          <a:bodyPr wrap="none">
            <a:spAutoFit/>
          </a:bodyPr>
          <a:lstStyle/>
          <a:p>
            <a:r>
              <a:rPr lang="en-US" sz="900" dirty="0" smtClean="0">
                <a:solidFill>
                  <a:srgbClr val="D6D6D6"/>
                </a:solidFill>
                <a:hlinkClick r:id="rId4"/>
              </a:rPr>
              <a:t>Source; www.houghtonlakeboard.org</a:t>
            </a:r>
            <a:r>
              <a:rPr lang="en-US" sz="900" dirty="0" smtClean="0">
                <a:solidFill>
                  <a:srgbClr val="999999"/>
                </a:solidFill>
              </a:rPr>
              <a:t> </a:t>
            </a:r>
            <a:endParaRPr lang="en-US" sz="900" dirty="0"/>
          </a:p>
        </p:txBody>
      </p:sp>
    </p:spTree>
    <p:extLst>
      <p:ext uri="{BB962C8B-B14F-4D97-AF65-F5344CB8AC3E}">
        <p14:creationId xmlns:p14="http://schemas.microsoft.com/office/powerpoint/2010/main" xmlns="" val="3112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26155" y="2400793"/>
            <a:ext cx="5216465" cy="4374855"/>
          </a:xfrm>
          <a:prstGeom prst="rect">
            <a:avLst/>
          </a:prstGeom>
        </p:spPr>
      </p:pic>
      <p:sp>
        <p:nvSpPr>
          <p:cNvPr id="2" name="Title 1"/>
          <p:cNvSpPr>
            <a:spLocks noGrp="1"/>
          </p:cNvSpPr>
          <p:nvPr>
            <p:ph type="title"/>
          </p:nvPr>
        </p:nvSpPr>
        <p:spPr/>
        <p:txBody>
          <a:bodyPr/>
          <a:lstStyle/>
          <a:p>
            <a:r>
              <a:rPr lang="en-US" dirty="0" smtClean="0"/>
              <a:t>Pollution Costs Money</a:t>
            </a:r>
            <a:endParaRPr lang="en-US" dirty="0"/>
          </a:p>
        </p:txBody>
      </p:sp>
      <p:sp>
        <p:nvSpPr>
          <p:cNvPr id="3" name="Content Placeholder 2"/>
          <p:cNvSpPr>
            <a:spLocks noGrp="1"/>
          </p:cNvSpPr>
          <p:nvPr>
            <p:ph sz="quarter" idx="13"/>
          </p:nvPr>
        </p:nvSpPr>
        <p:spPr/>
        <p:txBody>
          <a:bodyPr>
            <a:normAutofit fontScale="70000" lnSpcReduction="20000"/>
          </a:bodyPr>
          <a:lstStyle/>
          <a:p>
            <a:r>
              <a:rPr lang="en-US" dirty="0"/>
              <a:t>Pollution prevention is about identifying the practices or processes that create the waste that interferes with normal ecosystem functions and services.</a:t>
            </a:r>
          </a:p>
          <a:p>
            <a:pPr lvl="1"/>
            <a:r>
              <a:rPr lang="en-US" dirty="0"/>
              <a:t>This can involve improving the efficiency of a process, reducing the amount of energy needed for a practice, substituting less toxic, biodegradable ingredients for current sources of toxic pollutants, and reducing the amount of natural resources needed for a person’s lifestyle. </a:t>
            </a:r>
          </a:p>
          <a:p>
            <a:endParaRPr lang="en-US" dirty="0" smtClean="0"/>
          </a:p>
          <a:p>
            <a:r>
              <a:rPr lang="en-US" dirty="0" smtClean="0"/>
              <a:t>While </a:t>
            </a:r>
            <a:r>
              <a:rPr lang="en-US" dirty="0"/>
              <a:t>pollution can be devastating to ecosystems and is </a:t>
            </a:r>
            <a:r>
              <a:rPr lang="en-US" dirty="0" smtClean="0"/>
              <a:t>one </a:t>
            </a:r>
            <a:br>
              <a:rPr lang="en-US" dirty="0" smtClean="0"/>
            </a:br>
            <a:r>
              <a:rPr lang="en-US" dirty="0" smtClean="0"/>
              <a:t>of </a:t>
            </a:r>
            <a:r>
              <a:rPr lang="en-US" dirty="0"/>
              <a:t>the </a:t>
            </a:r>
            <a:r>
              <a:rPr lang="en-US" dirty="0" smtClean="0"/>
              <a:t>four </a:t>
            </a:r>
            <a:r>
              <a:rPr lang="en-US" dirty="0"/>
              <a:t>major causes of extinction, it is also expensive.</a:t>
            </a:r>
          </a:p>
          <a:p>
            <a:pPr lvl="1"/>
            <a:r>
              <a:rPr lang="en-US" dirty="0"/>
              <a:t>Because pollution is waste, by existing it causes money.  </a:t>
            </a:r>
            <a:endParaRPr lang="en-US" dirty="0" smtClean="0"/>
          </a:p>
          <a:p>
            <a:pPr lvl="1"/>
            <a:r>
              <a:rPr lang="en-US" dirty="0" smtClean="0"/>
              <a:t>For </a:t>
            </a:r>
            <a:r>
              <a:rPr lang="en-US" dirty="0"/>
              <a:t>example, the nutrients that run off a </a:t>
            </a:r>
            <a:r>
              <a:rPr lang="en-US" dirty="0" smtClean="0"/>
              <a:t>field/yard </a:t>
            </a:r>
            <a:r>
              <a:rPr lang="en-US" dirty="0"/>
              <a:t>into a waterway had to </a:t>
            </a:r>
            <a:r>
              <a:rPr lang="en-US" dirty="0" smtClean="0"/>
              <a:t/>
            </a:r>
            <a:br>
              <a:rPr lang="en-US" dirty="0" smtClean="0"/>
            </a:br>
            <a:r>
              <a:rPr lang="en-US" dirty="0" smtClean="0"/>
              <a:t>be purchased by </a:t>
            </a:r>
            <a:r>
              <a:rPr lang="en-US" dirty="0"/>
              <a:t>a farmer or homeowner, but also are not supporting the </a:t>
            </a:r>
            <a:r>
              <a:rPr lang="en-US" dirty="0" smtClean="0"/>
              <a:t/>
            </a:r>
            <a:br>
              <a:rPr lang="en-US" dirty="0" smtClean="0"/>
            </a:br>
            <a:r>
              <a:rPr lang="en-US" dirty="0" smtClean="0"/>
              <a:t>plants </a:t>
            </a:r>
            <a:r>
              <a:rPr lang="en-US" dirty="0"/>
              <a:t>they are growing. </a:t>
            </a:r>
            <a:r>
              <a:rPr lang="en-US" dirty="0" smtClean="0"/>
              <a:t/>
            </a:r>
            <a:br>
              <a:rPr lang="en-US" dirty="0" smtClean="0"/>
            </a:br>
            <a:endParaRPr lang="en-US" dirty="0"/>
          </a:p>
          <a:p>
            <a:r>
              <a:rPr lang="en-US" dirty="0"/>
              <a:t>However, it also costs money to clean up pollution. </a:t>
            </a:r>
            <a:endParaRPr lang="en-US" dirty="0" smtClean="0"/>
          </a:p>
          <a:p>
            <a:pPr lvl="1"/>
            <a:r>
              <a:rPr lang="en-US" dirty="0" smtClean="0"/>
              <a:t>Pollution </a:t>
            </a:r>
            <a:r>
              <a:rPr lang="en-US" dirty="0"/>
              <a:t>hurts people economically both by causing the loss of purchased </a:t>
            </a:r>
            <a:r>
              <a:rPr lang="en-US" dirty="0" smtClean="0"/>
              <a:t/>
            </a:r>
            <a:br>
              <a:rPr lang="en-US" dirty="0" smtClean="0"/>
            </a:br>
            <a:r>
              <a:rPr lang="en-US" dirty="0" smtClean="0"/>
              <a:t>resources</a:t>
            </a:r>
            <a:r>
              <a:rPr lang="en-US" dirty="0"/>
              <a:t>, but also by requiring later cleanup.</a:t>
            </a:r>
          </a:p>
          <a:p>
            <a:pPr lvl="1"/>
            <a:r>
              <a:rPr lang="en-US" dirty="0"/>
              <a:t>The only economical way to deal with pollution is to prevent it from occurring. </a:t>
            </a:r>
          </a:p>
          <a:p>
            <a:endParaRPr lang="en-US" dirty="0"/>
          </a:p>
        </p:txBody>
      </p:sp>
      <p:sp>
        <p:nvSpPr>
          <p:cNvPr id="6" name="Rectangle 5"/>
          <p:cNvSpPr/>
          <p:nvPr/>
        </p:nvSpPr>
        <p:spPr>
          <a:xfrm>
            <a:off x="10488376" y="6286314"/>
            <a:ext cx="1454244" cy="230832"/>
          </a:xfrm>
          <a:prstGeom prst="rect">
            <a:avLst/>
          </a:prstGeom>
        </p:spPr>
        <p:txBody>
          <a:bodyPr wrap="none">
            <a:spAutoFit/>
          </a:bodyPr>
          <a:lstStyle/>
          <a:p>
            <a:r>
              <a:rPr lang="en-US" sz="900" dirty="0" smtClean="0">
                <a:solidFill>
                  <a:srgbClr val="D6D6D6"/>
                </a:solidFill>
                <a:hlinkClick r:id="rId4"/>
              </a:rPr>
              <a:t>Source: www.nrcs.usda.gov</a:t>
            </a:r>
            <a:r>
              <a:rPr lang="en-US" sz="900" dirty="0" smtClean="0">
                <a:solidFill>
                  <a:srgbClr val="999999"/>
                </a:solidFill>
              </a:rPr>
              <a:t> </a:t>
            </a:r>
            <a:endParaRPr lang="en-US" sz="900" dirty="0"/>
          </a:p>
        </p:txBody>
      </p:sp>
    </p:spTree>
    <p:extLst>
      <p:ext uri="{BB962C8B-B14F-4D97-AF65-F5344CB8AC3E}">
        <p14:creationId xmlns:p14="http://schemas.microsoft.com/office/powerpoint/2010/main" xmlns="" val="2277864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Pollution</a:t>
            </a:r>
            <a:endParaRPr lang="en-US" dirty="0"/>
          </a:p>
        </p:txBody>
      </p:sp>
      <p:sp>
        <p:nvSpPr>
          <p:cNvPr id="3" name="Content Placeholder 2"/>
          <p:cNvSpPr>
            <a:spLocks noGrp="1"/>
          </p:cNvSpPr>
          <p:nvPr>
            <p:ph sz="quarter" idx="13"/>
          </p:nvPr>
        </p:nvSpPr>
        <p:spPr/>
        <p:txBody>
          <a:bodyPr>
            <a:normAutofit fontScale="77500" lnSpcReduction="20000"/>
          </a:bodyPr>
          <a:lstStyle/>
          <a:p>
            <a:r>
              <a:rPr lang="en-US" dirty="0" smtClean="0"/>
              <a:t>All sources of pollution can be grouped into one of two categories: point or nonpoint.</a:t>
            </a:r>
            <a:endParaRPr lang="en-US" dirty="0"/>
          </a:p>
          <a:p>
            <a:r>
              <a:rPr lang="en-US" u="sng" dirty="0" smtClean="0"/>
              <a:t>Point pollution </a:t>
            </a:r>
            <a:r>
              <a:rPr lang="en-US" dirty="0" smtClean="0"/>
              <a:t>comes from a single source, such as a factory or large farm.</a:t>
            </a:r>
          </a:p>
          <a:p>
            <a:pPr lvl="1"/>
            <a:r>
              <a:rPr lang="en-US" dirty="0" smtClean="0"/>
              <a:t>Point pollution is easier to eliminate because it comes from one place. </a:t>
            </a:r>
          </a:p>
          <a:p>
            <a:pPr lvl="1"/>
            <a:r>
              <a:rPr lang="en-US" dirty="0" smtClean="0"/>
              <a:t>If a source of point pollution is identified, state and federal regulators can take legal action to stop the introduction of a source of pollution. </a:t>
            </a:r>
            <a:br>
              <a:rPr lang="en-US" dirty="0" smtClean="0"/>
            </a:br>
            <a:endParaRPr lang="en-US" dirty="0" smtClean="0"/>
          </a:p>
          <a:p>
            <a:r>
              <a:rPr lang="en-US" u="sng" dirty="0" smtClean="0"/>
              <a:t>Nonpoint pollution </a:t>
            </a:r>
            <a:r>
              <a:rPr lang="en-US" dirty="0" smtClean="0"/>
              <a:t>comes from many sources. </a:t>
            </a:r>
          </a:p>
          <a:p>
            <a:pPr lvl="1"/>
            <a:r>
              <a:rPr lang="en-US" dirty="0" smtClean="0"/>
              <a:t>For example, if many residents of a city over-fertilize their yards, it is impossible to </a:t>
            </a:r>
            <a:br>
              <a:rPr lang="en-US" dirty="0" smtClean="0"/>
            </a:br>
            <a:r>
              <a:rPr lang="en-US" dirty="0" smtClean="0"/>
              <a:t>go to only one place to stop the introduction of pollutants. </a:t>
            </a:r>
          </a:p>
          <a:p>
            <a:pPr lvl="1"/>
            <a:r>
              <a:rPr lang="en-US" dirty="0" smtClean="0"/>
              <a:t>For this reason, nonpoint pollution is much harder to treat. </a:t>
            </a:r>
          </a:p>
          <a:p>
            <a:pPr lvl="1"/>
            <a:r>
              <a:rPr lang="en-US" dirty="0" smtClean="0"/>
              <a:t>Common nonpoint pollutants include fertilizers, motor oil, and household chemicals.</a:t>
            </a:r>
          </a:p>
          <a:p>
            <a:pPr lvl="1"/>
            <a:r>
              <a:rPr lang="en-US" dirty="0" smtClean="0"/>
              <a:t>Automobile exhaust could also be considered a source of nonpoint air pollution. </a:t>
            </a:r>
          </a:p>
          <a:p>
            <a:pPr lvl="1"/>
            <a:endParaRPr lang="en-US" dirty="0"/>
          </a:p>
          <a:p>
            <a:r>
              <a:rPr lang="en-US" dirty="0" smtClean="0"/>
              <a:t>From here, we can recognize six kinds of pollution.  Each kind of </a:t>
            </a:r>
            <a:br>
              <a:rPr lang="en-US" dirty="0" smtClean="0"/>
            </a:br>
            <a:r>
              <a:rPr lang="en-US" dirty="0" smtClean="0"/>
              <a:t>pollution consists of both point and nonpoint pollution.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r="4158"/>
          <a:stretch/>
        </p:blipFill>
        <p:spPr>
          <a:xfrm>
            <a:off x="7761764" y="2867891"/>
            <a:ext cx="4305547" cy="3297382"/>
          </a:xfrm>
          <a:prstGeom prst="rect">
            <a:avLst/>
          </a:prstGeom>
        </p:spPr>
      </p:pic>
      <p:sp>
        <p:nvSpPr>
          <p:cNvPr id="5" name="Rectangle 4"/>
          <p:cNvSpPr/>
          <p:nvPr/>
        </p:nvSpPr>
        <p:spPr>
          <a:xfrm>
            <a:off x="10327387" y="6165273"/>
            <a:ext cx="1864613" cy="230832"/>
          </a:xfrm>
          <a:prstGeom prst="rect">
            <a:avLst/>
          </a:prstGeom>
        </p:spPr>
        <p:txBody>
          <a:bodyPr wrap="none">
            <a:spAutoFit/>
          </a:bodyPr>
          <a:lstStyle/>
          <a:p>
            <a:r>
              <a:rPr lang="en-US" sz="900" dirty="0" smtClean="0">
                <a:solidFill>
                  <a:srgbClr val="D6D6D6"/>
                </a:solidFill>
                <a:hlinkClick r:id="rId4"/>
              </a:rPr>
              <a:t>Source: www.nptwaterresources.org</a:t>
            </a:r>
            <a:r>
              <a:rPr lang="en-US" sz="900" dirty="0" smtClean="0">
                <a:solidFill>
                  <a:srgbClr val="999999"/>
                </a:solidFill>
              </a:rPr>
              <a:t> </a:t>
            </a:r>
            <a:endParaRPr lang="en-US" sz="900" dirty="0"/>
          </a:p>
        </p:txBody>
      </p:sp>
    </p:spTree>
    <p:extLst>
      <p:ext uri="{BB962C8B-B14F-4D97-AF65-F5344CB8AC3E}">
        <p14:creationId xmlns:p14="http://schemas.microsoft.com/office/powerpoint/2010/main" xmlns="" val="4126389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09762" y="2902522"/>
            <a:ext cx="3049504" cy="2195643"/>
          </a:xfrm>
          <a:prstGeom prst="rect">
            <a:avLst/>
          </a:prstGeom>
        </p:spPr>
      </p:pic>
      <p:sp>
        <p:nvSpPr>
          <p:cNvPr id="2" name="Title 1"/>
          <p:cNvSpPr>
            <a:spLocks noGrp="1"/>
          </p:cNvSpPr>
          <p:nvPr>
            <p:ph type="title"/>
          </p:nvPr>
        </p:nvSpPr>
        <p:spPr/>
        <p:txBody>
          <a:bodyPr/>
          <a:lstStyle/>
          <a:p>
            <a:r>
              <a:rPr lang="en-US" dirty="0" smtClean="0"/>
              <a:t>Kinds of Pollution</a:t>
            </a:r>
            <a:endParaRPr lang="en-US" dirty="0"/>
          </a:p>
        </p:txBody>
      </p:sp>
      <p:sp>
        <p:nvSpPr>
          <p:cNvPr id="3" name="Content Placeholder 2"/>
          <p:cNvSpPr>
            <a:spLocks noGrp="1"/>
          </p:cNvSpPr>
          <p:nvPr>
            <p:ph sz="quarter" idx="13"/>
          </p:nvPr>
        </p:nvSpPr>
        <p:spPr/>
        <p:txBody>
          <a:bodyPr>
            <a:normAutofit fontScale="77500" lnSpcReduction="20000"/>
          </a:bodyPr>
          <a:lstStyle/>
          <a:p>
            <a:r>
              <a:rPr lang="en-US" dirty="0" smtClean="0"/>
              <a:t>Air Pollution: this can include anything that is not nitrogen, oxygen, water, or water vapor. </a:t>
            </a:r>
          </a:p>
          <a:p>
            <a:pPr lvl="1"/>
            <a:r>
              <a:rPr lang="en-US" dirty="0" smtClean="0"/>
              <a:t>A major cause of air pollution are partial hydrocarbons – when fossi</a:t>
            </a:r>
            <a:r>
              <a:rPr lang="en-US" dirty="0"/>
              <a:t>l</a:t>
            </a:r>
            <a:r>
              <a:rPr lang="en-US" dirty="0" smtClean="0"/>
              <a:t> fuels are burned, the fossil fuel molecule (the hydrocarbon) may not be completely broken down (e.g. soot is a partial hydrocarbon).</a:t>
            </a:r>
          </a:p>
          <a:p>
            <a:pPr lvl="1"/>
            <a:r>
              <a:rPr lang="en-US" dirty="0" smtClean="0"/>
              <a:t>Partial hydrocarbons are very reactive and are known to cause health problems, including cancer, when people are routinely exposed to them. </a:t>
            </a:r>
          </a:p>
          <a:p>
            <a:pPr lvl="1"/>
            <a:r>
              <a:rPr lang="en-US" dirty="0" smtClean="0"/>
              <a:t>Sulfur dioxide and nitrogen oxide (which occur when fossil fuels are burned) are also major </a:t>
            </a:r>
            <a:br>
              <a:rPr lang="en-US" dirty="0" smtClean="0"/>
            </a:br>
            <a:r>
              <a:rPr lang="en-US" dirty="0" smtClean="0"/>
              <a:t>contributors to air pollution and when they mix with water vapor they form acid rain. </a:t>
            </a:r>
          </a:p>
          <a:p>
            <a:pPr lvl="1"/>
            <a:r>
              <a:rPr lang="en-US" dirty="0" smtClean="0"/>
              <a:t>Excess carbon dioxide production results in increased heat retention in the atmosphere.  </a:t>
            </a:r>
            <a:br>
              <a:rPr lang="en-US" dirty="0" smtClean="0"/>
            </a:br>
            <a:r>
              <a:rPr lang="en-US" dirty="0" smtClean="0"/>
              <a:t>This can change weather patterns, increase global surface temperatures, and alter natural </a:t>
            </a:r>
            <a:br>
              <a:rPr lang="en-US" dirty="0" smtClean="0"/>
            </a:br>
            <a:r>
              <a:rPr lang="en-US" dirty="0" smtClean="0"/>
              <a:t>ecosystem functions and services. </a:t>
            </a:r>
            <a:endParaRPr lang="en-US" dirty="0"/>
          </a:p>
          <a:p>
            <a:r>
              <a:rPr lang="en-US" dirty="0" smtClean="0"/>
              <a:t>Water Pollution: common sources are synthetically-produced chemicals, sewage, </a:t>
            </a:r>
            <a:br>
              <a:rPr lang="en-US" dirty="0" smtClean="0"/>
            </a:br>
            <a:r>
              <a:rPr lang="en-US" dirty="0" smtClean="0"/>
              <a:t>pesticides, heavy metals, and fertilizers. </a:t>
            </a:r>
          </a:p>
          <a:p>
            <a:pPr lvl="1"/>
            <a:r>
              <a:rPr lang="en-US" dirty="0" smtClean="0"/>
              <a:t>Many synthetic chemicals can become toxic while sewage and nutrient pollution cause aquatic oxygen levels to drop. </a:t>
            </a:r>
          </a:p>
          <a:p>
            <a:pPr lvl="1"/>
            <a:r>
              <a:rPr lang="en-US" dirty="0" smtClean="0"/>
              <a:t>The Mississippi River carries an estimated 1.5 million tons of nitrogen pollution into the Gulf of Mexico each year, resulting in a Dead Zone the size of New Jersey each summer. </a:t>
            </a:r>
          </a:p>
          <a:p>
            <a:pPr lvl="1"/>
            <a:r>
              <a:rPr lang="en-US" dirty="0" smtClean="0"/>
              <a:t>40% of rivers and 46% of lakes in the US are too polluted for fishing, swimming or aquatic life. </a:t>
            </a:r>
          </a:p>
          <a:p>
            <a:endParaRPr lang="en-US" dirty="0"/>
          </a:p>
        </p:txBody>
      </p:sp>
      <p:sp>
        <p:nvSpPr>
          <p:cNvPr id="5" name="Rectangle 4"/>
          <p:cNvSpPr/>
          <p:nvPr/>
        </p:nvSpPr>
        <p:spPr>
          <a:xfrm rot="16200000">
            <a:off x="11264332" y="3578348"/>
            <a:ext cx="1582484" cy="230832"/>
          </a:xfrm>
          <a:prstGeom prst="rect">
            <a:avLst/>
          </a:prstGeom>
        </p:spPr>
        <p:txBody>
          <a:bodyPr wrap="none">
            <a:spAutoFit/>
          </a:bodyPr>
          <a:lstStyle/>
          <a:p>
            <a:r>
              <a:rPr lang="en-US" sz="900" dirty="0" smtClean="0">
                <a:solidFill>
                  <a:srgbClr val="D6D6D6"/>
                </a:solidFill>
                <a:hlinkClick r:id="rId4"/>
              </a:rPr>
              <a:t>Source: insideclimatenews.org</a:t>
            </a:r>
            <a:r>
              <a:rPr lang="en-US" sz="900" dirty="0" smtClean="0">
                <a:solidFill>
                  <a:srgbClr val="999999"/>
                </a:solidFill>
              </a:rPr>
              <a:t> </a:t>
            </a:r>
            <a:endParaRPr lang="en-US" sz="900" dirty="0"/>
          </a:p>
        </p:txBody>
      </p:sp>
    </p:spTree>
    <p:extLst>
      <p:ext uri="{BB962C8B-B14F-4D97-AF65-F5344CB8AC3E}">
        <p14:creationId xmlns:p14="http://schemas.microsoft.com/office/powerpoint/2010/main" xmlns="" val="2953649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Kinds of Pollution</a:t>
            </a:r>
            <a:endParaRPr lang="en-US" dirty="0"/>
          </a:p>
        </p:txBody>
      </p:sp>
      <p:sp>
        <p:nvSpPr>
          <p:cNvPr id="3" name="Content Placeholder 2"/>
          <p:cNvSpPr>
            <a:spLocks noGrp="1"/>
          </p:cNvSpPr>
          <p:nvPr>
            <p:ph sz="quarter" idx="13"/>
          </p:nvPr>
        </p:nvSpPr>
        <p:spPr/>
        <p:txBody>
          <a:bodyPr>
            <a:normAutofit fontScale="77500" lnSpcReduction="20000"/>
          </a:bodyPr>
          <a:lstStyle/>
          <a:p>
            <a:r>
              <a:rPr lang="en-US" dirty="0"/>
              <a:t>Land Pollution: this can include industrial waste but it can also include household garbage. </a:t>
            </a:r>
          </a:p>
          <a:p>
            <a:pPr lvl="1"/>
            <a:r>
              <a:rPr lang="en-US" dirty="0"/>
              <a:t>According to the EPA, the average American produces 4.3 lbs. of waste per day.</a:t>
            </a:r>
          </a:p>
          <a:p>
            <a:pPr lvl="1"/>
            <a:r>
              <a:rPr lang="en-US" dirty="0"/>
              <a:t>Of this, over half becomes part of a landfill while roughly only a third is recycled. </a:t>
            </a:r>
          </a:p>
          <a:p>
            <a:pPr lvl="1"/>
            <a:r>
              <a:rPr lang="en-US" dirty="0"/>
              <a:t>While oil and chemical refining are major contributors to land pollution, so are household wastes such as paints, solvents, motor oil, fluorescent lights, aerosol cans, and ammunition. </a:t>
            </a:r>
            <a:r>
              <a:rPr lang="en-US" dirty="0" smtClean="0"/>
              <a:t/>
            </a:r>
            <a:br>
              <a:rPr lang="en-US" dirty="0" smtClean="0"/>
            </a:br>
            <a:endParaRPr lang="en-US" dirty="0"/>
          </a:p>
          <a:p>
            <a:r>
              <a:rPr lang="en-US" dirty="0" smtClean="0"/>
              <a:t>Noise Pollution: while we can’t see or smell it, excess levels of noise has been shown to cause environmental harm. </a:t>
            </a:r>
          </a:p>
          <a:p>
            <a:pPr lvl="1"/>
            <a:r>
              <a:rPr lang="en-US" dirty="0" smtClean="0"/>
              <a:t>In human populations, excess noise increases the risk of stress-related illness, high blood pressure, and hearing loss. </a:t>
            </a:r>
          </a:p>
          <a:p>
            <a:pPr lvl="1"/>
            <a:r>
              <a:rPr lang="en-US" dirty="0" smtClean="0"/>
              <a:t>In aquatic ecosystems, excess noise has been shown to upset the navigation of whales and even kill other species. </a:t>
            </a:r>
          </a:p>
          <a:p>
            <a:pPr lvl="1"/>
            <a:r>
              <a:rPr lang="en-US" dirty="0" smtClean="0"/>
              <a:t>The EPA classifies noise as a form of air pollution and has jurisdiction to regulate it as a pollutant. </a:t>
            </a:r>
            <a:br>
              <a:rPr lang="en-US" dirty="0" smtClean="0"/>
            </a:br>
            <a:endParaRPr lang="en-US" dirty="0" smtClean="0"/>
          </a:p>
          <a:p>
            <a:r>
              <a:rPr lang="en-US" dirty="0" smtClean="0"/>
              <a:t>Light Pollution: when artificial lighting is exposed to natural ecosystems, problems can occur. </a:t>
            </a:r>
          </a:p>
          <a:p>
            <a:pPr lvl="1"/>
            <a:r>
              <a:rPr lang="en-US" dirty="0" smtClean="0"/>
              <a:t>Longer feeding times from birds who are active for longer periods of time have been shown to alter migration patterns. </a:t>
            </a:r>
          </a:p>
          <a:p>
            <a:pPr lvl="1"/>
            <a:r>
              <a:rPr lang="en-US" dirty="0" smtClean="0"/>
              <a:t>Streetlights have been shown to confuse newly hatched sea turtles, who use starlight reflected off waves as an indicator of which direction to move after hatching. </a:t>
            </a:r>
          </a:p>
          <a:p>
            <a:pPr lvl="1"/>
            <a:endParaRPr lang="en-US" dirty="0"/>
          </a:p>
        </p:txBody>
      </p:sp>
    </p:spTree>
    <p:extLst>
      <p:ext uri="{BB962C8B-B14F-4D97-AF65-F5344CB8AC3E}">
        <p14:creationId xmlns:p14="http://schemas.microsoft.com/office/powerpoint/2010/main" xmlns="" val="1655787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Pollution</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a:t>Pollution is not a new phenomenon.  </a:t>
            </a:r>
            <a:endParaRPr lang="en-US" dirty="0" smtClean="0"/>
          </a:p>
          <a:p>
            <a:pPr lvl="1"/>
            <a:r>
              <a:rPr lang="en-US" dirty="0" smtClean="0"/>
              <a:t>By </a:t>
            </a:r>
            <a:r>
              <a:rPr lang="en-US" dirty="0"/>
              <a:t>the 1800s, people began to connect unsanitary living conditions and the spread of disease and plagues (such as the Black Plague, which was able to develop in dense urban areas where human waste and garbage accumulated quickly</a:t>
            </a:r>
            <a:r>
              <a:rPr lang="en-US" dirty="0" smtClean="0"/>
              <a:t>) as the result of the work of scientists such as Louis Pasteur. </a:t>
            </a:r>
          </a:p>
          <a:p>
            <a:pPr lvl="1"/>
            <a:r>
              <a:rPr lang="en-US" dirty="0" smtClean="0"/>
              <a:t>By </a:t>
            </a:r>
            <a:r>
              <a:rPr lang="en-US" dirty="0"/>
              <a:t>the 1850s, Chicago became the first major US city to develop a major sewage-treatment system. </a:t>
            </a:r>
            <a:endParaRPr lang="en-US" dirty="0" smtClean="0"/>
          </a:p>
          <a:p>
            <a:pPr lvl="1"/>
            <a:r>
              <a:rPr lang="en-US" dirty="0" smtClean="0"/>
              <a:t>As the US and other nations became more industrialized, the limits to the ability of the environment to process and eliminate waste became more and more apparent.</a:t>
            </a:r>
            <a:br>
              <a:rPr lang="en-US" dirty="0" smtClean="0"/>
            </a:br>
            <a:endParaRPr lang="en-US" dirty="0" smtClean="0"/>
          </a:p>
          <a:p>
            <a:r>
              <a:rPr lang="en-US" dirty="0"/>
              <a:t>As the Industrial Revolution changed cities across the world by the </a:t>
            </a:r>
            <a:r>
              <a:rPr lang="en-US" dirty="0" smtClean="0"/>
              <a:t/>
            </a:r>
            <a:br>
              <a:rPr lang="en-US" dirty="0" smtClean="0"/>
            </a:br>
            <a:r>
              <a:rPr lang="en-US" dirty="0" smtClean="0"/>
              <a:t>early </a:t>
            </a:r>
            <a:r>
              <a:rPr lang="en-US" dirty="0"/>
              <a:t>1900s, waste from industries and factories became much more </a:t>
            </a:r>
            <a:r>
              <a:rPr lang="en-US" dirty="0" smtClean="0"/>
              <a:t/>
            </a:r>
            <a:br>
              <a:rPr lang="en-US" dirty="0" smtClean="0"/>
            </a:br>
            <a:r>
              <a:rPr lang="en-US" dirty="0" smtClean="0"/>
              <a:t>evident</a:t>
            </a:r>
            <a:r>
              <a:rPr lang="en-US" dirty="0"/>
              <a:t>, replacing human waste as the primary pollutant. </a:t>
            </a:r>
            <a:endParaRPr lang="en-US" dirty="0" smtClean="0"/>
          </a:p>
          <a:p>
            <a:pPr lvl="1"/>
            <a:r>
              <a:rPr lang="en-US" dirty="0" smtClean="0"/>
              <a:t>Increasingly</a:t>
            </a:r>
            <a:r>
              <a:rPr lang="en-US" dirty="0"/>
              <a:t>, waterways near cities became visibly affected by sulfuric acid, </a:t>
            </a:r>
            <a:r>
              <a:rPr lang="en-US" dirty="0" smtClean="0"/>
              <a:t/>
            </a:r>
            <a:br>
              <a:rPr lang="en-US" dirty="0" smtClean="0"/>
            </a:br>
            <a:r>
              <a:rPr lang="en-US" dirty="0" smtClean="0"/>
              <a:t>soda ash</a:t>
            </a:r>
            <a:r>
              <a:rPr lang="en-US" dirty="0"/>
              <a:t>, dyes, wood pulp, animal byproducts, and other waste products of </a:t>
            </a:r>
            <a:r>
              <a:rPr lang="en-US" dirty="0" smtClean="0"/>
              <a:t/>
            </a:r>
            <a:br>
              <a:rPr lang="en-US" dirty="0" smtClean="0"/>
            </a:br>
            <a:r>
              <a:rPr lang="en-US" dirty="0" smtClean="0"/>
              <a:t>industrialization</a:t>
            </a:r>
            <a:r>
              <a:rPr lang="en-US" dirty="0"/>
              <a:t>. </a:t>
            </a:r>
          </a:p>
          <a:p>
            <a:endParaRPr lang="en-US" dirty="0"/>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23150" r="18224"/>
          <a:stretch/>
        </p:blipFill>
        <p:spPr>
          <a:xfrm>
            <a:off x="9639300" y="3467100"/>
            <a:ext cx="2343150" cy="3087992"/>
          </a:xfrm>
          <a:prstGeom prst="rect">
            <a:avLst/>
          </a:prstGeom>
        </p:spPr>
      </p:pic>
      <p:sp>
        <p:nvSpPr>
          <p:cNvPr id="5" name="Rectangle 4"/>
          <p:cNvSpPr/>
          <p:nvPr/>
        </p:nvSpPr>
        <p:spPr>
          <a:xfrm>
            <a:off x="10471773" y="6661407"/>
            <a:ext cx="1595309" cy="230832"/>
          </a:xfrm>
          <a:prstGeom prst="rect">
            <a:avLst/>
          </a:prstGeom>
        </p:spPr>
        <p:txBody>
          <a:bodyPr wrap="none">
            <a:spAutoFit/>
          </a:bodyPr>
          <a:lstStyle/>
          <a:p>
            <a:r>
              <a:rPr lang="en-US" sz="900" dirty="0" smtClean="0">
                <a:solidFill>
                  <a:srgbClr val="D6D6D6"/>
                </a:solidFill>
                <a:hlinkClick r:id="rId4"/>
              </a:rPr>
              <a:t>Source: permaculturenews.org</a:t>
            </a:r>
            <a:r>
              <a:rPr lang="en-US" sz="900" dirty="0" smtClean="0">
                <a:solidFill>
                  <a:srgbClr val="999999"/>
                </a:solidFill>
              </a:rPr>
              <a:t> </a:t>
            </a:r>
            <a:endParaRPr lang="en-US" sz="900" dirty="0"/>
          </a:p>
        </p:txBody>
      </p:sp>
    </p:spTree>
    <p:extLst>
      <p:ext uri="{BB962C8B-B14F-4D97-AF65-F5344CB8AC3E}">
        <p14:creationId xmlns:p14="http://schemas.microsoft.com/office/powerpoint/2010/main" xmlns="" val="950294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Pollution Nightmares</a:t>
            </a:r>
            <a:endParaRPr lang="en-US" dirty="0"/>
          </a:p>
        </p:txBody>
      </p:sp>
      <p:sp>
        <p:nvSpPr>
          <p:cNvPr id="3" name="Content Placeholder 2"/>
          <p:cNvSpPr>
            <a:spLocks noGrp="1"/>
          </p:cNvSpPr>
          <p:nvPr>
            <p:ph sz="quarter" idx="13"/>
          </p:nvPr>
        </p:nvSpPr>
        <p:spPr>
          <a:xfrm>
            <a:off x="122476" y="1360529"/>
            <a:ext cx="11916896" cy="4995301"/>
          </a:xfrm>
        </p:spPr>
        <p:txBody>
          <a:bodyPr>
            <a:normAutofit fontScale="92500" lnSpcReduction="10000"/>
          </a:bodyPr>
          <a:lstStyle/>
          <a:p>
            <a:r>
              <a:rPr lang="en-US" dirty="0"/>
              <a:t>In Cleveland, the Cuyahoga River became so polluted that it caught fire in 1936, when a spark ignited floating pollutants. </a:t>
            </a:r>
            <a:endParaRPr lang="en-US" dirty="0" smtClean="0"/>
          </a:p>
          <a:p>
            <a:pPr lvl="1"/>
            <a:r>
              <a:rPr lang="en-US" dirty="0" smtClean="0"/>
              <a:t>The </a:t>
            </a:r>
            <a:r>
              <a:rPr lang="en-US" dirty="0"/>
              <a:t>river caught fire several more times in the following decades. </a:t>
            </a:r>
            <a:r>
              <a:rPr lang="en-US" dirty="0" smtClean="0"/>
              <a:t/>
            </a:r>
            <a:br>
              <a:rPr lang="en-US" dirty="0" smtClean="0"/>
            </a:br>
            <a:endParaRPr lang="en-US" dirty="0"/>
          </a:p>
          <a:p>
            <a:r>
              <a:rPr lang="en-US" dirty="0"/>
              <a:t>Air pollution also became increasingly apparent. </a:t>
            </a:r>
            <a:endParaRPr lang="en-US" dirty="0" smtClean="0"/>
          </a:p>
          <a:p>
            <a:pPr lvl="1"/>
            <a:r>
              <a:rPr lang="en-US" dirty="0" smtClean="0"/>
              <a:t>In </a:t>
            </a:r>
            <a:r>
              <a:rPr lang="en-US" dirty="0"/>
              <a:t>the 1800s, smog caused many deaths in large cities like </a:t>
            </a:r>
            <a:r>
              <a:rPr lang="en-US" dirty="0" smtClean="0"/>
              <a:t/>
            </a:r>
            <a:br>
              <a:rPr lang="en-US" dirty="0" smtClean="0"/>
            </a:br>
            <a:r>
              <a:rPr lang="en-US" dirty="0" smtClean="0"/>
              <a:t>New </a:t>
            </a:r>
            <a:r>
              <a:rPr lang="en-US" dirty="0"/>
              <a:t>York and London. </a:t>
            </a:r>
            <a:endParaRPr lang="en-US" dirty="0" smtClean="0"/>
          </a:p>
          <a:p>
            <a:pPr lvl="1"/>
            <a:r>
              <a:rPr lang="en-US" dirty="0" smtClean="0"/>
              <a:t>In </a:t>
            </a:r>
            <a:r>
              <a:rPr lang="en-US" dirty="0"/>
              <a:t>October 1948, 20 people in Donora, PA died as the result </a:t>
            </a:r>
            <a:r>
              <a:rPr lang="en-US" dirty="0" smtClean="0"/>
              <a:t/>
            </a:r>
            <a:br>
              <a:rPr lang="en-US" dirty="0" smtClean="0"/>
            </a:br>
            <a:r>
              <a:rPr lang="en-US" dirty="0" smtClean="0"/>
              <a:t>of </a:t>
            </a:r>
            <a:r>
              <a:rPr lang="en-US" dirty="0"/>
              <a:t>severe air pollution and thousands more were severely sickened. </a:t>
            </a:r>
            <a:endParaRPr lang="en-US" dirty="0" smtClean="0"/>
          </a:p>
          <a:p>
            <a:pPr lvl="1"/>
            <a:r>
              <a:rPr lang="en-US" dirty="0" smtClean="0"/>
              <a:t>In </a:t>
            </a:r>
            <a:r>
              <a:rPr lang="en-US" dirty="0"/>
              <a:t>1952, an event now called “The Great Smog” killed 4000 people </a:t>
            </a:r>
            <a:r>
              <a:rPr lang="en-US" dirty="0" smtClean="0"/>
              <a:t/>
            </a:r>
            <a:br>
              <a:rPr lang="en-US" dirty="0" smtClean="0"/>
            </a:br>
            <a:r>
              <a:rPr lang="en-US" dirty="0" smtClean="0"/>
              <a:t>in </a:t>
            </a:r>
            <a:r>
              <a:rPr lang="en-US" dirty="0"/>
              <a:t>London and sickened over 100,000 as airborne pollutants and </a:t>
            </a:r>
            <a:r>
              <a:rPr lang="en-US" dirty="0" smtClean="0"/>
              <a:t/>
            </a:r>
            <a:br>
              <a:rPr lang="en-US" dirty="0" smtClean="0"/>
            </a:br>
            <a:r>
              <a:rPr lang="en-US" dirty="0" smtClean="0"/>
              <a:t>smoke from </a:t>
            </a:r>
            <a:r>
              <a:rPr lang="en-US" dirty="0"/>
              <a:t>coal burning mixed with heavy fog and windless </a:t>
            </a:r>
            <a:r>
              <a:rPr lang="en-US" dirty="0" smtClean="0"/>
              <a:t/>
            </a:r>
            <a:br>
              <a:rPr lang="en-US" dirty="0" smtClean="0"/>
            </a:br>
            <a:r>
              <a:rPr lang="en-US" dirty="0" smtClean="0"/>
              <a:t>conditions</a:t>
            </a:r>
            <a:r>
              <a:rPr lang="en-US" dirty="0"/>
              <a:t>. </a:t>
            </a:r>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38125" r="10727"/>
          <a:stretch/>
        </p:blipFill>
        <p:spPr>
          <a:xfrm>
            <a:off x="8362950" y="1866899"/>
            <a:ext cx="3524250" cy="4358132"/>
          </a:xfrm>
          <a:prstGeom prst="rect">
            <a:avLst/>
          </a:prstGeom>
        </p:spPr>
      </p:pic>
      <p:sp>
        <p:nvSpPr>
          <p:cNvPr id="5" name="Rectangle 4"/>
          <p:cNvSpPr/>
          <p:nvPr/>
        </p:nvSpPr>
        <p:spPr>
          <a:xfrm>
            <a:off x="10837890" y="5998775"/>
            <a:ext cx="1274708" cy="230832"/>
          </a:xfrm>
          <a:prstGeom prst="rect">
            <a:avLst/>
          </a:prstGeom>
        </p:spPr>
        <p:txBody>
          <a:bodyPr wrap="none">
            <a:spAutoFit/>
          </a:bodyPr>
          <a:lstStyle/>
          <a:p>
            <a:r>
              <a:rPr lang="en-US" sz="900" dirty="0" smtClean="0">
                <a:solidFill>
                  <a:srgbClr val="D6D6D6"/>
                </a:solidFill>
                <a:hlinkClick r:id="rId4"/>
              </a:rPr>
              <a:t>Source: blog.iso50.com</a:t>
            </a:r>
            <a:r>
              <a:rPr lang="en-US" sz="900" dirty="0" smtClean="0">
                <a:solidFill>
                  <a:srgbClr val="999999"/>
                </a:solidFill>
              </a:rPr>
              <a:t> </a:t>
            </a:r>
            <a:endParaRPr lang="en-US" sz="900" dirty="0"/>
          </a:p>
        </p:txBody>
      </p:sp>
    </p:spTree>
    <p:extLst>
      <p:ext uri="{BB962C8B-B14F-4D97-AF65-F5344CB8AC3E}">
        <p14:creationId xmlns:p14="http://schemas.microsoft.com/office/powerpoint/2010/main" xmlns="" val="1397992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Pollution Nightmares</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dirty="0"/>
              <a:t>In addition to outright signs of air and water pollution, wildlife were </a:t>
            </a:r>
            <a:r>
              <a:rPr lang="en-US" dirty="0" smtClean="0"/>
              <a:t/>
            </a:r>
            <a:br>
              <a:rPr lang="en-US" dirty="0" smtClean="0"/>
            </a:br>
            <a:r>
              <a:rPr lang="en-US" dirty="0" smtClean="0"/>
              <a:t>showing </a:t>
            </a:r>
            <a:r>
              <a:rPr lang="en-US" dirty="0"/>
              <a:t>signs of impact from pollutants as well. </a:t>
            </a:r>
            <a:endParaRPr lang="en-US" dirty="0" smtClean="0"/>
          </a:p>
          <a:p>
            <a:pPr lvl="1"/>
            <a:r>
              <a:rPr lang="en-US" dirty="0" smtClean="0"/>
              <a:t>One </a:t>
            </a:r>
            <a:r>
              <a:rPr lang="en-US" dirty="0"/>
              <a:t>of the most famous examples of this was highlighted in Rachel Carson’s</a:t>
            </a:r>
            <a:r>
              <a:rPr lang="en-US" i="1" dirty="0"/>
              <a:t> </a:t>
            </a:r>
            <a:r>
              <a:rPr lang="en-US" i="1" dirty="0" smtClean="0"/>
              <a:t/>
            </a:r>
            <a:br>
              <a:rPr lang="en-US" i="1" dirty="0" smtClean="0"/>
            </a:br>
            <a:r>
              <a:rPr lang="en-US" i="1" dirty="0" smtClean="0"/>
              <a:t>Silent </a:t>
            </a:r>
            <a:r>
              <a:rPr lang="en-US" i="1" dirty="0"/>
              <a:t>Spring</a:t>
            </a:r>
            <a:r>
              <a:rPr lang="en-US" dirty="0"/>
              <a:t>. </a:t>
            </a:r>
            <a:endParaRPr lang="en-US" dirty="0" smtClean="0"/>
          </a:p>
          <a:p>
            <a:pPr lvl="1"/>
            <a:r>
              <a:rPr lang="en-US" dirty="0" smtClean="0"/>
              <a:t>This </a:t>
            </a:r>
            <a:r>
              <a:rPr lang="en-US" dirty="0"/>
              <a:t>1962 book exposed the impact of the pesticide DDT on large bird kills. </a:t>
            </a:r>
            <a:endParaRPr lang="en-US" dirty="0" smtClean="0"/>
          </a:p>
          <a:p>
            <a:pPr lvl="1"/>
            <a:r>
              <a:rPr lang="en-US" dirty="0" smtClean="0"/>
              <a:t>DDT </a:t>
            </a:r>
            <a:r>
              <a:rPr lang="en-US" dirty="0"/>
              <a:t>was a widely popular pesticide in the US, and Carson’s efforts to expose </a:t>
            </a:r>
            <a:r>
              <a:rPr lang="en-US" dirty="0" smtClean="0"/>
              <a:t/>
            </a:r>
            <a:br>
              <a:rPr lang="en-US" dirty="0" smtClean="0"/>
            </a:br>
            <a:r>
              <a:rPr lang="en-US" dirty="0" smtClean="0"/>
              <a:t>its </a:t>
            </a:r>
            <a:r>
              <a:rPr lang="en-US" dirty="0"/>
              <a:t>effects faced widespread criticism. </a:t>
            </a:r>
            <a:r>
              <a:rPr lang="en-US" dirty="0" smtClean="0"/>
              <a:t/>
            </a:r>
            <a:br>
              <a:rPr lang="en-US" dirty="0" smtClean="0"/>
            </a:br>
            <a:endParaRPr lang="en-US" dirty="0"/>
          </a:p>
          <a:p>
            <a:r>
              <a:rPr lang="en-US" i="1" dirty="0"/>
              <a:t>Silent Spring</a:t>
            </a:r>
            <a:r>
              <a:rPr lang="en-US" dirty="0"/>
              <a:t> was written after four years of meticulous research.  </a:t>
            </a:r>
            <a:endParaRPr lang="en-US" dirty="0" smtClean="0"/>
          </a:p>
          <a:p>
            <a:pPr lvl="1"/>
            <a:r>
              <a:rPr lang="en-US" dirty="0" smtClean="0"/>
              <a:t>In </a:t>
            </a:r>
            <a:r>
              <a:rPr lang="en-US" dirty="0"/>
              <a:t>this book, Carson described how DDT accumulated in the tissues of living </a:t>
            </a:r>
            <a:r>
              <a:rPr lang="en-US" dirty="0" smtClean="0"/>
              <a:t/>
            </a:r>
            <a:br>
              <a:rPr lang="en-US" dirty="0" smtClean="0"/>
            </a:br>
            <a:r>
              <a:rPr lang="en-US" dirty="0" smtClean="0"/>
              <a:t>organisms </a:t>
            </a:r>
            <a:r>
              <a:rPr lang="en-US" dirty="0"/>
              <a:t>and became more concentrated as it worked its way up the food chain. </a:t>
            </a:r>
            <a:endParaRPr lang="en-US" dirty="0" smtClean="0"/>
          </a:p>
          <a:p>
            <a:pPr lvl="1"/>
            <a:r>
              <a:rPr lang="en-US" dirty="0" smtClean="0"/>
              <a:t>Carson </a:t>
            </a:r>
            <a:r>
              <a:rPr lang="en-US" dirty="0"/>
              <a:t>concluded that even one application of DDT remained in the environment </a:t>
            </a:r>
            <a:r>
              <a:rPr lang="en-US" dirty="0" smtClean="0"/>
              <a:t/>
            </a:r>
            <a:br>
              <a:rPr lang="en-US" dirty="0" smtClean="0"/>
            </a:br>
            <a:r>
              <a:rPr lang="en-US" dirty="0" smtClean="0"/>
              <a:t>for </a:t>
            </a:r>
            <a:r>
              <a:rPr lang="en-US" dirty="0"/>
              <a:t>long periods of time.  </a:t>
            </a:r>
            <a:endParaRPr lang="en-US" dirty="0" smtClean="0"/>
          </a:p>
          <a:p>
            <a:pPr lvl="1"/>
            <a:r>
              <a:rPr lang="en-US" dirty="0" smtClean="0"/>
              <a:t>Once </a:t>
            </a:r>
            <a:r>
              <a:rPr lang="en-US" dirty="0"/>
              <a:t>in the </a:t>
            </a:r>
            <a:r>
              <a:rPr lang="en-US" dirty="0" smtClean="0"/>
              <a:t>environment </a:t>
            </a:r>
            <a:r>
              <a:rPr lang="en-US" dirty="0"/>
              <a:t>it could cause cancer and genetic damage, and weakened </a:t>
            </a:r>
            <a:r>
              <a:rPr lang="en-US" dirty="0" smtClean="0"/>
              <a:t/>
            </a:r>
            <a:br>
              <a:rPr lang="en-US" dirty="0" smtClean="0"/>
            </a:br>
            <a:r>
              <a:rPr lang="en-US" dirty="0" smtClean="0"/>
              <a:t>the </a:t>
            </a:r>
            <a:r>
              <a:rPr lang="en-US" dirty="0"/>
              <a:t>egg shells of many species of birds which prematurely killed the chicks.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15426" r="14070"/>
          <a:stretch/>
        </p:blipFill>
        <p:spPr>
          <a:xfrm>
            <a:off x="9224125" y="1466849"/>
            <a:ext cx="2929775" cy="4648201"/>
          </a:xfrm>
          <a:prstGeom prst="rect">
            <a:avLst/>
          </a:prstGeom>
        </p:spPr>
      </p:pic>
      <p:sp>
        <p:nvSpPr>
          <p:cNvPr id="5" name="Rectangle 4"/>
          <p:cNvSpPr/>
          <p:nvPr/>
        </p:nvSpPr>
        <p:spPr>
          <a:xfrm rot="16200000">
            <a:off x="11158705" y="5604076"/>
            <a:ext cx="1595309" cy="230832"/>
          </a:xfrm>
          <a:prstGeom prst="rect">
            <a:avLst/>
          </a:prstGeom>
        </p:spPr>
        <p:txBody>
          <a:bodyPr wrap="none">
            <a:spAutoFit/>
          </a:bodyPr>
          <a:lstStyle/>
          <a:p>
            <a:r>
              <a:rPr lang="en-US" sz="900" dirty="0" smtClean="0">
                <a:solidFill>
                  <a:srgbClr val="D6D6D6"/>
                </a:solidFill>
                <a:hlinkClick r:id="rId4"/>
              </a:rPr>
              <a:t>Source: www.everseradio.com</a:t>
            </a:r>
            <a:r>
              <a:rPr lang="en-US" sz="900" dirty="0" smtClean="0">
                <a:solidFill>
                  <a:srgbClr val="999999"/>
                </a:solidFill>
              </a:rPr>
              <a:t> </a:t>
            </a:r>
            <a:endParaRPr lang="en-US" sz="900" dirty="0"/>
          </a:p>
        </p:txBody>
      </p:sp>
    </p:spTree>
    <p:extLst>
      <p:ext uri="{BB962C8B-B14F-4D97-AF65-F5344CB8AC3E}">
        <p14:creationId xmlns:p14="http://schemas.microsoft.com/office/powerpoint/2010/main" xmlns="" val="3010215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529</TotalTime>
  <Words>1301</Words>
  <Application>Microsoft Office PowerPoint</Application>
  <PresentationFormat>Custom</PresentationFormat>
  <Paragraphs>214</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Droplet</vt:lpstr>
      <vt:lpstr>Pollution</vt:lpstr>
      <vt:lpstr>What is Pollution</vt:lpstr>
      <vt:lpstr>Pollution Costs Money</vt:lpstr>
      <vt:lpstr>Categories of Pollution</vt:lpstr>
      <vt:lpstr>Kinds of Pollution</vt:lpstr>
      <vt:lpstr>Kinds of Pollution</vt:lpstr>
      <vt:lpstr>History of Pollution</vt:lpstr>
      <vt:lpstr>Pollution Nightmares</vt:lpstr>
      <vt:lpstr>Pollution Nightmares</vt:lpstr>
      <vt:lpstr>Bald Eagles &amp; DDT</vt:lpstr>
      <vt:lpstr>Love Canal</vt:lpstr>
      <vt:lpstr>Federal Legislation</vt:lpstr>
      <vt:lpstr>Federal Legislation</vt:lpstr>
      <vt:lpstr>Pollution Today</vt:lpstr>
      <vt:lpstr>Lead &amp; Bioaccumulation/Biomagnification</vt:lpstr>
      <vt:lpstr>DDT &amp; Biomagnification</vt:lpstr>
      <vt:lpstr>Pollutants Today</vt:lpstr>
      <vt:lpstr>Carbon Dioxide</vt:lpstr>
      <vt:lpstr>Nitrogen &amp; Phosphorus</vt:lpstr>
      <vt:lpstr>Eutrophication</vt:lpstr>
    </vt:vector>
  </TitlesOfParts>
  <Company>Waterford Union 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Pollution</dc:title>
  <dc:creator>Kohn Craig</dc:creator>
  <cp:lastModifiedBy>Substitute Teachers</cp:lastModifiedBy>
  <cp:revision>59</cp:revision>
  <dcterms:created xsi:type="dcterms:W3CDTF">2013-07-16T13:49:56Z</dcterms:created>
  <dcterms:modified xsi:type="dcterms:W3CDTF">2013-08-24T20:35:30Z</dcterms:modified>
</cp:coreProperties>
</file>