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0" r:id="rId15"/>
    <p:sldId id="271" r:id="rId16"/>
    <p:sldId id="266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5AA7C5-3927-41E0-A845-856A12A4468E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DF14C7-000C-4809-9D42-A7F1D969570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70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14C7-000C-4809-9D42-A7F1D969570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8764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14C7-000C-4809-9D42-A7F1D969570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01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14C7-000C-4809-9D42-A7F1D969570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298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14C7-000C-4809-9D42-A7F1D969570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184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14C7-000C-4809-9D42-A7F1D969570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6187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14C7-000C-4809-9D42-A7F1D969570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028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14C7-000C-4809-9D42-A7F1D969570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2683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14C7-000C-4809-9D42-A7F1D969570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51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fire is important for many forest</a:t>
            </a:r>
            <a:r>
              <a:rPr lang="en-US" baseline="0" dirty="0" smtClean="0"/>
              <a:t> ecosystems, so it may be necessary to have controlled burns for a healthy forest.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14C7-000C-4809-9D42-A7F1D969570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70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14C7-000C-4809-9D42-A7F1D969570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66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14C7-000C-4809-9D42-A7F1D969570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854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14C7-000C-4809-9D42-A7F1D969570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55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Examples could include:</a:t>
            </a:r>
          </a:p>
          <a:p>
            <a:r>
              <a:rPr lang="en-US" dirty="0" smtClean="0"/>
              <a:t>Buying from the farmers market instead of corporate chain stores</a:t>
            </a:r>
          </a:p>
          <a:p>
            <a:r>
              <a:rPr lang="en-US" dirty="0" smtClean="0"/>
              <a:t>Formation of cooperatives or employee owned businesses</a:t>
            </a:r>
          </a:p>
          <a:p>
            <a:r>
              <a:rPr lang="en-US" dirty="0" smtClean="0"/>
              <a:t>Banking at local credit unions</a:t>
            </a:r>
          </a:p>
          <a:p>
            <a:r>
              <a:rPr lang="en-US" dirty="0" smtClean="0"/>
              <a:t>Supporting different cultures and traditions - we are losing many of the languages of the world (it would be great to ask your student why this might matter to us).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14C7-000C-4809-9D42-A7F1D969570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81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14C7-000C-4809-9D42-A7F1D969570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899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14C7-000C-4809-9D42-A7F1D969570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7635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14C7-000C-4809-9D42-A7F1D969570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52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14C7-000C-4809-9D42-A7F1D969570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254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14C7-000C-4809-9D42-A7F1D969570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9053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DF14C7-000C-4809-9D42-A7F1D969570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31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F6B0-3C3E-440F-AC4D-112483B06D2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38FF-3A5E-49E3-B6B6-705D57E535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F6B0-3C3E-440F-AC4D-112483B06D2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38FF-3A5E-49E3-B6B6-705D57E53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F6B0-3C3E-440F-AC4D-112483B06D2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38FF-3A5E-49E3-B6B6-705D57E53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953000"/>
          </a:xfrm>
        </p:spPr>
        <p:txBody>
          <a:bodyPr/>
          <a:lstStyle>
            <a:lvl1pPr>
              <a:defRPr sz="2800" b="1"/>
            </a:lvl1pPr>
            <a:lvl2pPr>
              <a:defRPr sz="2400"/>
            </a:lvl2pPr>
            <a:lvl3pPr>
              <a:defRPr sz="2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2237">
            <a:off x="8195734" y="443512"/>
            <a:ext cx="1000510" cy="8945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F6B0-3C3E-440F-AC4D-112483B06D2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38FF-3A5E-49E3-B6B6-705D57E53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F6B0-3C3E-440F-AC4D-112483B06D2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38FF-3A5E-49E3-B6B6-705D57E53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F6B0-3C3E-440F-AC4D-112483B06D2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38FF-3A5E-49E3-B6B6-705D57E53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F6B0-3C3E-440F-AC4D-112483B06D2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38FF-3A5E-49E3-B6B6-705D57E53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F6B0-3C3E-440F-AC4D-112483B06D2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38FF-3A5E-49E3-B6B6-705D57E53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F6B0-3C3E-440F-AC4D-112483B06D2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38FF-3A5E-49E3-B6B6-705D57E535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7F6B0-3C3E-440F-AC4D-112483B06D2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038FF-3A5E-49E3-B6B6-705D57E5351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6977F6B0-3C3E-440F-AC4D-112483B06D29}" type="datetimeFigureOut">
              <a:rPr lang="en-US" smtClean="0"/>
              <a:pPr/>
              <a:t>9/4/2013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6F7038FF-3A5E-49E3-B6B6-705D57E5351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dailyyonder.com/when-communty-owns-forest/2011/03/18/323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resthistory.org/ASPNET/Publications/region/9/history/chap12.aspx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rx.org/pieces/58937-aldo-leopold-and-the-emerging-land-ethic-59-00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artintheage.com/aldo-leopold-elder-of-the-trib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s.scientificamerican.com/guest-blog/2011/10/28/books-blue-revolution-unmaking-americas-water-crisis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ls.gov/ooh/life-physical-and-social-science/conservation-scientists.htm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f2.washington.edu/ess/news/future-foresters-fac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areerrelay.com/careers/Conservation-Scientist-and-Foreste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iggernut.com/ClimateChange/TexasDrought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deo.columbia.edu/res/div/ocp/drought/dustbowl.s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pmatters.com/pm/review/165464-the-dust-bowl-a-film-by-ken-burn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s.kqed.org/bayareabites/2012/11/11/ken-burns-discusses-his-new-documentary-the-dust-bowl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733800"/>
            <a:ext cx="3810000" cy="1066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By C. Kohn</a:t>
            </a:r>
          </a:p>
          <a:p>
            <a:r>
              <a:rPr lang="en-US" dirty="0" smtClean="0"/>
              <a:t>Agricultural Sciences</a:t>
            </a:r>
          </a:p>
          <a:p>
            <a:r>
              <a:rPr lang="en-US" dirty="0" smtClean="0"/>
              <a:t>Waterford, WI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42237">
            <a:off x="118535" y="3796311"/>
            <a:ext cx="1000510" cy="8945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652" y="228599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6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195997"/>
            <a:ext cx="2951192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Wisconsin Forest Destruction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By 1867 it was necessary for the </a:t>
            </a:r>
            <a:r>
              <a:rPr lang="en-US" dirty="0"/>
              <a:t>Wisconsin </a:t>
            </a:r>
            <a:r>
              <a:rPr lang="en-US" dirty="0" smtClean="0"/>
              <a:t>Legislature to establish a special commission </a:t>
            </a:r>
            <a:r>
              <a:rPr lang="en-US" dirty="0"/>
              <a:t>to study forest destruction. </a:t>
            </a:r>
            <a:endParaRPr lang="en-US" dirty="0" smtClean="0"/>
          </a:p>
          <a:p>
            <a:pPr lvl="1"/>
            <a:r>
              <a:rPr lang="en-US" dirty="0" smtClean="0"/>
              <a:t>Not only were pine forests being completely cleared by lumber companies, but their practices also led to widespread degradation of the natural systems that enabled the forests to grow.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effects of this unsustainability culminated in 1871 with the Great Peshtigo Fire, which caused the greatest loss of life by a fire in US history.</a:t>
            </a:r>
          </a:p>
          <a:p>
            <a:pPr lvl="1"/>
            <a:r>
              <a:rPr lang="en-US" dirty="0" smtClean="0"/>
              <a:t>Up to 1500-2500 people died in a single day in this fire (</a:t>
            </a:r>
            <a:r>
              <a:rPr lang="en-US" dirty="0" err="1" smtClean="0"/>
              <a:t>Biondich</a:t>
            </a:r>
            <a:r>
              <a:rPr lang="en-US" dirty="0" smtClean="0"/>
              <a:t>, 2010). </a:t>
            </a:r>
          </a:p>
          <a:p>
            <a:pPr lvl="1"/>
            <a:r>
              <a:rPr lang="en-US" dirty="0" smtClean="0"/>
              <a:t>While the Chicago Fire occurred on the same day, the Peshtigo fire was far more deadly. </a:t>
            </a:r>
          </a:p>
          <a:p>
            <a:pPr lvl="1"/>
            <a:r>
              <a:rPr lang="en-US" dirty="0" smtClean="0"/>
              <a:t>A wall of fire a mile high and five miles wide traveled at speeds up to 100 mph across northern Wisconsin (Lutz, 2003).  </a:t>
            </a:r>
          </a:p>
          <a:p>
            <a:pPr lvl="1"/>
            <a:endParaRPr lang="en-US" dirty="0" smtClean="0"/>
          </a:p>
          <a:p>
            <a:r>
              <a:rPr lang="en-US" dirty="0"/>
              <a:t>Between 1890 and 1910 almost all economic stands of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pine </a:t>
            </a:r>
            <a:r>
              <a:rPr lang="en-US" dirty="0"/>
              <a:t>had been cut or </a:t>
            </a:r>
            <a:r>
              <a:rPr lang="en-US" dirty="0" smtClean="0"/>
              <a:t>burned (Stearns, 2004).</a:t>
            </a:r>
          </a:p>
          <a:p>
            <a:pPr lvl="1"/>
            <a:r>
              <a:rPr lang="en-US" dirty="0" smtClean="0"/>
              <a:t>By the 1920s, much of Wisconsin’s hemlock trees were harvested.</a:t>
            </a:r>
          </a:p>
          <a:p>
            <a:pPr lvl="1"/>
            <a:r>
              <a:rPr lang="en-US" dirty="0" smtClean="0"/>
              <a:t>By the 1900s, loggers had to switch to less-valuable hardwood.</a:t>
            </a:r>
          </a:p>
          <a:p>
            <a:pPr lvl="1"/>
            <a:r>
              <a:rPr lang="en-US" dirty="0" smtClean="0"/>
              <a:t>Clear-cutting remained the dominant mode of logging, and </a:t>
            </a:r>
            <a:br>
              <a:rPr lang="en-US" dirty="0" smtClean="0"/>
            </a:br>
            <a:r>
              <a:rPr lang="en-US" dirty="0" smtClean="0"/>
              <a:t>widespread forest fires and soil erosion caused major ecological </a:t>
            </a:r>
            <a:br>
              <a:rPr lang="en-US" dirty="0" smtClean="0"/>
            </a:br>
            <a:r>
              <a:rPr lang="en-US" dirty="0" smtClean="0"/>
              <a:t>damage.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31745" y="6668125"/>
            <a:ext cx="17748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Source: uwmc.uwc.edu/geography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28156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Wisconsin Takes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 1897, the Wisconsin Legislature established the State Forestry Commission.</a:t>
            </a:r>
          </a:p>
          <a:p>
            <a:pPr lvl="1"/>
            <a:r>
              <a:rPr lang="en-US" dirty="0" smtClean="0"/>
              <a:t>The job of the Commission was to find ways to preserve Wisconsin’s forests without impacting the state’s economic development.</a:t>
            </a:r>
          </a:p>
          <a:p>
            <a:pPr lvl="1"/>
            <a:r>
              <a:rPr lang="en-US" dirty="0" smtClean="0"/>
              <a:t>In 1904, E. M. Griffith was made the first State Forester. </a:t>
            </a:r>
          </a:p>
          <a:p>
            <a:pPr lvl="1"/>
            <a:r>
              <a:rPr lang="en-US" dirty="0" smtClean="0"/>
              <a:t>The first State Forest </a:t>
            </a:r>
            <a:r>
              <a:rPr lang="en-US" dirty="0"/>
              <a:t>was established in 1925 (the Northern Highland-American Legion State </a:t>
            </a:r>
            <a:r>
              <a:rPr lang="en-US" dirty="0" smtClean="0"/>
              <a:t>Forest). </a:t>
            </a:r>
          </a:p>
          <a:p>
            <a:pPr lvl="1"/>
            <a:endParaRPr lang="en-US" dirty="0"/>
          </a:p>
          <a:p>
            <a:r>
              <a:rPr lang="en-US" dirty="0" smtClean="0"/>
              <a:t>As a result of the Great Depression of the 1930s, the state and federal forest services were able to acquire large tracts of forested land.</a:t>
            </a:r>
          </a:p>
          <a:p>
            <a:pPr lvl="1"/>
            <a:r>
              <a:rPr lang="en-US" dirty="0"/>
              <a:t>Nicolet and </a:t>
            </a:r>
            <a:r>
              <a:rPr lang="en-US" dirty="0" err="1"/>
              <a:t>Chequamegon</a:t>
            </a:r>
            <a:r>
              <a:rPr lang="en-US" dirty="0"/>
              <a:t> National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Forests were </a:t>
            </a:r>
            <a:r>
              <a:rPr lang="en-US" dirty="0"/>
              <a:t>established in 1933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Today 28 state forests exist with over </a:t>
            </a:r>
            <a:br>
              <a:rPr lang="en-US" dirty="0" smtClean="0"/>
            </a:br>
            <a:r>
              <a:rPr lang="en-US" dirty="0" smtClean="0"/>
              <a:t>2 million acres of protected land. </a:t>
            </a:r>
          </a:p>
          <a:p>
            <a:pPr marL="36576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89"/>
          <a:stretch/>
        </p:blipFill>
        <p:spPr>
          <a:xfrm>
            <a:off x="5334000" y="4962777"/>
            <a:ext cx="3429000" cy="1702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315200" y="6698105"/>
            <a:ext cx="1608133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rgbClr val="D6D6D6"/>
                </a:solidFill>
                <a:hlinkClick r:id="rId4"/>
              </a:rPr>
              <a:t>Source: www.dailyyonder.com</a:t>
            </a:r>
            <a:r>
              <a:rPr lang="en-US" sz="900" dirty="0" smtClean="0">
                <a:solidFill>
                  <a:srgbClr val="999999"/>
                </a:solidFill>
              </a:rPr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0496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Governance of Wisconsin Forests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“Wisconsin state forests </a:t>
            </a:r>
            <a:r>
              <a:rPr lang="en-US" dirty="0"/>
              <a:t>are governed by Wisconsin Statute </a:t>
            </a:r>
            <a:r>
              <a:rPr lang="en-US" dirty="0" smtClean="0"/>
              <a:t>28.04.</a:t>
            </a:r>
          </a:p>
          <a:p>
            <a:pPr lvl="1"/>
            <a:r>
              <a:rPr lang="en-US" dirty="0" smtClean="0"/>
              <a:t>This states </a:t>
            </a:r>
            <a:r>
              <a:rPr lang="en-US" dirty="0"/>
              <a:t>that "The Department shall assure the practice of sustainable forestry and use it to assume that state forests can provide a full range of benefits for present and future generations." </a:t>
            </a:r>
            <a:endParaRPr lang="en-US" dirty="0" smtClean="0"/>
          </a:p>
          <a:p>
            <a:pPr lvl="1"/>
            <a:r>
              <a:rPr lang="en-US" dirty="0" smtClean="0"/>
              <a:t>Here 'sustainable </a:t>
            </a:r>
            <a:r>
              <a:rPr lang="en-US" dirty="0"/>
              <a:t>forestry' is defined as the practice of managing dynamic forest ecosystems to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provide </a:t>
            </a:r>
            <a:r>
              <a:rPr lang="en-US" dirty="0"/>
              <a:t>ecological, economic, social, 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cultural </a:t>
            </a:r>
            <a:r>
              <a:rPr lang="en-US" dirty="0"/>
              <a:t>benefits for present and future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generations. </a:t>
            </a:r>
          </a:p>
          <a:p>
            <a:pPr lvl="5"/>
            <a:r>
              <a:rPr lang="en-US" dirty="0" smtClean="0"/>
              <a:t>Source: </a:t>
            </a:r>
            <a:r>
              <a:rPr lang="en-US" dirty="0"/>
              <a:t>"History of the lake States forests: natural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human impacts," by Forest W. Stearns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07" y="4572000"/>
            <a:ext cx="2377593" cy="17488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435151" y="6698105"/>
            <a:ext cx="158889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rgbClr val="D6D6D6"/>
                </a:solidFill>
                <a:hlinkClick r:id="rId4"/>
              </a:rPr>
              <a:t>Source: www.foresthistory.org</a:t>
            </a:r>
            <a:r>
              <a:rPr lang="en-US" sz="900" dirty="0" smtClean="0">
                <a:solidFill>
                  <a:srgbClr val="999999"/>
                </a:solidFill>
              </a:rPr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03514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Wisconsin’s Forestry 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 a result of the hard-learned lessons on sustainable forestry, Wisconsin and many Great Lakes states contributed to a national change in how sustainability is viewed. </a:t>
            </a:r>
          </a:p>
          <a:p>
            <a:pPr lvl="1"/>
            <a:r>
              <a:rPr lang="en-US" dirty="0" smtClean="0"/>
              <a:t>At the forefront of this movement was Aldo Leopold.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Aldo Leopold is considered the father of the science of Wildlife Management and US wilderness management. </a:t>
            </a:r>
          </a:p>
          <a:p>
            <a:pPr lvl="1"/>
            <a:r>
              <a:rPr lang="en-US" dirty="0" smtClean="0"/>
              <a:t>As a professor at UW-Madison, Leopold published the first textbook on wildlife management in 1933. </a:t>
            </a:r>
          </a:p>
          <a:p>
            <a:pPr lvl="1"/>
            <a:r>
              <a:rPr lang="en-US" dirty="0" smtClean="0"/>
              <a:t>Leopold became the nation’s first  academic chair </a:t>
            </a:r>
            <a:br>
              <a:rPr lang="en-US" dirty="0" smtClean="0"/>
            </a:br>
            <a:r>
              <a:rPr lang="en-US" dirty="0" smtClean="0"/>
              <a:t>of wildlife management in 1934. </a:t>
            </a:r>
          </a:p>
          <a:p>
            <a:pPr lvl="1"/>
            <a:r>
              <a:rPr lang="en-US" dirty="0" smtClean="0"/>
              <a:t>In 1935, Leopold restored the natural landscape </a:t>
            </a:r>
            <a:br>
              <a:rPr lang="en-US" dirty="0" smtClean="0"/>
            </a:br>
            <a:r>
              <a:rPr lang="en-US" dirty="0" smtClean="0"/>
              <a:t>on a property near Baraboo, WI.</a:t>
            </a:r>
          </a:p>
          <a:p>
            <a:pPr lvl="2"/>
            <a:r>
              <a:rPr lang="en-US" dirty="0" smtClean="0"/>
              <a:t>It was here that Leopold wrote </a:t>
            </a:r>
            <a:r>
              <a:rPr lang="en-US" i="1" dirty="0" smtClean="0"/>
              <a:t>A Sand County </a:t>
            </a:r>
            <a:br>
              <a:rPr lang="en-US" i="1" dirty="0" smtClean="0"/>
            </a:br>
            <a:r>
              <a:rPr lang="en-US" i="1" dirty="0" smtClean="0"/>
              <a:t>Almanac</a:t>
            </a:r>
            <a:r>
              <a:rPr lang="en-US" dirty="0" smtClean="0"/>
              <a:t>, considered  to be </a:t>
            </a:r>
            <a:r>
              <a:rPr lang="en-US" dirty="0"/>
              <a:t>one of the most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respected </a:t>
            </a:r>
            <a:r>
              <a:rPr lang="en-US" dirty="0"/>
              <a:t>books about the environment ever </a:t>
            </a:r>
            <a:br>
              <a:rPr lang="en-US" dirty="0"/>
            </a:br>
            <a:r>
              <a:rPr lang="en-US" dirty="0" smtClean="0"/>
              <a:t>published.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5" r="14081"/>
          <a:stretch/>
        </p:blipFill>
        <p:spPr>
          <a:xfrm>
            <a:off x="6400800" y="4343400"/>
            <a:ext cx="2445275" cy="2241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731709" y="6673286"/>
            <a:ext cx="118494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rgbClr val="D6D6D6"/>
                </a:solidFill>
                <a:hlinkClick r:id="rId4"/>
              </a:rPr>
              <a:t>Source: www.prx.org</a:t>
            </a:r>
            <a:r>
              <a:rPr lang="en-US" sz="900" dirty="0" smtClean="0">
                <a:solidFill>
                  <a:srgbClr val="999999"/>
                </a:solidFill>
              </a:rPr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23107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Land Ethic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4582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Leopold’s </a:t>
            </a:r>
            <a:r>
              <a:rPr lang="en-US" dirty="0"/>
              <a:t>‘Land Ethic’ defined a new relationship between people and </a:t>
            </a:r>
            <a:r>
              <a:rPr lang="en-US" dirty="0" smtClean="0"/>
              <a:t>nature.</a:t>
            </a:r>
          </a:p>
          <a:p>
            <a:pPr lvl="1"/>
            <a:r>
              <a:rPr lang="en-US" dirty="0" smtClean="0"/>
              <a:t>The “Land Ethic” essay was published </a:t>
            </a:r>
            <a:r>
              <a:rPr lang="en-US" dirty="0"/>
              <a:t>in 1949 as the finale to </a:t>
            </a:r>
            <a:r>
              <a:rPr lang="en-US" i="1" dirty="0"/>
              <a:t>A Sand County </a:t>
            </a:r>
            <a:r>
              <a:rPr lang="en-US" i="1" dirty="0" smtClean="0"/>
              <a:t>Almanac.</a:t>
            </a:r>
            <a:endParaRPr lang="en-US" dirty="0" smtClean="0"/>
          </a:p>
          <a:p>
            <a:pPr lvl="1"/>
            <a:r>
              <a:rPr lang="en-US" dirty="0" smtClean="0"/>
              <a:t>This idea set </a:t>
            </a:r>
            <a:r>
              <a:rPr lang="en-US" dirty="0"/>
              <a:t>the stage for the modern conservation movement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Leopold </a:t>
            </a:r>
            <a:r>
              <a:rPr lang="en-US" dirty="0" smtClean="0"/>
              <a:t>knew that ethics exist among groups of  people for </a:t>
            </a:r>
            <a:r>
              <a:rPr lang="en-US" dirty="0"/>
              <a:t>the mutual benefit of all. </a:t>
            </a:r>
            <a:endParaRPr lang="en-US" dirty="0" smtClean="0"/>
          </a:p>
          <a:p>
            <a:pPr lvl="1"/>
            <a:r>
              <a:rPr lang="en-US" dirty="0" smtClean="0"/>
              <a:t>In other words, the more ethically we treat other people, </a:t>
            </a:r>
            <a:br>
              <a:rPr lang="en-US" dirty="0" smtClean="0"/>
            </a:br>
            <a:r>
              <a:rPr lang="en-US" dirty="0" smtClean="0"/>
              <a:t>the more ethically we will be treated and the better our </a:t>
            </a:r>
            <a:br>
              <a:rPr lang="en-US" dirty="0" smtClean="0"/>
            </a:br>
            <a:r>
              <a:rPr lang="en-US" dirty="0" smtClean="0"/>
              <a:t>lives will be.</a:t>
            </a:r>
          </a:p>
          <a:p>
            <a:pPr lvl="1"/>
            <a:r>
              <a:rPr lang="en-US" dirty="0" smtClean="0"/>
              <a:t>His idea was that the concept of this ‘community</a:t>
            </a:r>
            <a:r>
              <a:rPr lang="en-US" dirty="0"/>
              <a:t>’ should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 </a:t>
            </a:r>
            <a:r>
              <a:rPr lang="en-US" dirty="0"/>
              <a:t>enlarged to include non-human </a:t>
            </a:r>
            <a:r>
              <a:rPr lang="en-US" dirty="0" smtClean="0"/>
              <a:t>elements.</a:t>
            </a:r>
          </a:p>
          <a:p>
            <a:pPr lvl="2"/>
            <a:r>
              <a:rPr lang="en-US" dirty="0" smtClean="0"/>
              <a:t>This would include soil, </a:t>
            </a:r>
            <a:r>
              <a:rPr lang="en-US" dirty="0"/>
              <a:t>waters, plants, and </a:t>
            </a:r>
            <a:r>
              <a:rPr lang="en-US" dirty="0" smtClean="0"/>
              <a:t>animals.</a:t>
            </a:r>
          </a:p>
          <a:p>
            <a:pPr lvl="3"/>
            <a:r>
              <a:rPr lang="en-US" dirty="0" smtClean="0"/>
              <a:t>Collectively, Leopold considered these elements together to be</a:t>
            </a:r>
            <a:r>
              <a:rPr lang="en-US" i="1" dirty="0"/>
              <a:t>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“the </a:t>
            </a:r>
            <a:r>
              <a:rPr lang="en-US" i="1" dirty="0"/>
              <a:t>land.”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7765" y="3982587"/>
            <a:ext cx="1755274" cy="2643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561516" y="6698105"/>
            <a:ext cx="15824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rgbClr val="D6D6D6"/>
                </a:solidFill>
                <a:hlinkClick r:id="rId4"/>
              </a:rPr>
              <a:t>Source: www.artintheage.com</a:t>
            </a:r>
            <a:r>
              <a:rPr lang="en-US" sz="900" dirty="0" smtClean="0">
                <a:solidFill>
                  <a:srgbClr val="999999"/>
                </a:solidFill>
              </a:rPr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120838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Land Ethic, Simplified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Leopold’s “Land Ethic” means that we have a moral and ethical obligation to treat natural resources with the same respect and integrity that we would and should treat other people.</a:t>
            </a:r>
          </a:p>
          <a:p>
            <a:pPr lvl="1"/>
            <a:r>
              <a:rPr lang="en-US" dirty="0" smtClean="0"/>
              <a:t>Prior to the Land Ethic, natural resources were only viewed as an economic good. </a:t>
            </a:r>
          </a:p>
          <a:p>
            <a:pPr lvl="1"/>
            <a:r>
              <a:rPr lang="en-US" dirty="0" smtClean="0"/>
              <a:t>Leopold’s philosophy meant that before we consider the economic implications of our use of natural resources, we must consider our moral obligations to ecosystems, living organisms, and future generations.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Leopold’s ideas started a complete </a:t>
            </a:r>
            <a:br>
              <a:rPr lang="en-US" dirty="0" smtClean="0"/>
            </a:br>
            <a:r>
              <a:rPr lang="en-US" dirty="0" smtClean="0"/>
              <a:t>reversal in the way Americans </a:t>
            </a:r>
            <a:br>
              <a:rPr lang="en-US" dirty="0" smtClean="0"/>
            </a:br>
            <a:r>
              <a:rPr lang="en-US" dirty="0" smtClean="0"/>
              <a:t>viewed natural resources.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7" t="29497" r="13158" b="8134"/>
          <a:stretch/>
        </p:blipFill>
        <p:spPr>
          <a:xfrm>
            <a:off x="6172200" y="4800600"/>
            <a:ext cx="2757053" cy="168486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20575" y="6671872"/>
            <a:ext cx="187102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rgbClr val="D6D6D6"/>
                </a:solidFill>
                <a:hlinkClick r:id="rId4"/>
              </a:rPr>
              <a:t>Source: blogs.scientificamerican.com</a:t>
            </a:r>
            <a:r>
              <a:rPr lang="en-US" sz="900" dirty="0" smtClean="0">
                <a:solidFill>
                  <a:srgbClr val="999999"/>
                </a:solidFill>
              </a:rPr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6585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Forestry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As a result of the Forestry Commission, Aldo Leopold, and many other influences, forestry in Wisconsin and the US began to become sustainable and ecologically valuable. </a:t>
            </a:r>
          </a:p>
          <a:p>
            <a:pPr lvl="1"/>
            <a:r>
              <a:rPr lang="en-US" dirty="0" smtClean="0"/>
              <a:t>Modern forestry today works under the understanding that in order for logging to be profitable in the long run, it must ensure the permanent existence of healthy forests. </a:t>
            </a:r>
          </a:p>
          <a:p>
            <a:pPr lvl="1"/>
            <a:endParaRPr lang="en-US" dirty="0"/>
          </a:p>
          <a:p>
            <a:r>
              <a:rPr lang="en-US" dirty="0"/>
              <a:t>Sustainable forestry </a:t>
            </a:r>
            <a:r>
              <a:rPr lang="en-US" dirty="0" smtClean="0"/>
              <a:t>necessitates the </a:t>
            </a:r>
            <a:r>
              <a:rPr lang="en-US" dirty="0"/>
              <a:t>knowledge of each kind of tree’s unique requirements and </a:t>
            </a:r>
            <a:r>
              <a:rPr lang="en-US" dirty="0" smtClean="0"/>
              <a:t>adaptations, </a:t>
            </a:r>
            <a:r>
              <a:rPr lang="en-US" dirty="0"/>
              <a:t>as well as the threats and opportunities each forest ecosystem provides. </a:t>
            </a:r>
          </a:p>
          <a:p>
            <a:pPr lvl="1"/>
            <a:r>
              <a:rPr lang="en-US" dirty="0"/>
              <a:t>A trained forester will be able to identify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opportunities </a:t>
            </a:r>
            <a:r>
              <a:rPr lang="en-US" dirty="0"/>
              <a:t>to improve a forest ecosystem’s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sustainability.</a:t>
            </a:r>
          </a:p>
          <a:p>
            <a:pPr lvl="1"/>
            <a:r>
              <a:rPr lang="en-US" dirty="0" smtClean="0"/>
              <a:t>Foresters do this </a:t>
            </a:r>
            <a:r>
              <a:rPr lang="en-US" dirty="0"/>
              <a:t>through careful selection of </a:t>
            </a:r>
            <a:r>
              <a:rPr lang="en-US" dirty="0" smtClean="0"/>
              <a:t>trees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to harvest and elimination of threats such 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disease</a:t>
            </a:r>
            <a:r>
              <a:rPr lang="en-US" dirty="0"/>
              <a:t>, insect attacks, and fire.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4572000"/>
            <a:ext cx="2590800" cy="18505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670174" y="6703368"/>
            <a:ext cx="129394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rgbClr val="D6D6D6"/>
                </a:solidFill>
                <a:latin typeface="arial" panose="020B0604020202020204" pitchFamily="34" charset="0"/>
                <a:hlinkClick r:id="rId4"/>
              </a:rPr>
              <a:t>Source: www.bls.gov</a:t>
            </a:r>
            <a:r>
              <a:rPr lang="en-US" sz="900" dirty="0" smtClean="0">
                <a:latin typeface="arial" panose="020B0604020202020204" pitchFamily="34" charset="0"/>
              </a:rPr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81558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Forestry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92500" lnSpcReduction="20000"/>
          </a:bodyPr>
          <a:lstStyle/>
          <a:p>
            <a:r>
              <a:rPr lang="en-US" dirty="0"/>
              <a:t>Sustainable forestry is the harvest of trees at a rate and in a way so that as many or more trees grow to replace those that are lost. </a:t>
            </a:r>
          </a:p>
          <a:p>
            <a:pPr lvl="1"/>
            <a:r>
              <a:rPr lang="en-US" dirty="0"/>
              <a:t>Sustainable forestry is not just the removal of trees but also the management of the forest itself</a:t>
            </a:r>
            <a:r>
              <a:rPr lang="en-US" dirty="0" smtClean="0"/>
              <a:t>.</a:t>
            </a:r>
            <a:br>
              <a:rPr lang="en-US" dirty="0" smtClean="0"/>
            </a:br>
            <a:endParaRPr lang="en-US" dirty="0"/>
          </a:p>
          <a:p>
            <a:r>
              <a:rPr lang="en-US" dirty="0"/>
              <a:t>Foresters must…</a:t>
            </a:r>
          </a:p>
          <a:p>
            <a:pPr lvl="1"/>
            <a:r>
              <a:rPr lang="en-US" dirty="0" smtClean="0"/>
              <a:t>Regulate the </a:t>
            </a:r>
            <a:r>
              <a:rPr lang="en-US" dirty="0"/>
              <a:t>spread of fire and disease.</a:t>
            </a:r>
          </a:p>
          <a:p>
            <a:pPr lvl="1"/>
            <a:r>
              <a:rPr lang="en-US" dirty="0"/>
              <a:t>Identify and </a:t>
            </a:r>
            <a:r>
              <a:rPr lang="en-US" dirty="0" smtClean="0"/>
              <a:t>control harmful insects and pests.</a:t>
            </a:r>
            <a:endParaRPr lang="en-US" dirty="0"/>
          </a:p>
          <a:p>
            <a:pPr lvl="1"/>
            <a:r>
              <a:rPr lang="en-US" dirty="0"/>
              <a:t>Prevent harmful plants from crowding out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beneficial </a:t>
            </a:r>
            <a:r>
              <a:rPr lang="en-US" dirty="0"/>
              <a:t>trees.</a:t>
            </a:r>
          </a:p>
          <a:p>
            <a:pPr lvl="1"/>
            <a:r>
              <a:rPr lang="en-US" dirty="0"/>
              <a:t>Ensure that trees have access to sunlight,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water</a:t>
            </a:r>
            <a:r>
              <a:rPr lang="en-US" dirty="0"/>
              <a:t>, nutrients, and space.  </a:t>
            </a:r>
            <a:endParaRPr lang="en-US" dirty="0" smtClean="0"/>
          </a:p>
          <a:p>
            <a:pPr lvl="1"/>
            <a:r>
              <a:rPr lang="en-US" dirty="0" smtClean="0"/>
              <a:t>Prevent water pollution, soil erosion, and </a:t>
            </a:r>
            <a:br>
              <a:rPr lang="en-US" dirty="0" smtClean="0"/>
            </a:br>
            <a:r>
              <a:rPr lang="en-US" dirty="0" smtClean="0"/>
              <a:t>other harmful potential byproducts of logging.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41" r="10937"/>
          <a:stretch/>
        </p:blipFill>
        <p:spPr>
          <a:xfrm>
            <a:off x="6477000" y="3429000"/>
            <a:ext cx="2364537" cy="3045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438358" y="6477000"/>
            <a:ext cx="15824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rgbClr val="D6D6D6"/>
                </a:solidFill>
                <a:latin typeface="arial" panose="020B0604020202020204" pitchFamily="34" charset="0"/>
                <a:hlinkClick r:id="rId4"/>
              </a:rPr>
              <a:t>Source: f2.washington.edu</a:t>
            </a:r>
            <a:r>
              <a:rPr lang="en-US" sz="900" dirty="0" smtClean="0">
                <a:latin typeface="arial" panose="020B0604020202020204" pitchFamily="34" charset="0"/>
              </a:rPr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04859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Forestry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Foresters have a range of options to improve a wooded area, including…</a:t>
            </a:r>
          </a:p>
          <a:p>
            <a:pPr lvl="1"/>
            <a:r>
              <a:rPr lang="en-US" u="sng" dirty="0" smtClean="0"/>
              <a:t>Improvement </a:t>
            </a:r>
            <a:r>
              <a:rPr lang="en-US" u="sng" dirty="0"/>
              <a:t>harvest</a:t>
            </a:r>
            <a:r>
              <a:rPr lang="en-US" dirty="0"/>
              <a:t>: removing trees that have poor health so that younger, more vigorous trees can grow in their place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The presence of sick or dying trees puts healthy trees at risk. </a:t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u="sng" dirty="0"/>
              <a:t>Timber Stand Improvement</a:t>
            </a:r>
            <a:r>
              <a:rPr lang="en-US" dirty="0"/>
              <a:t>: needed if a forest isn’t ready for a harvest of trees.  </a:t>
            </a:r>
            <a:endParaRPr lang="en-US" dirty="0" smtClean="0"/>
          </a:p>
          <a:p>
            <a:pPr lvl="2"/>
            <a:r>
              <a:rPr lang="en-US" dirty="0" smtClean="0"/>
              <a:t>This includes </a:t>
            </a:r>
            <a:r>
              <a:rPr lang="en-US" dirty="0"/>
              <a:t>removing weeds, invasive species, and vines; removing cull trees (trees with no usable wood); and pruning (removing excess branches from a tree to allow it to put more of its energy into making wood).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pPr lvl="1"/>
            <a:r>
              <a:rPr lang="en-US" u="sng" dirty="0"/>
              <a:t>Diversity improvements</a:t>
            </a:r>
            <a:r>
              <a:rPr lang="en-US" dirty="0"/>
              <a:t>: </a:t>
            </a:r>
            <a:r>
              <a:rPr lang="en-US" dirty="0" smtClean="0"/>
              <a:t>these are practices that encourage forests </a:t>
            </a:r>
            <a:r>
              <a:rPr lang="en-US" dirty="0"/>
              <a:t>to have a wide diversity of native species. </a:t>
            </a:r>
            <a:endParaRPr lang="en-US" dirty="0" smtClean="0"/>
          </a:p>
          <a:p>
            <a:pPr lvl="2"/>
            <a:r>
              <a:rPr lang="en-US" dirty="0"/>
              <a:t>This can even include prescribed clear-cutting so that shade-intolerant species such as aspen can grow. </a:t>
            </a:r>
            <a:endParaRPr lang="en-US" dirty="0" smtClean="0"/>
          </a:p>
          <a:p>
            <a:pPr lvl="2"/>
            <a:r>
              <a:rPr lang="en-US" dirty="0" smtClean="0"/>
              <a:t>It may also include establishing areas that are untouched in order to provide old-growth forest tracts. </a:t>
            </a:r>
            <a:endParaRPr lang="en-US" dirty="0"/>
          </a:p>
          <a:p>
            <a:pPr lvl="2"/>
            <a:endParaRPr lang="en-US" dirty="0" smtClean="0"/>
          </a:p>
          <a:p>
            <a:pPr lvl="1"/>
            <a:r>
              <a:rPr lang="en-US" u="sng" dirty="0"/>
              <a:t>Regeneration</a:t>
            </a:r>
            <a:r>
              <a:rPr lang="en-US" dirty="0"/>
              <a:t>: management of a forest that promotes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growth </a:t>
            </a:r>
            <a:r>
              <a:rPr lang="en-US" dirty="0"/>
              <a:t>and development of new trees</a:t>
            </a:r>
            <a:r>
              <a:rPr lang="en-US" dirty="0" smtClean="0"/>
              <a:t>.</a:t>
            </a:r>
          </a:p>
          <a:p>
            <a:pPr lvl="2"/>
            <a:r>
              <a:rPr lang="en-US" dirty="0" smtClean="0"/>
              <a:t>This involves supporting and maintaining the growth of </a:t>
            </a:r>
            <a:br>
              <a:rPr lang="en-US" dirty="0" smtClean="0"/>
            </a:br>
            <a:r>
              <a:rPr lang="en-US" dirty="0" smtClean="0"/>
              <a:t>healthy, valuable, native trees in a forest. </a:t>
            </a:r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92"/>
          <a:stretch/>
        </p:blipFill>
        <p:spPr>
          <a:xfrm>
            <a:off x="5783146" y="4809344"/>
            <a:ext cx="2979854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406297" y="6671872"/>
            <a:ext cx="164660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rgbClr val="D6D6D6"/>
                </a:solidFill>
                <a:hlinkClick r:id="rId4"/>
              </a:rPr>
              <a:t>Source: www.careerrelay.com</a:t>
            </a:r>
            <a:r>
              <a:rPr lang="en-US" sz="900" dirty="0" smtClean="0">
                <a:solidFill>
                  <a:srgbClr val="999999"/>
                </a:solidFill>
              </a:rPr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58696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Any sustainable practice should entail the following:</a:t>
            </a:r>
          </a:p>
          <a:p>
            <a:pPr lvl="1"/>
            <a:r>
              <a:rPr lang="en-US" dirty="0" smtClean="0"/>
              <a:t>Meet legitimate human needs for food, fiber, and fuel. </a:t>
            </a:r>
          </a:p>
          <a:p>
            <a:pPr lvl="2"/>
            <a:r>
              <a:rPr lang="en-US" dirty="0" smtClean="0"/>
              <a:t>Examples of </a:t>
            </a:r>
            <a:r>
              <a:rPr lang="en-US" i="1" dirty="0" smtClean="0"/>
              <a:t>fiber</a:t>
            </a:r>
            <a:r>
              <a:rPr lang="en-US" dirty="0" smtClean="0"/>
              <a:t> include wood, wool, cotton, etc.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Protect the natural resources that supply food, fiber, and fuel to human populations.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Protect the natural systems that supply the natural </a:t>
            </a:r>
            <a:br>
              <a:rPr lang="en-US" dirty="0" smtClean="0"/>
            </a:br>
            <a:r>
              <a:rPr lang="en-US" dirty="0" smtClean="0"/>
              <a:t>resources needed by humans.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Prevent unnecessary waste of food, fuel, and fiber.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Support and even use natural biological cycles and </a:t>
            </a:r>
            <a:br>
              <a:rPr lang="en-US" dirty="0" smtClean="0"/>
            </a:br>
            <a:r>
              <a:rPr lang="en-US" dirty="0" smtClean="0"/>
              <a:t>systems in the production of food, fiber, and fuel.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Assure the economic, social, and cultural well-being </a:t>
            </a:r>
            <a:br>
              <a:rPr lang="en-US" dirty="0" smtClean="0"/>
            </a:br>
            <a:r>
              <a:rPr lang="en-US" dirty="0" smtClean="0"/>
              <a:t>of the people who sustainably provide food, fuel </a:t>
            </a:r>
            <a:br>
              <a:rPr lang="en-US" dirty="0" smtClean="0"/>
            </a:br>
            <a:r>
              <a:rPr lang="en-US" dirty="0" smtClean="0"/>
              <a:t>and fiber.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3886200"/>
            <a:ext cx="28194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45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Sustainability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Sustainability refers to choosing practices that allow for needs to be met without compromising future generations.</a:t>
            </a:r>
          </a:p>
          <a:p>
            <a:pPr lvl="1"/>
            <a:r>
              <a:rPr lang="en-US" dirty="0" smtClean="0"/>
              <a:t>For example, fossil fuels are non-renewable and our current usage is not sustainable – we will run out of affordable fossil fuels some day. 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educing the use of non-renewable fossil fuels ensures that future generations will have access to this source of energy.</a:t>
            </a:r>
          </a:p>
          <a:p>
            <a:pPr lvl="1"/>
            <a:r>
              <a:rPr lang="en-US" dirty="0" smtClean="0"/>
              <a:t>Eliminating the use of highly-polluting fossil fuels ensures that less damage occurs to other renewable sources such as soil, air, water, and living species. 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Sustainability has three components – economic, </a:t>
            </a:r>
            <a:br>
              <a:rPr lang="en-US" dirty="0" smtClean="0"/>
            </a:br>
            <a:r>
              <a:rPr lang="en-US" dirty="0" smtClean="0"/>
              <a:t>ecological, and social. </a:t>
            </a:r>
          </a:p>
          <a:p>
            <a:pPr lvl="1"/>
            <a:r>
              <a:rPr lang="en-US" u="sng" dirty="0" smtClean="0"/>
              <a:t>Ecological sustainability </a:t>
            </a:r>
            <a:r>
              <a:rPr lang="en-US" dirty="0" smtClean="0"/>
              <a:t>means that a choice will not </a:t>
            </a:r>
            <a:br>
              <a:rPr lang="en-US" dirty="0" smtClean="0"/>
            </a:br>
            <a:r>
              <a:rPr lang="en-US" dirty="0" smtClean="0"/>
              <a:t>reduce the ability of an ecosystem to provide renewable </a:t>
            </a:r>
            <a:br>
              <a:rPr lang="en-US" dirty="0" smtClean="0"/>
            </a:br>
            <a:r>
              <a:rPr lang="en-US" dirty="0" smtClean="0"/>
              <a:t>goods and services. </a:t>
            </a:r>
          </a:p>
          <a:p>
            <a:pPr lvl="1"/>
            <a:r>
              <a:rPr lang="en-US" u="sng" dirty="0" smtClean="0"/>
              <a:t>Social sustainability </a:t>
            </a:r>
            <a:r>
              <a:rPr lang="en-US" dirty="0" smtClean="0"/>
              <a:t>means that a choice will be fair, </a:t>
            </a:r>
            <a:br>
              <a:rPr lang="en-US" dirty="0" smtClean="0"/>
            </a:br>
            <a:r>
              <a:rPr lang="en-US" dirty="0" smtClean="0"/>
              <a:t>equitable, and available to all users without major lifestyle </a:t>
            </a:r>
            <a:br>
              <a:rPr lang="en-US" dirty="0" smtClean="0"/>
            </a:br>
            <a:r>
              <a:rPr lang="en-US" dirty="0" smtClean="0"/>
              <a:t>or cultural changes. </a:t>
            </a:r>
          </a:p>
          <a:p>
            <a:pPr lvl="1"/>
            <a:r>
              <a:rPr lang="en-US" u="sng" dirty="0"/>
              <a:t>Economic sustainability </a:t>
            </a:r>
            <a:r>
              <a:rPr lang="en-US" dirty="0"/>
              <a:t>means that a choice will not </a:t>
            </a:r>
            <a:br>
              <a:rPr lang="en-US" dirty="0"/>
            </a:br>
            <a:r>
              <a:rPr lang="en-US" dirty="0"/>
              <a:t>use up an unreasonable amount of a person’s income. </a:t>
            </a:r>
          </a:p>
          <a:p>
            <a:pPr lvl="1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6552882" y="3886200"/>
            <a:ext cx="2438718" cy="2438718"/>
          </a:xfrm>
          <a:prstGeom prst="ellipse">
            <a:avLst/>
          </a:prstGeom>
          <a:solidFill>
            <a:srgbClr val="0066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7682" y="4419918"/>
            <a:ext cx="1828482" cy="1828482"/>
          </a:xfrm>
          <a:prstGeom prst="ellipse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62800" y="4948995"/>
            <a:ext cx="1218882" cy="1218882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162800" y="4050268"/>
            <a:ext cx="1828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Ecological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4882" y="45836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Social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62482" y="5373770"/>
            <a:ext cx="1828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Economic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4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sustainable practices?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Examples of sustainability include:</a:t>
            </a:r>
          </a:p>
          <a:p>
            <a:pPr lvl="1"/>
            <a:r>
              <a:rPr lang="en-US" dirty="0"/>
              <a:t>Minimizing waste at all levels (production, consumption, and disposal). </a:t>
            </a:r>
          </a:p>
          <a:p>
            <a:pPr lvl="2"/>
            <a:r>
              <a:rPr lang="en-US" dirty="0"/>
              <a:t>E.g. increasing the use of local foods instead of reliance on long-distance sources. </a:t>
            </a:r>
          </a:p>
          <a:p>
            <a:pPr lvl="1"/>
            <a:r>
              <a:rPr lang="en-US" dirty="0"/>
              <a:t>Utilizing, not fighting, natural cycles and biological systems. </a:t>
            </a:r>
          </a:p>
          <a:p>
            <a:pPr lvl="2"/>
            <a:r>
              <a:rPr lang="en-US" dirty="0"/>
              <a:t>E.g. enhancing the populations of valuable insects and bacteria rather than killing any and all insects/bacteria. </a:t>
            </a:r>
          </a:p>
          <a:p>
            <a:pPr lvl="1"/>
            <a:r>
              <a:rPr lang="en-US" dirty="0"/>
              <a:t>Preventing and eliminating pollutants and invasive species. </a:t>
            </a:r>
          </a:p>
          <a:p>
            <a:pPr lvl="2"/>
            <a:r>
              <a:rPr lang="en-US" dirty="0"/>
              <a:t>“An ounce of prevention is worth a pound of cure” applies here very well. </a:t>
            </a:r>
          </a:p>
          <a:p>
            <a:pPr lvl="1"/>
            <a:r>
              <a:rPr lang="en-US" dirty="0" smtClean="0"/>
              <a:t>Recycling &amp; reusing raw materials as often as possible. </a:t>
            </a:r>
          </a:p>
          <a:p>
            <a:pPr lvl="1"/>
            <a:r>
              <a:rPr lang="en-US" dirty="0" smtClean="0"/>
              <a:t>Composting to return nutrients to a cycle.</a:t>
            </a:r>
          </a:p>
          <a:p>
            <a:pPr lvl="2"/>
            <a:r>
              <a:rPr lang="en-US" dirty="0" smtClean="0"/>
              <a:t>This is a low-energy way to add fertility to soil as </a:t>
            </a:r>
            <a:br>
              <a:rPr lang="en-US" dirty="0" smtClean="0"/>
            </a:br>
            <a:r>
              <a:rPr lang="en-US" dirty="0" smtClean="0"/>
              <a:t>opposed to energy-intensive synthetic fertilizers. </a:t>
            </a:r>
          </a:p>
          <a:p>
            <a:pPr lvl="1"/>
            <a:r>
              <a:rPr lang="en-US" dirty="0" smtClean="0"/>
              <a:t>Preventing soil erosion/topsoil depletion. </a:t>
            </a:r>
          </a:p>
          <a:p>
            <a:pPr lvl="1"/>
            <a:r>
              <a:rPr lang="en-US" dirty="0" smtClean="0"/>
              <a:t>Minimizing non-renewable energy use. </a:t>
            </a:r>
          </a:p>
          <a:p>
            <a:pPr lvl="1"/>
            <a:r>
              <a:rPr lang="en-US" dirty="0" smtClean="0"/>
              <a:t>Using practices that enhance, not reduce, biodiversity. </a:t>
            </a:r>
          </a:p>
          <a:p>
            <a:pPr lvl="2"/>
            <a:r>
              <a:rPr lang="en-US" dirty="0" smtClean="0"/>
              <a:t>E.g. growing prairie grasses in medians instead of lawns.</a:t>
            </a:r>
          </a:p>
          <a:p>
            <a:pPr lvl="1"/>
            <a:r>
              <a:rPr lang="en-US" dirty="0" smtClean="0"/>
              <a:t>Supporting communities, families, and social structures through </a:t>
            </a:r>
            <a:br>
              <a:rPr lang="en-US" dirty="0" smtClean="0"/>
            </a:br>
            <a:r>
              <a:rPr lang="en-US" dirty="0" smtClean="0"/>
              <a:t>economic incentives and personal relationships.</a:t>
            </a:r>
          </a:p>
          <a:p>
            <a:pPr lvl="2"/>
            <a:r>
              <a:rPr lang="en-US" dirty="0" smtClean="0"/>
              <a:t>Sustainability does not just apply to wildlife and plants!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3810000"/>
            <a:ext cx="2667000" cy="274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1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Themes of Sustainability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Stewardship of Natural Resources</a:t>
            </a:r>
          </a:p>
          <a:p>
            <a:pPr lvl="1"/>
            <a:r>
              <a:rPr lang="en-US" dirty="0" smtClean="0"/>
              <a:t>Human beings have a responsibility (economic, moral, etc.) to care for the living things around them. </a:t>
            </a:r>
          </a:p>
          <a:p>
            <a:pPr lvl="1"/>
            <a:r>
              <a:rPr lang="en-US" dirty="0" smtClean="0"/>
              <a:t>This is known as the Land Ethic (among many other terms).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Systems Approaches</a:t>
            </a:r>
          </a:p>
          <a:p>
            <a:pPr lvl="1"/>
            <a:r>
              <a:rPr lang="en-US" dirty="0" smtClean="0"/>
              <a:t>Natural Systems exist for a reason – living species have adapted to take advantage of these systems in order to minimize the energy required for existence. </a:t>
            </a:r>
          </a:p>
          <a:p>
            <a:pPr lvl="1"/>
            <a:r>
              <a:rPr lang="en-US" dirty="0" smtClean="0"/>
              <a:t>Adapting to these systems increases the sustainability of a practice by reducing energy inputs. </a:t>
            </a:r>
          </a:p>
          <a:p>
            <a:pPr lvl="1"/>
            <a:endParaRPr lang="en-US" dirty="0"/>
          </a:p>
          <a:p>
            <a:r>
              <a:rPr lang="en-US" dirty="0" smtClean="0"/>
              <a:t>Long-term Planning</a:t>
            </a:r>
          </a:p>
          <a:p>
            <a:pPr lvl="1"/>
            <a:r>
              <a:rPr lang="en-US" dirty="0" smtClean="0"/>
              <a:t>Short, quick fixes are rarely sustainable. </a:t>
            </a:r>
          </a:p>
          <a:p>
            <a:pPr lvl="1"/>
            <a:r>
              <a:rPr lang="en-US" dirty="0" smtClean="0"/>
              <a:t>Sustainability requires foresight, planning, investment, and education,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Adaptation to Change</a:t>
            </a:r>
          </a:p>
          <a:p>
            <a:pPr lvl="1"/>
            <a:r>
              <a:rPr lang="en-US" dirty="0" smtClean="0"/>
              <a:t>Living things change. Sustainable systems must benefit from, </a:t>
            </a:r>
            <a:br>
              <a:rPr lang="en-US" dirty="0" smtClean="0"/>
            </a:br>
            <a:r>
              <a:rPr lang="en-US" dirty="0" smtClean="0"/>
              <a:t>rather than fight ,change.</a:t>
            </a:r>
          </a:p>
          <a:p>
            <a:pPr lvl="1"/>
            <a:endParaRPr lang="en-US" dirty="0"/>
          </a:p>
          <a:p>
            <a:r>
              <a:rPr lang="en-US" dirty="0" smtClean="0"/>
              <a:t>Sustainability Must be Socially and Economically Justified</a:t>
            </a:r>
          </a:p>
          <a:p>
            <a:pPr lvl="1"/>
            <a:r>
              <a:rPr lang="en-US" dirty="0" smtClean="0"/>
              <a:t>If sustainability comes at the expense of one group of people, it is not sustainable. </a:t>
            </a:r>
          </a:p>
          <a:p>
            <a:pPr lvl="1"/>
            <a:r>
              <a:rPr lang="en-US" dirty="0" smtClean="0"/>
              <a:t>If sustainability is not affordable to a group of people, it is not sustainable.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3581400"/>
            <a:ext cx="2209800" cy="2202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Dust Bowl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common example of poor sustainability is the worst man-made ecological disaster on record, the Dust Bowl of the 1930s. </a:t>
            </a:r>
          </a:p>
          <a:p>
            <a:pPr lvl="1"/>
            <a:r>
              <a:rPr lang="en-US" dirty="0" smtClean="0"/>
              <a:t>Widespread and continual plowing of virgin topsoil in North American prairies caused extensive erosion.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Previously, deep-rooted prairie grasses kept the soil in place. </a:t>
            </a:r>
          </a:p>
          <a:p>
            <a:pPr lvl="1"/>
            <a:r>
              <a:rPr lang="en-US" dirty="0" smtClean="0"/>
              <a:t>The deep roots trapped moisture and provided structural support to the thin topsoil in a dry, arid region.</a:t>
            </a:r>
          </a:p>
          <a:p>
            <a:pPr lvl="1"/>
            <a:endParaRPr lang="en-US" dirty="0"/>
          </a:p>
          <a:p>
            <a:r>
              <a:rPr lang="en-US" dirty="0" smtClean="0"/>
              <a:t>Rapid mechanization of agriculture enable </a:t>
            </a:r>
            <a:br>
              <a:rPr lang="en-US" dirty="0" smtClean="0"/>
            </a:br>
            <a:r>
              <a:rPr lang="en-US" dirty="0" smtClean="0"/>
              <a:t>human populations to completely change </a:t>
            </a:r>
            <a:br>
              <a:rPr lang="en-US" dirty="0" smtClean="0"/>
            </a:br>
            <a:r>
              <a:rPr lang="en-US" dirty="0" smtClean="0"/>
              <a:t>enormous areas of land. </a:t>
            </a:r>
          </a:p>
          <a:p>
            <a:pPr lvl="1"/>
            <a:r>
              <a:rPr lang="en-US" dirty="0" smtClean="0"/>
              <a:t>Small gasoline tractors and the introduction of the </a:t>
            </a:r>
            <a:br>
              <a:rPr lang="en-US" dirty="0" smtClean="0"/>
            </a:br>
            <a:r>
              <a:rPr lang="en-US" dirty="0" smtClean="0"/>
              <a:t>combine changed how quickly the landscape could </a:t>
            </a:r>
            <a:br>
              <a:rPr lang="en-US" dirty="0" smtClean="0"/>
            </a:br>
            <a:r>
              <a:rPr lang="en-US" dirty="0" smtClean="0"/>
              <a:t>be changed by agriculture.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15"/>
          <a:stretch/>
        </p:blipFill>
        <p:spPr>
          <a:xfrm>
            <a:off x="6172200" y="4142262"/>
            <a:ext cx="2680334" cy="24871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863624" y="6703368"/>
            <a:ext cx="120417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rgbClr val="D6D6D6"/>
                </a:solidFill>
                <a:hlinkClick r:id="rId4"/>
              </a:rPr>
              <a:t>Source: tiggernut.com</a:t>
            </a:r>
            <a:r>
              <a:rPr lang="en-US" sz="900" dirty="0" smtClean="0">
                <a:solidFill>
                  <a:srgbClr val="999999"/>
                </a:solidFill>
              </a:rPr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5458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Dust Bowl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combination of rapid agricultural mechanization, unprecedented changes to the prairie ecosystems, and a decade-long drought led to the Dust Bowl. </a:t>
            </a:r>
          </a:p>
          <a:p>
            <a:pPr lvl="1"/>
            <a:r>
              <a:rPr lang="en-US" dirty="0" smtClean="0"/>
              <a:t>With no deep-rooted grasses to hold the soil and keep it moist, the topsoil dried out and turned to dust. </a:t>
            </a:r>
          </a:p>
          <a:p>
            <a:pPr lvl="1"/>
            <a:r>
              <a:rPr lang="en-US" dirty="0" smtClean="0"/>
              <a:t>This dust was picked up by the wind, blackening the sky.</a:t>
            </a:r>
          </a:p>
          <a:p>
            <a:pPr lvl="1"/>
            <a:r>
              <a:rPr lang="en-US" dirty="0" smtClean="0"/>
              <a:t>In some cases, these dust clouds reached as far east as New York City and Washington, D.C.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As a result of this, hundreds of </a:t>
            </a:r>
            <a:br>
              <a:rPr lang="en-US" dirty="0" smtClean="0"/>
            </a:br>
            <a:r>
              <a:rPr lang="en-US" dirty="0" smtClean="0"/>
              <a:t>thousands of farm families lost </a:t>
            </a:r>
            <a:br>
              <a:rPr lang="en-US" dirty="0" smtClean="0"/>
            </a:br>
            <a:r>
              <a:rPr lang="en-US" dirty="0" smtClean="0"/>
              <a:t>their income, livelihoods, and </a:t>
            </a:r>
            <a:br>
              <a:rPr lang="en-US" dirty="0" smtClean="0"/>
            </a:br>
            <a:r>
              <a:rPr lang="en-US" dirty="0" smtClean="0"/>
              <a:t>communities and contributed to </a:t>
            </a:r>
            <a:br>
              <a:rPr lang="en-US" dirty="0" smtClean="0"/>
            </a:br>
            <a:r>
              <a:rPr lang="en-US" dirty="0" smtClean="0"/>
              <a:t>the impact of the Great Depression. </a:t>
            </a:r>
          </a:p>
          <a:p>
            <a:pPr lvl="1"/>
            <a:r>
              <a:rPr lang="en-US" dirty="0" smtClean="0"/>
              <a:t>Books like </a:t>
            </a:r>
            <a:r>
              <a:rPr lang="en-US" i="1" dirty="0" smtClean="0"/>
              <a:t>The Grapes of Wrath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Of </a:t>
            </a:r>
            <a:br>
              <a:rPr lang="en-US" i="1" dirty="0" smtClean="0"/>
            </a:br>
            <a:r>
              <a:rPr lang="en-US" i="1" dirty="0" smtClean="0"/>
              <a:t>Mice and Men</a:t>
            </a:r>
            <a:r>
              <a:rPr lang="en-US" dirty="0" smtClean="0"/>
              <a:t> chronicled the personal </a:t>
            </a:r>
            <a:br>
              <a:rPr lang="en-US" dirty="0" smtClean="0"/>
            </a:br>
            <a:r>
              <a:rPr lang="en-US" dirty="0" smtClean="0"/>
              <a:t>devastation of this ecological disaster.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581400"/>
            <a:ext cx="4019045" cy="297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90267" y="6553200"/>
            <a:ext cx="167866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rgbClr val="D6D6D6"/>
                </a:solidFill>
                <a:hlinkClick r:id="rId4"/>
              </a:rPr>
              <a:t>Source: www.ldeo.columbia.edu</a:t>
            </a:r>
            <a:r>
              <a:rPr lang="en-US" sz="900" dirty="0" smtClean="0">
                <a:solidFill>
                  <a:srgbClr val="999999"/>
                </a:solidFill>
              </a:rPr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32148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Did the Dust Bowl Occur?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The Dust Bowl occurred because of a poor understanding of sustainability.  Examples include: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Poor Stewardship of Natural Resources</a:t>
            </a:r>
          </a:p>
          <a:p>
            <a:pPr lvl="1"/>
            <a:r>
              <a:rPr lang="en-US" dirty="0"/>
              <a:t>F</a:t>
            </a:r>
            <a:r>
              <a:rPr lang="en-US" dirty="0" smtClean="0"/>
              <a:t>ew at the time understood the obligation people have to preservation of ecosystems.</a:t>
            </a:r>
          </a:p>
          <a:p>
            <a:pPr lvl="1"/>
            <a:r>
              <a:rPr lang="en-US" dirty="0" smtClean="0"/>
              <a:t>99.9% of prairie ecosystems have been lost since European settlement in North America (Univ. of Nebraska, 1994).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Lack of Usage of Natural Systems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he prairie is a natural living thing with its own systems, without which the living components of a landscape cannot survive (just like you cannot survive without a circulatory system). </a:t>
            </a:r>
          </a:p>
          <a:p>
            <a:pPr lvl="1"/>
            <a:r>
              <a:rPr lang="en-US" dirty="0" smtClean="0"/>
              <a:t>When components of this system were lost </a:t>
            </a:r>
            <a:br>
              <a:rPr lang="en-US" dirty="0" smtClean="0"/>
            </a:br>
            <a:r>
              <a:rPr lang="en-US" dirty="0" smtClean="0"/>
              <a:t>(such as when the deep roots of prairie grasses </a:t>
            </a:r>
            <a:br>
              <a:rPr lang="en-US" dirty="0" smtClean="0"/>
            </a:br>
            <a:r>
              <a:rPr lang="en-US" dirty="0" smtClean="0"/>
              <a:t>were replaced by the shorter roots of wheat), </a:t>
            </a:r>
            <a:br>
              <a:rPr lang="en-US" dirty="0" smtClean="0"/>
            </a:br>
            <a:r>
              <a:rPr lang="en-US" dirty="0" smtClean="0"/>
              <a:t>the system that had preserved itself over </a:t>
            </a:r>
            <a:br>
              <a:rPr lang="en-US" dirty="0" smtClean="0"/>
            </a:br>
            <a:r>
              <a:rPr lang="en-US" dirty="0" smtClean="0"/>
              <a:t>hundreds of thousands of years was lost.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4953000"/>
            <a:ext cx="3352800" cy="1676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444770" y="6668125"/>
            <a:ext cx="1569660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>
                <a:solidFill>
                  <a:srgbClr val="D6D6D6"/>
                </a:solidFill>
                <a:hlinkClick r:id="rId4"/>
              </a:rPr>
              <a:t>Source: www.popmatters.com</a:t>
            </a:r>
            <a:r>
              <a:rPr lang="en-US" sz="900" dirty="0" smtClean="0">
                <a:solidFill>
                  <a:srgbClr val="999999"/>
                </a:solidFill>
              </a:rPr>
              <a:t> 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493341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Did the Dust Bowl Occur?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No Long-term </a:t>
            </a:r>
            <a:r>
              <a:rPr lang="en-US" dirty="0"/>
              <a:t>Planning</a:t>
            </a:r>
          </a:p>
          <a:p>
            <a:pPr lvl="1"/>
            <a:r>
              <a:rPr lang="en-US" dirty="0"/>
              <a:t>Little to no long-term planning existed in Western agriculture at this point. </a:t>
            </a:r>
          </a:p>
          <a:p>
            <a:pPr lvl="1"/>
            <a:r>
              <a:rPr lang="en-US" dirty="0"/>
              <a:t>Large tracts of cheap land with fertile soil and a high demand for wheat led to get-rich-quick mentalities in 1800s and 1900s pioneers.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No Adaptability </a:t>
            </a:r>
            <a:r>
              <a:rPr lang="en-US" dirty="0"/>
              <a:t>to Change</a:t>
            </a:r>
          </a:p>
          <a:p>
            <a:pPr lvl="1"/>
            <a:r>
              <a:rPr lang="en-US" dirty="0"/>
              <a:t>Early settlers of the prairies did not anticipate nor plan for changes to the ecosystems on which they depended. </a:t>
            </a:r>
          </a:p>
          <a:p>
            <a:pPr lvl="1"/>
            <a:r>
              <a:rPr lang="en-US" dirty="0"/>
              <a:t>When those changes did occur, their only remaining option was to leave (e.g. Okies who migrated to California in </a:t>
            </a:r>
            <a:r>
              <a:rPr lang="en-US" i="1" dirty="0"/>
              <a:t>The Grapes of Wrath</a:t>
            </a:r>
            <a:r>
              <a:rPr lang="en-US" dirty="0"/>
              <a:t>). </a:t>
            </a:r>
            <a:endParaRPr lang="en-US" dirty="0" smtClean="0"/>
          </a:p>
          <a:p>
            <a:pPr lvl="2"/>
            <a:r>
              <a:rPr lang="en-US" dirty="0" smtClean="0"/>
              <a:t>Globally-speaking, we do not have the </a:t>
            </a:r>
            <a:br>
              <a:rPr lang="en-US" dirty="0" smtClean="0"/>
            </a:br>
            <a:r>
              <a:rPr lang="en-US" dirty="0" smtClean="0"/>
              <a:t>option to leave. </a:t>
            </a:r>
            <a:br>
              <a:rPr lang="en-US" dirty="0" smtClean="0"/>
            </a:br>
            <a:endParaRPr lang="en-US" dirty="0"/>
          </a:p>
          <a:p>
            <a:r>
              <a:rPr lang="en-US" dirty="0" smtClean="0"/>
              <a:t>No Economic </a:t>
            </a:r>
            <a:r>
              <a:rPr lang="en-US" dirty="0"/>
              <a:t>and Social Sustainability </a:t>
            </a:r>
          </a:p>
          <a:p>
            <a:pPr lvl="1"/>
            <a:r>
              <a:rPr lang="en-US" dirty="0"/>
              <a:t>As a result of little or no sustainable practices,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entire </a:t>
            </a:r>
            <a:r>
              <a:rPr lang="en-US" dirty="0"/>
              <a:t>communities were wiped out, large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numbers </a:t>
            </a:r>
            <a:r>
              <a:rPr lang="en-US" dirty="0"/>
              <a:t>of people had to leave their homes,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the worst economic depression in US history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was </a:t>
            </a:r>
            <a:r>
              <a:rPr lang="en-US" dirty="0"/>
              <a:t>made worse.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5" t="10605" r="10605" b="10605"/>
          <a:stretch/>
        </p:blipFill>
        <p:spPr>
          <a:xfrm>
            <a:off x="5410200" y="3953829"/>
            <a:ext cx="3352800" cy="26906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7653961" y="6718756"/>
            <a:ext cx="115127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 smtClean="0">
                <a:solidFill>
                  <a:srgbClr val="D6D6D6"/>
                </a:solidFill>
                <a:hlinkClick r:id="rId4"/>
              </a:rPr>
              <a:t>Source: blogs.kqed.org</a:t>
            </a:r>
            <a:r>
              <a:rPr lang="en-US" sz="800" dirty="0" smtClean="0">
                <a:solidFill>
                  <a:srgbClr val="999999"/>
                </a:solidFill>
              </a:rPr>
              <a:t> 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11295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4137285"/>
            <a:ext cx="2971800" cy="25683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Sustainable Forestry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Forestry is an example of both poor and excellent sustainability.</a:t>
            </a:r>
          </a:p>
          <a:p>
            <a:pPr lvl="1"/>
            <a:r>
              <a:rPr lang="en-US" dirty="0" smtClean="0"/>
              <a:t>Up to the early 1900s, forestry was an epitome of unsustainable usage of a natural resource.</a:t>
            </a:r>
          </a:p>
          <a:p>
            <a:pPr lvl="1"/>
            <a:r>
              <a:rPr lang="en-US" dirty="0" smtClean="0"/>
              <a:t>Modern forestry in North America is now an example of how sustainable use of a resource can be beneficial in all three areas of sustainability – ecological, economical, and social. </a:t>
            </a:r>
          </a:p>
          <a:p>
            <a:pPr lvl="1"/>
            <a:endParaRPr lang="en-US" dirty="0"/>
          </a:p>
          <a:p>
            <a:r>
              <a:rPr lang="en-US" dirty="0" smtClean="0"/>
              <a:t>After the Northwest Ordinance of 1787 divided the Great Lakes region into townships and sections, a lot of land became the property of railroads and lumber companies.</a:t>
            </a:r>
          </a:p>
          <a:p>
            <a:pPr lvl="1"/>
            <a:r>
              <a:rPr lang="en-US" dirty="0" smtClean="0"/>
              <a:t>America was a rapidly growing nation, and the </a:t>
            </a:r>
            <a:br>
              <a:rPr lang="en-US" dirty="0" smtClean="0"/>
            </a:br>
            <a:r>
              <a:rPr lang="en-US" dirty="0" smtClean="0"/>
              <a:t>explosive growth of eastern cities created a strong </a:t>
            </a:r>
            <a:br>
              <a:rPr lang="en-US" dirty="0" smtClean="0"/>
            </a:br>
            <a:r>
              <a:rPr lang="en-US" dirty="0" smtClean="0"/>
              <a:t>demand for building materials.</a:t>
            </a:r>
          </a:p>
          <a:p>
            <a:pPr lvl="1"/>
            <a:r>
              <a:rPr lang="en-US" dirty="0" smtClean="0"/>
              <a:t>White pine made a great building material and </a:t>
            </a:r>
            <a:br>
              <a:rPr lang="en-US" dirty="0" smtClean="0"/>
            </a:br>
            <a:r>
              <a:rPr lang="en-US" dirty="0" smtClean="0"/>
              <a:t>could easily be transported by floating it down rivers.</a:t>
            </a:r>
          </a:p>
          <a:p>
            <a:pPr lvl="1"/>
            <a:r>
              <a:rPr lang="en-US" dirty="0" smtClean="0"/>
              <a:t>By the 1840s, white pine supplies were largely </a:t>
            </a:r>
            <a:br>
              <a:rPr lang="en-US" dirty="0" smtClean="0"/>
            </a:br>
            <a:r>
              <a:rPr lang="en-US" dirty="0" smtClean="0"/>
              <a:t>depleted in the East, and so the Great Lakes </a:t>
            </a:r>
            <a:br>
              <a:rPr lang="en-US" dirty="0" smtClean="0"/>
            </a:br>
            <a:r>
              <a:rPr lang="en-US" dirty="0" smtClean="0"/>
              <a:t>became the next-best source of this natural resource.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31745" y="6668125"/>
            <a:ext cx="177484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dirty="0" smtClean="0"/>
              <a:t>Source: uwmc.uwc.edu/geography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31438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219</TotalTime>
  <Words>1520</Words>
  <Application>Microsoft Office PowerPoint</Application>
  <PresentationFormat>On-screen Show (4:3)</PresentationFormat>
  <Paragraphs>223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arial</vt:lpstr>
      <vt:lpstr>Calibri</vt:lpstr>
      <vt:lpstr>Tw Cen MT</vt:lpstr>
      <vt:lpstr>Thatch</vt:lpstr>
      <vt:lpstr>Sustainability</vt:lpstr>
      <vt:lpstr>Sustainability</vt:lpstr>
      <vt:lpstr>What are sustainable practices?</vt:lpstr>
      <vt:lpstr>Common Themes of Sustainability</vt:lpstr>
      <vt:lpstr>The Dust Bowl</vt:lpstr>
      <vt:lpstr>The Dust Bowl</vt:lpstr>
      <vt:lpstr>Why Did the Dust Bowl Occur?</vt:lpstr>
      <vt:lpstr>Why Did the Dust Bowl Occur?</vt:lpstr>
      <vt:lpstr>Sustainable Forestry</vt:lpstr>
      <vt:lpstr>Wisconsin Forest Destruction</vt:lpstr>
      <vt:lpstr>Wisconsin Takes Action</vt:lpstr>
      <vt:lpstr>Governance of Wisconsin Forests</vt:lpstr>
      <vt:lpstr>Wisconsin’s Forestry Impact</vt:lpstr>
      <vt:lpstr>The Land Ethic</vt:lpstr>
      <vt:lpstr>The Land Ethic, Simplified</vt:lpstr>
      <vt:lpstr>Sustainable Forestry</vt:lpstr>
      <vt:lpstr>Sustainable Forestry </vt:lpstr>
      <vt:lpstr>Sustainable Forestry Techniques</vt:lpstr>
      <vt:lpstr>Final Word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</dc:title>
  <dc:creator>WUHS</dc:creator>
  <cp:lastModifiedBy>Kohn Craig</cp:lastModifiedBy>
  <cp:revision>64</cp:revision>
  <dcterms:created xsi:type="dcterms:W3CDTF">2013-07-03T23:52:38Z</dcterms:created>
  <dcterms:modified xsi:type="dcterms:W3CDTF">2013-09-04T17:03:30Z</dcterms:modified>
</cp:coreProperties>
</file>