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3" r:id="rId9"/>
    <p:sldId id="262" r:id="rId10"/>
    <p:sldId id="264" r:id="rId11"/>
    <p:sldId id="266" r:id="rId12"/>
    <p:sldId id="269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D6FE2-D498-42C8-9500-304D259D9ADD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DB999-A494-4A04-9251-C847F431F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53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3BFAA-3AD4-4920-ADAA-2D20BA7239D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9568C5-B44C-4A7B-9EAB-1040CBC40D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3BFAA-3AD4-4920-ADAA-2D20BA7239D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9568C5-B44C-4A7B-9EAB-1040CBC40D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3BFAA-3AD4-4920-ADAA-2D20BA7239D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9568C5-B44C-4A7B-9EAB-1040CBC40D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3000" y="1447800"/>
            <a:ext cx="7790688" cy="5257800"/>
          </a:xfrm>
        </p:spPr>
        <p:txBody>
          <a:bodyPr/>
          <a:lstStyle>
            <a:lvl1pPr>
              <a:defRPr b="1"/>
            </a:lvl1pPr>
            <a:extLst/>
          </a:lstStyle>
          <a:p>
            <a:pPr lvl="0" eaLnBrk="1" latinLnBrk="0" hangingPunct="1"/>
            <a:r>
              <a:rPr lang="en-US" dirty="0" smtClean="0"/>
              <a:t>Click to edit Master text styles.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3BFAA-3AD4-4920-ADAA-2D20BA7239D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9568C5-B44C-4A7B-9EAB-1040CBC40D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4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12244">
            <a:off x="-49847" y="5772908"/>
            <a:ext cx="1157811" cy="10352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3BFAA-3AD4-4920-ADAA-2D20BA7239D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9568C5-B44C-4A7B-9EAB-1040CBC40D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3BFAA-3AD4-4920-ADAA-2D20BA7239D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9568C5-B44C-4A7B-9EAB-1040CBC40D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3BFAA-3AD4-4920-ADAA-2D20BA7239D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9568C5-B44C-4A7B-9EAB-1040CBC40D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3BFAA-3AD4-4920-ADAA-2D20BA7239D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9568C5-B44C-4A7B-9EAB-1040CBC40D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3BFAA-3AD4-4920-ADAA-2D20BA7239D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9568C5-B44C-4A7B-9EAB-1040CBC40DD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3BFAA-3AD4-4920-ADAA-2D20BA7239D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9568C5-B44C-4A7B-9EAB-1040CBC40D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3BFAA-3AD4-4920-ADAA-2D20BA7239D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9568C5-B44C-4A7B-9EAB-1040CBC40D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AD3BFAA-3AD4-4920-ADAA-2D20BA7239D5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D9568C5-B44C-4A7B-9EAB-1040CBC40DD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spider+goat&amp;source=images&amp;cd=&amp;cad=rja&amp;docid=U2dOY9gLhPBA_M&amp;tbnid=lpiPchmlL8guhM:&amp;ved=0CAUQjRw&amp;url=http://www.bbc.co.uk/news/science-environment-16554357&amp;ei=xTdTUe7XCca2rQGJy4DwAQ&amp;bvm=bv.44342787,d.aWM&amp;psig=AFQjCNEkQek2RTDOl8GV8YCKV_CDnnzVrQ&amp;ust=136449463075992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.co.uk/news/science-environment-1655435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stem+cells&amp;source=images&amp;cd=&amp;cad=rja&amp;docid=TPHdmQaMXm_IiM&amp;tbnid=1-9UVdJ6_XattM:&amp;ved=0CAUQjRw&amp;url=http://www.scientificamerican.com/article.cfm?id%3Dembryos-survive-stem-cell-harvest&amp;ei=_zdTUfeZEon9rQGRiIGQCQ&amp;bvm=bv.44342787,d.aWM&amp;psig=AFQjCNHI7fw-2f_vlTT5Aw02-xkCcKQN9A&amp;ust=136449471074583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tificamerican.com/article.cfm?id=embryos-survive-stem-cell-harves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dolly+the+sheep&amp;source=images&amp;cd=&amp;cad=rja&amp;docid=ga8rZYrvHy4-CM&amp;tbnid=2ni30WRw-Qrx0M:&amp;ved=0CAUQjRw&amp;url=http://www.roslin.ed.ac.uk/public-interest/dolly-the-sheep/a-life-of-dolly/&amp;ei=VDhTUb6eEsG9rQGvvoDADw&amp;bvm=bv.44342787,d.aWM&amp;psig=AFQjCNHQoONCHdNW_K4U79XJ6-gHAYeUiQ&amp;ust=136449480058271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slin.ed.ac.uk/public-interest/dolly-the-sheep/a-life-of-dolly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cloned+mammoth&amp;source=images&amp;cd=&amp;cad=rja&amp;docid=q3RFiXoogaAUdM&amp;tbnid=pR7TS3l_-xP1OM:&amp;ved=0CAUQjRw&amp;url=http://blogs.discovermagazine.com/sciencenotfiction/2009/04/22/waking-and-cloning-baby-mammoths/&amp;ei=oThTUczrFsuLqQHsp4GoCA&amp;bvm=bv.44342787,d.aWM&amp;psig=AFQjCNFZhulv5nzCZuQowC8QTKO5c5Gu0A&amp;ust=136449486744757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discovermagazine.com/sciencenotfiction/2009/04/22/waking-and-cloning-baby-mammoth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google.com/url?sa=i&amp;rct=j&amp;q=genomics&amp;source=images&amp;cd=&amp;cad=rja&amp;docid=Wr7L2JxsEnIeeM&amp;tbnid=Zizewf-dB-BBkM:&amp;ved=0CAUQjRw&amp;url=http://culturewav.es/public_thought/48562&amp;ei=7ThTUbjQLcekrQHahIDQDw&amp;bvm=bv.44342787,d.aWM&amp;psig=AFQjCNHYAjjUnUWhIJIbOW8yP24yg4qIFQ&amp;ust=136449494838636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ulturewav.es/public_thought/4856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protein+purification&amp;source=images&amp;cd=&amp;cad=rja&amp;docid=kClZvftGifm6KM&amp;tbnid=zHFTw2bkAd35iM:&amp;ved=0CAUQjRw&amp;url=http://en.wikipedia.org/wiki/Protein_purification&amp;ei=KjlTUZboAom-qgG9iIDgCg&amp;bvm=bv.44342787,d.aWM&amp;psig=AFQjCNHLyCNBVq4xfMvUzcfTGZNx9CrsMg&amp;ust=136449501475346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Protein_purification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9536\AppData\Local\Microsoft\Windows\Temporary Internet Files\Content.IE5\9V57PKDT\MP90044847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228600"/>
            <a:ext cx="7406640" cy="1472184"/>
          </a:xfrm>
        </p:spPr>
        <p:txBody>
          <a:bodyPr/>
          <a:lstStyle/>
          <a:p>
            <a:r>
              <a:rPr lang="en-US" dirty="0" smtClean="0"/>
              <a:t>Biotechnology in Agriculture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C. Kohn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Splicing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Gene splicing </a:t>
            </a:r>
            <a:r>
              <a:rPr lang="en-US" dirty="0" smtClean="0"/>
              <a:t>is the process in which genes are artificially added to a genome.  </a:t>
            </a:r>
          </a:p>
          <a:p>
            <a:pPr lvl="1"/>
            <a:r>
              <a:rPr lang="en-US" dirty="0" smtClean="0"/>
              <a:t>For example, through gene splicing scientists were able to create </a:t>
            </a:r>
            <a:r>
              <a:rPr lang="en-US" u="sng" dirty="0" err="1" smtClean="0"/>
              <a:t>Bt</a:t>
            </a:r>
            <a:r>
              <a:rPr lang="en-US" u="sng" dirty="0" smtClean="0"/>
              <a:t> Corn</a:t>
            </a:r>
            <a:r>
              <a:rPr lang="en-US" dirty="0" smtClean="0"/>
              <a:t>, a kind of corn that produces its own insecticide.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Scientists removed the gene for </a:t>
            </a:r>
            <a:br>
              <a:rPr lang="en-US" dirty="0" smtClean="0"/>
            </a:br>
            <a:r>
              <a:rPr lang="en-US" dirty="0" smtClean="0"/>
              <a:t>a naturally-occurring insecticide </a:t>
            </a:r>
            <a:br>
              <a:rPr lang="en-US" dirty="0" smtClean="0"/>
            </a:br>
            <a:r>
              <a:rPr lang="en-US" dirty="0" smtClean="0"/>
              <a:t>from bacteria and inserted it into </a:t>
            </a:r>
            <a:br>
              <a:rPr lang="en-US" dirty="0" smtClean="0"/>
            </a:br>
            <a:r>
              <a:rPr lang="en-US" dirty="0" smtClean="0"/>
              <a:t>the genome of the corn plant.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Bt</a:t>
            </a:r>
            <a:r>
              <a:rPr lang="en-US" dirty="0" smtClean="0"/>
              <a:t> Corn plant produces the </a:t>
            </a:r>
            <a:br>
              <a:rPr lang="en-US" dirty="0" smtClean="0"/>
            </a:br>
            <a:r>
              <a:rPr lang="en-US" dirty="0" smtClean="0"/>
              <a:t>proteins for the insecticide in the </a:t>
            </a:r>
            <a:br>
              <a:rPr lang="en-US" dirty="0" smtClean="0"/>
            </a:br>
            <a:r>
              <a:rPr lang="en-US" dirty="0" smtClean="0"/>
              <a:t>same manner it produces any </a:t>
            </a:r>
            <a:br>
              <a:rPr lang="en-US" dirty="0" smtClean="0"/>
            </a:br>
            <a:r>
              <a:rPr lang="en-US" dirty="0" smtClean="0"/>
              <a:t>other protein. </a:t>
            </a:r>
          </a:p>
          <a:p>
            <a:pPr marL="402336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42" name="Picture 2" descr="C:\Users\99536\AppData\Local\Microsoft\Windows\Temporary Internet Files\Content.IE5\TJKAUELT\MP90040181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38583" y="3736759"/>
            <a:ext cx="3215640" cy="214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Splicing &amp; Spider Goats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Another example of gene splicing includes </a:t>
            </a:r>
            <a:r>
              <a:rPr lang="en-US" u="sng" dirty="0" smtClean="0"/>
              <a:t>Spider Goats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Scientists have used gene splicing to add the gene from spiders for spider silk protein to goats.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These goats produce the spider silk proteins in their milk in the same way they would produce any other kind of milk protein.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Scientists can filter out the spider silk proteins from the milk and use them to produce spider silk. </a:t>
            </a:r>
          </a:p>
          <a:p>
            <a:pPr lvl="2"/>
            <a:r>
              <a:rPr lang="en-US" dirty="0" smtClean="0"/>
              <a:t>Spider silk is one of the strongest materials found in nature (spider silk the thickness of a </a:t>
            </a:r>
            <a:br>
              <a:rPr lang="en-US" dirty="0" smtClean="0"/>
            </a:br>
            <a:r>
              <a:rPr lang="en-US" dirty="0" smtClean="0"/>
              <a:t>pencil could stop a jetliner in </a:t>
            </a:r>
            <a:br>
              <a:rPr lang="en-US" dirty="0" smtClean="0"/>
            </a:br>
            <a:r>
              <a:rPr lang="en-US" dirty="0" smtClean="0"/>
              <a:t>midflight). </a:t>
            </a:r>
          </a:p>
          <a:p>
            <a:pPr lvl="2"/>
            <a:r>
              <a:rPr lang="en-US" dirty="0" smtClean="0"/>
              <a:t>Scientists hope to be able to use </a:t>
            </a:r>
            <a:br>
              <a:rPr lang="en-US" dirty="0" smtClean="0"/>
            </a:br>
            <a:r>
              <a:rPr lang="en-US" dirty="0" smtClean="0"/>
              <a:t>synthetically-produced spider silk </a:t>
            </a:r>
            <a:br>
              <a:rPr lang="en-US" dirty="0" smtClean="0"/>
            </a:br>
            <a:r>
              <a:rPr lang="en-US" dirty="0" smtClean="0"/>
              <a:t>to make materials such as bullet-</a:t>
            </a:r>
            <a:br>
              <a:rPr lang="en-US" dirty="0" smtClean="0"/>
            </a:br>
            <a:r>
              <a:rPr lang="en-US" dirty="0" smtClean="0"/>
              <a:t>proof vests. </a:t>
            </a:r>
            <a:endParaRPr lang="en-US" dirty="0"/>
          </a:p>
        </p:txBody>
      </p:sp>
      <p:pic>
        <p:nvPicPr>
          <p:cNvPr id="11266" name="Picture 2" descr="http://news.bbcimg.co.uk/media/images/57879000/jpg/_57879644_1150103-low_res-horiz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24386"/>
            <a:ext cx="36576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91400" y="6597134"/>
            <a:ext cx="11993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hlinkClick r:id="rId4"/>
              </a:rPr>
              <a:t>Source: www.bbc.co.uk</a:t>
            </a:r>
            <a:r>
              <a:rPr lang="en-US" sz="900" i="1" dirty="0" smtClean="0"/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6210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smtClean="0"/>
              <a:t>Stem cells </a:t>
            </a:r>
            <a:r>
              <a:rPr lang="en-US" dirty="0" smtClean="0"/>
              <a:t>are cells found in the body that can become any kind of tissue.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When a sperm cell fertilizes an egg cell, this one cell must become every kind of tissue in the body.</a:t>
            </a:r>
          </a:p>
          <a:p>
            <a:pPr lvl="2"/>
            <a:r>
              <a:rPr lang="en-US" dirty="0" smtClean="0"/>
              <a:t>From one individual cell, we can get heart cells, skin cells, bone, blood cells, neurons, etc.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Scientists are now working </a:t>
            </a:r>
            <a:br>
              <a:rPr lang="en-US" dirty="0" smtClean="0"/>
            </a:br>
            <a:r>
              <a:rPr lang="en-US" dirty="0" smtClean="0"/>
              <a:t>on methods to grow stem </a:t>
            </a:r>
            <a:br>
              <a:rPr lang="en-US" dirty="0" smtClean="0"/>
            </a:br>
            <a:r>
              <a:rPr lang="en-US" dirty="0" smtClean="0"/>
              <a:t>cells in order to make tissue </a:t>
            </a:r>
            <a:br>
              <a:rPr lang="en-US" dirty="0" smtClean="0"/>
            </a:br>
            <a:r>
              <a:rPr lang="en-US" dirty="0" smtClean="0"/>
              <a:t>to replace damaged organs </a:t>
            </a:r>
            <a:br>
              <a:rPr lang="en-US" dirty="0" smtClean="0"/>
            </a:br>
            <a:r>
              <a:rPr lang="en-US" dirty="0" smtClean="0"/>
              <a:t>due to problems such as heart </a:t>
            </a:r>
            <a:br>
              <a:rPr lang="en-US" dirty="0" smtClean="0"/>
            </a:br>
            <a:r>
              <a:rPr lang="en-US" dirty="0" smtClean="0"/>
              <a:t>attacks, paralysis, cancer, etc. </a:t>
            </a:r>
            <a:endParaRPr lang="en-US" dirty="0" smtClean="0"/>
          </a:p>
          <a:p>
            <a:pPr lvl="2"/>
            <a:r>
              <a:rPr lang="en-US" dirty="0" smtClean="0"/>
              <a:t>Stem cells could also be used to </a:t>
            </a:r>
            <a:br>
              <a:rPr lang="en-US" dirty="0" smtClean="0"/>
            </a:br>
            <a:r>
              <a:rPr lang="en-US" dirty="0" smtClean="0"/>
              <a:t>better understand how cells </a:t>
            </a:r>
            <a:br>
              <a:rPr lang="en-US" dirty="0" smtClean="0"/>
            </a:br>
            <a:r>
              <a:rPr lang="en-US" dirty="0" smtClean="0"/>
              <a:t>function and how </a:t>
            </a:r>
            <a:r>
              <a:rPr lang="en-US" smtClean="0"/>
              <a:t>diseases occur. </a:t>
            </a:r>
            <a:endParaRPr lang="en-US" dirty="0"/>
          </a:p>
        </p:txBody>
      </p:sp>
      <p:pic>
        <p:nvPicPr>
          <p:cNvPr id="12290" name="Picture 2" descr="http://www.scientificamerican.com/media/inline/65A632E6-0816-AD4F-AE94975827A78F8E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34200" y="6553201"/>
            <a:ext cx="177163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hlinkClick r:id="rId4"/>
              </a:rPr>
              <a:t>Source: www.scientificamerican.com</a:t>
            </a:r>
            <a:r>
              <a:rPr lang="en-US" sz="900" i="1" dirty="0" smtClean="0"/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84950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smtClean="0"/>
              <a:t>Cloning</a:t>
            </a:r>
            <a:r>
              <a:rPr lang="en-US" dirty="0" smtClean="0"/>
              <a:t> is the process in which a duplicate is made of an individual. </a:t>
            </a:r>
          </a:p>
          <a:p>
            <a:pPr lvl="1"/>
            <a:r>
              <a:rPr lang="en-US" dirty="0" smtClean="0"/>
              <a:t>For example, Dolly the Sheep was the first cloned mammal. </a:t>
            </a:r>
          </a:p>
          <a:p>
            <a:pPr lvl="2"/>
            <a:r>
              <a:rPr lang="en-US" dirty="0" smtClean="0"/>
              <a:t>Dolly had the exact same genome as another sheep.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When scientists create a clone, they are simply creating a second individual with the same DNA. </a:t>
            </a:r>
          </a:p>
          <a:p>
            <a:pPr lvl="2"/>
            <a:r>
              <a:rPr lang="en-US" dirty="0" smtClean="0"/>
              <a:t>This can occur naturally as well; </a:t>
            </a:r>
            <a:br>
              <a:rPr lang="en-US" dirty="0" smtClean="0"/>
            </a:br>
            <a:r>
              <a:rPr lang="en-US" dirty="0" smtClean="0"/>
              <a:t>for example, identical twins are </a:t>
            </a:r>
            <a:br>
              <a:rPr lang="en-US" dirty="0" smtClean="0"/>
            </a:br>
            <a:r>
              <a:rPr lang="en-US" dirty="0" smtClean="0"/>
              <a:t>technically clones of each other. </a:t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 smtClean="0"/>
              <a:t>Some species can even clone </a:t>
            </a:r>
            <a:br>
              <a:rPr lang="en-US" dirty="0" smtClean="0"/>
            </a:br>
            <a:r>
              <a:rPr lang="en-US" dirty="0" smtClean="0"/>
              <a:t>themselves; for example bacteria </a:t>
            </a:r>
            <a:br>
              <a:rPr lang="en-US" dirty="0" smtClean="0"/>
            </a:br>
            <a:r>
              <a:rPr lang="en-US" dirty="0" smtClean="0"/>
              <a:t>can divide in half, creating an identical </a:t>
            </a:r>
            <a:br>
              <a:rPr lang="en-US" dirty="0" smtClean="0"/>
            </a:br>
            <a:r>
              <a:rPr lang="en-US" dirty="0" smtClean="0"/>
              <a:t>copy of itself with the same genetic </a:t>
            </a:r>
            <a:br>
              <a:rPr lang="en-US" dirty="0" smtClean="0"/>
            </a:br>
            <a:r>
              <a:rPr lang="en-US" dirty="0" smtClean="0"/>
              <a:t>material. </a:t>
            </a:r>
          </a:p>
        </p:txBody>
      </p:sp>
      <p:pic>
        <p:nvPicPr>
          <p:cNvPr id="13314" name="Picture 2" descr="http://www.roslin.ed.ac.uk/assets/photos/dolly-and-bonny_523x618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6"/>
          <a:stretch/>
        </p:blipFill>
        <p:spPr bwMode="auto">
          <a:xfrm>
            <a:off x="6477000" y="4410075"/>
            <a:ext cx="2074196" cy="211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11822" y="6522720"/>
            <a:ext cx="14045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hlinkClick r:id="rId4"/>
              </a:rPr>
              <a:t>Source: www.roslin.ed.ac.uk</a:t>
            </a:r>
            <a:r>
              <a:rPr lang="en-US" sz="900" i="1" dirty="0" smtClean="0"/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44036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Possibilities of cloning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Through cloning, scientists hope to make the following possible: </a:t>
            </a:r>
          </a:p>
          <a:p>
            <a:pPr lvl="1"/>
            <a:r>
              <a:rPr lang="en-US" u="sng" dirty="0"/>
              <a:t>Cloning for models of disease</a:t>
            </a:r>
            <a:r>
              <a:rPr lang="en-US" dirty="0"/>
              <a:t>: through cloning, scientists hope to create copies of animals with spliced genes to better understand how the disease occurs and how to treat it.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u="sng" dirty="0" smtClean="0"/>
              <a:t>Cloning for Stem Cells</a:t>
            </a:r>
            <a:r>
              <a:rPr lang="en-US" dirty="0" smtClean="0"/>
              <a:t>: creating a stem cell is a very difficult process. Through cloning, scientists hope to be able to develop many more stem cells for medical treatments than are currently available.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u="sng" dirty="0" smtClean="0"/>
              <a:t>Cloning of Pharm Animals</a:t>
            </a:r>
            <a:r>
              <a:rPr lang="en-US" dirty="0" smtClean="0"/>
              <a:t>: a </a:t>
            </a:r>
            <a:r>
              <a:rPr lang="en-US" u="sng" dirty="0" smtClean="0"/>
              <a:t>pharm animal</a:t>
            </a:r>
            <a:r>
              <a:rPr lang="en-US" dirty="0" smtClean="0"/>
              <a:t> is an animal created through gene splicing that produces medicine in its milk, eggs, or meat. Through cloning, you could create herds of medicine-</a:t>
            </a:r>
            <a:br>
              <a:rPr lang="en-US" dirty="0" smtClean="0"/>
            </a:br>
            <a:r>
              <a:rPr lang="en-US" dirty="0" smtClean="0"/>
              <a:t>producing livestock.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u="sng" dirty="0" smtClean="0"/>
              <a:t>Reviving endangered species</a:t>
            </a:r>
            <a:r>
              <a:rPr lang="en-US" dirty="0" smtClean="0"/>
              <a:t>: by cloning </a:t>
            </a:r>
            <a:br>
              <a:rPr lang="en-US" dirty="0" smtClean="0"/>
            </a:br>
            <a:r>
              <a:rPr lang="en-US" dirty="0" smtClean="0"/>
              <a:t>an extinct animal, we could bring back a </a:t>
            </a:r>
            <a:br>
              <a:rPr lang="en-US" dirty="0" smtClean="0"/>
            </a:br>
            <a:r>
              <a:rPr lang="en-US" dirty="0" smtClean="0"/>
              <a:t>species that recently went extinct.</a:t>
            </a:r>
          </a:p>
          <a:p>
            <a:pPr lvl="2"/>
            <a:r>
              <a:rPr lang="en-US" dirty="0" smtClean="0"/>
              <a:t>Dinosaurs? Probably not.  Mammoths? Maybe.  </a:t>
            </a:r>
            <a:br>
              <a:rPr lang="en-US" dirty="0" smtClean="0"/>
            </a:br>
            <a:r>
              <a:rPr lang="en-US" dirty="0" smtClean="0"/>
              <a:t>Passenger pigeons? Probably!</a:t>
            </a:r>
          </a:p>
          <a:p>
            <a:pPr lvl="1"/>
            <a:endParaRPr lang="en-US" dirty="0" smtClean="0"/>
          </a:p>
          <a:p>
            <a:pPr lvl="1"/>
            <a:endParaRPr lang="en-US" u="sng" dirty="0"/>
          </a:p>
          <a:p>
            <a:endParaRPr lang="en-US" dirty="0"/>
          </a:p>
        </p:txBody>
      </p:sp>
      <p:pic>
        <p:nvPicPr>
          <p:cNvPr id="14338" name="Picture 2" descr="http://blogs.discovermagazine.com/sciencenotfiction/files/2009/04/3630_waking_the_baby_mammoth-7_0470030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r="16255"/>
          <a:stretch/>
        </p:blipFill>
        <p:spPr bwMode="auto">
          <a:xfrm>
            <a:off x="6248400" y="4486276"/>
            <a:ext cx="2362200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0972" y="6612374"/>
            <a:ext cx="17443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hlinkClick r:id="rId4"/>
              </a:rPr>
              <a:t>Source: blogs.discovermagazine.com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66766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Testing &amp; Genomics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 smtClean="0"/>
              <a:t>Genomics</a:t>
            </a:r>
            <a:r>
              <a:rPr lang="en-US" dirty="0"/>
              <a:t> </a:t>
            </a:r>
            <a:r>
              <a:rPr lang="en-US" dirty="0" smtClean="0"/>
              <a:t>is the science of reading an individual’s DNA. </a:t>
            </a:r>
          </a:p>
          <a:p>
            <a:pPr lvl="1"/>
            <a:r>
              <a:rPr lang="en-US" dirty="0" smtClean="0"/>
              <a:t>Today we can sequence the DNA of any living organism and read it letter by letter.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This has enabled scientists to determine which genes are responsible for beneficial or harmful traits.</a:t>
            </a:r>
          </a:p>
          <a:p>
            <a:pPr lvl="2"/>
            <a:r>
              <a:rPr lang="en-US" dirty="0" smtClean="0"/>
              <a:t>For example, genomics has enabled scientists to determine which genes are responsible for valuable traits in cows such as high milk production or high butterfat. </a:t>
            </a:r>
          </a:p>
          <a:p>
            <a:pPr lvl="2"/>
            <a:r>
              <a:rPr lang="en-US" dirty="0" smtClean="0"/>
              <a:t>Genomics has also allowed scientists to identify genes that may cause genetic diseases such as cancer.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Through genomic science, we now </a:t>
            </a:r>
            <a:br>
              <a:rPr lang="en-US" dirty="0" smtClean="0"/>
            </a:br>
            <a:r>
              <a:rPr lang="en-US" dirty="0" smtClean="0"/>
              <a:t>have tests that can tell us if an </a:t>
            </a:r>
            <a:br>
              <a:rPr lang="en-US" dirty="0" smtClean="0"/>
            </a:br>
            <a:r>
              <a:rPr lang="en-US" dirty="0" smtClean="0"/>
              <a:t>individual possesses a specific gene.</a:t>
            </a:r>
          </a:p>
          <a:p>
            <a:pPr lvl="2"/>
            <a:r>
              <a:rPr lang="en-US" dirty="0" smtClean="0"/>
              <a:t>This would enable us to tell if an individual </a:t>
            </a:r>
            <a:br>
              <a:rPr lang="en-US" dirty="0" smtClean="0"/>
            </a:br>
            <a:r>
              <a:rPr lang="en-US" dirty="0" smtClean="0"/>
              <a:t>will get a genetic disease years or even </a:t>
            </a:r>
            <a:br>
              <a:rPr lang="en-US" dirty="0" smtClean="0"/>
            </a:br>
            <a:r>
              <a:rPr lang="en-US" dirty="0" smtClean="0"/>
              <a:t>decades before it occurs. </a:t>
            </a:r>
            <a:endParaRPr lang="en-US" dirty="0"/>
          </a:p>
        </p:txBody>
      </p:sp>
      <p:pic>
        <p:nvPicPr>
          <p:cNvPr id="15362" name="Picture 2" descr="http://www.popsci.com/files/imagecache/article_image_large/files/articles/personal-genomic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8" y="4297680"/>
            <a:ext cx="2867025" cy="190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45164" y="6207060"/>
            <a:ext cx="11416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hlinkClick r:id="rId4"/>
              </a:rPr>
              <a:t>Source: culturewav.es</a:t>
            </a:r>
            <a:r>
              <a:rPr lang="en-US" sz="900" i="1" dirty="0" smtClean="0"/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28465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thumb/4/49/Shakeflask.JPG/200px-Shakeflask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r="11085"/>
          <a:stretch/>
        </p:blipFill>
        <p:spPr bwMode="auto">
          <a:xfrm>
            <a:off x="7543800" y="3733800"/>
            <a:ext cx="1371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Purification.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 smtClean="0"/>
              <a:t>Protein Purification</a:t>
            </a:r>
            <a:r>
              <a:rPr lang="en-US" dirty="0" smtClean="0"/>
              <a:t> is the process in which a single protein is isolated from what is normally a mixture of many, many proteins in the cells of a living organism. </a:t>
            </a:r>
          </a:p>
          <a:p>
            <a:pPr lvl="1"/>
            <a:r>
              <a:rPr lang="en-US" dirty="0" smtClean="0"/>
              <a:t>Analysis of pure proteins can help us to understand the amino acid sequence through which they were created and narrow our search for the gene for a particular protein from billions of bases in an organism’s DNA.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Protein purification also allows for </a:t>
            </a:r>
            <a:br>
              <a:rPr lang="en-US" dirty="0" smtClean="0"/>
            </a:br>
            <a:r>
              <a:rPr lang="en-US" dirty="0" smtClean="0"/>
              <a:t>companies to use specific proteins </a:t>
            </a:r>
            <a:br>
              <a:rPr lang="en-US" dirty="0" smtClean="0"/>
            </a:br>
            <a:r>
              <a:rPr lang="en-US" dirty="0" smtClean="0"/>
              <a:t>for products such as foods or medicine. </a:t>
            </a:r>
          </a:p>
          <a:p>
            <a:pPr lvl="1"/>
            <a:r>
              <a:rPr lang="en-US" dirty="0" smtClean="0"/>
              <a:t>For example, in order to produce insulin </a:t>
            </a:r>
            <a:br>
              <a:rPr lang="en-US" dirty="0" smtClean="0"/>
            </a:br>
            <a:r>
              <a:rPr lang="en-US" dirty="0" smtClean="0"/>
              <a:t>shots from genetically modified </a:t>
            </a:r>
            <a:r>
              <a:rPr lang="en-US" i="1" dirty="0" smtClean="0"/>
              <a:t>E. coli., </a:t>
            </a:r>
            <a:r>
              <a:rPr lang="en-US" dirty="0" smtClean="0"/>
              <a:t>we </a:t>
            </a:r>
            <a:br>
              <a:rPr lang="en-US" dirty="0" smtClean="0"/>
            </a:br>
            <a:r>
              <a:rPr lang="en-US" dirty="0" smtClean="0"/>
              <a:t>must remove the insulin protein from the </a:t>
            </a:r>
            <a:br>
              <a:rPr lang="en-US" dirty="0" smtClean="0"/>
            </a:br>
            <a:r>
              <a:rPr lang="en-US" dirty="0" smtClean="0"/>
              <a:t>bacterial cells before it can be injected into </a:t>
            </a:r>
            <a:br>
              <a:rPr lang="en-US" dirty="0" smtClean="0"/>
            </a:br>
            <a:r>
              <a:rPr lang="en-US" dirty="0" smtClean="0"/>
              <a:t>diabetes patients.</a:t>
            </a:r>
          </a:p>
          <a:p>
            <a:pPr marL="402336" lvl="1" indent="0">
              <a:buNone/>
            </a:pPr>
            <a:endParaRPr lang="en-US" dirty="0" smtClean="0"/>
          </a:p>
          <a:p>
            <a:pPr marL="402336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00261" y="6627168"/>
            <a:ext cx="12586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hlinkClick r:id="rId4"/>
              </a:rPr>
              <a:t>Source: en.wikipedia.org</a:t>
            </a:r>
            <a:r>
              <a:rPr lang="en-US" sz="900" i="1" dirty="0" smtClean="0"/>
              <a:t> 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238313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Synthetic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 smtClean="0"/>
              <a:t>Microbial Synthetic Biology</a:t>
            </a:r>
            <a:r>
              <a:rPr lang="en-US" dirty="0" smtClean="0"/>
              <a:t> (or </a:t>
            </a:r>
            <a:r>
              <a:rPr lang="en-US" dirty="0" err="1" smtClean="0"/>
              <a:t>MicroSynBio</a:t>
            </a:r>
            <a:r>
              <a:rPr lang="en-US" dirty="0" smtClean="0"/>
              <a:t>) is the process of creating artificial species from scratch. </a:t>
            </a:r>
          </a:p>
          <a:p>
            <a:pPr lvl="1"/>
            <a:r>
              <a:rPr lang="en-US" dirty="0" smtClean="0"/>
              <a:t>Through modern genetic science, researchers can actually build species that never existed before by creating synthetic strands of DNA. </a:t>
            </a:r>
          </a:p>
          <a:p>
            <a:pPr lvl="2"/>
            <a:r>
              <a:rPr lang="en-US" dirty="0" smtClean="0"/>
              <a:t>This synthetic DNA can be injected into a bacterial cell after its own genetic material was removed.</a:t>
            </a:r>
          </a:p>
          <a:p>
            <a:pPr lvl="2"/>
            <a:r>
              <a:rPr lang="en-US" dirty="0" smtClean="0"/>
              <a:t>This modified bacteria will now become the species designed by scientists in a laboratory.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Through </a:t>
            </a:r>
            <a:r>
              <a:rPr lang="en-US" dirty="0" err="1"/>
              <a:t>m</a:t>
            </a:r>
            <a:r>
              <a:rPr lang="en-US" dirty="0" err="1" smtClean="0"/>
              <a:t>icrosynbio</a:t>
            </a:r>
            <a:r>
              <a:rPr lang="en-US" dirty="0" smtClean="0"/>
              <a:t>, scientists can </a:t>
            </a:r>
            <a:br>
              <a:rPr lang="en-US" dirty="0" smtClean="0"/>
            </a:br>
            <a:r>
              <a:rPr lang="en-US" dirty="0" smtClean="0"/>
              <a:t>create species designed for specific </a:t>
            </a:r>
            <a:br>
              <a:rPr lang="en-US" dirty="0" smtClean="0"/>
            </a:br>
            <a:r>
              <a:rPr lang="en-US" dirty="0" smtClean="0"/>
              <a:t>purposes, such as biofuel production </a:t>
            </a:r>
            <a:br>
              <a:rPr lang="en-US" dirty="0" smtClean="0"/>
            </a:br>
            <a:r>
              <a:rPr lang="en-US" dirty="0" smtClean="0"/>
              <a:t>or oil spill cleanup. </a:t>
            </a:r>
          </a:p>
          <a:p>
            <a:pPr lvl="2"/>
            <a:r>
              <a:rPr lang="en-US" dirty="0" smtClean="0"/>
              <a:t>Because these species do not naturally exist, </a:t>
            </a:r>
            <a:br>
              <a:rPr lang="en-US" dirty="0" smtClean="0"/>
            </a:br>
            <a:r>
              <a:rPr lang="en-US" dirty="0" err="1" smtClean="0"/>
              <a:t>microsynbio</a:t>
            </a:r>
            <a:r>
              <a:rPr lang="en-US" dirty="0" smtClean="0"/>
              <a:t> is the only feasible way to develop </a:t>
            </a:r>
            <a:br>
              <a:rPr lang="en-US" dirty="0" smtClean="0"/>
            </a:br>
            <a:r>
              <a:rPr lang="en-US" dirty="0" smtClean="0"/>
              <a:t>organisms for these jobs.</a:t>
            </a:r>
          </a:p>
        </p:txBody>
      </p:sp>
      <p:pic>
        <p:nvPicPr>
          <p:cNvPr id="17410" name="Picture 2" descr="C:\Users\99536\AppData\Local\Microsoft\Windows\Temporary Internet Files\Content.IE5\2VTR79SL\MP900390131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9"/>
          <a:stretch/>
        </p:blipFill>
        <p:spPr bwMode="auto">
          <a:xfrm>
            <a:off x="6934200" y="4221480"/>
            <a:ext cx="20574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Biotechnology?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Biotechnology</a:t>
            </a:r>
            <a:r>
              <a:rPr lang="en-US" dirty="0" smtClean="0"/>
              <a:t> is the process of changing living species or a biological process to benefit human activity.</a:t>
            </a:r>
          </a:p>
          <a:p>
            <a:pPr lvl="1"/>
            <a:r>
              <a:rPr lang="en-US" dirty="0" smtClean="0"/>
              <a:t>Biotechnology can range from something as simple as artificial selection to something as advanced as cloning or gene splicing. </a:t>
            </a:r>
          </a:p>
          <a:p>
            <a:pPr lvl="1"/>
            <a:endParaRPr lang="en-US" dirty="0"/>
          </a:p>
          <a:p>
            <a:r>
              <a:rPr lang="en-US" dirty="0" smtClean="0"/>
              <a:t>Biotechnology is central </a:t>
            </a:r>
            <a:br>
              <a:rPr lang="en-US" dirty="0" smtClean="0"/>
            </a:br>
            <a:r>
              <a:rPr lang="en-US" dirty="0" smtClean="0"/>
              <a:t>to agriculture. </a:t>
            </a:r>
          </a:p>
          <a:p>
            <a:pPr lvl="1"/>
            <a:r>
              <a:rPr lang="en-US" dirty="0" smtClean="0"/>
              <a:t>Without changes to living </a:t>
            </a:r>
            <a:br>
              <a:rPr lang="en-US" dirty="0" smtClean="0"/>
            </a:br>
            <a:r>
              <a:rPr lang="en-US" dirty="0" smtClean="0"/>
              <a:t>species, agriculture could not </a:t>
            </a:r>
            <a:br>
              <a:rPr lang="en-US" dirty="0" smtClean="0"/>
            </a:br>
            <a:r>
              <a:rPr lang="en-US" dirty="0" smtClean="0"/>
              <a:t>exist. </a:t>
            </a:r>
            <a:endParaRPr lang="en-US" dirty="0"/>
          </a:p>
        </p:txBody>
      </p:sp>
      <p:pic>
        <p:nvPicPr>
          <p:cNvPr id="2050" name="Picture 2" descr="C:\Users\99536\AppData\Local\Microsoft\Windows\Temporary Internet Files\Content.IE5\VNB1EIL9\MP90040939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Biotechnology enables humans to change living things in ways never thought possible. </a:t>
            </a:r>
          </a:p>
          <a:p>
            <a:pPr lvl="1"/>
            <a:r>
              <a:rPr lang="en-US" dirty="0" smtClean="0"/>
              <a:t>Scientists can literally re-write the genetic code of living species in order to enable them to produce more valuable products or services.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Through advances in biotechnology, scientists can increase the rate and specificity of the changes made to living species. </a:t>
            </a:r>
          </a:p>
          <a:p>
            <a:pPr lvl="1"/>
            <a:r>
              <a:rPr lang="en-US" dirty="0" smtClean="0"/>
              <a:t>While previous changes to a species </a:t>
            </a:r>
            <a:br>
              <a:rPr lang="en-US" dirty="0" smtClean="0"/>
            </a:br>
            <a:r>
              <a:rPr lang="en-US" dirty="0" smtClean="0"/>
              <a:t>may have taken hundreds or thousands </a:t>
            </a:r>
            <a:br>
              <a:rPr lang="en-US" dirty="0" smtClean="0"/>
            </a:br>
            <a:r>
              <a:rPr lang="en-US" dirty="0" smtClean="0"/>
              <a:t>of years, today scientists can create </a:t>
            </a:r>
            <a:br>
              <a:rPr lang="en-US" dirty="0" smtClean="0"/>
            </a:br>
            <a:r>
              <a:rPr lang="en-US" dirty="0" smtClean="0"/>
              <a:t>entirely new traits within one generation </a:t>
            </a:r>
            <a:br>
              <a:rPr lang="en-US" dirty="0" smtClean="0"/>
            </a:br>
            <a:r>
              <a:rPr lang="en-US" dirty="0" smtClean="0"/>
              <a:t>of a species. </a:t>
            </a:r>
            <a:endParaRPr lang="en-US" dirty="0"/>
          </a:p>
        </p:txBody>
      </p:sp>
      <p:pic>
        <p:nvPicPr>
          <p:cNvPr id="3074" name="Picture 2" descr="C:\Users\99536\AppData\Local\Microsoft\Windows\Temporary Internet Files\Content.IE5\9V57PKDT\MP9003862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0"/>
            <a:ext cx="136474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69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Biotechnology and Genomes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Biotechnology involves changing the genome of organisms.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genome</a:t>
            </a:r>
            <a:r>
              <a:rPr lang="en-US" dirty="0" smtClean="0"/>
              <a:t> is complete set of genes in the DNA of an organism.</a:t>
            </a:r>
          </a:p>
          <a:p>
            <a:pPr lvl="2"/>
            <a:r>
              <a:rPr lang="en-US" dirty="0" smtClean="0"/>
              <a:t>The genome of a species consists of every chromosome that an individual could possess.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The ultimate goal of biotechnology is to modify the genomes of living species so that they are more valuable for human purposes such </a:t>
            </a:r>
            <a:br>
              <a:rPr lang="en-US" dirty="0" smtClean="0"/>
            </a:br>
            <a:r>
              <a:rPr lang="en-US" dirty="0" smtClean="0"/>
              <a:t>as agriculture and the environment </a:t>
            </a:r>
            <a:br>
              <a:rPr lang="en-US" dirty="0" smtClean="0"/>
            </a:br>
            <a:r>
              <a:rPr lang="en-US" dirty="0" smtClean="0"/>
              <a:t>(green biotechnology), industrial </a:t>
            </a:r>
            <a:br>
              <a:rPr lang="en-US" dirty="0" smtClean="0"/>
            </a:br>
            <a:r>
              <a:rPr lang="en-US" dirty="0" smtClean="0"/>
              <a:t>applications (white biotechnology), </a:t>
            </a:r>
            <a:br>
              <a:rPr lang="en-US" dirty="0" smtClean="0"/>
            </a:br>
            <a:r>
              <a:rPr lang="en-US" dirty="0" smtClean="0"/>
              <a:t>and medical science (red </a:t>
            </a:r>
            <a:br>
              <a:rPr lang="en-US" dirty="0" smtClean="0"/>
            </a:br>
            <a:r>
              <a:rPr lang="en-US" dirty="0" smtClean="0"/>
              <a:t>biotechnology). </a:t>
            </a:r>
          </a:p>
        </p:txBody>
      </p:sp>
      <p:pic>
        <p:nvPicPr>
          <p:cNvPr id="4098" name="Picture 2" descr="C:\Users\99536\AppData\Local\Microsoft\Windows\Temporary Internet Files\Content.IE5\9V57PKDT\MC9002332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13823"/>
            <a:ext cx="2514600" cy="221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68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Biotechnology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Artificial Selection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Artificial Insemination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Brewing &amp; Fermentation 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Medicine &amp; Pharmaceuticals 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Gene splicing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/>
              <a:t>Stem Cells &amp; Tissue Re-generation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Cloning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DNA Testing and Genomic Sequencing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Protein Purification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 smtClean="0"/>
              <a:t>Microbial Synthetic Biology (creating a new genome for a species)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C:\Users\99536\AppData\Local\Microsoft\Windows\Temporary Internet Files\Content.IE5\TJKAUELT\MC9002331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2340468" cy="194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2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/>
              <a:t>Artificial selection </a:t>
            </a:r>
            <a:r>
              <a:rPr lang="en-US" dirty="0" smtClean="0"/>
              <a:t>is the selection of individuals for breeding that are most valuable to humans. </a:t>
            </a:r>
          </a:p>
          <a:p>
            <a:pPr lvl="1"/>
            <a:r>
              <a:rPr lang="en-US" dirty="0" smtClean="0"/>
              <a:t>This is the oldest form of biotechnology.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Humans simply chose to breed the individuals of a species that provided the </a:t>
            </a:r>
            <a:br>
              <a:rPr lang="en-US" dirty="0" smtClean="0"/>
            </a:br>
            <a:r>
              <a:rPr lang="en-US" dirty="0" smtClean="0"/>
              <a:t>most benefits.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This eventually changed the </a:t>
            </a:r>
            <a:br>
              <a:rPr lang="en-US" dirty="0" smtClean="0"/>
            </a:br>
            <a:r>
              <a:rPr lang="en-US" dirty="0" smtClean="0"/>
              <a:t>species so that their beneficial </a:t>
            </a:r>
            <a:br>
              <a:rPr lang="en-US" dirty="0" smtClean="0"/>
            </a:br>
            <a:r>
              <a:rPr lang="en-US" dirty="0" smtClean="0"/>
              <a:t>traits became more common </a:t>
            </a:r>
            <a:br>
              <a:rPr lang="en-US" dirty="0" smtClean="0"/>
            </a:br>
            <a:r>
              <a:rPr lang="en-US" dirty="0" smtClean="0"/>
              <a:t>and more pronounced. </a:t>
            </a:r>
            <a:endParaRPr lang="en-US" dirty="0"/>
          </a:p>
        </p:txBody>
      </p:sp>
      <p:pic>
        <p:nvPicPr>
          <p:cNvPr id="6147" name="Picture 3" descr="C:\Users\99536\AppData\Local\Microsoft\Windows\Temporary Internet Files\Content.IE5\9V57PKDT\MP90022753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38600"/>
            <a:ext cx="1798320" cy="267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9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Insemination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790688" cy="5257800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Artificial insemination </a:t>
            </a:r>
            <a:r>
              <a:rPr lang="en-US" dirty="0" smtClean="0"/>
              <a:t>is the process in which the semen of one individual is artificially introduced into the reproductive tract of another individual.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This enables a greater control over the mating and reproduction of that animal, allowing producers to enhance desirable traits in a more specific and functional manner.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When combined with accurate </a:t>
            </a:r>
            <a:br>
              <a:rPr lang="en-US" dirty="0" smtClean="0"/>
            </a:br>
            <a:r>
              <a:rPr lang="en-US" dirty="0" smtClean="0"/>
              <a:t>record keeping and measurements </a:t>
            </a:r>
            <a:br>
              <a:rPr lang="en-US" dirty="0" smtClean="0"/>
            </a:br>
            <a:r>
              <a:rPr lang="en-US" dirty="0" smtClean="0"/>
              <a:t>of heritability for each trait, </a:t>
            </a:r>
            <a:br>
              <a:rPr lang="en-US" dirty="0" smtClean="0"/>
            </a:br>
            <a:r>
              <a:rPr lang="en-US" dirty="0" smtClean="0"/>
              <a:t>agriculturalists can quickly improve </a:t>
            </a:r>
            <a:br>
              <a:rPr lang="en-US" dirty="0" smtClean="0"/>
            </a:br>
            <a:r>
              <a:rPr lang="en-US" dirty="0" smtClean="0"/>
              <a:t>and change the traits of a species to </a:t>
            </a:r>
            <a:br>
              <a:rPr lang="en-US" dirty="0" smtClean="0"/>
            </a:br>
            <a:r>
              <a:rPr lang="en-US" dirty="0" smtClean="0"/>
              <a:t>create a breed with predictable </a:t>
            </a:r>
            <a:br>
              <a:rPr lang="en-US" dirty="0" smtClean="0"/>
            </a:br>
            <a:r>
              <a:rPr lang="en-US" dirty="0" smtClean="0"/>
              <a:t>characteristics. </a:t>
            </a:r>
            <a:endParaRPr lang="en-US" dirty="0"/>
          </a:p>
        </p:txBody>
      </p:sp>
      <p:pic>
        <p:nvPicPr>
          <p:cNvPr id="7170" name="Picture 2" descr="C:\Users\99536\AppData\Local\Microsoft\Windows\Temporary Internet Files\Content.IE5\VNB1EIL9\MC9001979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30" y="4343399"/>
            <a:ext cx="2521390" cy="198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8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Brewing &amp; Fermentation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brewing and fermentation processes, artificially-selected microorganisms are used to convert food from one form to another.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For example, cheese is a fermented product produced by bacteria from milk.</a:t>
            </a:r>
          </a:p>
          <a:p>
            <a:pPr lvl="2"/>
            <a:r>
              <a:rPr lang="en-US" dirty="0" smtClean="0"/>
              <a:t>While milk spoils relatively quickly, cheese </a:t>
            </a:r>
            <a:br>
              <a:rPr lang="en-US" dirty="0" smtClean="0"/>
            </a:br>
            <a:r>
              <a:rPr lang="en-US" dirty="0" smtClean="0"/>
              <a:t>can keep for long periods of time, allowing </a:t>
            </a:r>
            <a:br>
              <a:rPr lang="en-US" dirty="0" smtClean="0"/>
            </a:br>
            <a:r>
              <a:rPr lang="en-US" dirty="0" smtClean="0"/>
              <a:t>for long-term storage. 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By converting food into </a:t>
            </a:r>
            <a:br>
              <a:rPr lang="en-US" dirty="0" smtClean="0"/>
            </a:br>
            <a:r>
              <a:rPr lang="en-US" dirty="0" smtClean="0"/>
              <a:t>more usable, storable, or </a:t>
            </a:r>
            <a:br>
              <a:rPr lang="en-US" dirty="0" smtClean="0"/>
            </a:br>
            <a:r>
              <a:rPr lang="en-US" dirty="0" smtClean="0"/>
              <a:t>valuable forms, agriculturalists </a:t>
            </a:r>
            <a:br>
              <a:rPr lang="en-US" dirty="0" smtClean="0"/>
            </a:br>
            <a:r>
              <a:rPr lang="en-US" dirty="0" smtClean="0"/>
              <a:t>can ensure a safer and more </a:t>
            </a:r>
            <a:br>
              <a:rPr lang="en-US" dirty="0" smtClean="0"/>
            </a:br>
            <a:r>
              <a:rPr lang="en-US" dirty="0" smtClean="0"/>
              <a:t>profitable food supply. </a:t>
            </a:r>
            <a:endParaRPr lang="en-US" dirty="0"/>
          </a:p>
        </p:txBody>
      </p:sp>
      <p:pic>
        <p:nvPicPr>
          <p:cNvPr id="8194" name="Picture 2" descr="C:\Users\99536\AppData\Local\Microsoft\Windows\Temporary Internet Files\Content.IE5\VNB1EIL9\MC9000387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43247"/>
            <a:ext cx="2133600" cy="300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Biotechnology can be used in medicine to either produce a drug, change disease, or prevent susceptibility to a disease. </a:t>
            </a:r>
          </a:p>
          <a:p>
            <a:pPr lvl="1"/>
            <a:r>
              <a:rPr lang="en-US" dirty="0" smtClean="0"/>
              <a:t>For example, a </a:t>
            </a:r>
            <a:r>
              <a:rPr lang="en-US" u="sng" dirty="0" smtClean="0"/>
              <a:t>vaccine</a:t>
            </a:r>
            <a:r>
              <a:rPr lang="en-US" dirty="0" smtClean="0"/>
              <a:t> is just an artificially weakened form of a disease that enables our body to more easily and safely defeat the pathogen that causes illness.</a:t>
            </a:r>
          </a:p>
          <a:p>
            <a:pPr lvl="2"/>
            <a:r>
              <a:rPr lang="en-US" dirty="0" smtClean="0"/>
              <a:t>E.g. the flu vaccine is just a weakened strain of the influenza virus.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Biotechnology can also be used to engineer </a:t>
            </a:r>
            <a:br>
              <a:rPr lang="en-US" dirty="0" smtClean="0"/>
            </a:br>
            <a:r>
              <a:rPr lang="en-US" dirty="0" smtClean="0"/>
              <a:t>treatments such as insulin injections (for </a:t>
            </a:r>
            <a:br>
              <a:rPr lang="en-US" dirty="0" smtClean="0"/>
            </a:br>
            <a:r>
              <a:rPr lang="en-US" dirty="0" smtClean="0"/>
              <a:t>diabetes patients), antibiotics, and other </a:t>
            </a:r>
            <a:br>
              <a:rPr lang="en-US" dirty="0" smtClean="0"/>
            </a:br>
            <a:r>
              <a:rPr lang="en-US" dirty="0" smtClean="0"/>
              <a:t>pharmaceutical treatments. </a:t>
            </a:r>
          </a:p>
          <a:p>
            <a:pPr lvl="2"/>
            <a:r>
              <a:rPr lang="en-US" dirty="0" smtClean="0"/>
              <a:t>E.g. Scientists today use </a:t>
            </a:r>
            <a:r>
              <a:rPr lang="en-US" i="1" dirty="0" smtClean="0"/>
              <a:t>E. coli </a:t>
            </a:r>
            <a:r>
              <a:rPr lang="en-US" dirty="0" smtClean="0"/>
              <a:t>bacteria to produce </a:t>
            </a:r>
            <a:br>
              <a:rPr lang="en-US" dirty="0" smtClean="0"/>
            </a:br>
            <a:r>
              <a:rPr lang="en-US" dirty="0" smtClean="0"/>
              <a:t>human insulin for injection.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Biotechnology is also improving medicine </a:t>
            </a:r>
            <a:br>
              <a:rPr lang="en-US" dirty="0" smtClean="0"/>
            </a:br>
            <a:r>
              <a:rPr lang="en-US" dirty="0" smtClean="0"/>
              <a:t>to the extent where entirely new genes or </a:t>
            </a:r>
            <a:br>
              <a:rPr lang="en-US" dirty="0" smtClean="0"/>
            </a:br>
            <a:r>
              <a:rPr lang="en-US" dirty="0" smtClean="0"/>
              <a:t>organs could be developed for prevention </a:t>
            </a:r>
            <a:br>
              <a:rPr lang="en-US" dirty="0" smtClean="0"/>
            </a:br>
            <a:r>
              <a:rPr lang="en-US" dirty="0" smtClean="0"/>
              <a:t>of a disease or disorder. </a:t>
            </a:r>
          </a:p>
          <a:p>
            <a:pPr lvl="2"/>
            <a:r>
              <a:rPr lang="en-US" dirty="0" smtClean="0"/>
              <a:t>Through stem cells and cloning, scientists may </a:t>
            </a:r>
            <a:br>
              <a:rPr lang="en-US" dirty="0" smtClean="0"/>
            </a:br>
            <a:r>
              <a:rPr lang="en-US" dirty="0" smtClean="0"/>
              <a:t>even be able to re-grow organs and limbs damaged </a:t>
            </a:r>
            <a:br>
              <a:rPr lang="en-US" dirty="0" smtClean="0"/>
            </a:br>
            <a:r>
              <a:rPr lang="en-US" dirty="0" smtClean="0"/>
              <a:t>by disease or accidents. </a:t>
            </a:r>
            <a:endParaRPr lang="en-US" dirty="0"/>
          </a:p>
        </p:txBody>
      </p:sp>
      <p:pic>
        <p:nvPicPr>
          <p:cNvPr id="9218" name="Picture 2" descr="C:\Program Files (x86)\Microsoft Office\MEDIA\CAGCAT10\j0315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38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253</TotalTime>
  <Words>730</Words>
  <Application>Microsoft Office PowerPoint</Application>
  <PresentationFormat>On-screen Show (4:3)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Gill Sans MT</vt:lpstr>
      <vt:lpstr>Verdana</vt:lpstr>
      <vt:lpstr>Wingdings 2</vt:lpstr>
      <vt:lpstr>Solstice</vt:lpstr>
      <vt:lpstr>Biotechnology in Agriculture</vt:lpstr>
      <vt:lpstr>What is Biotechnology?</vt:lpstr>
      <vt:lpstr>Motivation for Biotechnology</vt:lpstr>
      <vt:lpstr>Biotechnology and Genomes</vt:lpstr>
      <vt:lpstr>Examples of Biotechnology</vt:lpstr>
      <vt:lpstr>Artificial Selection</vt:lpstr>
      <vt:lpstr>Artificial Insemination</vt:lpstr>
      <vt:lpstr>Brewing &amp; Fermentation </vt:lpstr>
      <vt:lpstr>Medicine</vt:lpstr>
      <vt:lpstr>Gene Splicing</vt:lpstr>
      <vt:lpstr>Gene Splicing &amp; Spider Goats</vt:lpstr>
      <vt:lpstr>Stem Cells</vt:lpstr>
      <vt:lpstr>Cloning</vt:lpstr>
      <vt:lpstr>Possibilities of cloning</vt:lpstr>
      <vt:lpstr>DNA Testing &amp; Genomics</vt:lpstr>
      <vt:lpstr>Protein Purification.</vt:lpstr>
      <vt:lpstr>Microbial Synthetic Biology</vt:lpstr>
    </vt:vector>
  </TitlesOfParts>
  <Company>Waterford Union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 in Agriculture</dc:title>
  <dc:creator>Mr. Craig A. Kohn</dc:creator>
  <cp:lastModifiedBy>Kohn Craig</cp:lastModifiedBy>
  <cp:revision>28</cp:revision>
  <cp:lastPrinted>2013-03-27T17:54:04Z</cp:lastPrinted>
  <dcterms:created xsi:type="dcterms:W3CDTF">2013-03-27T15:24:17Z</dcterms:created>
  <dcterms:modified xsi:type="dcterms:W3CDTF">2014-03-25T12:34:31Z</dcterms:modified>
</cp:coreProperties>
</file>