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78" r:id="rId7"/>
    <p:sldId id="262" r:id="rId8"/>
    <p:sldId id="264" r:id="rId9"/>
    <p:sldId id="265" r:id="rId10"/>
    <p:sldId id="263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1" autoAdjust="0"/>
    <p:restoredTop sz="94660"/>
  </p:normalViewPr>
  <p:slideViewPr>
    <p:cSldViewPr>
      <p:cViewPr varScale="1">
        <p:scale>
          <a:sx n="50" d="100"/>
          <a:sy n="50" d="100"/>
        </p:scale>
        <p:origin x="-811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2EC544-9971-4B6A-AD01-89FBD82392B2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DC3448-F97C-418B-B1BD-08C060DFD81F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C544-9971-4B6A-AD01-89FBD82392B2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3448-F97C-418B-B1BD-08C060DFD81F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C544-9971-4B6A-AD01-89FBD82392B2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3448-F97C-418B-B1BD-08C060DFD81F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447800"/>
            <a:ext cx="8216152" cy="4952999"/>
          </a:xfrm>
        </p:spPr>
        <p:txBody>
          <a:bodyPr/>
          <a:lstStyle>
            <a:lvl1pPr>
              <a:defRPr b="1"/>
            </a:lvl1pPr>
            <a:lvl3pPr>
              <a:defRPr i="1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378" y="6492875"/>
            <a:ext cx="2133600" cy="365125"/>
          </a:xfrm>
        </p:spPr>
        <p:txBody>
          <a:bodyPr/>
          <a:lstStyle/>
          <a:p>
            <a:fld id="{3F2EC544-9971-4B6A-AD01-89FBD82392B2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9264" y="6492875"/>
            <a:ext cx="2133600" cy="365125"/>
          </a:xfrm>
        </p:spPr>
        <p:txBody>
          <a:bodyPr/>
          <a:lstStyle/>
          <a:p>
            <a:fld id="{F9DC3448-F97C-418B-B1BD-08C060DFD81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16153" cy="762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762000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" descr="C:\Users\99536\AppData\Local\Microsoft\Windows\Temporary Internet Files\Content.IE5\YQEGI8KA\MP900409506[1]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685"/>
          <a:stretch/>
        </p:blipFill>
        <p:spPr bwMode="auto">
          <a:xfrm>
            <a:off x="7162800" y="76200"/>
            <a:ext cx="1981200" cy="671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400800"/>
            <a:ext cx="1752600" cy="4651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C544-9971-4B6A-AD01-89FBD82392B2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3448-F97C-418B-B1BD-08C060DFD81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C544-9971-4B6A-AD01-89FBD82392B2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3448-F97C-418B-B1BD-08C060DFD81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C544-9971-4B6A-AD01-89FBD82392B2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3448-F97C-418B-B1BD-08C060DFD81F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C544-9971-4B6A-AD01-89FBD82392B2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3448-F97C-418B-B1BD-08C060DFD81F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C544-9971-4B6A-AD01-89FBD82392B2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3448-F97C-418B-B1BD-08C060DFD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C544-9971-4B6A-AD01-89FBD82392B2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3448-F97C-418B-B1BD-08C060DFD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C544-9971-4B6A-AD01-89FBD82392B2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3448-F97C-418B-B1BD-08C060DFD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F2EC544-9971-4B6A-AD01-89FBD82392B2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DC3448-F97C-418B-B1BD-08C060DFD8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&amp;esrc=s&amp;frm=1&amp;source=images&amp;cd=&amp;cad=rja&amp;docid=mCaOJ_LKQxym1M&amp;tbnid=r2nZT87FyOdxBM:&amp;ved=0CAUQjRw&amp;url=http://celebrityhollywoodcool.blogspot.com/2011/04/dna-structure-labeled.html&amp;ei=5iUpUZecLrPg2wWE6YGABQ&amp;bvm=bv.42768644,d.b2I&amp;psig=AFQjCNHw3fyiCu6XSNCzZqoV8m9JZAh-cw&amp;ust=136173755497307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elebrityhollywoodcool.blogspot.com/2011/04/dna-structure-labeled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&amp;esrc=s&amp;frm=1&amp;source=images&amp;cd=&amp;cad=rja&amp;docid=8UNNbZxt5e3ErM&amp;tbnid=wo5PzgRnRz3PGM:&amp;ved=0CAUQjRw&amp;url=http://www.nature.com/scitable/topicpage/ribosomes-transcription-and-translation-14120660&amp;ei=wicpUZh7q4jaBaiKgYgL&amp;bvm=bv.42768644,d.b2I&amp;psig=AFQjCNF_le0Sy9-VLJ73VakE56g6urPKPw&amp;ust=136173803889614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ture.com/scitable/topicpage/ribosomes-transcription-and-translation-1412066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www.google.com/url?sa=i&amp;rct=j&amp;q=&amp;esrc=s&amp;frm=1&amp;source=images&amp;cd=&amp;cad=rja&amp;docid=WFm8lY6P2c-yjM&amp;tbnid=ib40512XsghTxM:&amp;ved=0CAUQjRw&amp;url=http://faculty.ccbcmd.edu/courses/bio141/lecguide/unit6/genetics/protsyn/transcription/transc.html&amp;ei=sCkpUZzxCYmx2QWHyYD4Aw&amp;bvm=bv.42768644,d.b2I&amp;psig=AFQjCNGquDEmzpo81I1nIx51YgnkHGRDFg&amp;ust=136173848647749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aculty.ccbcmd.edu/courses/bio141/lecguide/unit6/genetics/protsyn/transcription/transc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&amp;esrc=s&amp;frm=1&amp;source=images&amp;cd=&amp;cad=rja&amp;docid=xxMlsb4i4Rq8mM&amp;tbnid=wWoDi8MCs0qzqM:&amp;ved=0CAUQjRw&amp;url=http://www.womanofgor.com/SCRIBES.html&amp;ei=ky8pUYz1Jqei2QWu9YGoDQ&amp;bvm=bv.42768644,d.b2I&amp;psig=AFQjCNF7mNLNAyDeSenLi0ri-sLOWKELTQ&amp;ust=136174000791365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omanofgor.com/SCRIBES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google.com/url?sa=i&amp;rct=j&amp;q=&amp;esrc=s&amp;frm=1&amp;source=images&amp;cd=&amp;cad=rja&amp;docid=T1Mwmj-iSzYKXM&amp;tbnid=WZv2fT2XLdi-qM:&amp;ved=0CAUQjRw&amp;url=http://en.wikipedia.org/wiki/Transfer_RNA&amp;ei=EDEpUcbtPKW62gXn9oHQCg&amp;bvm=bv.42768644,d.b2I&amp;psig=AFQjCNHSmHaJSjpgxnF0BYQnVW5DQgb54Q&amp;ust=136174042876255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Transfer_RNA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http://www.google.com/url?sa=i&amp;rct=j&amp;q=&amp;esrc=s&amp;frm=1&amp;source=images&amp;cd=&amp;cad=rja&amp;docid=B_5vuZQ8hDF5SM&amp;tbnid=47nAhcjDBKfuWM:&amp;ved=0CAUQjRw&amp;url=http://godlessliberal.xanga.com/753636100/molecular-biology-primer/&amp;ei=ijMpUd27CqGY2AWGg4CQDA&amp;bvm=bv.42768644,d.b2I&amp;psig=AFQjCNHlUjj5brTB9R3o6z6m_zsIKQFoNw&amp;ust=136174104623908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odlessliberal.xanga.com/753636100/molecular-biology-primer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docid=S7vh1v9pzkqaTM&amp;tbnid=B1Yb1WtgVKIiQM:&amp;ved=0CAUQjRw&amp;url=http://www.katiephd.com/a-whole-new-rna-world/&amp;ei=HR4pUceOKMSi2AWN44HoDQ&amp;bvm=bv.42768644,d.b2I&amp;psig=AFQjCNFmBQiiDoUAmy_Ou_dbZ9HJk2kRYw&amp;ust=136173540741144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atiephd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frm=1&amp;source=images&amp;cd=&amp;cad=rja&amp;docid=KKXNnHDw6JV8XM&amp;tbnid=5VEyOa5QYngaQM:&amp;ved=0CAUQjRw&amp;url=http://www.mhhe.com/biosci/esp/2001_gbio/folder_structure/ge/m4/s1/gem4s1_1.htm&amp;ei=nSIpUc25MsiG2gWHx4Eo&amp;bvm=bv.42768644,d.b2I&amp;psig=AFQjCNHOw5ZLNAHg88rQpbKqFPof6brEUg&amp;ust=136173672256071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hhe.com/biosci/esp/2001_gbio/folder_structure/ge/m4/s1/gem4s1_1.ht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frm=1&amp;source=images&amp;cd=&amp;cad=rja&amp;docid=6OkLpYq3DP1kBM&amp;tbnid=JERFCw4hLeFDjM:&amp;ved=0CAUQjRw&amp;url=http%3A%2F%2Fchemistry.gravitywaves.com%2FCHEMXL153%2FProteinSynthesisMaturation.htm&amp;ei=HK8rUdyvFaXA2AW85ICABw&amp;bvm=bv.42768644,d.b2I&amp;psig=AFQjCNGKUAjneTCFMOLdZ6Edf1mHifHxlg&amp;ust=136190375265732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hemistry.gravitywaves.com/CHEMXL153/ProteinSynthesisMaturation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frm=1&amp;source=images&amp;cd=&amp;cad=rja&amp;docid=KKXNnHDw6JV8XM&amp;tbnid=5VEyOa5QYngaQM:&amp;ved=0CAUQjRw&amp;url=http://www.mhhe.com/biosci/esp/2001_gbio/folder_structure/ge/m4/s1/gem4s1_1.htm&amp;ei=nSIpUc25MsiG2gWHx4Eo&amp;bvm=bv.42768644,d.b2I&amp;psig=AFQjCNHOw5ZLNAHg88rQpbKqFPof6brEUg&amp;ust=136173672256071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hhe.com/biosci/esp/2001_gbio/folder_structure/ge/m4/s1/gem4s1_1.ht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C. Kohn</a:t>
            </a:r>
          </a:p>
          <a:p>
            <a:r>
              <a:rPr lang="en-US" dirty="0" smtClean="0"/>
              <a:t>Agricultural Science</a:t>
            </a:r>
          </a:p>
          <a:p>
            <a:r>
              <a:rPr lang="en-US" dirty="0" smtClean="0"/>
              <a:t>Waterford, WI</a:t>
            </a:r>
            <a:endParaRPr lang="en-US" dirty="0"/>
          </a:p>
        </p:txBody>
      </p:sp>
      <p:pic>
        <p:nvPicPr>
          <p:cNvPr id="9218" name="Picture 2" descr="C:\Users\99536\AppData\Local\Microsoft\Windows\Temporary Internet Files\Content.IE5\GDCQ7JFJ\MC91021638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85800"/>
            <a:ext cx="1924289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587205"/>
            <a:ext cx="3352800" cy="88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1447800"/>
            <a:ext cx="4267199" cy="4952999"/>
          </a:xfrm>
        </p:spPr>
        <p:txBody>
          <a:bodyPr>
            <a:normAutofit fontScale="92500"/>
          </a:bodyPr>
          <a:lstStyle/>
          <a:p>
            <a:r>
              <a:rPr lang="en-US" sz="2600" u="sng" dirty="0" smtClean="0"/>
              <a:t>Rule #3:</a:t>
            </a:r>
            <a:r>
              <a:rPr lang="en-US" sz="2600" dirty="0" smtClean="0"/>
              <a:t> DNA </a:t>
            </a:r>
            <a:r>
              <a:rPr lang="en-US" sz="2600" dirty="0"/>
              <a:t>is always read in a 5’ </a:t>
            </a:r>
            <a:r>
              <a:rPr lang="en-US" sz="2600" dirty="0">
                <a:sym typeface="Wingdings"/>
              </a:rPr>
              <a:t></a:t>
            </a:r>
            <a:r>
              <a:rPr lang="en-US" sz="2600" dirty="0"/>
              <a:t> 3’ direction </a:t>
            </a:r>
          </a:p>
          <a:p>
            <a:pPr lvl="1"/>
            <a:r>
              <a:rPr lang="en-US" dirty="0"/>
              <a:t>5’ and 3’ refer to how the carbon atoms in the sugar molecule are numbered.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dirty="0"/>
              <a:t>DNA is always read from the 5</a:t>
            </a:r>
            <a:r>
              <a:rPr lang="en-US" baseline="30000" dirty="0"/>
              <a:t>th</a:t>
            </a:r>
            <a:r>
              <a:rPr lang="en-US" dirty="0"/>
              <a:t> carbon atom to the 3</a:t>
            </a:r>
            <a:r>
              <a:rPr lang="en-US" baseline="30000" dirty="0"/>
              <a:t>rd</a:t>
            </a:r>
            <a:r>
              <a:rPr lang="en-US" dirty="0"/>
              <a:t> carbon atom by the cell.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dirty="0"/>
              <a:t>There is no up/down</a:t>
            </a:r>
            <a:r>
              <a:rPr lang="en-US" dirty="0" smtClean="0"/>
              <a:t>/ left/right </a:t>
            </a:r>
            <a:r>
              <a:rPr lang="en-US" dirty="0"/>
              <a:t>in a cell – this is the only way to give the cell a sense of direction.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of DNA</a:t>
            </a:r>
            <a:endParaRPr lang="en-US" dirty="0"/>
          </a:p>
        </p:txBody>
      </p:sp>
      <p:pic>
        <p:nvPicPr>
          <p:cNvPr id="6146" name="Picture 2" descr="http://bioap.wikispaces.com/file/view/08P-210-DNA-5-3.jpg/207075400/08P-210-DNA-5-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1676400"/>
            <a:ext cx="3400425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24399" y="5476876"/>
            <a:ext cx="23134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hlinkClick r:id="rId4"/>
              </a:rPr>
              <a:t>Image Source: celebrityhollywoodcool.blogspot.com</a:t>
            </a:r>
            <a:r>
              <a:rPr lang="en-US" sz="800" i="1" dirty="0" smtClean="0"/>
              <a:t> </a:t>
            </a:r>
            <a:endParaRPr lang="en-US" sz="800" i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029200" y="1981200"/>
            <a:ext cx="1588" cy="3048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7772400" y="1981200"/>
            <a:ext cx="1588" cy="3048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87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1447801"/>
            <a:ext cx="8216152" cy="4800599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/>
              <a:t>When the cell needs the information for making a protein, it will need to open up the DNA to read it. </a:t>
            </a:r>
          </a:p>
          <a:p>
            <a:pPr lvl="1"/>
            <a:r>
              <a:rPr lang="en-US" dirty="0"/>
              <a:t>When DNA is in its “ladder” version, it is not able to be read.</a:t>
            </a:r>
          </a:p>
          <a:p>
            <a:pPr lvl="1"/>
            <a:r>
              <a:rPr lang="en-US" dirty="0"/>
              <a:t>The DNA must first be opened in order to read it.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sz="2600" dirty="0"/>
              <a:t>The cell opens DNA using </a:t>
            </a:r>
            <a:r>
              <a:rPr lang="en-US" sz="2600" u="sng" dirty="0"/>
              <a:t>DNA Helicase</a:t>
            </a:r>
          </a:p>
          <a:p>
            <a:pPr lvl="1"/>
            <a:r>
              <a:rPr lang="en-US" u="sng" dirty="0"/>
              <a:t>DNA Helicase </a:t>
            </a:r>
            <a:r>
              <a:rPr lang="en-US" dirty="0"/>
              <a:t>is a protein that opens DNA in the same way that your zipper tab opens a zipper.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sz="2600" dirty="0"/>
              <a:t>Once DNA is opened, it can </a:t>
            </a:r>
            <a:r>
              <a:rPr lang="en-US" sz="2600" dirty="0" smtClean="0"/>
              <a:t>be </a:t>
            </a:r>
            <a:r>
              <a:rPr lang="en-US" sz="2600" dirty="0"/>
              <a:t>duplicated.</a:t>
            </a:r>
          </a:p>
          <a:p>
            <a:pPr lvl="1"/>
            <a:r>
              <a:rPr lang="en-US" dirty="0"/>
              <a:t>Each cell has only one copy of its </a:t>
            </a:r>
            <a:r>
              <a:rPr lang="en-US" dirty="0" smtClean="0"/>
              <a:t>directions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It would be far too dangerous to risk </a:t>
            </a:r>
            <a:r>
              <a:rPr lang="en-US" dirty="0" smtClean="0"/>
              <a:t>damaging </a:t>
            </a:r>
            <a:r>
              <a:rPr lang="en-US" dirty="0"/>
              <a:t>or losing the only source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information </a:t>
            </a:r>
            <a:r>
              <a:rPr lang="en-US" dirty="0"/>
              <a:t>a cell has!</a:t>
            </a:r>
          </a:p>
          <a:p>
            <a:pPr lvl="1"/>
            <a:r>
              <a:rPr lang="en-US" dirty="0"/>
              <a:t>Because of this, a cell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will </a:t>
            </a:r>
            <a:r>
              <a:rPr lang="en-US" dirty="0"/>
              <a:t>make a copy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the DNA – mRNA.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DNA Works</a:t>
            </a:r>
            <a:endParaRPr lang="en-US" dirty="0"/>
          </a:p>
        </p:txBody>
      </p:sp>
      <p:pic>
        <p:nvPicPr>
          <p:cNvPr id="7170" name="Picture 2" descr="http://www.nature.com/scitable/content/ne0000/ne0000/ne0000/ne0000/14668888/U2.cp1.1_439542a-f1.2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" t="17546" b="32324"/>
          <a:stretch/>
        </p:blipFill>
        <p:spPr bwMode="auto">
          <a:xfrm>
            <a:off x="3733800" y="4953000"/>
            <a:ext cx="531876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nature.com/scitable/content/ne0000/ne0000/ne0000/ne0000/14668888/U2.cp1.1_439542a-f1.2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" t="58903" r="73334" b="32324"/>
          <a:stretch/>
        </p:blipFill>
        <p:spPr bwMode="auto">
          <a:xfrm>
            <a:off x="4648200" y="6096000"/>
            <a:ext cx="1744980" cy="24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nature.com/scitable/content/ne0000/ne0000/ne0000/ne0000/14668888/U2.cp1.1_439542a-f1.2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01" t="64336" r="4265" b="24805"/>
          <a:stretch/>
        </p:blipFill>
        <p:spPr bwMode="auto">
          <a:xfrm>
            <a:off x="7970520" y="5471160"/>
            <a:ext cx="944880" cy="396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8229600" y="5745480"/>
            <a:ext cx="213360" cy="426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657600" y="6553200"/>
            <a:ext cx="15327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hlinkClick r:id="rId4"/>
              </a:rPr>
              <a:t>Image Source: www.nature.com</a:t>
            </a:r>
            <a:r>
              <a:rPr lang="en-US" sz="800" i="1" dirty="0" smtClean="0"/>
              <a:t> </a:t>
            </a:r>
            <a:endParaRPr lang="en-US" sz="800" i="1" dirty="0"/>
          </a:p>
        </p:txBody>
      </p:sp>
      <p:sp>
        <p:nvSpPr>
          <p:cNvPr id="9" name="Rectangle 8"/>
          <p:cNvSpPr/>
          <p:nvPr/>
        </p:nvSpPr>
        <p:spPr>
          <a:xfrm>
            <a:off x="4800600" y="6062990"/>
            <a:ext cx="6014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mRNA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307330" y="5669280"/>
            <a:ext cx="213360" cy="426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54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u="sng" dirty="0"/>
              <a:t>mRNA</a:t>
            </a:r>
            <a:r>
              <a:rPr lang="en-US" sz="2600" dirty="0"/>
              <a:t> is a copy of DNA</a:t>
            </a:r>
          </a:p>
          <a:p>
            <a:pPr lvl="1"/>
            <a:r>
              <a:rPr lang="en-US" dirty="0"/>
              <a:t>mRNA is similar to DNA except that it is single stranded and uses Uracil (U) instead of Thymine (T)</a:t>
            </a:r>
          </a:p>
          <a:p>
            <a:pPr lvl="2"/>
            <a:r>
              <a:rPr lang="en-US" dirty="0"/>
              <a:t>RNA is a more evolutionary-primitive version of genetic material.</a:t>
            </a:r>
          </a:p>
          <a:p>
            <a:pPr lvl="2"/>
            <a:r>
              <a:rPr lang="en-US" dirty="0"/>
              <a:t>Through natural selection, uracil was eventually replaced by thymine because uracil was more prone to mistakes and mutations.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sz="2600" u="sng" dirty="0"/>
              <a:t>Polymerase</a:t>
            </a:r>
            <a:r>
              <a:rPr lang="en-US" sz="2600" dirty="0"/>
              <a:t> is the protein that copies DNA and makes mRNA.</a:t>
            </a:r>
          </a:p>
          <a:p>
            <a:pPr lvl="1"/>
            <a:r>
              <a:rPr lang="en-US" dirty="0"/>
              <a:t>Polymerase proteins read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DNA </a:t>
            </a:r>
            <a:r>
              <a:rPr lang="en-US" dirty="0"/>
              <a:t>in a 5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3 direction.</a:t>
            </a:r>
          </a:p>
          <a:p>
            <a:pPr lvl="1"/>
            <a:r>
              <a:rPr lang="en-US" dirty="0"/>
              <a:t>For every G, it puts a C.</a:t>
            </a:r>
          </a:p>
          <a:p>
            <a:pPr lvl="1"/>
            <a:r>
              <a:rPr lang="en-US" dirty="0"/>
              <a:t>For every C, it puts a G.</a:t>
            </a:r>
          </a:p>
          <a:p>
            <a:pPr lvl="1"/>
            <a:r>
              <a:rPr lang="en-US" dirty="0"/>
              <a:t>For every T, it puts an A.</a:t>
            </a:r>
          </a:p>
          <a:p>
            <a:pPr lvl="1"/>
            <a:r>
              <a:rPr lang="en-US" dirty="0"/>
              <a:t>For every A, it puts a U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because RNA uses U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instead </a:t>
            </a:r>
            <a:r>
              <a:rPr lang="en-US" dirty="0"/>
              <a:t>of T).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DNA Works</a:t>
            </a:r>
            <a:endParaRPr lang="en-US" dirty="0"/>
          </a:p>
        </p:txBody>
      </p:sp>
      <p:pic>
        <p:nvPicPr>
          <p:cNvPr id="8194" name="Picture 2" descr="http://faculty.ccbcmd.edu/courses/bio141/lecguide/unit6/genetics/protsyn/transcription/images/transc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86200"/>
            <a:ext cx="481012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30040" y="6621899"/>
            <a:ext cx="161133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hlinkClick r:id="rId4"/>
              </a:rPr>
              <a:t>Image Source: faculty.ccbcmd.edu</a:t>
            </a:r>
            <a:r>
              <a:rPr lang="en-US" sz="800" i="1" dirty="0" smtClean="0"/>
              <a:t> 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210013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 Animation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4800" y="2057400"/>
            <a:ext cx="609600" cy="609600"/>
          </a:xfrm>
          <a:prstGeom prst="ellips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2362200" y="2057400"/>
            <a:ext cx="609600" cy="609600"/>
          </a:xfrm>
          <a:prstGeom prst="ellipse">
            <a:avLst/>
          </a:prstGeom>
          <a:solidFill>
            <a:srgbClr val="0070C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T</a:t>
            </a:r>
            <a:endParaRPr lang="en-US" sz="3600" dirty="0"/>
          </a:p>
        </p:txBody>
      </p:sp>
      <p:sp>
        <p:nvSpPr>
          <p:cNvPr id="6" name="Oval 5"/>
          <p:cNvSpPr/>
          <p:nvPr/>
        </p:nvSpPr>
        <p:spPr>
          <a:xfrm>
            <a:off x="990600" y="2057400"/>
            <a:ext cx="609600" cy="609600"/>
          </a:xfrm>
          <a:prstGeom prst="ellipse">
            <a:avLst/>
          </a:prstGeom>
          <a:solidFill>
            <a:srgbClr val="00B05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</a:t>
            </a:r>
            <a:endParaRPr lang="en-US" sz="3600" dirty="0"/>
          </a:p>
        </p:txBody>
      </p:sp>
      <p:sp>
        <p:nvSpPr>
          <p:cNvPr id="7" name="Oval 6"/>
          <p:cNvSpPr/>
          <p:nvPr/>
        </p:nvSpPr>
        <p:spPr>
          <a:xfrm>
            <a:off x="1676400" y="2057400"/>
            <a:ext cx="609600" cy="609600"/>
          </a:xfrm>
          <a:prstGeom prst="ellipse">
            <a:avLst/>
          </a:prstGeom>
          <a:solidFill>
            <a:srgbClr val="FF000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8" name="Oval 7"/>
          <p:cNvSpPr/>
          <p:nvPr/>
        </p:nvSpPr>
        <p:spPr>
          <a:xfrm>
            <a:off x="3048000" y="2057400"/>
            <a:ext cx="609600" cy="609600"/>
          </a:xfrm>
          <a:prstGeom prst="ellips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9" name="Oval 8"/>
          <p:cNvSpPr/>
          <p:nvPr/>
        </p:nvSpPr>
        <p:spPr>
          <a:xfrm>
            <a:off x="5105400" y="2057400"/>
            <a:ext cx="609600" cy="609600"/>
          </a:xfrm>
          <a:prstGeom prst="ellipse">
            <a:avLst/>
          </a:prstGeom>
          <a:solidFill>
            <a:srgbClr val="0070C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T</a:t>
            </a:r>
            <a:endParaRPr lang="en-US" sz="3600" dirty="0"/>
          </a:p>
        </p:txBody>
      </p:sp>
      <p:sp>
        <p:nvSpPr>
          <p:cNvPr id="10" name="Oval 9"/>
          <p:cNvSpPr/>
          <p:nvPr/>
        </p:nvSpPr>
        <p:spPr>
          <a:xfrm>
            <a:off x="3733800" y="2057400"/>
            <a:ext cx="609600" cy="609600"/>
          </a:xfrm>
          <a:prstGeom prst="ellipse">
            <a:avLst/>
          </a:prstGeom>
          <a:solidFill>
            <a:srgbClr val="00B05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</a:t>
            </a:r>
            <a:endParaRPr lang="en-US" sz="3600" dirty="0"/>
          </a:p>
        </p:txBody>
      </p:sp>
      <p:sp>
        <p:nvSpPr>
          <p:cNvPr id="11" name="Oval 10"/>
          <p:cNvSpPr/>
          <p:nvPr/>
        </p:nvSpPr>
        <p:spPr>
          <a:xfrm>
            <a:off x="4419600" y="2057400"/>
            <a:ext cx="609600" cy="609600"/>
          </a:xfrm>
          <a:prstGeom prst="ellipse">
            <a:avLst/>
          </a:prstGeom>
          <a:solidFill>
            <a:srgbClr val="FF000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16" name="Oval 15"/>
          <p:cNvSpPr/>
          <p:nvPr/>
        </p:nvSpPr>
        <p:spPr>
          <a:xfrm>
            <a:off x="5791200" y="2057400"/>
            <a:ext cx="609600" cy="609600"/>
          </a:xfrm>
          <a:prstGeom prst="ellips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17" name="Oval 16"/>
          <p:cNvSpPr/>
          <p:nvPr/>
        </p:nvSpPr>
        <p:spPr>
          <a:xfrm>
            <a:off x="7848600" y="2057400"/>
            <a:ext cx="609600" cy="609600"/>
          </a:xfrm>
          <a:prstGeom prst="ellipse">
            <a:avLst/>
          </a:prstGeom>
          <a:solidFill>
            <a:srgbClr val="0070C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T</a:t>
            </a:r>
            <a:endParaRPr lang="en-US" sz="3600" dirty="0"/>
          </a:p>
        </p:txBody>
      </p:sp>
      <p:sp>
        <p:nvSpPr>
          <p:cNvPr id="18" name="Oval 17"/>
          <p:cNvSpPr/>
          <p:nvPr/>
        </p:nvSpPr>
        <p:spPr>
          <a:xfrm>
            <a:off x="6477000" y="2057400"/>
            <a:ext cx="609600" cy="609600"/>
          </a:xfrm>
          <a:prstGeom prst="ellipse">
            <a:avLst/>
          </a:prstGeom>
          <a:solidFill>
            <a:srgbClr val="00B05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</a:t>
            </a:r>
            <a:endParaRPr lang="en-US" sz="3600" dirty="0"/>
          </a:p>
        </p:txBody>
      </p:sp>
      <p:sp>
        <p:nvSpPr>
          <p:cNvPr id="19" name="Oval 18"/>
          <p:cNvSpPr/>
          <p:nvPr/>
        </p:nvSpPr>
        <p:spPr>
          <a:xfrm>
            <a:off x="7162800" y="2057400"/>
            <a:ext cx="609600" cy="609600"/>
          </a:xfrm>
          <a:prstGeom prst="ellipse">
            <a:avLst/>
          </a:prstGeom>
          <a:solidFill>
            <a:srgbClr val="FF000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32" name="Oval 31"/>
          <p:cNvSpPr/>
          <p:nvPr/>
        </p:nvSpPr>
        <p:spPr>
          <a:xfrm>
            <a:off x="304800" y="2743200"/>
            <a:ext cx="609600" cy="609600"/>
          </a:xfrm>
          <a:prstGeom prst="ellipse">
            <a:avLst/>
          </a:prstGeom>
          <a:solidFill>
            <a:srgbClr val="00B05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</a:t>
            </a:r>
            <a:endParaRPr lang="en-US" sz="3600" dirty="0"/>
          </a:p>
        </p:txBody>
      </p:sp>
      <p:sp>
        <p:nvSpPr>
          <p:cNvPr id="33" name="Oval 32"/>
          <p:cNvSpPr/>
          <p:nvPr/>
        </p:nvSpPr>
        <p:spPr>
          <a:xfrm>
            <a:off x="990600" y="2743200"/>
            <a:ext cx="609600" cy="609600"/>
          </a:xfrm>
          <a:prstGeom prst="ellips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34" name="Oval 33"/>
          <p:cNvSpPr/>
          <p:nvPr/>
        </p:nvSpPr>
        <p:spPr>
          <a:xfrm>
            <a:off x="1676400" y="2743200"/>
            <a:ext cx="609600" cy="609600"/>
          </a:xfrm>
          <a:prstGeom prst="ellipse">
            <a:avLst/>
          </a:prstGeom>
          <a:solidFill>
            <a:srgbClr val="0070C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T</a:t>
            </a:r>
            <a:endParaRPr lang="en-US" sz="3600" dirty="0"/>
          </a:p>
        </p:txBody>
      </p:sp>
      <p:sp>
        <p:nvSpPr>
          <p:cNvPr id="35" name="Oval 34"/>
          <p:cNvSpPr/>
          <p:nvPr/>
        </p:nvSpPr>
        <p:spPr>
          <a:xfrm>
            <a:off x="2362200" y="2743200"/>
            <a:ext cx="609600" cy="609600"/>
          </a:xfrm>
          <a:prstGeom prst="ellipse">
            <a:avLst/>
          </a:prstGeom>
          <a:solidFill>
            <a:srgbClr val="FF000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36" name="Oval 35"/>
          <p:cNvSpPr/>
          <p:nvPr/>
        </p:nvSpPr>
        <p:spPr>
          <a:xfrm>
            <a:off x="3048000" y="2743200"/>
            <a:ext cx="609600" cy="609600"/>
          </a:xfrm>
          <a:prstGeom prst="ellipse">
            <a:avLst/>
          </a:prstGeom>
          <a:solidFill>
            <a:srgbClr val="00B05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</a:t>
            </a:r>
            <a:endParaRPr lang="en-US" sz="3600" dirty="0"/>
          </a:p>
        </p:txBody>
      </p:sp>
      <p:sp>
        <p:nvSpPr>
          <p:cNvPr id="37" name="Oval 36"/>
          <p:cNvSpPr/>
          <p:nvPr/>
        </p:nvSpPr>
        <p:spPr>
          <a:xfrm>
            <a:off x="3733800" y="2743200"/>
            <a:ext cx="609600" cy="609600"/>
          </a:xfrm>
          <a:prstGeom prst="ellips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38" name="Oval 37"/>
          <p:cNvSpPr/>
          <p:nvPr/>
        </p:nvSpPr>
        <p:spPr>
          <a:xfrm>
            <a:off x="4419600" y="2743200"/>
            <a:ext cx="609600" cy="609600"/>
          </a:xfrm>
          <a:prstGeom prst="ellipse">
            <a:avLst/>
          </a:prstGeom>
          <a:solidFill>
            <a:srgbClr val="0070C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T</a:t>
            </a:r>
            <a:endParaRPr lang="en-US" sz="3600" dirty="0"/>
          </a:p>
        </p:txBody>
      </p:sp>
      <p:sp>
        <p:nvSpPr>
          <p:cNvPr id="39" name="Oval 38"/>
          <p:cNvSpPr/>
          <p:nvPr/>
        </p:nvSpPr>
        <p:spPr>
          <a:xfrm>
            <a:off x="5105400" y="2743200"/>
            <a:ext cx="609600" cy="609600"/>
          </a:xfrm>
          <a:prstGeom prst="ellipse">
            <a:avLst/>
          </a:prstGeom>
          <a:solidFill>
            <a:srgbClr val="FF000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40" name="Oval 39"/>
          <p:cNvSpPr/>
          <p:nvPr/>
        </p:nvSpPr>
        <p:spPr>
          <a:xfrm>
            <a:off x="5791200" y="2743200"/>
            <a:ext cx="609600" cy="609600"/>
          </a:xfrm>
          <a:prstGeom prst="ellipse">
            <a:avLst/>
          </a:prstGeom>
          <a:solidFill>
            <a:srgbClr val="00B05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</a:t>
            </a:r>
            <a:endParaRPr lang="en-US" sz="3600" dirty="0"/>
          </a:p>
        </p:txBody>
      </p:sp>
      <p:sp>
        <p:nvSpPr>
          <p:cNvPr id="41" name="Oval 40"/>
          <p:cNvSpPr/>
          <p:nvPr/>
        </p:nvSpPr>
        <p:spPr>
          <a:xfrm>
            <a:off x="6477000" y="2743200"/>
            <a:ext cx="609600" cy="609600"/>
          </a:xfrm>
          <a:prstGeom prst="ellips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42" name="Oval 41"/>
          <p:cNvSpPr/>
          <p:nvPr/>
        </p:nvSpPr>
        <p:spPr>
          <a:xfrm>
            <a:off x="7162800" y="2743200"/>
            <a:ext cx="609600" cy="609600"/>
          </a:xfrm>
          <a:prstGeom prst="ellipse">
            <a:avLst/>
          </a:prstGeom>
          <a:solidFill>
            <a:srgbClr val="0070C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T</a:t>
            </a:r>
            <a:endParaRPr lang="en-US" sz="3600" dirty="0"/>
          </a:p>
        </p:txBody>
      </p:sp>
      <p:sp>
        <p:nvSpPr>
          <p:cNvPr id="43" name="Oval 42"/>
          <p:cNvSpPr/>
          <p:nvPr/>
        </p:nvSpPr>
        <p:spPr>
          <a:xfrm>
            <a:off x="7848600" y="2743200"/>
            <a:ext cx="609600" cy="609600"/>
          </a:xfrm>
          <a:prstGeom prst="ellipse">
            <a:avLst/>
          </a:prstGeom>
          <a:solidFill>
            <a:srgbClr val="FF000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44" name="Oval 43"/>
          <p:cNvSpPr/>
          <p:nvPr/>
        </p:nvSpPr>
        <p:spPr>
          <a:xfrm>
            <a:off x="304800" y="4038600"/>
            <a:ext cx="609600" cy="609600"/>
          </a:xfrm>
          <a:prstGeom prst="ellips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45" name="Oval 44"/>
          <p:cNvSpPr/>
          <p:nvPr/>
        </p:nvSpPr>
        <p:spPr>
          <a:xfrm>
            <a:off x="2362200" y="4038600"/>
            <a:ext cx="609600" cy="609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U</a:t>
            </a:r>
          </a:p>
        </p:txBody>
      </p:sp>
      <p:sp>
        <p:nvSpPr>
          <p:cNvPr id="46" name="Oval 45"/>
          <p:cNvSpPr/>
          <p:nvPr/>
        </p:nvSpPr>
        <p:spPr>
          <a:xfrm>
            <a:off x="990600" y="4038600"/>
            <a:ext cx="609600" cy="609600"/>
          </a:xfrm>
          <a:prstGeom prst="ellipse">
            <a:avLst/>
          </a:prstGeom>
          <a:solidFill>
            <a:srgbClr val="00B05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</a:t>
            </a:r>
            <a:endParaRPr lang="en-US" sz="3600" dirty="0"/>
          </a:p>
        </p:txBody>
      </p:sp>
      <p:sp>
        <p:nvSpPr>
          <p:cNvPr id="47" name="Oval 46"/>
          <p:cNvSpPr/>
          <p:nvPr/>
        </p:nvSpPr>
        <p:spPr>
          <a:xfrm>
            <a:off x="1676400" y="4038600"/>
            <a:ext cx="609600" cy="609600"/>
          </a:xfrm>
          <a:prstGeom prst="ellipse">
            <a:avLst/>
          </a:prstGeom>
          <a:solidFill>
            <a:srgbClr val="FF000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48" name="Oval 47"/>
          <p:cNvSpPr/>
          <p:nvPr/>
        </p:nvSpPr>
        <p:spPr>
          <a:xfrm>
            <a:off x="3048000" y="4038600"/>
            <a:ext cx="609600" cy="609600"/>
          </a:xfrm>
          <a:prstGeom prst="ellips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50" name="Oval 49"/>
          <p:cNvSpPr/>
          <p:nvPr/>
        </p:nvSpPr>
        <p:spPr>
          <a:xfrm>
            <a:off x="3733800" y="4038600"/>
            <a:ext cx="609600" cy="609600"/>
          </a:xfrm>
          <a:prstGeom prst="ellipse">
            <a:avLst/>
          </a:prstGeom>
          <a:solidFill>
            <a:srgbClr val="00B05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</a:t>
            </a:r>
            <a:endParaRPr lang="en-US" sz="3600" dirty="0"/>
          </a:p>
        </p:txBody>
      </p:sp>
      <p:sp>
        <p:nvSpPr>
          <p:cNvPr id="51" name="Oval 50"/>
          <p:cNvSpPr/>
          <p:nvPr/>
        </p:nvSpPr>
        <p:spPr>
          <a:xfrm>
            <a:off x="4419600" y="4038600"/>
            <a:ext cx="609600" cy="609600"/>
          </a:xfrm>
          <a:prstGeom prst="ellipse">
            <a:avLst/>
          </a:prstGeom>
          <a:solidFill>
            <a:srgbClr val="FF000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52" name="Oval 51"/>
          <p:cNvSpPr/>
          <p:nvPr/>
        </p:nvSpPr>
        <p:spPr>
          <a:xfrm>
            <a:off x="5791200" y="4038600"/>
            <a:ext cx="609600" cy="609600"/>
          </a:xfrm>
          <a:prstGeom prst="ellips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54" name="Oval 53"/>
          <p:cNvSpPr/>
          <p:nvPr/>
        </p:nvSpPr>
        <p:spPr>
          <a:xfrm>
            <a:off x="6477000" y="4038600"/>
            <a:ext cx="609600" cy="609600"/>
          </a:xfrm>
          <a:prstGeom prst="ellipse">
            <a:avLst/>
          </a:prstGeom>
          <a:solidFill>
            <a:srgbClr val="00B05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</a:t>
            </a:r>
            <a:endParaRPr lang="en-US" sz="3600" dirty="0"/>
          </a:p>
        </p:txBody>
      </p:sp>
      <p:sp>
        <p:nvSpPr>
          <p:cNvPr id="55" name="Oval 54"/>
          <p:cNvSpPr/>
          <p:nvPr/>
        </p:nvSpPr>
        <p:spPr>
          <a:xfrm>
            <a:off x="7162800" y="4038600"/>
            <a:ext cx="609600" cy="609600"/>
          </a:xfrm>
          <a:prstGeom prst="ellipse">
            <a:avLst/>
          </a:prstGeom>
          <a:solidFill>
            <a:srgbClr val="FF000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56" name="Oval 55"/>
          <p:cNvSpPr/>
          <p:nvPr/>
        </p:nvSpPr>
        <p:spPr>
          <a:xfrm>
            <a:off x="5105400" y="4038600"/>
            <a:ext cx="609600" cy="609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U</a:t>
            </a:r>
          </a:p>
        </p:txBody>
      </p:sp>
      <p:sp>
        <p:nvSpPr>
          <p:cNvPr id="57" name="Oval 56"/>
          <p:cNvSpPr/>
          <p:nvPr/>
        </p:nvSpPr>
        <p:spPr>
          <a:xfrm>
            <a:off x="7848600" y="4038600"/>
            <a:ext cx="609600" cy="609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U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28600" y="5726668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1: </a:t>
            </a:r>
            <a:r>
              <a:rPr lang="en-US" dirty="0" err="1" smtClean="0"/>
              <a:t>Helicase</a:t>
            </a:r>
            <a:r>
              <a:rPr lang="en-US" dirty="0" smtClean="0"/>
              <a:t> opens and unwinds the DNA strand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28600" y="5955268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2: Polymerase adds a complementary base for each nucleotide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28600" y="6183868"/>
            <a:ext cx="967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3:  The newly created mRNA strand goes to a ribosome to be read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28600" y="6412468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4:  The DNA strand is closed and re-wound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-1737360" y="2095500"/>
            <a:ext cx="1752600" cy="1295400"/>
          </a:xfrm>
          <a:prstGeom prst="right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Helicase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-1905000" y="3390900"/>
            <a:ext cx="1905000" cy="8763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Polyermase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58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1.21077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3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1.2625 -0.00277 " pathEditMode="relative" rAng="0" ptsTypes="AA">
                                      <p:cBhvr>
                                        <p:cTn id="40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25" y="-13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9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9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9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9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9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9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9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33295 L 3.33333E-6 -2.36994E-6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33295 L 3.33333E-6 -2.36994E-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33295 L 3.33333E-6 -2.36994E-6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33295 L 3.33333E-6 -2.36994E-6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33295 L 3.33333E-6 -2.36994E-6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33295 L 3.33333E-6 -2.36994E-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33295 L 3.33333E-6 -2.36994E-6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33295 L 3.33333E-6 -2.36994E-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33295 L 3.33333E-6 -2.36994E-6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33295 L 3.33333E-6 -2.36994E-6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33295 L 3.33333E-6 -2.36994E-6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33295 L 3.33333E-6 -2.36994E-6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61" grpId="0"/>
      <p:bldP spid="62" grpId="0"/>
      <p:bldP spid="63" grpId="0"/>
      <p:bldP spid="64" grpId="0"/>
      <p:bldP spid="3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The process in which DNA is read and copied so that a copy mRNA strand is created is called </a:t>
            </a:r>
            <a:r>
              <a:rPr lang="en-US" sz="2600" u="sng" dirty="0"/>
              <a:t>transcription</a:t>
            </a:r>
            <a:r>
              <a:rPr lang="en-US" sz="2600" dirty="0"/>
              <a:t>.</a:t>
            </a:r>
          </a:p>
          <a:p>
            <a:pPr lvl="1"/>
            <a:r>
              <a:rPr lang="en-US" dirty="0" smtClean="0"/>
              <a:t>Analogy 1: Just </a:t>
            </a:r>
            <a:r>
              <a:rPr lang="en-US" dirty="0"/>
              <a:t>a like a ‘transcript’ is a copy of a television program, transcription is the process in which DNA is copied.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dirty="0"/>
              <a:t>Analogy 2: </a:t>
            </a:r>
            <a:r>
              <a:rPr lang="en-US" dirty="0" smtClean="0"/>
              <a:t>In </a:t>
            </a:r>
            <a:r>
              <a:rPr lang="en-US" dirty="0"/>
              <a:t>medieval times, a ‘scribe’ </a:t>
            </a:r>
            <a:br>
              <a:rPr lang="en-US" dirty="0"/>
            </a:br>
            <a:r>
              <a:rPr lang="en-US" dirty="0" smtClean="0"/>
              <a:t>recorded </a:t>
            </a:r>
            <a:r>
              <a:rPr lang="en-US" dirty="0"/>
              <a:t>all the decisions of a king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copied </a:t>
            </a:r>
            <a:r>
              <a:rPr lang="en-US" dirty="0"/>
              <a:t>them in a book. </a:t>
            </a:r>
          </a:p>
          <a:p>
            <a:pPr lvl="2"/>
            <a:r>
              <a:rPr lang="en-US" dirty="0"/>
              <a:t>Polymerase is the ‘scribe’ for King DNA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makes </a:t>
            </a:r>
            <a:r>
              <a:rPr lang="en-US" dirty="0"/>
              <a:t>copies in the form of mRNA.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</a:t>
            </a:r>
            <a:endParaRPr lang="en-US" dirty="0"/>
          </a:p>
        </p:txBody>
      </p:sp>
      <p:pic>
        <p:nvPicPr>
          <p:cNvPr id="1030" name="Picture 6" descr="http://www.womanofgor.com/Scribe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395" y="3476624"/>
            <a:ext cx="2176805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88164" y="6185356"/>
            <a:ext cx="17700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hlinkClick r:id="rId4"/>
              </a:rPr>
              <a:t>Image Source: www.womanofgor.com</a:t>
            </a:r>
            <a:r>
              <a:rPr lang="en-US" sz="800" i="1" dirty="0" smtClean="0"/>
              <a:t> 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34338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After detaching from DNA, mRNA leaves the nucleus and travels </a:t>
            </a:r>
            <a:r>
              <a:rPr lang="en-US" dirty="0"/>
              <a:t>to a </a:t>
            </a:r>
            <a:r>
              <a:rPr lang="en-US" u="sng" dirty="0" smtClean="0"/>
              <a:t>ribosome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 </a:t>
            </a:r>
            <a:r>
              <a:rPr lang="en-US" u="sng" dirty="0" smtClean="0"/>
              <a:t>ribosome</a:t>
            </a:r>
            <a:r>
              <a:rPr lang="en-US" dirty="0" smtClean="0"/>
              <a:t> </a:t>
            </a:r>
            <a:r>
              <a:rPr lang="en-US" dirty="0"/>
              <a:t>is a protein factory.</a:t>
            </a:r>
          </a:p>
          <a:p>
            <a:pPr lvl="2"/>
            <a:r>
              <a:rPr lang="en-US" dirty="0"/>
              <a:t>A ribosome is made out of </a:t>
            </a:r>
            <a:r>
              <a:rPr lang="en-US" dirty="0" err="1"/>
              <a:t>rRNA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mRNA is read by a ribosome in a 5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3 direction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r>
              <a:rPr lang="en-US" sz="2600" dirty="0"/>
              <a:t>The bases in mRNA are read in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groups </a:t>
            </a:r>
            <a:r>
              <a:rPr lang="en-US" sz="2600" dirty="0"/>
              <a:t>of 3.</a:t>
            </a:r>
          </a:p>
          <a:p>
            <a:pPr lvl="1"/>
            <a:r>
              <a:rPr lang="en-US" dirty="0"/>
              <a:t>Each group of 3 is called a </a:t>
            </a:r>
            <a:r>
              <a:rPr lang="en-US" u="sng" dirty="0"/>
              <a:t>codon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Every codon (group of 3 bases)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codes </a:t>
            </a:r>
            <a:r>
              <a:rPr lang="en-US" dirty="0"/>
              <a:t>for a specific amino acid.</a:t>
            </a:r>
          </a:p>
          <a:p>
            <a:pPr lvl="1"/>
            <a:r>
              <a:rPr lang="en-US" u="sng" dirty="0"/>
              <a:t>Amino acids</a:t>
            </a:r>
            <a:r>
              <a:rPr lang="en-US" dirty="0"/>
              <a:t> are the building blocks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 smtClean="0"/>
              <a:t>proteins.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process of reading mRNA and </a:t>
            </a:r>
            <a:br>
              <a:rPr lang="en-US" dirty="0" smtClean="0"/>
            </a:br>
            <a:r>
              <a:rPr lang="en-US" dirty="0" smtClean="0"/>
              <a:t>creating proteins is called </a:t>
            </a:r>
            <a:r>
              <a:rPr lang="en-US" u="sng" dirty="0" smtClean="0"/>
              <a:t>Translation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pic>
        <p:nvPicPr>
          <p:cNvPr id="4" name="Picture 2" descr="http://evolution.berkeley.edu/evosite/evo101/images/codon_G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383280"/>
            <a:ext cx="2971800" cy="2830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35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A ribosome will read a codon in </a:t>
            </a:r>
            <a:r>
              <a:rPr lang="en-US" sz="2600" dirty="0" smtClean="0"/>
              <a:t>mRNA and tell </a:t>
            </a:r>
            <a:r>
              <a:rPr lang="en-US" sz="2600" dirty="0" err="1" smtClean="0"/>
              <a:t>tRNA</a:t>
            </a:r>
            <a:r>
              <a:rPr lang="en-US" sz="2600" dirty="0" smtClean="0"/>
              <a:t> what amino acids to bring to make a protein.</a:t>
            </a:r>
          </a:p>
          <a:p>
            <a:pPr lvl="1"/>
            <a:r>
              <a:rPr lang="en-US" dirty="0" err="1" smtClean="0"/>
              <a:t>tRNA</a:t>
            </a:r>
            <a:r>
              <a:rPr lang="en-US" dirty="0" smtClean="0"/>
              <a:t> </a:t>
            </a:r>
            <a:r>
              <a:rPr lang="en-US" dirty="0"/>
              <a:t>will deliver the needed amino acid to the ribosome based on the codon being read. </a:t>
            </a:r>
          </a:p>
          <a:p>
            <a:pPr lvl="2"/>
            <a:r>
              <a:rPr lang="en-US" dirty="0" err="1"/>
              <a:t>tRNA</a:t>
            </a:r>
            <a:r>
              <a:rPr lang="en-US" dirty="0"/>
              <a:t> is the molecule that delivers amino acids.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tRNA</a:t>
            </a:r>
            <a:endParaRPr lang="en-US" dirty="0"/>
          </a:p>
        </p:txBody>
      </p:sp>
      <p:pic>
        <p:nvPicPr>
          <p:cNvPr id="4" name="Picture 2" descr="http://publications.nigms.nih.gov/thenewgenetics/images/ch1_tr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8693" y="3903727"/>
            <a:ext cx="4562708" cy="280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316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tRNA</a:t>
            </a:r>
            <a:r>
              <a:rPr lang="en-US" dirty="0"/>
              <a:t> ‘knows’ what amino acid to bring because it has the complementary RNA sequence.</a:t>
            </a:r>
          </a:p>
          <a:p>
            <a:pPr lvl="1"/>
            <a:r>
              <a:rPr lang="en-US" dirty="0"/>
              <a:t>For example, if the codon is GCG, the </a:t>
            </a:r>
            <a:r>
              <a:rPr lang="en-US" dirty="0" err="1"/>
              <a:t>tRNA</a:t>
            </a:r>
            <a:r>
              <a:rPr lang="en-US" dirty="0"/>
              <a:t> carrying the correct amino acid will have the CGC codon. </a:t>
            </a:r>
          </a:p>
          <a:p>
            <a:pPr lvl="1"/>
            <a:r>
              <a:rPr lang="en-US" dirty="0"/>
              <a:t>Because it has the complementary RNA sequence, the </a:t>
            </a:r>
            <a:r>
              <a:rPr lang="en-US" dirty="0" err="1"/>
              <a:t>tRNA</a:t>
            </a:r>
            <a:r>
              <a:rPr lang="en-US" dirty="0"/>
              <a:t> will bond to the mRNA and then release its amino acid.</a:t>
            </a:r>
          </a:p>
          <a:p>
            <a:pPr lvl="1"/>
            <a:r>
              <a:rPr lang="en-US" dirty="0"/>
              <a:t>The ribosome will add this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amino </a:t>
            </a:r>
            <a:r>
              <a:rPr lang="en-US" dirty="0"/>
              <a:t>acid to the chain that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forms </a:t>
            </a:r>
            <a:r>
              <a:rPr lang="en-US" dirty="0"/>
              <a:t>the protein as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tRNA</a:t>
            </a:r>
            <a:r>
              <a:rPr lang="en-US" dirty="0" smtClean="0"/>
              <a:t> </a:t>
            </a:r>
            <a:r>
              <a:rPr lang="en-US" dirty="0"/>
              <a:t>leaves. </a:t>
            </a:r>
          </a:p>
          <a:p>
            <a:pPr lvl="1"/>
            <a:r>
              <a:rPr lang="en-US" dirty="0"/>
              <a:t>The process will be repeated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the next codon.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 err="1" smtClean="0"/>
              <a:t>tRNA</a:t>
            </a:r>
            <a:r>
              <a:rPr lang="en-US" dirty="0" smtClean="0"/>
              <a:t> ‘knows’</a:t>
            </a:r>
            <a:endParaRPr lang="en-US" dirty="0"/>
          </a:p>
        </p:txBody>
      </p:sp>
      <p:pic>
        <p:nvPicPr>
          <p:cNvPr id="2050" name="Picture 2" descr="http://upload.wikimedia.org/wikipedia/commons/thumb/0/0f/Peptide_syn.png/250px-Peptide_syn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33800"/>
            <a:ext cx="4038600" cy="2584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248400" y="5181600"/>
            <a:ext cx="3810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629400" y="5181600"/>
            <a:ext cx="3810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15840" y="6318506"/>
            <a:ext cx="14975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hlinkClick r:id="rId4"/>
              </a:rPr>
              <a:t>Image Source: en.wikipedia.org</a:t>
            </a:r>
            <a:r>
              <a:rPr lang="en-US" sz="800" i="1" dirty="0" smtClean="0"/>
              <a:t> 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360045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amino acid has at least one codon. </a:t>
            </a:r>
          </a:p>
          <a:p>
            <a:pPr lvl="1"/>
            <a:r>
              <a:rPr lang="en-US" dirty="0" smtClean="0"/>
              <a:t>If mRNA shows this codon to the ribosome, </a:t>
            </a:r>
            <a:r>
              <a:rPr lang="en-US" dirty="0" err="1" smtClean="0"/>
              <a:t>tRNA</a:t>
            </a:r>
            <a:r>
              <a:rPr lang="en-US" dirty="0" smtClean="0"/>
              <a:t> will deliver that amino acid.</a:t>
            </a:r>
          </a:p>
          <a:p>
            <a:pPr lvl="1"/>
            <a:r>
              <a:rPr lang="en-US" dirty="0" smtClean="0"/>
              <a:t>Once delivered by </a:t>
            </a:r>
            <a:r>
              <a:rPr lang="en-US" dirty="0" err="1" smtClean="0"/>
              <a:t>tRNA</a:t>
            </a:r>
            <a:r>
              <a:rPr lang="en-US" dirty="0" smtClean="0"/>
              <a:t>, that amino acid will be added to the growing protein chain.</a:t>
            </a:r>
          </a:p>
          <a:p>
            <a:pPr lvl="1"/>
            <a:r>
              <a:rPr lang="en-US" dirty="0" smtClean="0"/>
              <a:t>In this chart, you can see all </a:t>
            </a:r>
            <a:br>
              <a:rPr lang="en-US" dirty="0" smtClean="0"/>
            </a:br>
            <a:r>
              <a:rPr lang="en-US" dirty="0" smtClean="0"/>
              <a:t>of the codon combinations that</a:t>
            </a:r>
            <a:br>
              <a:rPr lang="en-US" dirty="0" smtClean="0"/>
            </a:br>
            <a:r>
              <a:rPr lang="en-US" dirty="0" smtClean="0"/>
              <a:t>code for each amino acid. </a:t>
            </a:r>
            <a:endParaRPr lang="en-US" dirty="0"/>
          </a:p>
          <a:p>
            <a:pPr lvl="2"/>
            <a:r>
              <a:rPr lang="en-US" dirty="0" smtClean="0"/>
              <a:t>E.g. CUU would be </a:t>
            </a:r>
            <a:r>
              <a:rPr lang="en-US" dirty="0" err="1" smtClean="0"/>
              <a:t>Leu</a:t>
            </a:r>
            <a:r>
              <a:rPr lang="en-US" dirty="0" smtClean="0"/>
              <a:t>, or</a:t>
            </a:r>
            <a:br>
              <a:rPr lang="en-US" dirty="0" smtClean="0"/>
            </a:br>
            <a:r>
              <a:rPr lang="en-US" dirty="0" err="1" smtClean="0"/>
              <a:t>Leucine</a:t>
            </a:r>
            <a:r>
              <a:rPr lang="en-US" dirty="0" smtClean="0"/>
              <a:t>.  </a:t>
            </a:r>
          </a:p>
          <a:p>
            <a:pPr lvl="2"/>
            <a:r>
              <a:rPr lang="en-US" dirty="0" smtClean="0"/>
              <a:t>UAC would be </a:t>
            </a:r>
            <a:r>
              <a:rPr lang="en-US" dirty="0" err="1" smtClean="0"/>
              <a:t>Tyrosibe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Codons and Amino Acids</a:t>
            </a:r>
            <a:endParaRPr lang="en-US" dirty="0"/>
          </a:p>
        </p:txBody>
      </p:sp>
      <p:pic>
        <p:nvPicPr>
          <p:cNvPr id="4" name="Picture 2" descr="http://www.medigenomix.de/pics/molbio/codon_sonne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3251886"/>
            <a:ext cx="3385297" cy="3110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891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Animation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33400" y="2590800"/>
            <a:ext cx="609600" cy="609600"/>
          </a:xfrm>
          <a:prstGeom prst="ellips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2590800" y="2590800"/>
            <a:ext cx="609600" cy="609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U</a:t>
            </a:r>
          </a:p>
        </p:txBody>
      </p:sp>
      <p:sp>
        <p:nvSpPr>
          <p:cNvPr id="6" name="Oval 5"/>
          <p:cNvSpPr/>
          <p:nvPr/>
        </p:nvSpPr>
        <p:spPr>
          <a:xfrm>
            <a:off x="1219200" y="2590800"/>
            <a:ext cx="609600" cy="609600"/>
          </a:xfrm>
          <a:prstGeom prst="ellipse">
            <a:avLst/>
          </a:prstGeom>
          <a:solidFill>
            <a:srgbClr val="00B05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</a:t>
            </a:r>
            <a:endParaRPr lang="en-US" sz="3600" dirty="0"/>
          </a:p>
        </p:txBody>
      </p:sp>
      <p:sp>
        <p:nvSpPr>
          <p:cNvPr id="7" name="Oval 6"/>
          <p:cNvSpPr/>
          <p:nvPr/>
        </p:nvSpPr>
        <p:spPr>
          <a:xfrm>
            <a:off x="1905000" y="2590800"/>
            <a:ext cx="609600" cy="609600"/>
          </a:xfrm>
          <a:prstGeom prst="ellipse">
            <a:avLst/>
          </a:prstGeom>
          <a:solidFill>
            <a:srgbClr val="FF000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8" name="Oval 7"/>
          <p:cNvSpPr/>
          <p:nvPr/>
        </p:nvSpPr>
        <p:spPr>
          <a:xfrm>
            <a:off x="3276600" y="2590800"/>
            <a:ext cx="609600" cy="609600"/>
          </a:xfrm>
          <a:prstGeom prst="ellips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9" name="Oval 8"/>
          <p:cNvSpPr/>
          <p:nvPr/>
        </p:nvSpPr>
        <p:spPr>
          <a:xfrm>
            <a:off x="3962400" y="2590800"/>
            <a:ext cx="609600" cy="609600"/>
          </a:xfrm>
          <a:prstGeom prst="ellipse">
            <a:avLst/>
          </a:prstGeom>
          <a:solidFill>
            <a:srgbClr val="00B05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</a:t>
            </a:r>
            <a:endParaRPr lang="en-US" sz="3600" dirty="0"/>
          </a:p>
        </p:txBody>
      </p:sp>
      <p:sp>
        <p:nvSpPr>
          <p:cNvPr id="10" name="Oval 9"/>
          <p:cNvSpPr/>
          <p:nvPr/>
        </p:nvSpPr>
        <p:spPr>
          <a:xfrm>
            <a:off x="4648200" y="2590800"/>
            <a:ext cx="609600" cy="609600"/>
          </a:xfrm>
          <a:prstGeom prst="ellipse">
            <a:avLst/>
          </a:prstGeom>
          <a:solidFill>
            <a:srgbClr val="FF000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11" name="Oval 10"/>
          <p:cNvSpPr/>
          <p:nvPr/>
        </p:nvSpPr>
        <p:spPr>
          <a:xfrm>
            <a:off x="6019800" y="2590800"/>
            <a:ext cx="609600" cy="609600"/>
          </a:xfrm>
          <a:prstGeom prst="ellips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12" name="Oval 11"/>
          <p:cNvSpPr/>
          <p:nvPr/>
        </p:nvSpPr>
        <p:spPr>
          <a:xfrm>
            <a:off x="6705600" y="2590800"/>
            <a:ext cx="609600" cy="609600"/>
          </a:xfrm>
          <a:prstGeom prst="ellipse">
            <a:avLst/>
          </a:prstGeom>
          <a:solidFill>
            <a:srgbClr val="00B05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</a:t>
            </a:r>
            <a:endParaRPr lang="en-US" sz="3600" dirty="0"/>
          </a:p>
        </p:txBody>
      </p:sp>
      <p:sp>
        <p:nvSpPr>
          <p:cNvPr id="13" name="Oval 12"/>
          <p:cNvSpPr/>
          <p:nvPr/>
        </p:nvSpPr>
        <p:spPr>
          <a:xfrm>
            <a:off x="7391400" y="2590800"/>
            <a:ext cx="609600" cy="609600"/>
          </a:xfrm>
          <a:prstGeom prst="ellipse">
            <a:avLst/>
          </a:prstGeom>
          <a:solidFill>
            <a:srgbClr val="FF000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14" name="Oval 13"/>
          <p:cNvSpPr/>
          <p:nvPr/>
        </p:nvSpPr>
        <p:spPr>
          <a:xfrm>
            <a:off x="5334000" y="2590800"/>
            <a:ext cx="609600" cy="609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U</a:t>
            </a:r>
          </a:p>
        </p:txBody>
      </p:sp>
      <p:sp>
        <p:nvSpPr>
          <p:cNvPr id="15" name="Oval 14"/>
          <p:cNvSpPr/>
          <p:nvPr/>
        </p:nvSpPr>
        <p:spPr>
          <a:xfrm>
            <a:off x="8077200" y="2590800"/>
            <a:ext cx="609600" cy="609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0" y="17526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Arginine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3200400" y="28194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Serine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124200" y="38100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Isoleucine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3200400" y="49530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Asparagine</a:t>
            </a:r>
            <a:endParaRPr lang="en-US" sz="3200" dirty="0"/>
          </a:p>
        </p:txBody>
      </p:sp>
      <p:sp>
        <p:nvSpPr>
          <p:cNvPr id="21" name="Rounded Rectangle 20"/>
          <p:cNvSpPr/>
          <p:nvPr/>
        </p:nvSpPr>
        <p:spPr>
          <a:xfrm>
            <a:off x="5166360" y="1727775"/>
            <a:ext cx="1828800" cy="1371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Arg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5471160" y="2718375"/>
            <a:ext cx="1828800" cy="1371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5867400" y="3581400"/>
            <a:ext cx="1828800" cy="1371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Iso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6248400" y="4648200"/>
            <a:ext cx="1828800" cy="1371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Asp</a:t>
            </a:r>
            <a:endParaRPr lang="en-US" dirty="0"/>
          </a:p>
        </p:txBody>
      </p:sp>
      <p:sp>
        <p:nvSpPr>
          <p:cNvPr id="27" name="Minus 26"/>
          <p:cNvSpPr/>
          <p:nvPr/>
        </p:nvSpPr>
        <p:spPr>
          <a:xfrm rot="4254677">
            <a:off x="4284781" y="2705098"/>
            <a:ext cx="4689238" cy="2209800"/>
          </a:xfrm>
          <a:prstGeom prst="mathMin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0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-0.08878 " pathEditMode="relative" ptsTypes="AA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-0.08878 " pathEditMode="relative" ptsTypes="AA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-0.08878 " pathEditMode="relative" ptsTypes="AA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667 0.0555 " pathEditMode="relative" ptsTypes="AA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667 0.0555 " pathEditMode="relative" ptsTypes="AA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667 0.0555 " pathEditMode="relative" ptsTypes="AA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25 0.21087 " pathEditMode="relative" ptsTypes="AA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25 0.21087 " pathEditMode="relative" ptsTypes="AA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25 0.21087 " pathEditMode="relative" ptsTypes="AA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3334 0.38844 " pathEditMode="relative" ptsTypes="AA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3334 0.38844 " pathEditMode="relative" ptsTypes="AA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3334 0.38844 " pathEditMode="relative" ptsTypes="AA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DNA </a:t>
            </a:r>
            <a:r>
              <a:rPr lang="en-US" sz="2600" dirty="0"/>
              <a:t>is deoxyribonucleic </a:t>
            </a:r>
            <a:r>
              <a:rPr lang="en-US" sz="2600" dirty="0" smtClean="0"/>
              <a:t>acid.</a:t>
            </a:r>
          </a:p>
          <a:p>
            <a:pPr lvl="1"/>
            <a:r>
              <a:rPr lang="en-US" dirty="0" smtClean="0"/>
              <a:t>It is kept in the </a:t>
            </a:r>
            <a:r>
              <a:rPr lang="en-US" u="sng" dirty="0" smtClean="0"/>
              <a:t>nucleus</a:t>
            </a:r>
            <a:r>
              <a:rPr lang="en-US" dirty="0" smtClean="0"/>
              <a:t> of a cell to protect it. </a:t>
            </a:r>
            <a:br>
              <a:rPr lang="en-US" dirty="0" smtClean="0"/>
            </a:br>
            <a:endParaRPr lang="en-US" dirty="0"/>
          </a:p>
          <a:p>
            <a:r>
              <a:rPr lang="en-US" sz="2600" dirty="0"/>
              <a:t>DNA = Instructions for making </a:t>
            </a:r>
            <a:r>
              <a:rPr lang="en-US" sz="2600" dirty="0" smtClean="0"/>
              <a:t>cellular proteins.</a:t>
            </a:r>
            <a:endParaRPr lang="en-US" sz="2600" dirty="0"/>
          </a:p>
          <a:p>
            <a:pPr lvl="1"/>
            <a:r>
              <a:rPr lang="en-US" u="sng" dirty="0"/>
              <a:t>Proteins</a:t>
            </a:r>
            <a:r>
              <a:rPr lang="en-US" dirty="0"/>
              <a:t> are the functional molecules </a:t>
            </a:r>
            <a:r>
              <a:rPr lang="en-US" dirty="0" smtClean="0"/>
              <a:t>in an organism’s cells.</a:t>
            </a:r>
            <a:endParaRPr lang="en-US" dirty="0"/>
          </a:p>
          <a:p>
            <a:pPr lvl="2"/>
            <a:r>
              <a:rPr lang="en-US" dirty="0"/>
              <a:t>Proteins are like molecular </a:t>
            </a:r>
            <a:r>
              <a:rPr lang="en-US" dirty="0" smtClean="0"/>
              <a:t>machines.</a:t>
            </a:r>
            <a:br>
              <a:rPr lang="en-US" dirty="0" smtClean="0"/>
            </a:br>
            <a:endParaRPr lang="en-US" dirty="0" smtClean="0"/>
          </a:p>
          <a:p>
            <a:r>
              <a:rPr lang="en-US" sz="2600" dirty="0"/>
              <a:t>DNA tells a cell what ingredients it needs to make a protein.</a:t>
            </a:r>
          </a:p>
          <a:p>
            <a:pPr lvl="1"/>
            <a:r>
              <a:rPr lang="en-US" dirty="0"/>
              <a:t>Those ingredients are also what give the protein its shape.</a:t>
            </a:r>
          </a:p>
          <a:p>
            <a:pPr lvl="2"/>
            <a:r>
              <a:rPr lang="en-US" dirty="0"/>
              <a:t>The shape of the protein determines its function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dirty="0"/>
              <a:t>The ingredients of proteins are </a:t>
            </a:r>
            <a:r>
              <a:rPr lang="en-US" u="sng" dirty="0"/>
              <a:t>amino </a:t>
            </a:r>
            <a:r>
              <a:rPr lang="en-US" u="sng" dirty="0" smtClean="0"/>
              <a:t>acids.</a:t>
            </a:r>
            <a:endParaRPr lang="en-US" u="sng" dirty="0"/>
          </a:p>
          <a:p>
            <a:pPr lvl="2"/>
            <a:r>
              <a:rPr lang="en-US" dirty="0"/>
              <a:t>Amino acids are the building blocks of </a:t>
            </a:r>
            <a:r>
              <a:rPr lang="en-US" dirty="0" smtClean="0"/>
              <a:t>protein.</a:t>
            </a:r>
            <a:endParaRPr lang="en-US" dirty="0"/>
          </a:p>
          <a:p>
            <a:pPr lvl="2"/>
            <a:r>
              <a:rPr lang="en-US" dirty="0"/>
              <a:t>Just like a necklace can be made out of pearls,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protein is made out of amino acids.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DNA?</a:t>
            </a:r>
            <a:endParaRPr lang="en-US" dirty="0"/>
          </a:p>
        </p:txBody>
      </p:sp>
      <p:pic>
        <p:nvPicPr>
          <p:cNvPr id="1027" name="Picture 3" descr="C:\Users\99536\AppData\Local\Microsoft\Windows\Temporary Internet Files\Content.IE5\1R0TR8QQ\MC91021638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80" y="4724400"/>
            <a:ext cx="2202180" cy="191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19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jci.org/articles/view/33777/files/JCI0833777.f2/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199" y="2667000"/>
            <a:ext cx="5235829" cy="3657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Amino Acids </a:t>
            </a:r>
            <a:r>
              <a:rPr lang="en-US" dirty="0" smtClean="0">
                <a:sym typeface="Wingdings" pitchFamily="2" charset="2"/>
              </a:rPr>
              <a:t>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protein is a long string of amino acids.</a:t>
            </a:r>
          </a:p>
          <a:p>
            <a:pPr lvl="1"/>
            <a:r>
              <a:rPr lang="en-US" dirty="0" smtClean="0"/>
              <a:t>The type of amino acids in a protein, and their order, determine the function of the protein</a:t>
            </a:r>
          </a:p>
          <a:p>
            <a:pPr lvl="2"/>
            <a:r>
              <a:rPr lang="en-US" dirty="0" smtClean="0"/>
              <a:t>For example, </a:t>
            </a:r>
            <a:br>
              <a:rPr lang="en-US" dirty="0" smtClean="0"/>
            </a:br>
            <a:r>
              <a:rPr lang="en-US" dirty="0" smtClean="0"/>
              <a:t>insulin is shown </a:t>
            </a:r>
            <a:br>
              <a:rPr lang="en-US" dirty="0" smtClean="0"/>
            </a:br>
            <a:r>
              <a:rPr lang="en-US" dirty="0" smtClean="0"/>
              <a:t>here at the right</a:t>
            </a:r>
          </a:p>
          <a:p>
            <a:pPr lvl="2"/>
            <a:r>
              <a:rPr lang="en-US" dirty="0" smtClean="0"/>
              <a:t>As you can see, it </a:t>
            </a:r>
            <a:br>
              <a:rPr lang="en-US" dirty="0" smtClean="0"/>
            </a:br>
            <a:r>
              <a:rPr lang="en-US" dirty="0" smtClean="0"/>
              <a:t>is simply a long </a:t>
            </a:r>
            <a:br>
              <a:rPr lang="en-US" dirty="0" smtClean="0"/>
            </a:br>
            <a:r>
              <a:rPr lang="en-US" dirty="0" smtClean="0"/>
              <a:t>chain of amino acids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41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9154" name="Picture 2" descr="http://www.mysciencebox.org/files/images/Transcription%20transl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1275" y="168275"/>
            <a:ext cx="6689725" cy="6689725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200891" y="1600200"/>
            <a:ext cx="1981200" cy="1676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Transcription occurs in the nucleus.  Translation occurs in the ribosomes.</a:t>
            </a:r>
            <a:endParaRPr lang="en-US" sz="1600" dirty="0"/>
          </a:p>
        </p:txBody>
      </p:sp>
      <p:sp>
        <p:nvSpPr>
          <p:cNvPr id="6" name="Rounded Rectangle 5"/>
          <p:cNvSpPr/>
          <p:nvPr/>
        </p:nvSpPr>
        <p:spPr>
          <a:xfrm>
            <a:off x="180109" y="3513136"/>
            <a:ext cx="1981200" cy="2049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DNA and mRNA are a part of transcription.  mRNA, </a:t>
            </a:r>
            <a:r>
              <a:rPr lang="en-US" sz="1600" dirty="0" err="1" smtClean="0"/>
              <a:t>rRNA</a:t>
            </a:r>
            <a:r>
              <a:rPr lang="en-US" sz="1600" dirty="0" smtClean="0"/>
              <a:t>, and </a:t>
            </a:r>
            <a:r>
              <a:rPr lang="en-US" sz="1600" dirty="0" err="1" smtClean="0"/>
              <a:t>tRNA</a:t>
            </a:r>
            <a:r>
              <a:rPr lang="en-US" sz="1600" dirty="0" smtClean="0"/>
              <a:t> are a part of translation. </a:t>
            </a:r>
            <a:endParaRPr lang="en-US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5857703" y="1821874"/>
            <a:ext cx="2150224" cy="117070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Transcription involves making  the mRNA copy of DNA.</a:t>
            </a:r>
            <a:endParaRPr lang="en-US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7086600" y="4191000"/>
            <a:ext cx="1828800" cy="2057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Translation involves using the mRNA copy to make a functional protein out of amino acids in the ribosome.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6565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447800"/>
            <a:ext cx="5562599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To make a protein, a cell must undergo a few steps.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A mRNA copy of DNA must be made in a process called transcription.</a:t>
            </a:r>
          </a:p>
          <a:p>
            <a:pPr lvl="2"/>
            <a:r>
              <a:rPr lang="en-US" dirty="0" smtClean="0"/>
              <a:t>In transcription, helicase opens DNA so that polymerase can make a mRNA copy.</a:t>
            </a:r>
          </a:p>
          <a:p>
            <a:pPr lvl="2"/>
            <a:r>
              <a:rPr lang="en-US" dirty="0" smtClean="0"/>
              <a:t>That copy will be made using complementary bases (e.g. T </a:t>
            </a:r>
            <a:r>
              <a:rPr lang="en-US" dirty="0" smtClean="0">
                <a:sym typeface="Wingdings" pitchFamily="2" charset="2"/>
              </a:rPr>
              <a:t> A;  G  C; A  U)</a:t>
            </a:r>
            <a:r>
              <a:rPr lang="en-US" dirty="0" smtClean="0"/>
              <a:t>. </a:t>
            </a:r>
            <a:br>
              <a:rPr lang="en-US" dirty="0" smtClean="0"/>
            </a:br>
            <a:endParaRPr lang="en-US" dirty="0" smtClean="0"/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The mRNA copy travels out of the nucleus to the ribosomes to undergo translation. </a:t>
            </a:r>
          </a:p>
          <a:p>
            <a:pPr lvl="2"/>
            <a:r>
              <a:rPr lang="en-US" dirty="0" smtClean="0"/>
              <a:t>The ribosome reads the mRNA copy in groups of three bases (or codons).</a:t>
            </a:r>
          </a:p>
          <a:p>
            <a:pPr lvl="2"/>
            <a:r>
              <a:rPr lang="en-US" dirty="0" smtClean="0"/>
              <a:t>For each codon, </a:t>
            </a:r>
            <a:r>
              <a:rPr lang="en-US" dirty="0" err="1" smtClean="0"/>
              <a:t>tRNA</a:t>
            </a:r>
            <a:r>
              <a:rPr lang="en-US" dirty="0" smtClean="0"/>
              <a:t> delivers the appropriate amino acid. </a:t>
            </a:r>
            <a:br>
              <a:rPr lang="en-US" dirty="0" smtClean="0"/>
            </a:br>
            <a:endParaRPr lang="en-US" dirty="0" smtClean="0"/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Each amino acid that is delivered by </a:t>
            </a:r>
            <a:r>
              <a:rPr lang="en-US" dirty="0" err="1" smtClean="0"/>
              <a:t>tRNA</a:t>
            </a:r>
            <a:r>
              <a:rPr lang="en-US" dirty="0" smtClean="0"/>
              <a:t> is assembled in a long chain.</a:t>
            </a:r>
          </a:p>
          <a:p>
            <a:pPr lvl="2"/>
            <a:r>
              <a:rPr lang="en-US" dirty="0" smtClean="0"/>
              <a:t>That chain of amino acids is what becomes the protein (or polypeptide).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Make a Protein</a:t>
            </a:r>
            <a:endParaRPr lang="en-US" dirty="0"/>
          </a:p>
        </p:txBody>
      </p:sp>
      <p:pic>
        <p:nvPicPr>
          <p:cNvPr id="3074" name="Picture 2" descr="http://xad.xanga.com/313f85f646732278043564/b221474982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76400"/>
            <a:ext cx="319613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48400" y="5759678"/>
            <a:ext cx="18437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hlinkClick r:id="rId4"/>
              </a:rPr>
              <a:t>Image Source: godlessliberal.xanga.com</a:t>
            </a:r>
            <a:r>
              <a:rPr lang="en-US" sz="800" i="1" dirty="0" smtClean="0"/>
              <a:t> 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173247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600" dirty="0" smtClean="0"/>
              <a:t>In </a:t>
            </a:r>
            <a:r>
              <a:rPr lang="en-US" sz="2600" dirty="0"/>
              <a:t>agriculture, DNA is everything!</a:t>
            </a:r>
          </a:p>
          <a:p>
            <a:pPr lvl="1"/>
            <a:r>
              <a:rPr lang="en-US" dirty="0"/>
              <a:t>In order to change living species in order to domesticate them and make them productive, we had to change their DNA.</a:t>
            </a:r>
          </a:p>
          <a:p>
            <a:pPr lvl="1"/>
            <a:r>
              <a:rPr lang="en-US" dirty="0"/>
              <a:t>Prior to the mid-20</a:t>
            </a:r>
            <a:r>
              <a:rPr lang="en-US" baseline="30000" dirty="0"/>
              <a:t>th</a:t>
            </a:r>
            <a:r>
              <a:rPr lang="en-US" dirty="0"/>
              <a:t>, no one knew what DNA was, but through selective breeding, we have been changing the DNA of species for 10,000 years. </a:t>
            </a:r>
          </a:p>
          <a:p>
            <a:pPr lvl="1"/>
            <a:r>
              <a:rPr lang="en-US" dirty="0"/>
              <a:t>Because we understand DNA today, these changes can occur much more efficiently and rapidly.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sz="2600" dirty="0"/>
              <a:t>DNA is the future.</a:t>
            </a:r>
          </a:p>
          <a:p>
            <a:pPr lvl="1"/>
            <a:r>
              <a:rPr lang="en-US" dirty="0"/>
              <a:t>Knowing how DNA works enables scientists to change DNA in a much more controlled manner.</a:t>
            </a:r>
          </a:p>
          <a:p>
            <a:pPr lvl="1"/>
            <a:r>
              <a:rPr lang="en-US" dirty="0"/>
              <a:t>As the world’s population grows larger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resources </a:t>
            </a:r>
            <a:r>
              <a:rPr lang="en-US" dirty="0"/>
              <a:t>available for agriculture grow scarcer,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it </a:t>
            </a:r>
            <a:r>
              <a:rPr lang="en-US" dirty="0"/>
              <a:t>will be more and more important to understand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DNA </a:t>
            </a:r>
            <a:r>
              <a:rPr lang="en-US" dirty="0"/>
              <a:t>and how to use it for production in order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produce </a:t>
            </a:r>
            <a:r>
              <a:rPr lang="en-US" dirty="0"/>
              <a:t>enough food, fuel, and fiber to take care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entire world.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Why do we care about DNA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050" name="Picture 2" descr="C:\Users\99536\AppData\Local\Microsoft\Windows\Temporary Internet Files\Content.IE5\GUED4U6L\MC90038368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95800"/>
            <a:ext cx="1566367" cy="18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042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DNA gives us options.</a:t>
            </a:r>
          </a:p>
          <a:p>
            <a:pPr lvl="1"/>
            <a:r>
              <a:rPr lang="en-US" dirty="0"/>
              <a:t>By known how DNA works and how to change it, we can create more opportunities, including…</a:t>
            </a:r>
          </a:p>
          <a:p>
            <a:pPr lvl="2"/>
            <a:r>
              <a:rPr lang="en-US" dirty="0"/>
              <a:t>Production of  clean, renewable energy</a:t>
            </a:r>
          </a:p>
          <a:p>
            <a:pPr lvl="2"/>
            <a:r>
              <a:rPr lang="en-US" dirty="0"/>
              <a:t>Production of pharmaceuticals from plants, animals, and other organisms</a:t>
            </a:r>
          </a:p>
          <a:p>
            <a:pPr lvl="2"/>
            <a:r>
              <a:rPr lang="en-US" dirty="0"/>
              <a:t>Replacement of diseased or damaged organs (such as hearts or spinal cords)</a:t>
            </a:r>
          </a:p>
          <a:p>
            <a:pPr lvl="2"/>
            <a:r>
              <a:rPr lang="en-US" dirty="0"/>
              <a:t>And many more</a:t>
            </a:r>
            <a:r>
              <a:rPr lang="en-US" dirty="0" smtClean="0"/>
              <a:t>!</a:t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dirty="0"/>
              <a:t>The greater our understanding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DNA</a:t>
            </a:r>
            <a:r>
              <a:rPr lang="en-US" dirty="0"/>
              <a:t>, the more potential we can create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society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care about DNA?</a:t>
            </a:r>
          </a:p>
        </p:txBody>
      </p:sp>
      <p:pic>
        <p:nvPicPr>
          <p:cNvPr id="3074" name="Picture 2" descr="C:\Users\99536\AppData\Local\Microsoft\Windows\Temporary Internet Files\Content.IE5\I4VK2LUZ\MM900296822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43399"/>
            <a:ext cx="1524000" cy="201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403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600" dirty="0"/>
              <a:t>Each section of DNA that codes for a specific protein is called a </a:t>
            </a:r>
            <a:r>
              <a:rPr lang="en-US" sz="2600" u="sng" dirty="0" smtClean="0"/>
              <a:t>gene.</a:t>
            </a:r>
            <a:endParaRPr lang="en-US" sz="2600" dirty="0"/>
          </a:p>
          <a:p>
            <a:pPr lvl="1"/>
            <a:r>
              <a:rPr lang="en-US" dirty="0"/>
              <a:t>A </a:t>
            </a:r>
            <a:r>
              <a:rPr lang="en-US" u="sng" dirty="0"/>
              <a:t>gene</a:t>
            </a:r>
            <a:r>
              <a:rPr lang="en-US" dirty="0"/>
              <a:t> is just a length of DNA that codes for a protein.</a:t>
            </a:r>
          </a:p>
          <a:p>
            <a:pPr lvl="2"/>
            <a:r>
              <a:rPr lang="en-US" dirty="0"/>
              <a:t>For example, the protein that gives your eyes its color is made from a specific stretch of DNA.</a:t>
            </a:r>
          </a:p>
          <a:p>
            <a:pPr lvl="1"/>
            <a:r>
              <a:rPr lang="en-US" dirty="0"/>
              <a:t>Just like a sentence is a portion of a paragraph, a gene is just a portion of DNA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r>
              <a:rPr lang="en-US" sz="2600" dirty="0"/>
              <a:t>DNA is responsible for the </a:t>
            </a:r>
            <a:r>
              <a:rPr lang="en-US" sz="2600" dirty="0" smtClean="0"/>
              <a:t>functions </a:t>
            </a:r>
            <a:r>
              <a:rPr lang="en-US" sz="2600" dirty="0" smtClean="0"/>
              <a:t>of </a:t>
            </a:r>
            <a:r>
              <a:rPr lang="en-US" sz="2600" dirty="0"/>
              <a:t>all living things. </a:t>
            </a:r>
          </a:p>
          <a:p>
            <a:pPr lvl="1"/>
            <a:r>
              <a:rPr lang="en-US" dirty="0"/>
              <a:t>Proteins are the molecules that make </a:t>
            </a:r>
            <a:r>
              <a:rPr lang="en-US" dirty="0" smtClean="0"/>
              <a:t>the </a:t>
            </a:r>
            <a:r>
              <a:rPr lang="en-US" dirty="0"/>
              <a:t>cells </a:t>
            </a:r>
            <a:r>
              <a:rPr lang="en-US" dirty="0" smtClean="0"/>
              <a:t>of </a:t>
            </a:r>
            <a:r>
              <a:rPr lang="en-US" dirty="0"/>
              <a:t>all living things work.</a:t>
            </a:r>
          </a:p>
          <a:p>
            <a:pPr lvl="1"/>
            <a:r>
              <a:rPr lang="en-US" dirty="0"/>
              <a:t>The information needed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create a protein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/>
              <a:t>‘written’ in DNA.</a:t>
            </a:r>
          </a:p>
          <a:p>
            <a:pPr lvl="1"/>
            <a:r>
              <a:rPr lang="en-US" dirty="0"/>
              <a:t>Without DNA, a cell could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not </a:t>
            </a:r>
            <a:r>
              <a:rPr lang="en-US" dirty="0"/>
              <a:t>create proteins.</a:t>
            </a:r>
          </a:p>
          <a:p>
            <a:pPr lvl="2"/>
            <a:r>
              <a:rPr lang="en-US" dirty="0"/>
              <a:t>Without proteins, a cell could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not </a:t>
            </a:r>
            <a:r>
              <a:rPr lang="en-US" dirty="0"/>
              <a:t>function.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DNA?</a:t>
            </a:r>
            <a:endParaRPr lang="en-US" dirty="0"/>
          </a:p>
        </p:txBody>
      </p:sp>
      <p:pic>
        <p:nvPicPr>
          <p:cNvPr id="2053" name="Picture 5" descr="http://katiephd.com/wp-content/uploads/2011/01/central-dogma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41"/>
          <a:stretch/>
        </p:blipFill>
        <p:spPr bwMode="auto">
          <a:xfrm>
            <a:off x="4038600" y="4114800"/>
            <a:ext cx="4648200" cy="254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90672" y="6457174"/>
            <a:ext cx="13292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/>
              <a:t>Source: </a:t>
            </a:r>
            <a:r>
              <a:rPr lang="en-US" sz="800" i="1" dirty="0" smtClean="0">
                <a:hlinkClick r:id="rId4"/>
              </a:rPr>
              <a:t>www.katiephd.com</a:t>
            </a:r>
            <a:r>
              <a:rPr lang="en-US" sz="800" i="1" dirty="0" smtClean="0"/>
              <a:t> 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288671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/>
              <a:t>DNA is made from 3 key ingredients</a:t>
            </a:r>
          </a:p>
          <a:p>
            <a:pPr lvl="1"/>
            <a:r>
              <a:rPr lang="en-US" dirty="0" smtClean="0"/>
              <a:t>1. A </a:t>
            </a:r>
            <a:r>
              <a:rPr lang="en-US" u="sng" dirty="0"/>
              <a:t>nitrogen-based molecule</a:t>
            </a:r>
            <a:r>
              <a:rPr lang="en-US" dirty="0"/>
              <a:t> (or </a:t>
            </a:r>
            <a:r>
              <a:rPr lang="en-US" u="sng" dirty="0"/>
              <a:t>base</a:t>
            </a:r>
            <a:r>
              <a:rPr lang="en-US" dirty="0"/>
              <a:t>): there are four kinds of bases</a:t>
            </a:r>
          </a:p>
          <a:p>
            <a:pPr lvl="2"/>
            <a:r>
              <a:rPr lang="en-US" dirty="0"/>
              <a:t>Adenine, Guanine, Cytosine, and Thymine</a:t>
            </a:r>
          </a:p>
          <a:p>
            <a:pPr lvl="2"/>
            <a:r>
              <a:rPr lang="en-US" dirty="0"/>
              <a:t>The order and combination of these bases in DNA determines how a protein is created by the cell</a:t>
            </a:r>
          </a:p>
          <a:p>
            <a:pPr lvl="1"/>
            <a:r>
              <a:rPr lang="en-US" dirty="0" smtClean="0"/>
              <a:t>2. </a:t>
            </a:r>
            <a:r>
              <a:rPr lang="en-US" u="sng" dirty="0" smtClean="0"/>
              <a:t>Sugar </a:t>
            </a:r>
            <a:r>
              <a:rPr lang="en-US" u="sng" dirty="0"/>
              <a:t>molecules</a:t>
            </a:r>
          </a:p>
          <a:p>
            <a:pPr lvl="1"/>
            <a:r>
              <a:rPr lang="en-US" dirty="0" smtClean="0"/>
              <a:t>3. </a:t>
            </a:r>
            <a:r>
              <a:rPr lang="en-US" u="sng" dirty="0" smtClean="0"/>
              <a:t>Phosphate molecules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Sugar and phosphate together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form </a:t>
            </a:r>
            <a:r>
              <a:rPr lang="en-US" dirty="0"/>
              <a:t>the “skeleton” of the DNA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molecule </a:t>
            </a:r>
            <a:r>
              <a:rPr lang="en-US" dirty="0"/>
              <a:t>and hold the bases in place.</a:t>
            </a:r>
          </a:p>
          <a:p>
            <a:pPr lvl="1"/>
            <a:r>
              <a:rPr lang="en-US" dirty="0"/>
              <a:t>Sugar and phosphate do not encode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any information </a:t>
            </a:r>
            <a:r>
              <a:rPr lang="en-US" dirty="0"/>
              <a:t>– they just hold the information in place.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DNA made from?</a:t>
            </a:r>
            <a:endParaRPr lang="en-US" dirty="0"/>
          </a:p>
        </p:txBody>
      </p:sp>
      <p:pic>
        <p:nvPicPr>
          <p:cNvPr id="4100" name="Picture 4" descr="http://www.mhhe.com/biosci/esp/2001_gbio/folder_structure/ge/m4/s1/assets/images/gem4s1_1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1" t="26350" r="4703" b="3495"/>
          <a:stretch/>
        </p:blipFill>
        <p:spPr bwMode="auto">
          <a:xfrm rot="20988810">
            <a:off x="5638800" y="3271970"/>
            <a:ext cx="2697480" cy="26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38221" y="5638800"/>
            <a:ext cx="12057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hlinkClick r:id="rId4"/>
              </a:rPr>
              <a:t>Source: www.mhhe.com</a:t>
            </a:r>
            <a:r>
              <a:rPr lang="en-US" sz="800" i="1" dirty="0" smtClean="0"/>
              <a:t> 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250572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Nucleotides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u="sng" dirty="0" smtClean="0"/>
              <a:t>nucleotide</a:t>
            </a:r>
            <a:r>
              <a:rPr lang="en-US" dirty="0" smtClean="0"/>
              <a:t> is a subunit (or building block) of DNA consisting of a base, a phosphate, and a ribose sugar.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www.msu.edu/course/isb/202/ebertmay/2006/drivers/nucleot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191000"/>
            <a:ext cx="2362200" cy="1866138"/>
          </a:xfrm>
          <a:prstGeom prst="rect">
            <a:avLst/>
          </a:prstGeom>
          <a:noFill/>
        </p:spPr>
      </p:pic>
      <p:sp>
        <p:nvSpPr>
          <p:cNvPr id="5" name="Right Brace 4"/>
          <p:cNvSpPr/>
          <p:nvPr/>
        </p:nvSpPr>
        <p:spPr>
          <a:xfrm>
            <a:off x="5562600" y="3886200"/>
            <a:ext cx="685800" cy="2514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4702314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Nucleotide</a:t>
            </a:r>
            <a:endParaRPr lang="en-US" sz="4000" dirty="0"/>
          </a:p>
        </p:txBody>
      </p:sp>
      <p:pic>
        <p:nvPicPr>
          <p:cNvPr id="7" name="Picture 6" descr="https://www.msu.edu/course/isb/202/ebertmay/2006/drivers/nucleotid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FFA"/>
              </a:clrFrom>
              <a:clrTo>
                <a:srgbClr val="FB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2953131"/>
            <a:ext cx="2362200" cy="1866138"/>
          </a:xfrm>
          <a:prstGeom prst="rect">
            <a:avLst/>
          </a:prstGeom>
          <a:noFill/>
        </p:spPr>
      </p:pic>
      <p:pic>
        <p:nvPicPr>
          <p:cNvPr id="8" name="Picture 7" descr="https://www.msu.edu/course/isb/202/ebertmay/2006/drivers/nucleotid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FFA"/>
              </a:clrFrom>
              <a:clrTo>
                <a:srgbClr val="FB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7845" y="1752600"/>
            <a:ext cx="2362200" cy="1866138"/>
          </a:xfrm>
          <a:prstGeom prst="rect">
            <a:avLst/>
          </a:prstGeom>
          <a:noFill/>
        </p:spPr>
      </p:pic>
      <p:pic>
        <p:nvPicPr>
          <p:cNvPr id="9" name="Picture 8" descr="https://www.msu.edu/course/isb/202/ebertmay/2006/drivers/nucleotid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FFA"/>
              </a:clrFrom>
              <a:clrTo>
                <a:srgbClr val="FB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0591" y="609600"/>
            <a:ext cx="2362200" cy="1866138"/>
          </a:xfrm>
          <a:prstGeom prst="rect">
            <a:avLst/>
          </a:prstGeom>
          <a:noFill/>
        </p:spPr>
      </p:pic>
      <p:pic>
        <p:nvPicPr>
          <p:cNvPr id="10" name="Picture 9" descr="https://www.msu.edu/course/isb/202/ebertmay/2006/drivers/nucleotid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FFA"/>
              </a:clrFrom>
              <a:clrTo>
                <a:srgbClr val="FB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1500" y="5467731"/>
            <a:ext cx="2362200" cy="1866138"/>
          </a:xfrm>
          <a:prstGeom prst="rect">
            <a:avLst/>
          </a:prstGeom>
          <a:noFill/>
        </p:spPr>
      </p:pic>
      <p:pic>
        <p:nvPicPr>
          <p:cNvPr id="11" name="Picture 10" descr="https://www.msu.edu/course/isb/202/ebertmay/2006/drivers/nucleotid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FFA"/>
              </a:clrFrom>
              <a:clrTo>
                <a:srgbClr val="FB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6934200" y="4343400"/>
            <a:ext cx="2362200" cy="1866138"/>
          </a:xfrm>
          <a:prstGeom prst="rect">
            <a:avLst/>
          </a:prstGeom>
          <a:noFill/>
        </p:spPr>
      </p:pic>
      <p:pic>
        <p:nvPicPr>
          <p:cNvPr id="13" name="Picture 12" descr="https://www.msu.edu/course/isb/202/ebertmay/2006/drivers/nucleotid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FFA"/>
              </a:clrFrom>
              <a:clrTo>
                <a:srgbClr val="FB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6019800" y="3010662"/>
            <a:ext cx="2362200" cy="1866138"/>
          </a:xfrm>
          <a:prstGeom prst="rect">
            <a:avLst/>
          </a:prstGeom>
          <a:noFill/>
        </p:spPr>
      </p:pic>
      <p:pic>
        <p:nvPicPr>
          <p:cNvPr id="14" name="Picture 13" descr="https://www.msu.edu/course/isb/202/ebertmay/2006/drivers/nucleotid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FFA"/>
              </a:clrFrom>
              <a:clrTo>
                <a:srgbClr val="FB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5334000" y="1905219"/>
            <a:ext cx="2362200" cy="1866138"/>
          </a:xfrm>
          <a:prstGeom prst="rect">
            <a:avLst/>
          </a:prstGeom>
          <a:noFill/>
        </p:spPr>
      </p:pic>
      <p:pic>
        <p:nvPicPr>
          <p:cNvPr id="15" name="Picture 14" descr="https://www.msu.edu/course/isb/202/ebertmay/2006/drivers/nucleotid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FFA"/>
              </a:clrFrom>
              <a:clrTo>
                <a:srgbClr val="FB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4599709" y="609600"/>
            <a:ext cx="2362200" cy="1866138"/>
          </a:xfrm>
          <a:prstGeom prst="rect">
            <a:avLst/>
          </a:prstGeom>
          <a:noFill/>
        </p:spPr>
      </p:pic>
      <p:pic>
        <p:nvPicPr>
          <p:cNvPr id="16" name="Picture 15" descr="https://www.msu.edu/course/isb/202/ebertmay/2006/drivers/nucleotid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FFA"/>
              </a:clrFrom>
              <a:clrTo>
                <a:srgbClr val="FB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4038600" y="-475870"/>
            <a:ext cx="2362200" cy="1866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682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u="sng" dirty="0" smtClean="0"/>
              <a:t>bases</a:t>
            </a:r>
            <a:r>
              <a:rPr lang="en-US" dirty="0" smtClean="0"/>
              <a:t> in DNA are the molecules that actually create the code a cell reads in order to create a protein. </a:t>
            </a:r>
          </a:p>
          <a:p>
            <a:endParaRPr lang="en-US" dirty="0"/>
          </a:p>
          <a:p>
            <a:r>
              <a:rPr lang="en-US" dirty="0" smtClean="0"/>
              <a:t>There are 4 kinds of bases in DNA: guanine, cytosine, adenine, and thymine. </a:t>
            </a:r>
          </a:p>
          <a:p>
            <a:pPr lvl="1"/>
            <a:r>
              <a:rPr lang="en-US" dirty="0" smtClean="0"/>
              <a:t>The 4 bases are typically just abbreviated by their first letter: G, C, A, &amp; 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combinations of these </a:t>
            </a:r>
            <a:br>
              <a:rPr lang="en-US" dirty="0" smtClean="0"/>
            </a:br>
            <a:r>
              <a:rPr lang="en-US" dirty="0" smtClean="0"/>
              <a:t>four bases are what create </a:t>
            </a:r>
            <a:br>
              <a:rPr lang="en-US" dirty="0" smtClean="0"/>
            </a:br>
            <a:r>
              <a:rPr lang="en-US" dirty="0" smtClean="0"/>
              <a:t>the genetic code. 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Bases</a:t>
            </a:r>
            <a:endParaRPr lang="en-US" dirty="0"/>
          </a:p>
        </p:txBody>
      </p:sp>
      <p:pic>
        <p:nvPicPr>
          <p:cNvPr id="1026" name="Picture 2" descr="https://encrypted-tbn1.gstatic.com/images?q=tbn:ANd9GcTFPEVbZ1p2tkMyB7htVFFNHzy409gU2Ae-9Ub9uKuNMVPUtoS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41618"/>
            <a:ext cx="3171825" cy="230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76116" y="6249202"/>
            <a:ext cx="19960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hlinkClick r:id="rId4"/>
              </a:rPr>
              <a:t>Image Source: chemistry.gravitywaves.com</a:t>
            </a:r>
            <a:r>
              <a:rPr lang="en-US" sz="800" i="1" dirty="0" smtClean="0"/>
              <a:t> 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2175628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u="sng" dirty="0"/>
              <a:t>Rule </a:t>
            </a:r>
            <a:r>
              <a:rPr lang="en-US" sz="2600" u="sng" dirty="0" smtClean="0"/>
              <a:t>#1:</a:t>
            </a:r>
            <a:r>
              <a:rPr lang="en-US" sz="2600" dirty="0" smtClean="0"/>
              <a:t> DNA </a:t>
            </a:r>
            <a:r>
              <a:rPr lang="en-US" sz="2600" dirty="0"/>
              <a:t>is formed of two sugar-phosphate chains on the outside and two bases on the inside.</a:t>
            </a:r>
          </a:p>
          <a:p>
            <a:pPr lvl="1"/>
            <a:r>
              <a:rPr lang="en-US" dirty="0"/>
              <a:t>This closely resembles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ladder </a:t>
            </a:r>
            <a:r>
              <a:rPr lang="en-US" dirty="0"/>
              <a:t>that twists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r>
              <a:rPr lang="en-US" sz="2600" u="sng" dirty="0"/>
              <a:t>Rule </a:t>
            </a:r>
            <a:r>
              <a:rPr lang="en-US" sz="2600" u="sng" dirty="0" smtClean="0"/>
              <a:t>#2:</a:t>
            </a:r>
            <a:r>
              <a:rPr lang="en-US" sz="2600" dirty="0" smtClean="0"/>
              <a:t> Inside </a:t>
            </a:r>
            <a:r>
              <a:rPr lang="en-US" sz="2600" dirty="0"/>
              <a:t>that ladder</a:t>
            </a:r>
            <a:r>
              <a:rPr lang="en-US" sz="2600" dirty="0" smtClean="0"/>
              <a:t>,</a:t>
            </a:r>
            <a:br>
              <a:rPr lang="en-US" sz="2600" dirty="0" smtClean="0"/>
            </a:br>
            <a:r>
              <a:rPr lang="en-US" sz="2600" dirty="0" smtClean="0"/>
              <a:t>A </a:t>
            </a:r>
            <a:r>
              <a:rPr lang="en-US" sz="2600" dirty="0"/>
              <a:t>must </a:t>
            </a:r>
            <a:r>
              <a:rPr lang="en-US" sz="2600" dirty="0" smtClean="0"/>
              <a:t>always pair </a:t>
            </a:r>
            <a:r>
              <a:rPr lang="en-US" sz="2600" dirty="0"/>
              <a:t>with T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and G must </a:t>
            </a:r>
            <a:r>
              <a:rPr lang="en-US" sz="2600" dirty="0"/>
              <a:t>always pair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with </a:t>
            </a:r>
            <a:r>
              <a:rPr lang="en-US" sz="2600" dirty="0"/>
              <a:t>C</a:t>
            </a:r>
          </a:p>
          <a:p>
            <a:pPr lvl="1"/>
            <a:r>
              <a:rPr lang="en-US" dirty="0"/>
              <a:t>This occurs for two reasons:</a:t>
            </a:r>
          </a:p>
          <a:p>
            <a:pPr lvl="2"/>
            <a:r>
              <a:rPr lang="en-US" dirty="0"/>
              <a:t>They wouldn’t fit any other way.</a:t>
            </a:r>
          </a:p>
          <a:p>
            <a:pPr lvl="2"/>
            <a:r>
              <a:rPr lang="en-US" dirty="0"/>
              <a:t>A &amp; T have two bonding sites;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 </a:t>
            </a:r>
            <a:r>
              <a:rPr lang="en-US" dirty="0"/>
              <a:t>and C have 3 bonding </a:t>
            </a:r>
            <a:r>
              <a:rPr lang="en-US" dirty="0" smtClean="0"/>
              <a:t>sites</a:t>
            </a:r>
          </a:p>
          <a:p>
            <a:pPr lvl="1"/>
            <a:r>
              <a:rPr lang="en-US" sz="1600" u="sng" dirty="0" smtClean="0"/>
              <a:t>G</a:t>
            </a:r>
            <a:r>
              <a:rPr lang="en-US" sz="1600" dirty="0" smtClean="0"/>
              <a:t>reat </a:t>
            </a:r>
            <a:r>
              <a:rPr lang="en-US" sz="1600" u="sng" dirty="0" smtClean="0"/>
              <a:t>C</a:t>
            </a:r>
            <a:r>
              <a:rPr lang="en-US" sz="1600" dirty="0" smtClean="0"/>
              <a:t>ombinations are </a:t>
            </a:r>
            <a:r>
              <a:rPr lang="en-US" sz="1600" u="sng" dirty="0" smtClean="0"/>
              <a:t>A</a:t>
            </a:r>
            <a:r>
              <a:rPr lang="en-US" sz="1600" dirty="0" smtClean="0"/>
              <a:t>lways </a:t>
            </a:r>
            <a:r>
              <a:rPr lang="en-US" sz="1600" u="sng" dirty="0" smtClean="0"/>
              <a:t>T</a:t>
            </a:r>
            <a:r>
              <a:rPr lang="en-US" sz="1600" dirty="0" smtClean="0"/>
              <a:t>ogether</a:t>
            </a:r>
            <a:endParaRPr lang="en-US" sz="16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of DNA</a:t>
            </a:r>
            <a:endParaRPr lang="en-US" dirty="0"/>
          </a:p>
        </p:txBody>
      </p:sp>
      <p:pic>
        <p:nvPicPr>
          <p:cNvPr id="5122" name="Picture 2" descr="http://www.mhhe.com/biosci/esp/2001_gbio/folder_structure/ge/m4/s1/assets/images/gem4s1_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654" y="2362200"/>
            <a:ext cx="3228145" cy="3946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29200" y="6324600"/>
            <a:ext cx="12057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hlinkClick r:id="rId4"/>
              </a:rPr>
              <a:t>Source: www.mhhe.com</a:t>
            </a:r>
            <a:r>
              <a:rPr lang="en-US" sz="800" i="1" dirty="0" smtClean="0"/>
              <a:t> 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340473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 Big, Too Small, Just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Thymine and Cytosine would be too small to fit inside the structure of DNA.</a:t>
            </a:r>
          </a:p>
          <a:p>
            <a:pPr lvl="1"/>
            <a:r>
              <a:rPr lang="en-US" dirty="0" smtClean="0"/>
              <a:t>These are the smallest of the 4 bases.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Guanine and Adenine would be too big to fit inside the structure of DNA.</a:t>
            </a:r>
          </a:p>
          <a:p>
            <a:pPr lvl="1"/>
            <a:endParaRPr lang="en-US" dirty="0"/>
          </a:p>
        </p:txBody>
      </p:sp>
      <p:pic>
        <p:nvPicPr>
          <p:cNvPr id="4" name="Picture 10" descr="http://student.ccbcmd.edu/~gkaiser/biotutorials/dna/images/DNAbas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49" t="3905" r="61483" b="57046"/>
          <a:stretch>
            <a:fillRect/>
          </a:stretch>
        </p:blipFill>
        <p:spPr bwMode="auto">
          <a:xfrm>
            <a:off x="1303021" y="4998720"/>
            <a:ext cx="1280160" cy="1219200"/>
          </a:xfrm>
          <a:prstGeom prst="rect">
            <a:avLst/>
          </a:prstGeom>
          <a:noFill/>
        </p:spPr>
      </p:pic>
      <p:pic>
        <p:nvPicPr>
          <p:cNvPr id="5" name="Picture 10" descr="http://student.ccbcmd.edu/~gkaiser/biotutorials/dna/images/DNAbas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287" t="1952" r="2871" b="57046"/>
          <a:stretch>
            <a:fillRect/>
          </a:stretch>
        </p:blipFill>
        <p:spPr bwMode="auto">
          <a:xfrm>
            <a:off x="2316481" y="4846320"/>
            <a:ext cx="1341120" cy="1280160"/>
          </a:xfrm>
          <a:prstGeom prst="rect">
            <a:avLst/>
          </a:prstGeom>
          <a:noFill/>
        </p:spPr>
      </p:pic>
      <p:pic>
        <p:nvPicPr>
          <p:cNvPr id="6" name="Picture 10" descr="http://student.ccbcmd.edu/~gkaiser/biotutorials/dna/images/DNAbas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762" t="49090" r="3572" b="4242"/>
          <a:stretch>
            <a:fillRect/>
          </a:stretch>
        </p:blipFill>
        <p:spPr bwMode="auto">
          <a:xfrm>
            <a:off x="4191001" y="4846320"/>
            <a:ext cx="1828800" cy="1676400"/>
          </a:xfrm>
          <a:prstGeom prst="rect">
            <a:avLst/>
          </a:prstGeom>
          <a:noFill/>
        </p:spPr>
      </p:pic>
      <p:pic>
        <p:nvPicPr>
          <p:cNvPr id="7" name="Picture 10" descr="http://student.ccbcmd.edu/~gkaiser/biotutorials/dna/images/DNAbas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9" t="49090" r="58154" b="6364"/>
          <a:stretch>
            <a:fillRect/>
          </a:stretch>
        </p:blipFill>
        <p:spPr bwMode="auto">
          <a:xfrm>
            <a:off x="5638801" y="4770120"/>
            <a:ext cx="1676400" cy="1600200"/>
          </a:xfrm>
          <a:prstGeom prst="rect">
            <a:avLst/>
          </a:prstGeom>
          <a:noFill/>
        </p:spPr>
      </p:pic>
      <p:sp>
        <p:nvSpPr>
          <p:cNvPr id="8" name="Right Brace 7"/>
          <p:cNvSpPr/>
          <p:nvPr/>
        </p:nvSpPr>
        <p:spPr>
          <a:xfrm rot="16200000">
            <a:off x="2057401" y="3474720"/>
            <a:ext cx="990600" cy="2514600"/>
          </a:xfrm>
          <a:prstGeom prst="rightBrace">
            <a:avLst>
              <a:gd name="adj1" fmla="val 1660"/>
              <a:gd name="adj2" fmla="val 504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 rot="16200000">
            <a:off x="5562601" y="3398520"/>
            <a:ext cx="990600" cy="2514600"/>
          </a:xfrm>
          <a:prstGeom prst="rightBrace">
            <a:avLst>
              <a:gd name="adj1" fmla="val 1660"/>
              <a:gd name="adj2" fmla="val 504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81201" y="385572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Too small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62601" y="385572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Too big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38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Bonding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C-G and T-A combinations are also necessary because of binding sites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and T have 2 binding sites (</a:t>
            </a:r>
            <a:r>
              <a:rPr lang="en-US" i="1" dirty="0" smtClean="0"/>
              <a:t>AT=2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 and G have 3 binding sites (</a:t>
            </a:r>
            <a:r>
              <a:rPr lang="en-US" i="1" dirty="0" smtClean="0"/>
              <a:t>GC=3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They wouldn’t match up any other way</a:t>
            </a:r>
            <a:endParaRPr lang="en-US" dirty="0"/>
          </a:p>
        </p:txBody>
      </p:sp>
      <p:pic>
        <p:nvPicPr>
          <p:cNvPr id="22530" name="Picture 2" descr="http://users.rcn.com/jkimball.ma.ultranet/BiologyPages/B/BasePairing.gif"/>
          <p:cNvPicPr>
            <a:picLocks noChangeAspect="1" noChangeArrowheads="1"/>
          </p:cNvPicPr>
          <p:nvPr/>
        </p:nvPicPr>
        <p:blipFill>
          <a:blip r:embed="rId2" cstate="print"/>
          <a:srcRect t="49635"/>
          <a:stretch>
            <a:fillRect/>
          </a:stretch>
        </p:blipFill>
        <p:spPr bwMode="auto">
          <a:xfrm>
            <a:off x="4419600" y="3810000"/>
            <a:ext cx="3696114" cy="2000250"/>
          </a:xfrm>
          <a:prstGeom prst="rect">
            <a:avLst/>
          </a:prstGeom>
          <a:noFill/>
        </p:spPr>
      </p:pic>
      <p:pic>
        <p:nvPicPr>
          <p:cNvPr id="5" name="Picture 2" descr="http://users.rcn.com/jkimball.ma.ultranet/BiologyPages/B/BasePairing.gif"/>
          <p:cNvPicPr>
            <a:picLocks noChangeAspect="1" noChangeArrowheads="1"/>
          </p:cNvPicPr>
          <p:nvPr/>
        </p:nvPicPr>
        <p:blipFill>
          <a:blip r:embed="rId2" cstate="print"/>
          <a:srcRect b="53285"/>
          <a:stretch>
            <a:fillRect/>
          </a:stretch>
        </p:blipFill>
        <p:spPr bwMode="auto">
          <a:xfrm>
            <a:off x="381000" y="3886200"/>
            <a:ext cx="3581400" cy="17977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74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186</TotalTime>
  <Words>1244</Words>
  <Application>Microsoft Office PowerPoint</Application>
  <PresentationFormat>On-screen Show (4:3)</PresentationFormat>
  <Paragraphs>232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Hardcover</vt:lpstr>
      <vt:lpstr>DNA</vt:lpstr>
      <vt:lpstr>What is DNA?</vt:lpstr>
      <vt:lpstr>What is DNA?</vt:lpstr>
      <vt:lpstr>What is DNA made from?</vt:lpstr>
      <vt:lpstr>Nucleotides</vt:lpstr>
      <vt:lpstr>Bases</vt:lpstr>
      <vt:lpstr>Rules of DNA</vt:lpstr>
      <vt:lpstr>Too Big, Too Small, Just Right</vt:lpstr>
      <vt:lpstr>Base Bonding</vt:lpstr>
      <vt:lpstr>Rules of DNA</vt:lpstr>
      <vt:lpstr>How DNA Works</vt:lpstr>
      <vt:lpstr>How DNA Works</vt:lpstr>
      <vt:lpstr>Transcription Animation</vt:lpstr>
      <vt:lpstr>Transcription</vt:lpstr>
      <vt:lpstr>Translation</vt:lpstr>
      <vt:lpstr>tRNA</vt:lpstr>
      <vt:lpstr>How tRNA ‘knows’</vt:lpstr>
      <vt:lpstr>Codons and Amino Acids</vt:lpstr>
      <vt:lpstr>Translation Animation </vt:lpstr>
      <vt:lpstr>Amino Acids  Proteins</vt:lpstr>
      <vt:lpstr>PowerPoint Presentation</vt:lpstr>
      <vt:lpstr>How to Make a Protein</vt:lpstr>
      <vt:lpstr>Why do we care about DNA?</vt:lpstr>
      <vt:lpstr>Why do we care about DNA?</vt:lpstr>
    </vt:vector>
  </TitlesOfParts>
  <Company>Waterford Union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</dc:title>
  <dc:creator>Mr. Craig A. Kohn</dc:creator>
  <cp:lastModifiedBy>Mr. Craig A. Kohn</cp:lastModifiedBy>
  <cp:revision>33</cp:revision>
  <dcterms:created xsi:type="dcterms:W3CDTF">2013-02-23T19:41:39Z</dcterms:created>
  <dcterms:modified xsi:type="dcterms:W3CDTF">2013-02-25T18:59:09Z</dcterms:modified>
</cp:coreProperties>
</file>