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3"/>
  </p:handoutMasterIdLst>
  <p:sldIdLst>
    <p:sldId id="256" r:id="rId2"/>
    <p:sldId id="257" r:id="rId3"/>
    <p:sldId id="278" r:id="rId4"/>
    <p:sldId id="258" r:id="rId5"/>
    <p:sldId id="259" r:id="rId6"/>
    <p:sldId id="260" r:id="rId7"/>
    <p:sldId id="262" r:id="rId8"/>
    <p:sldId id="263" r:id="rId9"/>
    <p:sldId id="264" r:id="rId10"/>
    <p:sldId id="265" r:id="rId11"/>
    <p:sldId id="266" r:id="rId12"/>
    <p:sldId id="269" r:id="rId13"/>
    <p:sldId id="270" r:id="rId14"/>
    <p:sldId id="279" r:id="rId15"/>
    <p:sldId id="271" r:id="rId16"/>
    <p:sldId id="274" r:id="rId17"/>
    <p:sldId id="273" r:id="rId18"/>
    <p:sldId id="275" r:id="rId19"/>
    <p:sldId id="277" r:id="rId20"/>
    <p:sldId id="280" r:id="rId21"/>
    <p:sldId id="281"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624"/>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74" autoAdjust="0"/>
  </p:normalViewPr>
  <p:slideViewPr>
    <p:cSldViewPr>
      <p:cViewPr varScale="1">
        <p:scale>
          <a:sx n="50" d="100"/>
          <a:sy n="50" d="100"/>
        </p:scale>
        <p:origin x="1267"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21DFF52-0412-4782-AC8C-185BCFC1A327}" type="datetimeFigureOut">
              <a:rPr lang="en-US" smtClean="0"/>
              <a:t>10/15/2013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A821029-6D60-4C3E-9E39-F862DA3E980A}" type="slidenum">
              <a:rPr lang="en-US" smtClean="0"/>
              <a:t>‹#›</a:t>
            </a:fld>
            <a:endParaRPr lang="en-US"/>
          </a:p>
        </p:txBody>
      </p:sp>
    </p:spTree>
    <p:extLst>
      <p:ext uri="{BB962C8B-B14F-4D97-AF65-F5344CB8AC3E}">
        <p14:creationId xmlns:p14="http://schemas.microsoft.com/office/powerpoint/2010/main" val="28606783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D0D3F58-34B6-449C-90F0-361C1DA855D1}" type="datetimeFigureOut">
              <a:rPr lang="en-US" smtClean="0"/>
              <a:t>10/15/2013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3F3994A-5399-4563-8928-031CFD1F4023}"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D3F58-34B6-449C-90F0-361C1DA855D1}"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3994A-5399-4563-8928-031CFD1F4023}"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D3F58-34B6-449C-90F0-361C1DA855D1}"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3994A-5399-4563-8928-031CFD1F4023}"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00201"/>
            <a:ext cx="8382002" cy="4525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D0D3F58-34B6-449C-90F0-361C1DA855D1}" type="datetimeFigureOut">
              <a:rPr lang="en-US" smtClean="0"/>
              <a:t>10/15/2013</a:t>
            </a:fld>
            <a:endParaRPr lang="en-US"/>
          </a:p>
        </p:txBody>
      </p:sp>
      <p:sp>
        <p:nvSpPr>
          <p:cNvPr id="5" name="Footer Placeholder 4"/>
          <p:cNvSpPr>
            <a:spLocks noGrp="1"/>
          </p:cNvSpPr>
          <p:nvPr>
            <p:ph type="ftr" sz="quarter" idx="11"/>
          </p:nvPr>
        </p:nvSpPr>
        <p:spPr/>
        <p:txBody>
          <a:bodyPr/>
          <a:lstStyle/>
          <a:p>
            <a:r>
              <a:rPr lang="en-US" dirty="0" smtClean="0"/>
              <a:t>Waterford Agricultural Sciences</a:t>
            </a:r>
            <a:endParaRPr lang="en-US" dirty="0"/>
          </a:p>
        </p:txBody>
      </p:sp>
      <p:sp>
        <p:nvSpPr>
          <p:cNvPr id="6" name="Slide Number Placeholder 5"/>
          <p:cNvSpPr>
            <a:spLocks noGrp="1"/>
          </p:cNvSpPr>
          <p:nvPr>
            <p:ph type="sldNum" sz="quarter" idx="12"/>
          </p:nvPr>
        </p:nvSpPr>
        <p:spPr/>
        <p:txBody>
          <a:bodyPr/>
          <a:lstStyle/>
          <a:p>
            <a:fld id="{63F3994A-5399-4563-8928-031CFD1F4023}" type="slidenum">
              <a:rPr lang="en-US" smtClean="0"/>
              <a:t>‹#›</a:t>
            </a:fld>
            <a:endParaRPr lang="en-US"/>
          </a:p>
        </p:txBody>
      </p:sp>
      <p:sp>
        <p:nvSpPr>
          <p:cNvPr id="11" name="Title 10"/>
          <p:cNvSpPr>
            <a:spLocks noGrp="1"/>
          </p:cNvSpPr>
          <p:nvPr>
            <p:ph type="title"/>
          </p:nvPr>
        </p:nvSpPr>
        <p:spPr>
          <a:xfrm>
            <a:off x="688490" y="304800"/>
            <a:ext cx="7756263" cy="822061"/>
          </a:xfrm>
        </p:spPr>
        <p:txBody>
          <a:bodyPr/>
          <a:lstStyle>
            <a:lvl1pPr>
              <a:defRPr sz="3300"/>
            </a:lvl1pPr>
          </a:lstStyle>
          <a:p>
            <a:r>
              <a:rPr lang="en-US" dirty="0" smtClean="0"/>
              <a:t>Click to edit Master title style</a:t>
            </a:r>
            <a:endParaRPr lang="en-US" dirty="0"/>
          </a:p>
        </p:txBody>
      </p:sp>
      <p:grpSp>
        <p:nvGrpSpPr>
          <p:cNvPr id="12" name="Group 11"/>
          <p:cNvGrpSpPr/>
          <p:nvPr/>
        </p:nvGrpSpPr>
        <p:grpSpPr>
          <a:xfrm>
            <a:off x="1172584" y="829270"/>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D3F58-34B6-449C-90F0-361C1DA855D1}"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3994A-5399-4563-8928-031CFD1F402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0D3F58-34B6-449C-90F0-361C1DA855D1}" type="datetimeFigureOut">
              <a:rPr lang="en-US" smtClean="0"/>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3994A-5399-4563-8928-031CFD1F4023}"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0D3F58-34B6-449C-90F0-361C1DA855D1}" type="datetimeFigureOut">
              <a:rPr lang="en-US" smtClean="0"/>
              <a:t>10/15/2013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3994A-5399-4563-8928-031CFD1F4023}"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D3F58-34B6-449C-90F0-361C1DA855D1}" type="datetimeFigureOut">
              <a:rPr lang="en-US" smtClean="0"/>
              <a:t>10/15/2013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3994A-5399-4563-8928-031CFD1F4023}"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D3F58-34B6-449C-90F0-361C1DA855D1}" type="datetimeFigureOut">
              <a:rPr lang="en-US" smtClean="0"/>
              <a:t>10/15/2013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3994A-5399-4563-8928-031CFD1F40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D3F58-34B6-449C-90F0-361C1DA855D1}" type="datetimeFigureOut">
              <a:rPr lang="en-US" smtClean="0"/>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3994A-5399-4563-8928-031CFD1F40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D3F58-34B6-449C-90F0-361C1DA855D1}" type="datetimeFigureOut">
              <a:rPr lang="en-US" smtClean="0"/>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3994A-5399-4563-8928-031CFD1F40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D0D3F58-34B6-449C-90F0-361C1DA855D1}" type="datetimeFigureOut">
              <a:rPr lang="en-US" smtClean="0"/>
              <a:t>10/15/2013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3F3994A-5399-4563-8928-031CFD1F40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waterforduhs.k12.wi.us/staffweb/Kohn/Kohn.htm"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Statistics in Science</a:t>
            </a:r>
            <a:endParaRPr lang="en-US" dirty="0"/>
          </a:p>
        </p:txBody>
      </p:sp>
      <p:sp>
        <p:nvSpPr>
          <p:cNvPr id="3" name="Subtitle 2"/>
          <p:cNvSpPr>
            <a:spLocks noGrp="1"/>
          </p:cNvSpPr>
          <p:nvPr>
            <p:ph type="subTitle" idx="1"/>
          </p:nvPr>
        </p:nvSpPr>
        <p:spPr/>
        <p:txBody>
          <a:bodyPr>
            <a:normAutofit/>
          </a:bodyPr>
          <a:lstStyle/>
          <a:p>
            <a:r>
              <a:rPr lang="en-US" dirty="0" smtClean="0"/>
              <a:t>By C. Kohn</a:t>
            </a:r>
          </a:p>
          <a:p>
            <a:r>
              <a:rPr lang="en-US" dirty="0" smtClean="0"/>
              <a:t>Waterford Agricultural Sciences</a:t>
            </a:r>
          </a:p>
        </p:txBody>
      </p:sp>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884" t="40278" r="31061" b="13492"/>
          <a:stretch/>
        </p:blipFill>
        <p:spPr bwMode="auto">
          <a:xfrm>
            <a:off x="3470728" y="838200"/>
            <a:ext cx="2320472" cy="1158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Logo">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733800" y="5181600"/>
            <a:ext cx="1771650" cy="86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164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8" y="1600200"/>
            <a:ext cx="8610601" cy="5257800"/>
          </a:xfrm>
        </p:spPr>
        <p:txBody>
          <a:bodyPr>
            <a:normAutofit fontScale="85000" lnSpcReduction="20000"/>
          </a:bodyPr>
          <a:lstStyle/>
          <a:p>
            <a:r>
              <a:rPr lang="en-US" dirty="0" smtClean="0"/>
              <a:t>For example, let’s pretend that our radish heights were:</a:t>
            </a:r>
            <a:br>
              <a:rPr lang="en-US" dirty="0" smtClean="0"/>
            </a:br>
            <a:r>
              <a:rPr lang="en-US" dirty="0" smtClean="0"/>
              <a:t>6.1 ; 5.8 ; 7.2 ; 4.3 ; 5.5 ; 5.8 cm</a:t>
            </a:r>
          </a:p>
          <a:p>
            <a:endParaRPr lang="en-US" dirty="0"/>
          </a:p>
          <a:p>
            <a:r>
              <a:rPr lang="en-US" dirty="0" smtClean="0"/>
              <a:t>The average (or mean) height would be:</a:t>
            </a:r>
            <a:br>
              <a:rPr lang="en-US" dirty="0" smtClean="0"/>
            </a:br>
            <a:r>
              <a:rPr lang="en-US" dirty="0" smtClean="0"/>
              <a:t>(6.1 + </a:t>
            </a:r>
            <a:r>
              <a:rPr lang="en-US" dirty="0"/>
              <a:t>5.8 </a:t>
            </a:r>
            <a:r>
              <a:rPr lang="en-US" dirty="0" smtClean="0"/>
              <a:t>+ </a:t>
            </a:r>
            <a:r>
              <a:rPr lang="en-US" dirty="0"/>
              <a:t>7.2 </a:t>
            </a:r>
            <a:r>
              <a:rPr lang="en-US" dirty="0" smtClean="0"/>
              <a:t>+ </a:t>
            </a:r>
            <a:r>
              <a:rPr lang="en-US" dirty="0"/>
              <a:t>4.3 </a:t>
            </a:r>
            <a:r>
              <a:rPr lang="en-US" dirty="0" smtClean="0"/>
              <a:t>+ </a:t>
            </a:r>
            <a:r>
              <a:rPr lang="en-US" dirty="0"/>
              <a:t>5.5 </a:t>
            </a:r>
            <a:r>
              <a:rPr lang="en-US" dirty="0" smtClean="0"/>
              <a:t>+ 5.8)/6 =  </a:t>
            </a:r>
            <a:r>
              <a:rPr lang="en-US" b="1" dirty="0" smtClean="0"/>
              <a:t>34.7/6  </a:t>
            </a:r>
            <a:r>
              <a:rPr lang="en-US" dirty="0" smtClean="0"/>
              <a:t>= </a:t>
            </a:r>
            <a:r>
              <a:rPr lang="en-US" b="1" dirty="0" smtClean="0"/>
              <a:t>5.8 cm</a:t>
            </a:r>
          </a:p>
          <a:p>
            <a:endParaRPr lang="en-US" b="1" dirty="0"/>
          </a:p>
          <a:p>
            <a:r>
              <a:rPr lang="en-US" dirty="0" smtClean="0"/>
              <a:t>To calculate standard deviation (s) we would subtract the mean value from each individual value, square it, divide by n-1, and take the square root:</a:t>
            </a:r>
            <a:br>
              <a:rPr lang="en-US" dirty="0" smtClean="0"/>
            </a:br>
            <a:endParaRPr lang="en-US" dirty="0" smtClean="0"/>
          </a:p>
          <a:p>
            <a:r>
              <a:rPr lang="en-US" sz="1800" dirty="0"/>
              <a:t>√[ </a:t>
            </a:r>
            <a:r>
              <a:rPr lang="en-US" sz="1800" dirty="0" smtClean="0">
                <a:solidFill>
                  <a:srgbClr val="FF0000"/>
                </a:solidFill>
              </a:rPr>
              <a:t>[(6.1-5.8)</a:t>
            </a:r>
            <a:r>
              <a:rPr lang="en-US" sz="1800" baseline="30000" dirty="0" smtClean="0">
                <a:solidFill>
                  <a:srgbClr val="FF0000"/>
                </a:solidFill>
              </a:rPr>
              <a:t>2</a:t>
            </a:r>
            <a:r>
              <a:rPr lang="en-US" sz="1800" dirty="0" smtClean="0"/>
              <a:t> + </a:t>
            </a:r>
            <a:r>
              <a:rPr lang="en-US" sz="1800" dirty="0" smtClean="0">
                <a:solidFill>
                  <a:srgbClr val="00B050"/>
                </a:solidFill>
              </a:rPr>
              <a:t>(5.8-5.8</a:t>
            </a:r>
            <a:r>
              <a:rPr lang="en-US" sz="1800" dirty="0">
                <a:solidFill>
                  <a:srgbClr val="00B050"/>
                </a:solidFill>
              </a:rPr>
              <a:t>)</a:t>
            </a:r>
            <a:r>
              <a:rPr lang="en-US" sz="1800" baseline="30000" dirty="0">
                <a:solidFill>
                  <a:srgbClr val="00B050"/>
                </a:solidFill>
              </a:rPr>
              <a:t>2</a:t>
            </a:r>
            <a:r>
              <a:rPr lang="en-US" sz="1800" dirty="0">
                <a:solidFill>
                  <a:srgbClr val="00B050"/>
                </a:solidFill>
              </a:rPr>
              <a:t> </a:t>
            </a:r>
            <a:r>
              <a:rPr lang="en-US" sz="1800" dirty="0" smtClean="0"/>
              <a:t>+ </a:t>
            </a:r>
            <a:r>
              <a:rPr lang="en-US" sz="1800" dirty="0" smtClean="0">
                <a:solidFill>
                  <a:srgbClr val="7030A0"/>
                </a:solidFill>
              </a:rPr>
              <a:t>(7.2-5.8)</a:t>
            </a:r>
            <a:r>
              <a:rPr lang="en-US" sz="1800" baseline="30000" dirty="0" smtClean="0">
                <a:solidFill>
                  <a:srgbClr val="7030A0"/>
                </a:solidFill>
              </a:rPr>
              <a:t>2</a:t>
            </a:r>
            <a:r>
              <a:rPr lang="en-US" sz="1800" dirty="0" smtClean="0">
                <a:solidFill>
                  <a:srgbClr val="7030A0"/>
                </a:solidFill>
              </a:rPr>
              <a:t> </a:t>
            </a:r>
            <a:r>
              <a:rPr lang="en-US" sz="1800" dirty="0"/>
              <a:t>+ </a:t>
            </a:r>
            <a:r>
              <a:rPr lang="en-US" sz="1800" dirty="0" smtClean="0">
                <a:solidFill>
                  <a:schemeClr val="accent3">
                    <a:lumMod val="50000"/>
                  </a:schemeClr>
                </a:solidFill>
              </a:rPr>
              <a:t>(4.3</a:t>
            </a:r>
            <a:r>
              <a:rPr lang="en-US" sz="1800" dirty="0">
                <a:solidFill>
                  <a:schemeClr val="accent3">
                    <a:lumMod val="50000"/>
                  </a:schemeClr>
                </a:solidFill>
              </a:rPr>
              <a:t>-5.8)</a:t>
            </a:r>
            <a:r>
              <a:rPr lang="en-US" sz="1800" baseline="30000" dirty="0">
                <a:solidFill>
                  <a:schemeClr val="accent3">
                    <a:lumMod val="50000"/>
                  </a:schemeClr>
                </a:solidFill>
              </a:rPr>
              <a:t>2</a:t>
            </a:r>
            <a:r>
              <a:rPr lang="en-US" sz="1800" dirty="0">
                <a:solidFill>
                  <a:schemeClr val="accent3">
                    <a:lumMod val="50000"/>
                  </a:schemeClr>
                </a:solidFill>
              </a:rPr>
              <a:t> </a:t>
            </a:r>
            <a:r>
              <a:rPr lang="en-US" sz="1800" dirty="0"/>
              <a:t>+ </a:t>
            </a:r>
            <a:r>
              <a:rPr lang="en-US" sz="1800" dirty="0" smtClean="0">
                <a:solidFill>
                  <a:srgbClr val="002060"/>
                </a:solidFill>
              </a:rPr>
              <a:t>(5.5</a:t>
            </a:r>
            <a:r>
              <a:rPr lang="en-US" sz="1800" dirty="0">
                <a:solidFill>
                  <a:srgbClr val="002060"/>
                </a:solidFill>
              </a:rPr>
              <a:t>-5.8)</a:t>
            </a:r>
            <a:r>
              <a:rPr lang="en-US" sz="1800" baseline="30000" dirty="0">
                <a:solidFill>
                  <a:srgbClr val="002060"/>
                </a:solidFill>
              </a:rPr>
              <a:t>2</a:t>
            </a:r>
            <a:r>
              <a:rPr lang="en-US" sz="1800" dirty="0">
                <a:solidFill>
                  <a:srgbClr val="002060"/>
                </a:solidFill>
              </a:rPr>
              <a:t> </a:t>
            </a:r>
            <a:r>
              <a:rPr lang="en-US" sz="1800" dirty="0"/>
              <a:t>+ </a:t>
            </a:r>
            <a:r>
              <a:rPr lang="en-US" sz="1800" dirty="0" smtClean="0">
                <a:solidFill>
                  <a:srgbClr val="00B0F0"/>
                </a:solidFill>
              </a:rPr>
              <a:t>(5.8-5.8)</a:t>
            </a:r>
            <a:r>
              <a:rPr lang="en-US" sz="1800" baseline="30000" dirty="0" smtClean="0">
                <a:solidFill>
                  <a:srgbClr val="00B0F0"/>
                </a:solidFill>
              </a:rPr>
              <a:t>2</a:t>
            </a:r>
            <a:r>
              <a:rPr lang="en-US" sz="1800" dirty="0" smtClean="0">
                <a:solidFill>
                  <a:srgbClr val="00B0F0"/>
                </a:solidFill>
              </a:rPr>
              <a:t> </a:t>
            </a:r>
            <a:r>
              <a:rPr lang="en-US" sz="1800" dirty="0" smtClean="0"/>
              <a:t>]/(6-1)] = </a:t>
            </a:r>
            <a:br>
              <a:rPr lang="en-US" sz="1800" dirty="0" smtClean="0"/>
            </a:br>
            <a:endParaRPr lang="en-US" sz="1800" dirty="0" smtClean="0"/>
          </a:p>
          <a:p>
            <a:r>
              <a:rPr lang="en-US" sz="1800" dirty="0"/>
              <a:t>√[  </a:t>
            </a:r>
            <a:r>
              <a:rPr lang="en-US" sz="1800" dirty="0" smtClean="0"/>
              <a:t>[  </a:t>
            </a:r>
            <a:r>
              <a:rPr lang="en-US" sz="1800" dirty="0" smtClean="0">
                <a:solidFill>
                  <a:srgbClr val="FF0000"/>
                </a:solidFill>
              </a:rPr>
              <a:t>(0.3</a:t>
            </a:r>
            <a:r>
              <a:rPr lang="en-US" sz="1800" baseline="30000" dirty="0" smtClean="0">
                <a:solidFill>
                  <a:srgbClr val="FF0000"/>
                </a:solidFill>
              </a:rPr>
              <a:t>2</a:t>
            </a:r>
            <a:r>
              <a:rPr lang="en-US" sz="1800" dirty="0" smtClean="0">
                <a:solidFill>
                  <a:srgbClr val="FF0000"/>
                </a:solidFill>
              </a:rPr>
              <a:t> )  </a:t>
            </a:r>
            <a:r>
              <a:rPr lang="en-US" sz="1800" dirty="0" smtClean="0"/>
              <a:t>+       </a:t>
            </a:r>
            <a:r>
              <a:rPr lang="en-US" sz="1800" dirty="0" smtClean="0">
                <a:solidFill>
                  <a:srgbClr val="00B050"/>
                </a:solidFill>
              </a:rPr>
              <a:t>(0</a:t>
            </a:r>
            <a:r>
              <a:rPr lang="en-US" sz="1800" baseline="30000" dirty="0" smtClean="0">
                <a:solidFill>
                  <a:srgbClr val="00B050"/>
                </a:solidFill>
              </a:rPr>
              <a:t>2</a:t>
            </a:r>
            <a:r>
              <a:rPr lang="en-US" sz="1800" dirty="0" smtClean="0">
                <a:solidFill>
                  <a:srgbClr val="00B050"/>
                </a:solidFill>
              </a:rPr>
              <a:t> )    </a:t>
            </a:r>
            <a:r>
              <a:rPr lang="en-US" sz="1800" dirty="0" smtClean="0"/>
              <a:t>+     </a:t>
            </a:r>
            <a:r>
              <a:rPr lang="en-US" sz="1800" dirty="0" smtClean="0">
                <a:solidFill>
                  <a:srgbClr val="7030A0"/>
                </a:solidFill>
              </a:rPr>
              <a:t>(1.4</a:t>
            </a:r>
            <a:r>
              <a:rPr lang="en-US" sz="1800" baseline="30000" dirty="0" smtClean="0">
                <a:solidFill>
                  <a:srgbClr val="7030A0"/>
                </a:solidFill>
              </a:rPr>
              <a:t>2</a:t>
            </a:r>
            <a:r>
              <a:rPr lang="en-US" sz="1800" dirty="0" smtClean="0">
                <a:solidFill>
                  <a:srgbClr val="7030A0"/>
                </a:solidFill>
              </a:rPr>
              <a:t> )  </a:t>
            </a:r>
            <a:r>
              <a:rPr lang="en-US" sz="1800" dirty="0" smtClean="0"/>
              <a:t>+    </a:t>
            </a:r>
            <a:r>
              <a:rPr lang="en-US" sz="1800" dirty="0" smtClean="0">
                <a:solidFill>
                  <a:schemeClr val="accent3">
                    <a:lumMod val="50000"/>
                  </a:schemeClr>
                </a:solidFill>
              </a:rPr>
              <a:t>(-1.5</a:t>
            </a:r>
            <a:r>
              <a:rPr lang="en-US" sz="1800" baseline="30000" dirty="0" smtClean="0">
                <a:solidFill>
                  <a:schemeClr val="accent3">
                    <a:lumMod val="50000"/>
                  </a:schemeClr>
                </a:solidFill>
              </a:rPr>
              <a:t>2</a:t>
            </a:r>
            <a:r>
              <a:rPr lang="en-US" sz="1800" dirty="0" smtClean="0">
                <a:solidFill>
                  <a:schemeClr val="accent3">
                    <a:lumMod val="50000"/>
                  </a:schemeClr>
                </a:solidFill>
              </a:rPr>
              <a:t> )</a:t>
            </a:r>
            <a:r>
              <a:rPr lang="en-US" sz="1800" dirty="0" smtClean="0"/>
              <a:t>  +    </a:t>
            </a:r>
            <a:r>
              <a:rPr lang="en-US" sz="1800" dirty="0" smtClean="0">
                <a:solidFill>
                  <a:srgbClr val="002060"/>
                </a:solidFill>
              </a:rPr>
              <a:t>(0.3</a:t>
            </a:r>
            <a:r>
              <a:rPr lang="en-US" sz="1800" baseline="30000" dirty="0" smtClean="0">
                <a:solidFill>
                  <a:srgbClr val="002060"/>
                </a:solidFill>
              </a:rPr>
              <a:t>2 </a:t>
            </a:r>
            <a:r>
              <a:rPr lang="en-US" sz="1800" dirty="0" smtClean="0">
                <a:solidFill>
                  <a:srgbClr val="002060"/>
                </a:solidFill>
              </a:rPr>
              <a:t> )</a:t>
            </a:r>
            <a:r>
              <a:rPr lang="en-US" sz="1800" dirty="0" smtClean="0"/>
              <a:t>   +   </a:t>
            </a:r>
            <a:r>
              <a:rPr lang="en-US" sz="1800" dirty="0" smtClean="0">
                <a:solidFill>
                  <a:srgbClr val="00B0F0"/>
                </a:solidFill>
              </a:rPr>
              <a:t>(0</a:t>
            </a:r>
            <a:r>
              <a:rPr lang="en-US" sz="1800" baseline="30000" dirty="0" smtClean="0">
                <a:solidFill>
                  <a:srgbClr val="00B0F0"/>
                </a:solidFill>
              </a:rPr>
              <a:t>2</a:t>
            </a:r>
            <a:r>
              <a:rPr lang="en-US" sz="1800" dirty="0" smtClean="0">
                <a:solidFill>
                  <a:srgbClr val="00B0F0"/>
                </a:solidFill>
              </a:rPr>
              <a:t> ) </a:t>
            </a:r>
            <a:r>
              <a:rPr lang="en-US" sz="1800" dirty="0" smtClean="0"/>
              <a:t>] (5) ]  = </a:t>
            </a:r>
            <a:br>
              <a:rPr lang="en-US" sz="1800" dirty="0" smtClean="0"/>
            </a:br>
            <a:endParaRPr lang="en-US" sz="1800" dirty="0"/>
          </a:p>
          <a:p>
            <a:r>
              <a:rPr lang="en-US" sz="1800" dirty="0"/>
              <a:t>√[  </a:t>
            </a:r>
            <a:r>
              <a:rPr lang="en-US" sz="1800" dirty="0" smtClean="0"/>
              <a:t>[ </a:t>
            </a:r>
            <a:r>
              <a:rPr lang="en-US" sz="1800" dirty="0" smtClean="0">
                <a:solidFill>
                  <a:srgbClr val="FF0000"/>
                </a:solidFill>
              </a:rPr>
              <a:t>(0.09 </a:t>
            </a:r>
            <a:r>
              <a:rPr lang="en-US" sz="1800" dirty="0">
                <a:solidFill>
                  <a:srgbClr val="FF0000"/>
                </a:solidFill>
              </a:rPr>
              <a:t>)  </a:t>
            </a:r>
            <a:r>
              <a:rPr lang="en-US" sz="1800" dirty="0"/>
              <a:t>+       </a:t>
            </a:r>
            <a:r>
              <a:rPr lang="en-US" sz="1800" dirty="0">
                <a:solidFill>
                  <a:srgbClr val="00B050"/>
                </a:solidFill>
              </a:rPr>
              <a:t>(</a:t>
            </a:r>
            <a:r>
              <a:rPr lang="en-US" sz="1800" dirty="0" smtClean="0">
                <a:solidFill>
                  <a:srgbClr val="00B050"/>
                </a:solidFill>
              </a:rPr>
              <a:t>0 </a:t>
            </a:r>
            <a:r>
              <a:rPr lang="en-US" sz="1800" dirty="0">
                <a:solidFill>
                  <a:srgbClr val="00B050"/>
                </a:solidFill>
              </a:rPr>
              <a:t>)</a:t>
            </a:r>
            <a:r>
              <a:rPr lang="en-US" sz="1800" dirty="0"/>
              <a:t>    +     </a:t>
            </a:r>
            <a:r>
              <a:rPr lang="en-US" sz="1800" dirty="0">
                <a:solidFill>
                  <a:srgbClr val="7030A0"/>
                </a:solidFill>
              </a:rPr>
              <a:t>(</a:t>
            </a:r>
            <a:r>
              <a:rPr lang="en-US" sz="1800" dirty="0" smtClean="0">
                <a:solidFill>
                  <a:srgbClr val="7030A0"/>
                </a:solidFill>
              </a:rPr>
              <a:t>1.96)</a:t>
            </a:r>
            <a:r>
              <a:rPr lang="en-US" sz="1800" dirty="0" smtClean="0"/>
              <a:t>  </a:t>
            </a:r>
            <a:r>
              <a:rPr lang="en-US" sz="1800" dirty="0"/>
              <a:t>+    </a:t>
            </a:r>
            <a:r>
              <a:rPr lang="en-US" sz="1800" dirty="0" smtClean="0">
                <a:solidFill>
                  <a:schemeClr val="accent3">
                    <a:lumMod val="50000"/>
                  </a:schemeClr>
                </a:solidFill>
              </a:rPr>
              <a:t>(2.25 </a:t>
            </a:r>
            <a:r>
              <a:rPr lang="en-US" sz="1800" dirty="0">
                <a:solidFill>
                  <a:schemeClr val="accent3">
                    <a:lumMod val="50000"/>
                  </a:schemeClr>
                </a:solidFill>
              </a:rPr>
              <a:t>)</a:t>
            </a:r>
            <a:r>
              <a:rPr lang="en-US" sz="1800" dirty="0"/>
              <a:t>  +    </a:t>
            </a:r>
            <a:r>
              <a:rPr lang="en-US" sz="1800" dirty="0">
                <a:solidFill>
                  <a:srgbClr val="002060"/>
                </a:solidFill>
              </a:rPr>
              <a:t>(</a:t>
            </a:r>
            <a:r>
              <a:rPr lang="en-US" sz="1800" dirty="0" smtClean="0">
                <a:solidFill>
                  <a:srgbClr val="002060"/>
                </a:solidFill>
              </a:rPr>
              <a:t>0.09</a:t>
            </a:r>
            <a:r>
              <a:rPr lang="en-US" sz="1800" baseline="30000" dirty="0" smtClean="0">
                <a:solidFill>
                  <a:srgbClr val="002060"/>
                </a:solidFill>
              </a:rPr>
              <a:t> </a:t>
            </a:r>
            <a:r>
              <a:rPr lang="en-US" sz="1800" dirty="0" smtClean="0">
                <a:solidFill>
                  <a:srgbClr val="002060"/>
                </a:solidFill>
              </a:rPr>
              <a:t> </a:t>
            </a:r>
            <a:r>
              <a:rPr lang="en-US" sz="1800" dirty="0">
                <a:solidFill>
                  <a:srgbClr val="002060"/>
                </a:solidFill>
              </a:rPr>
              <a:t>)   </a:t>
            </a:r>
            <a:r>
              <a:rPr lang="en-US" sz="1800" dirty="0"/>
              <a:t>+   </a:t>
            </a:r>
            <a:r>
              <a:rPr lang="en-US" sz="1800" dirty="0">
                <a:solidFill>
                  <a:srgbClr val="00B0F0"/>
                </a:solidFill>
              </a:rPr>
              <a:t>(</a:t>
            </a:r>
            <a:r>
              <a:rPr lang="en-US" sz="1800" dirty="0" smtClean="0">
                <a:solidFill>
                  <a:srgbClr val="00B0F0"/>
                </a:solidFill>
              </a:rPr>
              <a:t>0 ) </a:t>
            </a:r>
            <a:r>
              <a:rPr lang="en-US" sz="1800" dirty="0" smtClean="0"/>
              <a:t>/ 5  </a:t>
            </a:r>
            <a:r>
              <a:rPr lang="en-US" sz="1800" dirty="0"/>
              <a:t>] </a:t>
            </a:r>
            <a:r>
              <a:rPr lang="en-US" sz="1800" baseline="30000" dirty="0" smtClean="0"/>
              <a:t> </a:t>
            </a:r>
            <a:r>
              <a:rPr lang="en-US" sz="1800" dirty="0" smtClean="0"/>
              <a:t> </a:t>
            </a:r>
            <a:r>
              <a:rPr lang="en-US" sz="1800" dirty="0"/>
              <a:t>= </a:t>
            </a:r>
            <a:r>
              <a:rPr lang="en-US" sz="1800" dirty="0" smtClean="0"/>
              <a:t/>
            </a:r>
            <a:br>
              <a:rPr lang="en-US" sz="1800" dirty="0" smtClean="0"/>
            </a:br>
            <a:endParaRPr lang="en-US" sz="1800" dirty="0"/>
          </a:p>
          <a:p>
            <a:r>
              <a:rPr lang="en-US" sz="1800" dirty="0" smtClean="0"/>
              <a:t>√[4.39 / 5] = </a:t>
            </a:r>
            <a:r>
              <a:rPr lang="en-US" sz="1800" dirty="0"/>
              <a:t>√</a:t>
            </a:r>
            <a:r>
              <a:rPr lang="en-US" sz="1800" dirty="0" smtClean="0"/>
              <a:t>[0.878] =  0.94 cm</a:t>
            </a:r>
            <a:br>
              <a:rPr lang="en-US" sz="1800" dirty="0" smtClean="0"/>
            </a:br>
            <a:endParaRPr lang="en-US" sz="1800" dirty="0" smtClean="0"/>
          </a:p>
          <a:p>
            <a:r>
              <a:rPr lang="en-US" sz="1800" i="1" dirty="0" smtClean="0"/>
              <a:t>Our Standard Deviation score is 0.94 </a:t>
            </a:r>
            <a:r>
              <a:rPr lang="en-US" sz="1800" dirty="0" smtClean="0"/>
              <a:t>cm</a:t>
            </a:r>
            <a:r>
              <a:rPr lang="en-US" sz="1800" i="1" dirty="0" smtClean="0"/>
              <a:t> </a:t>
            </a:r>
            <a:endParaRPr lang="en-US" sz="1800" i="1" dirty="0" smtClean="0"/>
          </a:p>
          <a:p>
            <a:pPr lvl="1"/>
            <a:r>
              <a:rPr lang="en-US" sz="1600" i="1" dirty="0" smtClean="0"/>
              <a:t>(</a:t>
            </a:r>
            <a:r>
              <a:rPr lang="en-US" sz="1600" i="1" u="sng" dirty="0" smtClean="0"/>
              <a:t>note: SD is measured in the same units as our data</a:t>
            </a:r>
            <a:r>
              <a:rPr lang="en-US" sz="1600" i="1" dirty="0" smtClean="0"/>
              <a:t>)</a:t>
            </a:r>
          </a:p>
          <a:p>
            <a:endParaRPr lang="en-US" sz="1800" dirty="0"/>
          </a:p>
          <a:p>
            <a:endParaRPr lang="en-US" sz="1800" dirty="0"/>
          </a:p>
        </p:txBody>
      </p:sp>
      <p:sp>
        <p:nvSpPr>
          <p:cNvPr id="3" name="Title 2"/>
          <p:cNvSpPr>
            <a:spLocks noGrp="1"/>
          </p:cNvSpPr>
          <p:nvPr>
            <p:ph type="title"/>
          </p:nvPr>
        </p:nvSpPr>
        <p:spPr/>
        <p:txBody>
          <a:bodyPr/>
          <a:lstStyle/>
          <a:p>
            <a:r>
              <a:rPr lang="en-US" dirty="0" smtClean="0"/>
              <a:t>Standard Deviation Example</a:t>
            </a:r>
            <a:endParaRPr lang="en-US" dirty="0"/>
          </a:p>
        </p:txBody>
      </p:sp>
    </p:spTree>
    <p:extLst>
      <p:ext uri="{BB962C8B-B14F-4D97-AF65-F5344CB8AC3E}">
        <p14:creationId xmlns:p14="http://schemas.microsoft.com/office/powerpoint/2010/main" val="2770902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u="sng" dirty="0" smtClean="0"/>
              <a:t>Standard Deviation </a:t>
            </a:r>
            <a:r>
              <a:rPr lang="en-US" b="1" dirty="0" smtClean="0"/>
              <a:t>is a measure of variability</a:t>
            </a:r>
            <a:r>
              <a:rPr lang="en-US" dirty="0" smtClean="0"/>
              <a:t>. </a:t>
            </a:r>
          </a:p>
          <a:p>
            <a:pPr lvl="1"/>
            <a:r>
              <a:rPr lang="en-US" dirty="0" smtClean="0"/>
              <a:t>We want our data to be very similar; </a:t>
            </a:r>
            <a:br>
              <a:rPr lang="en-US" dirty="0" smtClean="0"/>
            </a:br>
            <a:r>
              <a:rPr lang="en-US" dirty="0" smtClean="0"/>
              <a:t>we don’t want it to be spread out.</a:t>
            </a:r>
          </a:p>
          <a:p>
            <a:pPr lvl="1"/>
            <a:r>
              <a:rPr lang="en-US" dirty="0" smtClean="0"/>
              <a:t>Data is like butter – we want it in a tight form, like a stick.  We don’t want it to melt and spread everywhere.</a:t>
            </a:r>
          </a:p>
          <a:p>
            <a:pPr lvl="1"/>
            <a:endParaRPr lang="en-US" dirty="0"/>
          </a:p>
          <a:p>
            <a:r>
              <a:rPr lang="en-US" b="1" dirty="0"/>
              <a:t>Standard Deviation is a measure of how varied your data is</a:t>
            </a:r>
            <a:r>
              <a:rPr lang="en-US" dirty="0"/>
              <a:t>. </a:t>
            </a:r>
          </a:p>
          <a:p>
            <a:pPr lvl="1"/>
            <a:r>
              <a:rPr lang="en-US" dirty="0"/>
              <a:t>However, as we said before, both variance and the size of your sample affect the reliability of your data. </a:t>
            </a:r>
          </a:p>
          <a:p>
            <a:pPr lvl="1"/>
            <a:r>
              <a:rPr lang="en-US" dirty="0"/>
              <a:t>Standard Deviation is only a measure of </a:t>
            </a:r>
            <a:r>
              <a:rPr lang="en-US" i="1" dirty="0"/>
              <a:t>variance</a:t>
            </a:r>
            <a:r>
              <a:rPr lang="en-US" dirty="0"/>
              <a:t>.</a:t>
            </a:r>
            <a:endParaRPr lang="en-US" dirty="0"/>
          </a:p>
        </p:txBody>
      </p:sp>
      <p:sp>
        <p:nvSpPr>
          <p:cNvPr id="3" name="Title 2"/>
          <p:cNvSpPr>
            <a:spLocks noGrp="1"/>
          </p:cNvSpPr>
          <p:nvPr>
            <p:ph type="title"/>
          </p:nvPr>
        </p:nvSpPr>
        <p:spPr/>
        <p:txBody>
          <a:bodyPr/>
          <a:lstStyle/>
          <a:p>
            <a:r>
              <a:rPr lang="en-US" dirty="0" smtClean="0"/>
              <a:t>Standard Deviation</a:t>
            </a:r>
            <a:endParaRPr lang="en-US" dirty="0"/>
          </a:p>
        </p:txBody>
      </p:sp>
      <p:pic>
        <p:nvPicPr>
          <p:cNvPr id="2050" name="Picture 2" descr="http://i.istockimg.com/file_thumbview_approve/15131062/2/stock-photo-15131062-stick-of-butte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7354" y="0"/>
            <a:ext cx="2856646"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74871" y="1170051"/>
            <a:ext cx="1540806" cy="261610"/>
          </a:xfrm>
          <a:prstGeom prst="rect">
            <a:avLst/>
          </a:prstGeom>
        </p:spPr>
        <p:txBody>
          <a:bodyPr wrap="none">
            <a:spAutoFit/>
          </a:bodyPr>
          <a:lstStyle/>
          <a:p>
            <a:r>
              <a:rPr lang="en-US" sz="1100" i="1" dirty="0" smtClean="0"/>
              <a:t>Source: istockphoto.com</a:t>
            </a:r>
            <a:endParaRPr lang="en-US" sz="1100" i="1" dirty="0"/>
          </a:p>
        </p:txBody>
      </p:sp>
    </p:spTree>
    <p:extLst>
      <p:ext uri="{BB962C8B-B14F-4D97-AF65-F5344CB8AC3E}">
        <p14:creationId xmlns:p14="http://schemas.microsoft.com/office/powerpoint/2010/main" val="1824394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u="sng" dirty="0" smtClean="0"/>
              <a:t>Standard </a:t>
            </a:r>
            <a:r>
              <a:rPr lang="en-US" b="1" u="sng" dirty="0" smtClean="0"/>
              <a:t>Error </a:t>
            </a:r>
            <a:r>
              <a:rPr lang="en-US" b="1" dirty="0" smtClean="0"/>
              <a:t>is a measurement of reliability of a data sample; it involves both the </a:t>
            </a:r>
            <a:r>
              <a:rPr lang="en-US" b="1" u="sng" dirty="0" smtClean="0"/>
              <a:t>size</a:t>
            </a:r>
            <a:r>
              <a:rPr lang="en-US" b="1" dirty="0" smtClean="0"/>
              <a:t> of your data sample and </a:t>
            </a:r>
            <a:r>
              <a:rPr lang="en-US" b="1" dirty="0" smtClean="0"/>
              <a:t>the amount of </a:t>
            </a:r>
            <a:r>
              <a:rPr lang="en-US" b="1" u="sng" dirty="0" smtClean="0"/>
              <a:t>variance</a:t>
            </a:r>
            <a:r>
              <a:rPr lang="en-US" b="1" dirty="0" smtClean="0"/>
              <a:t> of your data. </a:t>
            </a:r>
          </a:p>
          <a:p>
            <a:pPr lvl="1"/>
            <a:r>
              <a:rPr lang="en-US" dirty="0" smtClean="0"/>
              <a:t>Standard Error is calculated by dividing your Standard Deviation by the square root of your sample size.</a:t>
            </a:r>
          </a:p>
          <a:p>
            <a:pPr lvl="1"/>
            <a:endParaRPr lang="en-US" dirty="0"/>
          </a:p>
          <a:p>
            <a:pPr lvl="1"/>
            <a:r>
              <a:rPr lang="en-US" dirty="0" smtClean="0"/>
              <a:t>                                              </a:t>
            </a:r>
            <a:r>
              <a:rPr lang="en-US" dirty="0" smtClean="0"/>
              <a:t>		</a:t>
            </a:r>
            <a:r>
              <a:rPr lang="en-US" i="1" dirty="0" smtClean="0"/>
              <a:t>n = your sample size</a:t>
            </a:r>
            <a:endParaRPr lang="en-US" dirty="0" smtClean="0"/>
          </a:p>
          <a:p>
            <a:pPr lvl="1"/>
            <a:endParaRPr lang="en-US" dirty="0"/>
          </a:p>
          <a:p>
            <a:r>
              <a:rPr lang="en-US" b="1" u="sng" dirty="0" smtClean="0"/>
              <a:t>Standard Error is a measure of the reliability of your data.</a:t>
            </a:r>
          </a:p>
          <a:p>
            <a:pPr lvl="1"/>
            <a:r>
              <a:rPr lang="en-US" i="1" dirty="0" smtClean="0"/>
              <a:t>It uses both the </a:t>
            </a:r>
            <a:r>
              <a:rPr lang="en-US" b="1" i="1" dirty="0" smtClean="0"/>
              <a:t>size</a:t>
            </a:r>
            <a:r>
              <a:rPr lang="en-US" i="1" dirty="0" smtClean="0"/>
              <a:t> of the data sample and the </a:t>
            </a:r>
            <a:r>
              <a:rPr lang="en-US" b="1" i="1" dirty="0" smtClean="0"/>
              <a:t>variability </a:t>
            </a:r>
            <a:r>
              <a:rPr lang="en-US" i="1" dirty="0" smtClean="0"/>
              <a:t>of the data.</a:t>
            </a:r>
            <a:endParaRPr lang="en-US" i="1" dirty="0"/>
          </a:p>
        </p:txBody>
      </p:sp>
      <p:sp>
        <p:nvSpPr>
          <p:cNvPr id="3" name="Title 2"/>
          <p:cNvSpPr>
            <a:spLocks noGrp="1"/>
          </p:cNvSpPr>
          <p:nvPr>
            <p:ph type="title"/>
          </p:nvPr>
        </p:nvSpPr>
        <p:spPr/>
        <p:txBody>
          <a:bodyPr/>
          <a:lstStyle/>
          <a:p>
            <a:r>
              <a:rPr lang="en-US" dirty="0" smtClean="0"/>
              <a:t>Standard Error</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18816" t="39591" r="47740" b="49011"/>
          <a:stretch/>
        </p:blipFill>
        <p:spPr bwMode="auto">
          <a:xfrm>
            <a:off x="1447800" y="3444082"/>
            <a:ext cx="4267200" cy="838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75344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example, for our hypothetical radishes:</a:t>
            </a:r>
            <a:br>
              <a:rPr lang="en-US" dirty="0" smtClean="0"/>
            </a:br>
            <a:r>
              <a:rPr lang="en-US" dirty="0" smtClean="0"/>
              <a:t/>
            </a:r>
            <a:br>
              <a:rPr lang="en-US" dirty="0" smtClean="0"/>
            </a:br>
            <a:r>
              <a:rPr lang="en-US" dirty="0" smtClean="0"/>
              <a:t>Our 6 radish </a:t>
            </a:r>
            <a:r>
              <a:rPr lang="en-US" dirty="0"/>
              <a:t>heights were:</a:t>
            </a:r>
            <a:br>
              <a:rPr lang="en-US" dirty="0"/>
            </a:br>
            <a:r>
              <a:rPr lang="en-US" dirty="0"/>
              <a:t>6.1 ; 5.8 ; 7.2 ; 4.3 ; 5.5 ; 5.8 </a:t>
            </a:r>
            <a:r>
              <a:rPr lang="en-US" dirty="0" smtClean="0"/>
              <a:t>cm</a:t>
            </a:r>
            <a:br>
              <a:rPr lang="en-US" dirty="0" smtClean="0"/>
            </a:br>
            <a:r>
              <a:rPr lang="en-US" dirty="0" smtClean="0"/>
              <a:t/>
            </a:r>
            <a:br>
              <a:rPr lang="en-US" dirty="0" smtClean="0"/>
            </a:br>
            <a:r>
              <a:rPr lang="en-US" dirty="0" smtClean="0"/>
              <a:t>Our mean was 5.8 cm.</a:t>
            </a:r>
            <a:br>
              <a:rPr lang="en-US" dirty="0" smtClean="0"/>
            </a:br>
            <a:r>
              <a:rPr lang="en-US" dirty="0" smtClean="0"/>
              <a:t/>
            </a:r>
            <a:br>
              <a:rPr lang="en-US" dirty="0" smtClean="0"/>
            </a:br>
            <a:r>
              <a:rPr lang="en-US" dirty="0" smtClean="0"/>
              <a:t>Our Standard Deviation was 0.94 cm.</a:t>
            </a:r>
            <a:br>
              <a:rPr lang="en-US" dirty="0" smtClean="0"/>
            </a:br>
            <a:r>
              <a:rPr lang="en-US" dirty="0" smtClean="0"/>
              <a:t/>
            </a:r>
            <a:br>
              <a:rPr lang="en-US" dirty="0" smtClean="0"/>
            </a:br>
            <a:r>
              <a:rPr lang="en-US" dirty="0" smtClean="0"/>
              <a:t>Our Standard Error is </a:t>
            </a:r>
            <a:r>
              <a:rPr lang="en-US" dirty="0" smtClean="0">
                <a:solidFill>
                  <a:srgbClr val="FF0000"/>
                </a:solidFill>
              </a:rPr>
              <a:t>0.94/ </a:t>
            </a:r>
            <a:r>
              <a:rPr lang="en-US" dirty="0">
                <a:solidFill>
                  <a:srgbClr val="FF0000"/>
                </a:solidFill>
              </a:rPr>
              <a:t>√(</a:t>
            </a:r>
            <a:r>
              <a:rPr lang="en-US" dirty="0" smtClean="0">
                <a:solidFill>
                  <a:srgbClr val="FF0000"/>
                </a:solidFill>
              </a:rPr>
              <a:t>6) </a:t>
            </a:r>
            <a:r>
              <a:rPr lang="en-US" dirty="0" smtClean="0"/>
              <a:t>= 0.38 cm</a:t>
            </a:r>
            <a:endParaRPr lang="en-US" dirty="0"/>
          </a:p>
          <a:p>
            <a:endParaRPr lang="en-US" dirty="0"/>
          </a:p>
        </p:txBody>
      </p:sp>
      <p:sp>
        <p:nvSpPr>
          <p:cNvPr id="3" name="Title 2"/>
          <p:cNvSpPr>
            <a:spLocks noGrp="1"/>
          </p:cNvSpPr>
          <p:nvPr>
            <p:ph type="title"/>
          </p:nvPr>
        </p:nvSpPr>
        <p:spPr/>
        <p:txBody>
          <a:bodyPr/>
          <a:lstStyle/>
          <a:p>
            <a:r>
              <a:rPr lang="en-US" dirty="0" smtClean="0"/>
              <a:t>Radish Standard Error Example</a:t>
            </a:r>
            <a:endParaRPr lang="en-US" dirty="0"/>
          </a:p>
        </p:txBody>
      </p:sp>
    </p:spTree>
    <p:extLst>
      <p:ext uri="{BB962C8B-B14F-4D97-AF65-F5344CB8AC3E}">
        <p14:creationId xmlns:p14="http://schemas.microsoft.com/office/powerpoint/2010/main" val="2239349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Standard Error tells us the likelihood of getting the same result if your repeated the experiment again. </a:t>
            </a:r>
          </a:p>
          <a:p>
            <a:pPr lvl="1"/>
            <a:r>
              <a:rPr lang="en-US" dirty="0"/>
              <a:t>For example, if you are very likely to get the same average if you did the experiment again, you would have a small Standard Error</a:t>
            </a:r>
            <a:r>
              <a:rPr lang="en-US" dirty="0" smtClean="0"/>
              <a:t>.</a:t>
            </a:r>
            <a:br>
              <a:rPr lang="en-US" dirty="0" smtClean="0"/>
            </a:br>
            <a:endParaRPr lang="en-US" dirty="0"/>
          </a:p>
          <a:p>
            <a:pPr lvl="1"/>
            <a:r>
              <a:rPr lang="en-US" dirty="0"/>
              <a:t>If your results were more likely to be different, you would have a large Standard Error</a:t>
            </a:r>
            <a:r>
              <a:rPr lang="en-US" dirty="0" smtClean="0"/>
              <a:t>.</a:t>
            </a:r>
            <a:br>
              <a:rPr lang="en-US" dirty="0" smtClean="0"/>
            </a:br>
            <a:endParaRPr lang="en-US" dirty="0"/>
          </a:p>
          <a:p>
            <a:pPr lvl="1"/>
            <a:r>
              <a:rPr lang="en-US" dirty="0"/>
              <a:t>We always want to have as small of a Standard Error value as possible.</a:t>
            </a:r>
          </a:p>
        </p:txBody>
      </p:sp>
      <p:sp>
        <p:nvSpPr>
          <p:cNvPr id="3" name="Title 2"/>
          <p:cNvSpPr>
            <a:spLocks noGrp="1"/>
          </p:cNvSpPr>
          <p:nvPr>
            <p:ph type="title"/>
          </p:nvPr>
        </p:nvSpPr>
        <p:spPr/>
        <p:txBody>
          <a:bodyPr/>
          <a:lstStyle/>
          <a:p>
            <a:r>
              <a:rPr lang="en-US" dirty="0" smtClean="0"/>
              <a:t>Key Benefits of Standard Error</a:t>
            </a:r>
            <a:endParaRPr lang="en-US" dirty="0"/>
          </a:p>
        </p:txBody>
      </p:sp>
    </p:spTree>
    <p:extLst>
      <p:ext uri="{BB962C8B-B14F-4D97-AF65-F5344CB8AC3E}">
        <p14:creationId xmlns:p14="http://schemas.microsoft.com/office/powerpoint/2010/main" val="29520469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8" y="1600201"/>
            <a:ext cx="8458201" cy="4525962"/>
          </a:xfrm>
        </p:spPr>
        <p:txBody>
          <a:bodyPr>
            <a:normAutofit/>
          </a:bodyPr>
          <a:lstStyle/>
          <a:p>
            <a:r>
              <a:rPr lang="en-US" b="1" dirty="0" smtClean="0"/>
              <a:t>Standard Error is </a:t>
            </a:r>
            <a:r>
              <a:rPr lang="en-US" b="1" dirty="0" smtClean="0"/>
              <a:t>used to </a:t>
            </a:r>
            <a:r>
              <a:rPr lang="en-US" b="1" dirty="0" smtClean="0"/>
              <a:t>calculate your Margin of Error</a:t>
            </a:r>
            <a:r>
              <a:rPr lang="en-US" b="1" dirty="0" smtClean="0"/>
              <a:t>.</a:t>
            </a:r>
          </a:p>
          <a:p>
            <a:pPr lvl="1"/>
            <a:r>
              <a:rPr lang="en-US" dirty="0" smtClean="0"/>
              <a:t>The </a:t>
            </a:r>
            <a:r>
              <a:rPr lang="en-US" u="sng" dirty="0"/>
              <a:t>margin of error </a:t>
            </a:r>
            <a:r>
              <a:rPr lang="en-US" dirty="0"/>
              <a:t>shows us all of the </a:t>
            </a:r>
            <a:r>
              <a:rPr lang="en-US" dirty="0" smtClean="0"/>
              <a:t>possible outcomes of our experiment if </a:t>
            </a:r>
            <a:r>
              <a:rPr lang="en-US" dirty="0"/>
              <a:t>we repeated </a:t>
            </a:r>
            <a:r>
              <a:rPr lang="en-US" dirty="0" smtClean="0"/>
              <a:t>it </a:t>
            </a:r>
            <a:r>
              <a:rPr lang="en-US" dirty="0"/>
              <a:t>with a 95% accuracy. </a:t>
            </a:r>
            <a:endParaRPr lang="en-US" dirty="0" smtClean="0"/>
          </a:p>
          <a:p>
            <a:pPr lvl="2"/>
            <a:r>
              <a:rPr lang="en-US" u="sng" dirty="0"/>
              <a:t>Margin of Error is usually equal to 2x the Standard Error on either side of the mean </a:t>
            </a:r>
            <a:r>
              <a:rPr lang="en-US" u="sng" dirty="0" smtClean="0"/>
              <a:t>(or </a:t>
            </a:r>
            <a:r>
              <a:rPr lang="en-US" i="1" u="sng" dirty="0" smtClean="0"/>
              <a:t>average</a:t>
            </a:r>
            <a:r>
              <a:rPr lang="en-US" u="sng" dirty="0" smtClean="0"/>
              <a:t>).</a:t>
            </a:r>
          </a:p>
          <a:p>
            <a:pPr lvl="2"/>
            <a:r>
              <a:rPr lang="en-US" dirty="0" smtClean="0"/>
              <a:t>In other words, multiply your standard error by 2 and then add and subtract it from your mean. </a:t>
            </a:r>
            <a:br>
              <a:rPr lang="en-US" dirty="0" smtClean="0"/>
            </a:br>
            <a:endParaRPr lang="en-US" dirty="0"/>
          </a:p>
          <a:p>
            <a:endParaRPr lang="en-US" dirty="0" smtClean="0"/>
          </a:p>
        </p:txBody>
      </p:sp>
      <p:sp>
        <p:nvSpPr>
          <p:cNvPr id="3" name="Title 2"/>
          <p:cNvSpPr>
            <a:spLocks noGrp="1"/>
          </p:cNvSpPr>
          <p:nvPr>
            <p:ph type="title"/>
          </p:nvPr>
        </p:nvSpPr>
        <p:spPr/>
        <p:txBody>
          <a:bodyPr/>
          <a:lstStyle/>
          <a:p>
            <a:r>
              <a:rPr lang="en-US" dirty="0" smtClean="0"/>
              <a:t>Standard Error and Confidence</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11" t="51002" r="33469" b="10119"/>
          <a:stretch/>
        </p:blipFill>
        <p:spPr bwMode="auto">
          <a:xfrm>
            <a:off x="2438400" y="4386618"/>
            <a:ext cx="4716814" cy="247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rot="20746719" flipH="1">
            <a:off x="6064248" y="4218904"/>
            <a:ext cx="2573673" cy="685800"/>
          </a:xfrm>
          <a:prstGeom prst="rightArrow">
            <a:avLst>
              <a:gd name="adj1" fmla="val 50000"/>
              <a:gd name="adj2" fmla="val 9701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Mean + (2 x SE)</a:t>
            </a:r>
            <a:endParaRPr lang="en-US" dirty="0"/>
          </a:p>
        </p:txBody>
      </p:sp>
      <p:sp>
        <p:nvSpPr>
          <p:cNvPr id="10" name="Right Arrow 9"/>
          <p:cNvSpPr/>
          <p:nvPr/>
        </p:nvSpPr>
        <p:spPr>
          <a:xfrm rot="825123" flipH="1">
            <a:off x="6064426" y="5723722"/>
            <a:ext cx="2573673" cy="685800"/>
          </a:xfrm>
          <a:prstGeom prst="rightArrow">
            <a:avLst>
              <a:gd name="adj1" fmla="val 50000"/>
              <a:gd name="adj2" fmla="val 9701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Mean - (2 x SE)</a:t>
            </a:r>
            <a:endParaRPr lang="en-US" dirty="0"/>
          </a:p>
        </p:txBody>
      </p:sp>
    </p:spTree>
    <p:extLst>
      <p:ext uri="{BB962C8B-B14F-4D97-AF65-F5344CB8AC3E}">
        <p14:creationId xmlns:p14="http://schemas.microsoft.com/office/powerpoint/2010/main" val="806867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382002" cy="5257800"/>
          </a:xfrm>
        </p:spPr>
        <p:txBody>
          <a:bodyPr>
            <a:normAutofit/>
          </a:bodyPr>
          <a:lstStyle/>
          <a:p>
            <a:r>
              <a:rPr lang="en-US" b="1" dirty="0" smtClean="0"/>
              <a:t>Standard Error is used to give us </a:t>
            </a:r>
            <a:r>
              <a:rPr lang="en-US" b="1" u="sng" dirty="0" smtClean="0"/>
              <a:t>Error Bars</a:t>
            </a:r>
            <a:r>
              <a:rPr lang="en-US" b="1" dirty="0" smtClean="0"/>
              <a:t>. </a:t>
            </a:r>
          </a:p>
          <a:p>
            <a:pPr lvl="1"/>
            <a:r>
              <a:rPr lang="en-US" dirty="0" smtClean="0"/>
              <a:t>Error bars are a visual depiction of your Margin of Error. </a:t>
            </a:r>
          </a:p>
          <a:p>
            <a:pPr lvl="1"/>
            <a:r>
              <a:rPr lang="en-US" dirty="0" smtClean="0"/>
              <a:t>If the error bars overlap, there is no statistical difference between the two groups (we have to treat them as if they are the same). </a:t>
            </a:r>
          </a:p>
          <a:p>
            <a:pPr lvl="1"/>
            <a:r>
              <a:rPr lang="en-US" dirty="0" smtClean="0"/>
              <a:t>E.g. these two groups are statistically the same because the</a:t>
            </a:r>
            <a:br>
              <a:rPr lang="en-US" dirty="0" smtClean="0"/>
            </a:br>
            <a:r>
              <a:rPr lang="en-US" dirty="0" smtClean="0"/>
              <a:t>error bars overlap with each other.</a:t>
            </a:r>
          </a:p>
          <a:p>
            <a:pPr lvl="2"/>
            <a:r>
              <a:rPr lang="en-US" dirty="0" smtClean="0"/>
              <a:t>Even though the blue bar is </a:t>
            </a:r>
            <a:br>
              <a:rPr lang="en-US" dirty="0" smtClean="0"/>
            </a:br>
            <a:r>
              <a:rPr lang="en-US" dirty="0" smtClean="0"/>
              <a:t>bigger, we have to treat them</a:t>
            </a:r>
            <a:br>
              <a:rPr lang="en-US" dirty="0" smtClean="0"/>
            </a:br>
            <a:r>
              <a:rPr lang="en-US" dirty="0" smtClean="0"/>
              <a:t>as if they are the same</a:t>
            </a:r>
            <a:br>
              <a:rPr lang="en-US" dirty="0" smtClean="0"/>
            </a:br>
            <a:r>
              <a:rPr lang="en-US" dirty="0" smtClean="0"/>
              <a:t>because statistically, they are.</a:t>
            </a:r>
            <a:br>
              <a:rPr lang="en-US" dirty="0" smtClean="0"/>
            </a:br>
            <a:endParaRPr lang="en-US" dirty="0" smtClean="0"/>
          </a:p>
          <a:p>
            <a:pPr marL="777240" lvl="2" indent="0">
              <a:buNone/>
            </a:pPr>
            <a:endParaRPr lang="en-US" dirty="0" smtClean="0"/>
          </a:p>
        </p:txBody>
      </p:sp>
      <p:sp>
        <p:nvSpPr>
          <p:cNvPr id="3" name="Title 2"/>
          <p:cNvSpPr>
            <a:spLocks noGrp="1"/>
          </p:cNvSpPr>
          <p:nvPr>
            <p:ph type="title"/>
          </p:nvPr>
        </p:nvSpPr>
        <p:spPr/>
        <p:txBody>
          <a:bodyPr/>
          <a:lstStyle/>
          <a:p>
            <a:r>
              <a:rPr lang="en-US" dirty="0" smtClean="0"/>
              <a:t>Standard Error and Research</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92" t="53090" r="37334" b="12588"/>
          <a:stretch/>
        </p:blipFill>
        <p:spPr bwMode="auto">
          <a:xfrm>
            <a:off x="4953000" y="4227786"/>
            <a:ext cx="4191000" cy="263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86400" y="5294586"/>
            <a:ext cx="3657600" cy="262871"/>
          </a:xfrm>
          <a:prstGeom prst="rect">
            <a:avLst/>
          </a:prstGeom>
          <a:solidFill>
            <a:srgbClr val="87362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1" y="4684986"/>
            <a:ext cx="3629890" cy="990600"/>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49928">
            <a:off x="6471816" y="4178894"/>
            <a:ext cx="1981199" cy="685800"/>
          </a:xfrm>
          <a:prstGeom prst="rightArrow">
            <a:avLst>
              <a:gd name="adj1" fmla="val 50000"/>
              <a:gd name="adj2" fmla="val 9701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Error Bars</a:t>
            </a:r>
            <a:endParaRPr lang="en-US" dirty="0"/>
          </a:p>
        </p:txBody>
      </p:sp>
    </p:spTree>
    <p:extLst>
      <p:ext uri="{BB962C8B-B14F-4D97-AF65-F5344CB8AC3E}">
        <p14:creationId xmlns:p14="http://schemas.microsoft.com/office/powerpoint/2010/main" val="1398696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382002" cy="5029200"/>
          </a:xfrm>
        </p:spPr>
        <p:txBody>
          <a:bodyPr>
            <a:normAutofit lnSpcReduction="10000"/>
          </a:bodyPr>
          <a:lstStyle/>
          <a:p>
            <a:r>
              <a:rPr lang="en-US" b="1" dirty="0" smtClean="0"/>
              <a:t>In this example, the control has an average height (or </a:t>
            </a:r>
            <a:r>
              <a:rPr lang="en-US" b="1" i="1" dirty="0" smtClean="0"/>
              <a:t>mean</a:t>
            </a:r>
            <a:r>
              <a:rPr lang="en-US" b="1" dirty="0" smtClean="0"/>
              <a:t> height) that is over a full centimeter taller than the experimental average. </a:t>
            </a:r>
          </a:p>
          <a:p>
            <a:pPr lvl="1"/>
            <a:r>
              <a:rPr lang="en-US" dirty="0" smtClean="0"/>
              <a:t>It looks as if the blue average is noticeably greater than the red average.</a:t>
            </a:r>
            <a:br>
              <a:rPr lang="en-US" dirty="0" smtClean="0"/>
            </a:br>
            <a:endParaRPr lang="en-US" dirty="0"/>
          </a:p>
          <a:p>
            <a:r>
              <a:rPr lang="en-US" b="1" dirty="0" smtClean="0"/>
              <a:t>However, the Error Bars (+/- 2 Standard Errors) overlap.</a:t>
            </a:r>
          </a:p>
          <a:p>
            <a:pPr lvl="1"/>
            <a:r>
              <a:rPr lang="en-US" dirty="0" smtClean="0"/>
              <a:t>If your error bars overlap, this means that there is no statistically significant</a:t>
            </a:r>
            <a:br>
              <a:rPr lang="en-US" dirty="0" smtClean="0"/>
            </a:br>
            <a:r>
              <a:rPr lang="en-US" dirty="0" smtClean="0"/>
              <a:t>difference between</a:t>
            </a:r>
            <a:br>
              <a:rPr lang="en-US" dirty="0" smtClean="0"/>
            </a:br>
            <a:r>
              <a:rPr lang="en-US" dirty="0" smtClean="0"/>
              <a:t>the control and the</a:t>
            </a:r>
            <a:br>
              <a:rPr lang="en-US" dirty="0" smtClean="0"/>
            </a:br>
            <a:r>
              <a:rPr lang="en-US" dirty="0" smtClean="0"/>
              <a:t>experimental average.</a:t>
            </a:r>
            <a:br>
              <a:rPr lang="en-US" dirty="0" smtClean="0"/>
            </a:br>
            <a:endParaRPr lang="en-US" dirty="0"/>
          </a:p>
          <a:p>
            <a:pPr lvl="1"/>
            <a:r>
              <a:rPr lang="en-US" dirty="0" smtClean="0"/>
              <a:t>You must treat them as</a:t>
            </a:r>
            <a:br>
              <a:rPr lang="en-US" dirty="0" smtClean="0"/>
            </a:br>
            <a:r>
              <a:rPr lang="en-US" dirty="0" smtClean="0"/>
              <a:t>if they are the same.</a:t>
            </a:r>
            <a:endParaRPr lang="en-US" dirty="0"/>
          </a:p>
        </p:txBody>
      </p:sp>
      <p:sp>
        <p:nvSpPr>
          <p:cNvPr id="3" name="Title 2"/>
          <p:cNvSpPr>
            <a:spLocks noGrp="1"/>
          </p:cNvSpPr>
          <p:nvPr>
            <p:ph type="title"/>
          </p:nvPr>
        </p:nvSpPr>
        <p:spPr/>
        <p:txBody>
          <a:bodyPr/>
          <a:lstStyle/>
          <a:p>
            <a:r>
              <a:rPr lang="en-US" dirty="0" smtClean="0"/>
              <a:t>Error Bars</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11" t="51002" r="33469" b="10119"/>
          <a:stretch/>
        </p:blipFill>
        <p:spPr bwMode="auto">
          <a:xfrm>
            <a:off x="4267200" y="4310418"/>
            <a:ext cx="4716814" cy="247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04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11" t="51002" r="33469" b="10119"/>
          <a:stretch/>
        </p:blipFill>
        <p:spPr bwMode="auto">
          <a:xfrm>
            <a:off x="1752600" y="0"/>
            <a:ext cx="6248400" cy="327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84" t="40278" r="31061" b="13492"/>
          <a:stretch/>
        </p:blipFill>
        <p:spPr bwMode="auto">
          <a:xfrm>
            <a:off x="1600200" y="3455389"/>
            <a:ext cx="6774544" cy="338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971800" y="1374058"/>
            <a:ext cx="2313873" cy="262871"/>
          </a:xfrm>
          <a:prstGeom prst="rect">
            <a:avLst/>
          </a:prstGeom>
          <a:solidFill>
            <a:srgbClr val="87362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87472" y="646328"/>
            <a:ext cx="2642919" cy="1106271"/>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199" y="4932035"/>
            <a:ext cx="2542473" cy="478165"/>
          </a:xfrm>
          <a:prstGeom prst="rect">
            <a:avLst/>
          </a:prstGeom>
          <a:solidFill>
            <a:srgbClr val="87362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3400" y="3982815"/>
            <a:ext cx="2743200" cy="495300"/>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0" y="646328"/>
            <a:ext cx="2438400" cy="1944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Error Bars overlap; they are statistically the same.</a:t>
            </a:r>
            <a:endParaRPr lang="en-US" sz="1500" dirty="0"/>
          </a:p>
        </p:txBody>
      </p:sp>
      <p:sp>
        <p:nvSpPr>
          <p:cNvPr id="12" name="Right Arrow 11"/>
          <p:cNvSpPr/>
          <p:nvPr/>
        </p:nvSpPr>
        <p:spPr>
          <a:xfrm>
            <a:off x="55418" y="3077618"/>
            <a:ext cx="2438400" cy="1944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Error Bars do not overlap; they are statistically different.</a:t>
            </a:r>
            <a:endParaRPr lang="en-US" sz="1500" dirty="0"/>
          </a:p>
        </p:txBody>
      </p:sp>
      <p:sp>
        <p:nvSpPr>
          <p:cNvPr id="13" name="Right Arrow 12"/>
          <p:cNvSpPr/>
          <p:nvPr/>
        </p:nvSpPr>
        <p:spPr>
          <a:xfrm>
            <a:off x="-1" y="4913528"/>
            <a:ext cx="2743199" cy="1944472"/>
          </a:xfrm>
          <a:prstGeom prst="rightArrow">
            <a:avLst>
              <a:gd name="adj1" fmla="val 100000"/>
              <a:gd name="adj2" fmla="val 30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No matter how many times we </a:t>
            </a:r>
            <a:r>
              <a:rPr lang="en-US" sz="1500" dirty="0" smtClean="0"/>
              <a:t>repeated </a:t>
            </a:r>
            <a:r>
              <a:rPr lang="en-US" sz="1500" dirty="0"/>
              <a:t>this experiment, the orange would always be shorter on </a:t>
            </a:r>
            <a:r>
              <a:rPr lang="en-US" sz="1500" dirty="0" smtClean="0"/>
              <a:t>average than the green.</a:t>
            </a:r>
            <a:endParaRPr lang="en-US" sz="1500" dirty="0"/>
          </a:p>
        </p:txBody>
      </p:sp>
      <p:sp>
        <p:nvSpPr>
          <p:cNvPr id="14" name="Right Arrow 13"/>
          <p:cNvSpPr/>
          <p:nvPr/>
        </p:nvSpPr>
        <p:spPr>
          <a:xfrm flipH="1">
            <a:off x="6857998" y="1374058"/>
            <a:ext cx="2286002" cy="1703559"/>
          </a:xfrm>
          <a:prstGeom prst="rightArrow">
            <a:avLst>
              <a:gd name="adj1" fmla="val 100000"/>
              <a:gd name="adj2" fmla="val 30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In this case, </a:t>
            </a:r>
            <a:r>
              <a:rPr lang="en-US" sz="1500" dirty="0"/>
              <a:t>if we repeated the  </a:t>
            </a:r>
            <a:r>
              <a:rPr lang="en-US" sz="1500" dirty="0" smtClean="0"/>
              <a:t>experiment again, the red </a:t>
            </a:r>
            <a:r>
              <a:rPr lang="en-US" sz="1500" i="1" dirty="0" smtClean="0"/>
              <a:t>could</a:t>
            </a:r>
            <a:r>
              <a:rPr lang="en-US" sz="1500" dirty="0" smtClean="0"/>
              <a:t> be taller on average than the blue. </a:t>
            </a:r>
            <a:endParaRPr lang="en-US" sz="1500" dirty="0"/>
          </a:p>
        </p:txBody>
      </p:sp>
    </p:spTree>
    <p:extLst>
      <p:ext uri="{BB962C8B-B14F-4D97-AF65-F5344CB8AC3E}">
        <p14:creationId xmlns:p14="http://schemas.microsoft.com/office/powerpoint/2010/main" val="1194527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6"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382002" cy="4800599"/>
          </a:xfrm>
        </p:spPr>
        <p:txBody>
          <a:bodyPr>
            <a:normAutofit fontScale="70000" lnSpcReduction="20000"/>
          </a:bodyPr>
          <a:lstStyle/>
          <a:p>
            <a:r>
              <a:rPr lang="en-US" dirty="0" smtClean="0"/>
              <a:t>The more </a:t>
            </a:r>
            <a:r>
              <a:rPr lang="en-US" b="1" dirty="0" smtClean="0"/>
              <a:t>consistent</a:t>
            </a:r>
            <a:r>
              <a:rPr lang="en-US" dirty="0" smtClean="0"/>
              <a:t> the data, and the </a:t>
            </a:r>
            <a:r>
              <a:rPr lang="en-US" b="1" dirty="0" smtClean="0"/>
              <a:t>larger</a:t>
            </a:r>
            <a:r>
              <a:rPr lang="en-US" dirty="0" smtClean="0"/>
              <a:t> the sample size, the more reliable that data is. </a:t>
            </a:r>
          </a:p>
          <a:p>
            <a:pPr lvl="1"/>
            <a:r>
              <a:rPr lang="en-US" dirty="0" smtClean="0"/>
              <a:t>Vice versa, small populations and highly variable data mean that it is less reliable. </a:t>
            </a:r>
          </a:p>
          <a:p>
            <a:pPr lvl="1"/>
            <a:endParaRPr lang="en-US" dirty="0"/>
          </a:p>
          <a:p>
            <a:r>
              <a:rPr lang="en-US" b="1" dirty="0" smtClean="0"/>
              <a:t>Mean</a:t>
            </a:r>
            <a:r>
              <a:rPr lang="en-US" dirty="0" smtClean="0"/>
              <a:t> is the </a:t>
            </a:r>
            <a:r>
              <a:rPr lang="en-US" i="1" dirty="0" smtClean="0"/>
              <a:t>average</a:t>
            </a:r>
            <a:r>
              <a:rPr lang="en-US" dirty="0" smtClean="0"/>
              <a:t> of the data (Sum of the Data / Sample Size)</a:t>
            </a:r>
            <a:br>
              <a:rPr lang="en-US" dirty="0" smtClean="0"/>
            </a:br>
            <a:endParaRPr lang="en-US" dirty="0" smtClean="0"/>
          </a:p>
          <a:p>
            <a:r>
              <a:rPr lang="en-US" b="1" dirty="0" smtClean="0"/>
              <a:t>Standard Deviation </a:t>
            </a:r>
            <a:r>
              <a:rPr lang="en-US" dirty="0" smtClean="0"/>
              <a:t>is a measure of variability </a:t>
            </a:r>
          </a:p>
          <a:p>
            <a:endParaRPr lang="en-US" dirty="0"/>
          </a:p>
          <a:p>
            <a:r>
              <a:rPr lang="en-US" b="1" dirty="0" smtClean="0"/>
              <a:t>Margin of Error </a:t>
            </a:r>
            <a:r>
              <a:rPr lang="en-US" dirty="0" smtClean="0"/>
              <a:t>is the range in which we can be 95% sure of accuracy.</a:t>
            </a:r>
          </a:p>
          <a:p>
            <a:endParaRPr lang="en-US" dirty="0"/>
          </a:p>
          <a:p>
            <a:r>
              <a:rPr lang="en-US" b="1" dirty="0" smtClean="0"/>
              <a:t>Standard Error </a:t>
            </a:r>
            <a:r>
              <a:rPr lang="en-US" dirty="0" smtClean="0"/>
              <a:t>is a of measure the reliability of our data; it includes both variation </a:t>
            </a:r>
            <a:r>
              <a:rPr lang="en-US" i="1" dirty="0" smtClean="0"/>
              <a:t>and</a:t>
            </a:r>
            <a:r>
              <a:rPr lang="en-US" dirty="0" smtClean="0"/>
              <a:t> the sample size. </a:t>
            </a:r>
          </a:p>
          <a:p>
            <a:endParaRPr lang="en-US" dirty="0"/>
          </a:p>
          <a:p>
            <a:r>
              <a:rPr lang="en-US" b="1" dirty="0" smtClean="0"/>
              <a:t>Error bars </a:t>
            </a:r>
            <a:r>
              <a:rPr lang="en-US" dirty="0" smtClean="0"/>
              <a:t>can be made on graphs using +/- 2x the Standard Error value.  </a:t>
            </a:r>
          </a:p>
          <a:p>
            <a:pPr lvl="1"/>
            <a:r>
              <a:rPr lang="en-US" dirty="0" smtClean="0"/>
              <a:t>Error bars indicate the range of accuracy of that data. </a:t>
            </a:r>
          </a:p>
          <a:p>
            <a:endParaRPr lang="en-US" dirty="0"/>
          </a:p>
          <a:p>
            <a:r>
              <a:rPr lang="en-US" dirty="0" smtClean="0"/>
              <a:t>If the </a:t>
            </a:r>
            <a:r>
              <a:rPr lang="en-US" b="1" dirty="0" smtClean="0"/>
              <a:t>error bars</a:t>
            </a:r>
            <a:r>
              <a:rPr lang="en-US" dirty="0" smtClean="0"/>
              <a:t> of two graphs overlap, those two graphs are considered statistically the same.  </a:t>
            </a:r>
          </a:p>
          <a:p>
            <a:pPr lvl="1"/>
            <a:r>
              <a:rPr lang="en-US" dirty="0" smtClean="0"/>
              <a:t>The error bars do not overlap, they are statistically different. </a:t>
            </a:r>
            <a:endParaRPr lang="en-US" dirty="0"/>
          </a:p>
        </p:txBody>
      </p:sp>
      <p:sp>
        <p:nvSpPr>
          <p:cNvPr id="3" name="Title 2"/>
          <p:cNvSpPr>
            <a:spLocks noGrp="1"/>
          </p:cNvSpPr>
          <p:nvPr>
            <p:ph type="title"/>
          </p:nvPr>
        </p:nvSpPr>
        <p:spPr/>
        <p:txBody>
          <a:bodyPr/>
          <a:lstStyle/>
          <a:p>
            <a:r>
              <a:rPr lang="en-US" dirty="0" smtClean="0"/>
              <a:t>Summary </a:t>
            </a:r>
            <a:endParaRPr lang="en-US" dirty="0"/>
          </a:p>
        </p:txBody>
      </p:sp>
    </p:spTree>
    <p:extLst>
      <p:ext uri="{BB962C8B-B14F-4D97-AF65-F5344CB8AC3E}">
        <p14:creationId xmlns:p14="http://schemas.microsoft.com/office/powerpoint/2010/main" val="30980938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A major concern in science is proving that what we have observed would occur again if we repeated the experiment.  </a:t>
            </a:r>
          </a:p>
          <a:p>
            <a:pPr lvl="1"/>
            <a:r>
              <a:rPr lang="en-US" dirty="0" smtClean="0"/>
              <a:t>Random things can affect our experiments.</a:t>
            </a:r>
          </a:p>
          <a:p>
            <a:pPr lvl="1"/>
            <a:r>
              <a:rPr lang="en-US" dirty="0" smtClean="0"/>
              <a:t>Your samples might be affected by little things that change or skew your results.</a:t>
            </a:r>
          </a:p>
          <a:p>
            <a:pPr lvl="1"/>
            <a:r>
              <a:rPr lang="en-US" dirty="0" smtClean="0"/>
              <a:t>The trends you find in your experiment may not occur in a different experiment done in the same way.</a:t>
            </a:r>
            <a:br>
              <a:rPr lang="en-US" dirty="0" smtClean="0"/>
            </a:br>
            <a:endParaRPr lang="en-US" dirty="0" smtClean="0"/>
          </a:p>
          <a:p>
            <a:r>
              <a:rPr lang="en-US" b="1" dirty="0" smtClean="0"/>
              <a:t>We must always be prepared to answer </a:t>
            </a:r>
            <a:br>
              <a:rPr lang="en-US" b="1" dirty="0" smtClean="0"/>
            </a:br>
            <a:r>
              <a:rPr lang="en-US" b="1" dirty="0" smtClean="0"/>
              <a:t>the Scientist’s Questions: </a:t>
            </a:r>
            <a:r>
              <a:rPr lang="en-US" dirty="0" smtClean="0"/>
              <a:t/>
            </a:r>
            <a:br>
              <a:rPr lang="en-US" dirty="0" smtClean="0"/>
            </a:br>
            <a:r>
              <a:rPr lang="en-US" dirty="0" smtClean="0"/>
              <a:t>-</a:t>
            </a:r>
            <a:r>
              <a:rPr lang="en-US" i="1" dirty="0" smtClean="0"/>
              <a:t>How do I know I am not wrong?</a:t>
            </a:r>
            <a:r>
              <a:rPr lang="en-US" i="1" dirty="0"/>
              <a:t> </a:t>
            </a:r>
            <a:r>
              <a:rPr lang="en-US" i="1" dirty="0" smtClean="0"/>
              <a:t> </a:t>
            </a:r>
            <a:br>
              <a:rPr lang="en-US" i="1" dirty="0" smtClean="0"/>
            </a:br>
            <a:r>
              <a:rPr lang="en-US" i="1" dirty="0" smtClean="0"/>
              <a:t>-How do I know that this will always occur </a:t>
            </a:r>
            <a:br>
              <a:rPr lang="en-US" i="1" dirty="0" smtClean="0"/>
            </a:br>
            <a:r>
              <a:rPr lang="en-US" i="1" dirty="0" smtClean="0"/>
              <a:t>  every time I do this experiment? </a:t>
            </a:r>
          </a:p>
        </p:txBody>
      </p:sp>
      <p:sp>
        <p:nvSpPr>
          <p:cNvPr id="3" name="Title 2"/>
          <p:cNvSpPr>
            <a:spLocks noGrp="1"/>
          </p:cNvSpPr>
          <p:nvPr>
            <p:ph type="title"/>
          </p:nvPr>
        </p:nvSpPr>
        <p:spPr>
          <a:xfrm>
            <a:off x="688490" y="381000"/>
            <a:ext cx="7756263" cy="1054250"/>
          </a:xfrm>
        </p:spPr>
        <p:txBody>
          <a:bodyPr>
            <a:normAutofit/>
          </a:bodyPr>
          <a:lstStyle/>
          <a:p>
            <a:r>
              <a:rPr lang="en-US" dirty="0" smtClean="0"/>
              <a:t>How do we know we know?</a:t>
            </a:r>
            <a:endParaRPr lang="en-US" dirty="0"/>
          </a:p>
        </p:txBody>
      </p:sp>
      <p:pic>
        <p:nvPicPr>
          <p:cNvPr id="3074" name="Picture 2" descr="http://www.opticalres.com/optics_for_kids/images/image_scientist_question.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8450" y="4114800"/>
            <a:ext cx="2495550" cy="2545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13097" y="6627168"/>
            <a:ext cx="845103" cy="230832"/>
          </a:xfrm>
          <a:prstGeom prst="rect">
            <a:avLst/>
          </a:prstGeom>
        </p:spPr>
        <p:txBody>
          <a:bodyPr wrap="none">
            <a:spAutoFit/>
          </a:bodyPr>
          <a:lstStyle/>
          <a:p>
            <a:r>
              <a:rPr lang="en-US" sz="900" i="1" dirty="0" smtClean="0">
                <a:effectLst/>
              </a:rPr>
              <a:t>opticalres.com</a:t>
            </a:r>
            <a:endParaRPr lang="en-US" sz="900" i="1" dirty="0"/>
          </a:p>
        </p:txBody>
      </p:sp>
    </p:spTree>
    <p:extLst>
      <p:ext uri="{BB962C8B-B14F-4D97-AF65-F5344CB8AC3E}">
        <p14:creationId xmlns:p14="http://schemas.microsoft.com/office/powerpoint/2010/main" val="2879748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Step 1: Calculate the average of each group</a:t>
            </a:r>
          </a:p>
          <a:p>
            <a:r>
              <a:rPr lang="en-US" dirty="0" smtClean="0"/>
              <a:t>Step 2: Subtract the average from each number</a:t>
            </a:r>
          </a:p>
          <a:p>
            <a:r>
              <a:rPr lang="en-US" dirty="0" smtClean="0"/>
              <a:t>Step 3: Square the result from Step 2 for each number</a:t>
            </a:r>
          </a:p>
          <a:p>
            <a:r>
              <a:rPr lang="en-US" dirty="0" smtClean="0"/>
              <a:t>Step 4: Add up each squared result </a:t>
            </a:r>
          </a:p>
          <a:p>
            <a:r>
              <a:rPr lang="en-US" dirty="0" smtClean="0"/>
              <a:t>Step 5: Divide the sum of each squared result by (n-1)</a:t>
            </a:r>
          </a:p>
          <a:p>
            <a:pPr lvl="1"/>
            <a:r>
              <a:rPr lang="en-US" dirty="0" smtClean="0"/>
              <a:t>n = the number of numbers you have</a:t>
            </a:r>
          </a:p>
          <a:p>
            <a:r>
              <a:rPr lang="en-US" dirty="0" smtClean="0"/>
              <a:t>Step 6: Take the square root of your result from Step 5</a:t>
            </a:r>
          </a:p>
          <a:p>
            <a:pPr lvl="1"/>
            <a:r>
              <a:rPr lang="en-US" dirty="0" smtClean="0"/>
              <a:t>This is your standard deviation</a:t>
            </a:r>
          </a:p>
          <a:p>
            <a:r>
              <a:rPr lang="en-US" dirty="0" smtClean="0"/>
              <a:t>Step 7: To find standard error, divide your calculated standard error by </a:t>
            </a:r>
            <a:r>
              <a:rPr lang="en-US" smtClean="0"/>
              <a:t>the square root of n</a:t>
            </a:r>
          </a:p>
          <a:p>
            <a:endParaRPr lang="en-US" dirty="0"/>
          </a:p>
        </p:txBody>
      </p:sp>
      <p:sp>
        <p:nvSpPr>
          <p:cNvPr id="3" name="Title 2"/>
          <p:cNvSpPr>
            <a:spLocks noGrp="1"/>
          </p:cNvSpPr>
          <p:nvPr>
            <p:ph type="title"/>
          </p:nvPr>
        </p:nvSpPr>
        <p:spPr/>
        <p:txBody>
          <a:bodyPr/>
          <a:lstStyle/>
          <a:p>
            <a:r>
              <a:rPr lang="en-US" dirty="0" smtClean="0"/>
              <a:t>Calculating SD and SE</a:t>
            </a:r>
            <a:endParaRPr lang="en-US" dirty="0"/>
          </a:p>
        </p:txBody>
      </p:sp>
    </p:spTree>
    <p:extLst>
      <p:ext uri="{BB962C8B-B14F-4D97-AF65-F5344CB8AC3E}">
        <p14:creationId xmlns:p14="http://schemas.microsoft.com/office/powerpoint/2010/main" val="394464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Concepts</a:t>
            </a:r>
            <a:endParaRPr lang="en-US" dirty="0"/>
          </a:p>
        </p:txBody>
      </p:sp>
      <p:sp>
        <p:nvSpPr>
          <p:cNvPr id="3" name="Content Placeholder 2"/>
          <p:cNvSpPr>
            <a:spLocks noGrp="1"/>
          </p:cNvSpPr>
          <p:nvPr>
            <p:ph idx="1"/>
          </p:nvPr>
        </p:nvSpPr>
        <p:spPr/>
        <p:txBody>
          <a:bodyPr/>
          <a:lstStyle/>
          <a:p>
            <a:r>
              <a:rPr lang="en-US" dirty="0" smtClean="0"/>
              <a:t>Definition of: 1) mean, 2) Standard Deviation, 3) Standard Error, 4) Error Bars</a:t>
            </a:r>
          </a:p>
          <a:p>
            <a:r>
              <a:rPr lang="en-US" dirty="0" smtClean="0"/>
              <a:t>Relationships between variability and accuracy</a:t>
            </a:r>
          </a:p>
          <a:p>
            <a:r>
              <a:rPr lang="en-US" dirty="0" smtClean="0"/>
              <a:t>2 factors that increase the reliability of data</a:t>
            </a:r>
          </a:p>
          <a:p>
            <a:r>
              <a:rPr lang="en-US" dirty="0" smtClean="0"/>
              <a:t>How to tell if two graphs are statistically different</a:t>
            </a:r>
          </a:p>
          <a:p>
            <a:r>
              <a:rPr lang="en-US" dirty="0" smtClean="0"/>
              <a:t>How to calculate standard error and standard deviation.</a:t>
            </a:r>
            <a:endParaRPr lang="en-US" dirty="0"/>
          </a:p>
        </p:txBody>
      </p:sp>
    </p:spTree>
    <p:extLst>
      <p:ext uri="{BB962C8B-B14F-4D97-AF65-F5344CB8AC3E}">
        <p14:creationId xmlns:p14="http://schemas.microsoft.com/office/powerpoint/2010/main" val="146178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Data in research is sort of like target practice. </a:t>
            </a:r>
          </a:p>
          <a:p>
            <a:pPr lvl="1"/>
            <a:r>
              <a:rPr lang="en-US" dirty="0" smtClean="0"/>
              <a:t>When you are shooting at a target, you want all of your shots to be close together. </a:t>
            </a:r>
          </a:p>
          <a:p>
            <a:pPr lvl="2"/>
            <a:r>
              <a:rPr lang="en-US" dirty="0" smtClean="0"/>
              <a:t>The closer your shots are to each other, the better. </a:t>
            </a:r>
          </a:p>
          <a:p>
            <a:pPr lvl="1"/>
            <a:r>
              <a:rPr lang="en-US" dirty="0" smtClean="0"/>
              <a:t>You also need to take a lot of shots in order to be accurate.  </a:t>
            </a:r>
          </a:p>
          <a:p>
            <a:pPr lvl="2"/>
            <a:r>
              <a:rPr lang="en-US" dirty="0" smtClean="0"/>
              <a:t>The more times you shoot at a target, the more accurate of a shooter you are. </a:t>
            </a:r>
            <a:br>
              <a:rPr lang="en-US" dirty="0" smtClean="0"/>
            </a:br>
            <a:endParaRPr lang="en-US" b="1" dirty="0" smtClean="0"/>
          </a:p>
          <a:p>
            <a:r>
              <a:rPr lang="en-US" b="1" dirty="0" smtClean="0"/>
              <a:t>Statistics are the same: the </a:t>
            </a:r>
            <a:br>
              <a:rPr lang="en-US" b="1" dirty="0" smtClean="0"/>
            </a:br>
            <a:r>
              <a:rPr lang="en-US" b="1" dirty="0" smtClean="0"/>
              <a:t>more data we have, and the </a:t>
            </a:r>
            <a:br>
              <a:rPr lang="en-US" b="1" dirty="0" smtClean="0"/>
            </a:br>
            <a:r>
              <a:rPr lang="en-US" b="1" dirty="0" smtClean="0"/>
              <a:t>more similar each number is </a:t>
            </a:r>
            <a:br>
              <a:rPr lang="en-US" b="1" dirty="0" smtClean="0"/>
            </a:br>
            <a:r>
              <a:rPr lang="en-US" b="1" dirty="0" smtClean="0"/>
              <a:t>to each other, the better. </a:t>
            </a:r>
            <a:endParaRPr lang="en-US" b="1" dirty="0"/>
          </a:p>
        </p:txBody>
      </p:sp>
      <p:sp>
        <p:nvSpPr>
          <p:cNvPr id="3" name="Title 2"/>
          <p:cNvSpPr>
            <a:spLocks noGrp="1"/>
          </p:cNvSpPr>
          <p:nvPr>
            <p:ph type="title"/>
          </p:nvPr>
        </p:nvSpPr>
        <p:spPr/>
        <p:txBody>
          <a:bodyPr/>
          <a:lstStyle/>
          <a:p>
            <a:r>
              <a:rPr lang="en-US" dirty="0" smtClean="0"/>
              <a:t>Target Shooting &amp; Statistics</a:t>
            </a:r>
            <a:endParaRPr lang="en-US" dirty="0"/>
          </a:p>
        </p:txBody>
      </p:sp>
      <p:pic>
        <p:nvPicPr>
          <p:cNvPr id="1026" name="Picture 2" descr="http://www.topendsports.com/sport/archery/images/target-practice.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637"/>
          <a:stretch/>
        </p:blipFill>
        <p:spPr bwMode="auto">
          <a:xfrm>
            <a:off x="5257800" y="3962400"/>
            <a:ext cx="2639291" cy="2687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800" y="6291964"/>
            <a:ext cx="1632178" cy="261610"/>
          </a:xfrm>
          <a:prstGeom prst="rect">
            <a:avLst/>
          </a:prstGeom>
        </p:spPr>
        <p:txBody>
          <a:bodyPr wrap="none">
            <a:spAutoFit/>
          </a:bodyPr>
          <a:lstStyle/>
          <a:p>
            <a:r>
              <a:rPr lang="en-US" sz="1100" i="1" dirty="0" smtClean="0"/>
              <a:t>Source: topendsports.com</a:t>
            </a:r>
            <a:endParaRPr lang="en-US" sz="1100" i="1" dirty="0"/>
          </a:p>
        </p:txBody>
      </p:sp>
    </p:spTree>
    <p:extLst>
      <p:ext uri="{BB962C8B-B14F-4D97-AF65-F5344CB8AC3E}">
        <p14:creationId xmlns:p14="http://schemas.microsoft.com/office/powerpoint/2010/main" val="9259377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382002" cy="4952999"/>
          </a:xfrm>
        </p:spPr>
        <p:txBody>
          <a:bodyPr>
            <a:normAutofit fontScale="92500" lnSpcReduction="20000"/>
          </a:bodyPr>
          <a:lstStyle/>
          <a:p>
            <a:r>
              <a:rPr lang="en-US" b="1" dirty="0" smtClean="0"/>
              <a:t>In science, we can use statistical equations to determine whether or not we can be confident in our results.</a:t>
            </a:r>
          </a:p>
          <a:p>
            <a:pPr lvl="1"/>
            <a:r>
              <a:rPr lang="en-US" dirty="0" smtClean="0"/>
              <a:t>In other words, the use of statistics can tell us whether our experimental results are reliable.</a:t>
            </a:r>
            <a:br>
              <a:rPr lang="en-US" dirty="0" smtClean="0"/>
            </a:br>
            <a:endParaRPr lang="en-US" dirty="0" smtClean="0"/>
          </a:p>
          <a:p>
            <a:r>
              <a:rPr lang="en-US" b="1" dirty="0" smtClean="0"/>
              <a:t>If we are likely to see similar results every single time, this means that our results are reliable.</a:t>
            </a:r>
          </a:p>
          <a:p>
            <a:pPr lvl="1"/>
            <a:r>
              <a:rPr lang="en-US" dirty="0" smtClean="0"/>
              <a:t>On the other hand, if we get very different results each time we do an experiment, our data is less reliable. </a:t>
            </a:r>
            <a:br>
              <a:rPr lang="en-US" dirty="0" smtClean="0"/>
            </a:br>
            <a:endParaRPr lang="en-US" dirty="0" smtClean="0"/>
          </a:p>
          <a:p>
            <a:r>
              <a:rPr lang="en-US" b="1" u="sng" dirty="0" smtClean="0"/>
              <a:t>The more variable our data, </a:t>
            </a:r>
            <a:br>
              <a:rPr lang="en-US" b="1" u="sng" dirty="0" smtClean="0"/>
            </a:br>
            <a:r>
              <a:rPr lang="en-US" b="1" u="sng" dirty="0" smtClean="0"/>
              <a:t>the less reliable it is.  </a:t>
            </a:r>
            <a:br>
              <a:rPr lang="en-US" b="1" u="sng" dirty="0" smtClean="0"/>
            </a:br>
            <a:r>
              <a:rPr lang="en-US" b="1" u="sng" dirty="0" smtClean="0"/>
              <a:t/>
            </a:r>
            <a:br>
              <a:rPr lang="en-US" b="1" u="sng" dirty="0" smtClean="0"/>
            </a:br>
            <a:endParaRPr lang="en-US" b="1" u="sng" dirty="0" smtClean="0"/>
          </a:p>
          <a:p>
            <a:r>
              <a:rPr lang="en-US" b="1" u="sng" dirty="0" smtClean="0"/>
              <a:t>The less our data varies, </a:t>
            </a:r>
            <a:br>
              <a:rPr lang="en-US" b="1" u="sng" dirty="0" smtClean="0"/>
            </a:br>
            <a:r>
              <a:rPr lang="en-US" b="1" u="sng" dirty="0" smtClean="0"/>
              <a:t>the more reliable it is. </a:t>
            </a:r>
            <a:endParaRPr lang="en-US" b="1" u="sng" dirty="0"/>
          </a:p>
        </p:txBody>
      </p:sp>
      <p:sp>
        <p:nvSpPr>
          <p:cNvPr id="3" name="Title 2"/>
          <p:cNvSpPr>
            <a:spLocks noGrp="1"/>
          </p:cNvSpPr>
          <p:nvPr>
            <p:ph type="title"/>
          </p:nvPr>
        </p:nvSpPr>
        <p:spPr/>
        <p:txBody>
          <a:bodyPr/>
          <a:lstStyle/>
          <a:p>
            <a:r>
              <a:rPr lang="en-US" dirty="0" smtClean="0"/>
              <a:t>Science &amp; Statistics</a:t>
            </a:r>
            <a:endParaRPr lang="en-US" dirty="0"/>
          </a:p>
        </p:txBody>
      </p:sp>
      <p:pic>
        <p:nvPicPr>
          <p:cNvPr id="614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9093" y="42576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4724398"/>
            <a:ext cx="808440" cy="609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1713" y="42576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cache2.allposters.com/images/NWPPOD/AGRI2A-0003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7620" y="4114800"/>
            <a:ext cx="808440" cy="1219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053" y="4572000"/>
            <a:ext cx="80844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5960" y="3962400"/>
            <a:ext cx="8084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7507"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4220" y="56292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0127" y="56292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2560"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8467"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91795" y="6703368"/>
            <a:ext cx="1019831" cy="230832"/>
          </a:xfrm>
          <a:prstGeom prst="rect">
            <a:avLst/>
          </a:prstGeom>
        </p:spPr>
        <p:txBody>
          <a:bodyPr wrap="none">
            <a:spAutoFit/>
          </a:bodyPr>
          <a:lstStyle/>
          <a:p>
            <a:r>
              <a:rPr lang="en-US" sz="900" i="1" dirty="0" smtClean="0">
                <a:effectLst/>
              </a:rPr>
              <a:t>labellecuisine.com</a:t>
            </a:r>
            <a:endParaRPr lang="en-US" sz="900" i="1" dirty="0"/>
          </a:p>
        </p:txBody>
      </p:sp>
      <p:sp>
        <p:nvSpPr>
          <p:cNvPr id="16" name="Right Arrow 15"/>
          <p:cNvSpPr/>
          <p:nvPr/>
        </p:nvSpPr>
        <p:spPr>
          <a:xfrm>
            <a:off x="3540402" y="4876800"/>
            <a:ext cx="1676400" cy="538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Less reliable</a:t>
            </a:r>
            <a:endParaRPr lang="en-US" dirty="0"/>
          </a:p>
        </p:txBody>
      </p:sp>
      <p:sp>
        <p:nvSpPr>
          <p:cNvPr id="18" name="Right Arrow 17"/>
          <p:cNvSpPr/>
          <p:nvPr/>
        </p:nvSpPr>
        <p:spPr>
          <a:xfrm>
            <a:off x="3540402" y="6137496"/>
            <a:ext cx="1676400" cy="538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reliable</a:t>
            </a:r>
            <a:endParaRPr lang="en-US" dirty="0"/>
          </a:p>
        </p:txBody>
      </p:sp>
    </p:spTree>
    <p:extLst>
      <p:ext uri="{BB962C8B-B14F-4D97-AF65-F5344CB8AC3E}">
        <p14:creationId xmlns:p14="http://schemas.microsoft.com/office/powerpoint/2010/main" val="945324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When we need to calculate the average of our data (or “mean”), we can encounter problems with reliability. </a:t>
            </a:r>
          </a:p>
          <a:p>
            <a:pPr lvl="1"/>
            <a:r>
              <a:rPr lang="en-US" dirty="0" smtClean="0"/>
              <a:t>Mean: the numerical </a:t>
            </a:r>
            <a:r>
              <a:rPr lang="en-US" b="1" dirty="0" smtClean="0"/>
              <a:t>average</a:t>
            </a:r>
            <a:r>
              <a:rPr lang="en-US" dirty="0" smtClean="0"/>
              <a:t> of data </a:t>
            </a:r>
            <a:r>
              <a:rPr lang="en-US" dirty="0"/>
              <a:t>(</a:t>
            </a:r>
            <a:r>
              <a:rPr lang="en-US" i="1" dirty="0"/>
              <a:t>mean = average</a:t>
            </a:r>
            <a:r>
              <a:rPr lang="en-US" dirty="0" smtClean="0"/>
              <a:t>)</a:t>
            </a:r>
          </a:p>
          <a:p>
            <a:pPr lvl="1"/>
            <a:r>
              <a:rPr lang="en-US" dirty="0" smtClean="0"/>
              <a:t>It is calculated by dividing the sum of the numbers by the sample size. Mean = (Sum of Data)/(Sample Size)</a:t>
            </a:r>
          </a:p>
          <a:p>
            <a:pPr lvl="2"/>
            <a:r>
              <a:rPr lang="en-US" dirty="0" smtClean="0"/>
              <a:t>E.g. mean of 1,2,&amp;3 would be (1+2+3)/3 = 2.  Our mean is 2. </a:t>
            </a:r>
            <a:br>
              <a:rPr lang="en-US" dirty="0" smtClean="0"/>
            </a:br>
            <a:endParaRPr lang="en-US" dirty="0" smtClean="0"/>
          </a:p>
          <a:p>
            <a:r>
              <a:rPr lang="en-US" b="1" dirty="0" smtClean="0"/>
              <a:t>When we take the average of something, we are using a number that can change as we gain or lose data.</a:t>
            </a:r>
          </a:p>
          <a:p>
            <a:pPr lvl="1"/>
            <a:r>
              <a:rPr lang="en-US" dirty="0" smtClean="0"/>
              <a:t>For example, imagine if we wanted to </a:t>
            </a:r>
            <a:br>
              <a:rPr lang="en-US" dirty="0" smtClean="0"/>
            </a:br>
            <a:r>
              <a:rPr lang="en-US" dirty="0" smtClean="0"/>
              <a:t>know the mean height of this class.</a:t>
            </a:r>
          </a:p>
          <a:p>
            <a:pPr lvl="1"/>
            <a:r>
              <a:rPr lang="en-US" dirty="0" smtClean="0"/>
              <a:t>To obtain this number, we would…</a:t>
            </a:r>
          </a:p>
          <a:p>
            <a:pPr lvl="2"/>
            <a:r>
              <a:rPr lang="en-US" dirty="0" smtClean="0"/>
              <a:t>1. Record each person’s height</a:t>
            </a:r>
          </a:p>
          <a:p>
            <a:pPr lvl="2"/>
            <a:r>
              <a:rPr lang="en-US" dirty="0" smtClean="0"/>
              <a:t>2. Add them all together, and </a:t>
            </a:r>
          </a:p>
          <a:p>
            <a:pPr lvl="2"/>
            <a:r>
              <a:rPr lang="en-US" dirty="0" smtClean="0"/>
              <a:t>3. Divide by the number of </a:t>
            </a:r>
            <a:br>
              <a:rPr lang="en-US" dirty="0" smtClean="0"/>
            </a:br>
            <a:r>
              <a:rPr lang="en-US" dirty="0" smtClean="0"/>
              <a:t>students we have to get the </a:t>
            </a:r>
            <a:br>
              <a:rPr lang="en-US" dirty="0" smtClean="0"/>
            </a:br>
            <a:r>
              <a:rPr lang="en-US" dirty="0" smtClean="0"/>
              <a:t>“mean height”. </a:t>
            </a:r>
          </a:p>
        </p:txBody>
      </p:sp>
      <p:sp>
        <p:nvSpPr>
          <p:cNvPr id="3" name="Title 2"/>
          <p:cNvSpPr>
            <a:spLocks noGrp="1"/>
          </p:cNvSpPr>
          <p:nvPr>
            <p:ph type="title"/>
          </p:nvPr>
        </p:nvSpPr>
        <p:spPr/>
        <p:txBody>
          <a:bodyPr/>
          <a:lstStyle/>
          <a:p>
            <a:r>
              <a:rPr lang="en-US" dirty="0" smtClean="0"/>
              <a:t>The “Real” Average</a:t>
            </a:r>
            <a:endParaRPr lang="en-US" dirty="0"/>
          </a:p>
        </p:txBody>
      </p:sp>
      <p:pic>
        <p:nvPicPr>
          <p:cNvPr id="7170" name="Picture 2" descr="http://2.bp.blogspot.com/-xHp7BHjFvHA/TcgihgMdSsI/AAAAAAAAAB0/V2wB6ldRctg/s1600/coolteacher2.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0765" r="32603"/>
          <a:stretch/>
        </p:blipFill>
        <p:spPr bwMode="auto">
          <a:xfrm>
            <a:off x="5715000" y="3700230"/>
            <a:ext cx="3124200" cy="3102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54874" y="6627168"/>
            <a:ext cx="1284326" cy="230832"/>
          </a:xfrm>
          <a:prstGeom prst="rect">
            <a:avLst/>
          </a:prstGeom>
        </p:spPr>
        <p:txBody>
          <a:bodyPr wrap="none">
            <a:spAutoFit/>
          </a:bodyPr>
          <a:lstStyle/>
          <a:p>
            <a:r>
              <a:rPr lang="en-US" sz="900" i="1" dirty="0" smtClean="0">
                <a:solidFill>
                  <a:srgbClr val="FF0000"/>
                </a:solidFill>
                <a:effectLst/>
              </a:rPr>
              <a:t>jesisaloser.blogspot.com</a:t>
            </a:r>
            <a:endParaRPr lang="en-US" sz="900" i="1" dirty="0">
              <a:solidFill>
                <a:srgbClr val="FF0000"/>
              </a:solidFill>
            </a:endParaRPr>
          </a:p>
        </p:txBody>
      </p:sp>
    </p:spTree>
    <p:extLst>
      <p:ext uri="{BB962C8B-B14F-4D97-AF65-F5344CB8AC3E}">
        <p14:creationId xmlns:p14="http://schemas.microsoft.com/office/powerpoint/2010/main" val="2387169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However, if we gained </a:t>
            </a:r>
            <a:r>
              <a:rPr lang="en-US" b="1" dirty="0" smtClean="0"/>
              <a:t>or lost a </a:t>
            </a:r>
            <a:r>
              <a:rPr lang="en-US" b="1" dirty="0"/>
              <a:t>student, the </a:t>
            </a:r>
            <a:r>
              <a:rPr lang="en-US" b="1" dirty="0" smtClean="0"/>
              <a:t>mean (or </a:t>
            </a:r>
            <a:r>
              <a:rPr lang="en-US" b="1" i="1" dirty="0" smtClean="0"/>
              <a:t>average</a:t>
            </a:r>
            <a:r>
              <a:rPr lang="en-US" b="1" dirty="0" smtClean="0"/>
              <a:t>) height </a:t>
            </a:r>
            <a:r>
              <a:rPr lang="en-US" b="1" dirty="0"/>
              <a:t>would </a:t>
            </a:r>
            <a:r>
              <a:rPr lang="en-US" b="1" dirty="0" smtClean="0"/>
              <a:t>change.</a:t>
            </a:r>
            <a:endParaRPr lang="en-US" b="1" dirty="0"/>
          </a:p>
          <a:p>
            <a:pPr lvl="1"/>
            <a:r>
              <a:rPr lang="en-US" dirty="0"/>
              <a:t>The “average height” is not one number; it can change</a:t>
            </a:r>
            <a:r>
              <a:rPr lang="en-US" dirty="0" smtClean="0"/>
              <a:t>!</a:t>
            </a:r>
          </a:p>
          <a:p>
            <a:pPr lvl="1"/>
            <a:endParaRPr lang="en-US" dirty="0"/>
          </a:p>
          <a:p>
            <a:r>
              <a:rPr lang="en-US" b="1" dirty="0" smtClean="0"/>
              <a:t>If our class did not have very many students, the addition of one more person’s height would have a big impact on the calculated average.</a:t>
            </a:r>
            <a:endParaRPr lang="en-US" b="1" dirty="0"/>
          </a:p>
          <a:p>
            <a:pPr lvl="1"/>
            <a:r>
              <a:rPr lang="en-US" dirty="0" smtClean="0"/>
              <a:t>On the other hand, if we had 1000 students in our class, the addition of one more person’s height would hardly change the calculated average. </a:t>
            </a:r>
          </a:p>
          <a:p>
            <a:pPr lvl="1"/>
            <a:endParaRPr lang="en-US" dirty="0"/>
          </a:p>
          <a:p>
            <a:r>
              <a:rPr lang="en-US" b="1" dirty="0"/>
              <a:t>If the new person’s height was very similar to the average, our calculated average would not change much.</a:t>
            </a:r>
          </a:p>
          <a:p>
            <a:pPr lvl="1"/>
            <a:r>
              <a:rPr lang="en-US" dirty="0"/>
              <a:t>On the other hand, if they were 6’7”, our calculated average would change a lot more. </a:t>
            </a:r>
          </a:p>
          <a:p>
            <a:endParaRPr lang="en-US" dirty="0" smtClean="0"/>
          </a:p>
          <a:p>
            <a:endParaRPr lang="en-US" dirty="0"/>
          </a:p>
        </p:txBody>
      </p:sp>
      <p:sp>
        <p:nvSpPr>
          <p:cNvPr id="3" name="Title 2"/>
          <p:cNvSpPr>
            <a:spLocks noGrp="1"/>
          </p:cNvSpPr>
          <p:nvPr>
            <p:ph type="title"/>
          </p:nvPr>
        </p:nvSpPr>
        <p:spPr/>
        <p:txBody>
          <a:bodyPr/>
          <a:lstStyle/>
          <a:p>
            <a:r>
              <a:rPr lang="en-US" dirty="0" smtClean="0"/>
              <a:t>Averages (cont.)</a:t>
            </a:r>
            <a:endParaRPr lang="en-US" dirty="0"/>
          </a:p>
        </p:txBody>
      </p:sp>
    </p:spTree>
    <p:extLst>
      <p:ext uri="{BB962C8B-B14F-4D97-AF65-F5344CB8AC3E}">
        <p14:creationId xmlns:p14="http://schemas.microsoft.com/office/powerpoint/2010/main" val="41970088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Things </a:t>
            </a:r>
            <a:r>
              <a:rPr lang="en-US" b="1" dirty="0"/>
              <a:t>that affect the </a:t>
            </a:r>
            <a:r>
              <a:rPr lang="en-US" b="1" i="1" dirty="0"/>
              <a:t>reliability</a:t>
            </a:r>
            <a:r>
              <a:rPr lang="en-US" b="1" dirty="0"/>
              <a:t> of our data include:</a:t>
            </a:r>
          </a:p>
          <a:p>
            <a:pPr lvl="1"/>
            <a:r>
              <a:rPr lang="en-US" dirty="0"/>
              <a:t>How </a:t>
            </a:r>
            <a:r>
              <a:rPr lang="en-US" b="1" dirty="0"/>
              <a:t>similar</a:t>
            </a:r>
            <a:r>
              <a:rPr lang="en-US" dirty="0"/>
              <a:t> </a:t>
            </a:r>
            <a:r>
              <a:rPr lang="en-US" dirty="0" smtClean="0"/>
              <a:t>our </a:t>
            </a:r>
            <a:r>
              <a:rPr lang="en-US" dirty="0"/>
              <a:t>data </a:t>
            </a:r>
            <a:r>
              <a:rPr lang="en-US" dirty="0" smtClean="0"/>
              <a:t>is:</a:t>
            </a:r>
            <a:endParaRPr lang="en-US" dirty="0"/>
          </a:p>
          <a:p>
            <a:pPr lvl="2"/>
            <a:r>
              <a:rPr lang="en-US" u="sng" dirty="0"/>
              <a:t>The more similar the data, the more reliable our average will be.</a:t>
            </a:r>
          </a:p>
          <a:p>
            <a:pPr lvl="3"/>
            <a:r>
              <a:rPr lang="en-US" dirty="0" smtClean="0"/>
              <a:t>E.g</a:t>
            </a:r>
            <a:r>
              <a:rPr lang="en-US" dirty="0"/>
              <a:t>. if all of our students are between 5’10” and 6’1”, we would have more reliable data than if the range of the data was greater (such as if the range was between 4’5” and 7’1</a:t>
            </a:r>
            <a:r>
              <a:rPr lang="en-US" dirty="0" smtClean="0"/>
              <a:t>”)</a:t>
            </a:r>
            <a:br>
              <a:rPr lang="en-US" dirty="0" smtClean="0"/>
            </a:br>
            <a:endParaRPr lang="en-US" dirty="0" smtClean="0"/>
          </a:p>
          <a:p>
            <a:pPr lvl="1"/>
            <a:r>
              <a:rPr lang="en-US" dirty="0" smtClean="0"/>
              <a:t>The </a:t>
            </a:r>
            <a:r>
              <a:rPr lang="en-US" b="1" dirty="0" smtClean="0"/>
              <a:t>amount </a:t>
            </a:r>
            <a:r>
              <a:rPr lang="en-US" dirty="0" smtClean="0"/>
              <a:t>of data we have:</a:t>
            </a:r>
            <a:endParaRPr lang="en-US" dirty="0"/>
          </a:p>
          <a:p>
            <a:pPr lvl="2"/>
            <a:r>
              <a:rPr lang="en-US" u="sng" dirty="0"/>
              <a:t>The more data we have, the more reliable our average will be</a:t>
            </a:r>
            <a:r>
              <a:rPr lang="en-US" dirty="0"/>
              <a:t>. </a:t>
            </a:r>
            <a:endParaRPr lang="en-US" dirty="0" smtClean="0"/>
          </a:p>
          <a:p>
            <a:pPr lvl="3"/>
            <a:r>
              <a:rPr lang="en-US" dirty="0" smtClean="0"/>
              <a:t>E.g. if you flip a coin 3 times, you might get 2 heads, 1 tail.</a:t>
            </a:r>
          </a:p>
          <a:p>
            <a:pPr lvl="3"/>
            <a:r>
              <a:rPr lang="en-US" dirty="0" smtClean="0"/>
              <a:t>If you flip a coin 10 times, you might get 6 heads and 4 tails. </a:t>
            </a:r>
          </a:p>
          <a:p>
            <a:pPr lvl="3"/>
            <a:r>
              <a:rPr lang="en-US" dirty="0" smtClean="0"/>
              <a:t>If you flip a coin 100 times, you might get 49 heads, 51 tails</a:t>
            </a:r>
          </a:p>
          <a:p>
            <a:pPr lvl="4"/>
            <a:r>
              <a:rPr lang="en-US" dirty="0" smtClean="0"/>
              <a:t>Each time we get closer to the “real” average of 50/50</a:t>
            </a:r>
          </a:p>
          <a:p>
            <a:pPr lvl="1"/>
            <a:endParaRPr lang="en-US" dirty="0"/>
          </a:p>
          <a:p>
            <a:endParaRPr lang="en-US" b="1" dirty="0"/>
          </a:p>
        </p:txBody>
      </p:sp>
      <p:sp>
        <p:nvSpPr>
          <p:cNvPr id="3" name="Title 2"/>
          <p:cNvSpPr>
            <a:spLocks noGrp="1"/>
          </p:cNvSpPr>
          <p:nvPr>
            <p:ph type="title"/>
          </p:nvPr>
        </p:nvSpPr>
        <p:spPr/>
        <p:txBody>
          <a:bodyPr/>
          <a:lstStyle/>
          <a:p>
            <a:r>
              <a:rPr lang="en-US" dirty="0" smtClean="0"/>
              <a:t>Factors that Affect Data Reliability</a:t>
            </a:r>
            <a:endParaRPr lang="en-US" dirty="0"/>
          </a:p>
        </p:txBody>
      </p:sp>
      <p:pic>
        <p:nvPicPr>
          <p:cNvPr id="10242" name="Picture 2" descr="http://cdn0.sbnation.com/imported_assets/432541/coin_20flip.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02" y="4953000"/>
            <a:ext cx="1409781"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581776"/>
            <a:ext cx="1253869" cy="230832"/>
          </a:xfrm>
          <a:prstGeom prst="rect">
            <a:avLst/>
          </a:prstGeom>
        </p:spPr>
        <p:txBody>
          <a:bodyPr wrap="none">
            <a:spAutoFit/>
          </a:bodyPr>
          <a:lstStyle/>
          <a:p>
            <a:r>
              <a:rPr lang="en-US" sz="900" i="1" dirty="0" smtClean="0">
                <a:effectLst/>
              </a:rPr>
              <a:t>goldenstateofmind.com</a:t>
            </a:r>
            <a:endParaRPr lang="en-US" sz="900" i="1" dirty="0"/>
          </a:p>
        </p:txBody>
      </p:sp>
    </p:spTree>
    <p:extLst>
      <p:ext uri="{BB962C8B-B14F-4D97-AF65-F5344CB8AC3E}">
        <p14:creationId xmlns:p14="http://schemas.microsoft.com/office/powerpoint/2010/main" val="3164325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For example, let’s imagine you want to how </a:t>
            </a:r>
            <a:br>
              <a:rPr lang="en-US" b="1" dirty="0" smtClean="0"/>
            </a:br>
            <a:r>
              <a:rPr lang="en-US" b="1" dirty="0" smtClean="0"/>
              <a:t>UV light affects radish growth.  </a:t>
            </a:r>
            <a:r>
              <a:rPr lang="en-US" dirty="0" smtClean="0"/>
              <a:t/>
            </a:r>
            <a:br>
              <a:rPr lang="en-US" dirty="0" smtClean="0"/>
            </a:br>
            <a:endParaRPr lang="en-US" dirty="0" smtClean="0"/>
          </a:p>
          <a:p>
            <a:pPr lvl="1"/>
            <a:r>
              <a:rPr lang="en-US" dirty="0" smtClean="0"/>
              <a:t>If you have only six plants, your data will </a:t>
            </a:r>
            <a:r>
              <a:rPr lang="en-US" i="1" u="sng" dirty="0" smtClean="0"/>
              <a:t>not</a:t>
            </a:r>
            <a:r>
              <a:rPr lang="en-US" dirty="0" smtClean="0"/>
              <a:t> be very reliable.</a:t>
            </a:r>
          </a:p>
          <a:p>
            <a:pPr lvl="1"/>
            <a:r>
              <a:rPr lang="en-US" dirty="0"/>
              <a:t>If you have thousands of plants, your data will be </a:t>
            </a:r>
            <a:r>
              <a:rPr lang="en-US" dirty="0" smtClean="0"/>
              <a:t>much more reliable.</a:t>
            </a:r>
            <a:br>
              <a:rPr lang="en-US" dirty="0" smtClean="0"/>
            </a:br>
            <a:endParaRPr lang="en-US" dirty="0"/>
          </a:p>
          <a:p>
            <a:pPr lvl="1"/>
            <a:r>
              <a:rPr lang="en-US" dirty="0" smtClean="0"/>
              <a:t>If the height of your plants varies a lot (e.g. some are 2 inches, some are 20 inches), then your data will </a:t>
            </a:r>
            <a:r>
              <a:rPr lang="en-US" i="1" u="sng" dirty="0" smtClean="0"/>
              <a:t>not</a:t>
            </a:r>
            <a:r>
              <a:rPr lang="en-US" dirty="0" smtClean="0"/>
              <a:t> be very reliable. </a:t>
            </a:r>
          </a:p>
          <a:p>
            <a:pPr lvl="1"/>
            <a:r>
              <a:rPr lang="en-US" dirty="0" smtClean="0"/>
              <a:t>If all your plants are almost the same size, your data will be very reliable. </a:t>
            </a:r>
          </a:p>
          <a:p>
            <a:pPr lvl="1"/>
            <a:endParaRPr lang="en-US" dirty="0"/>
          </a:p>
          <a:p>
            <a:r>
              <a:rPr lang="en-US" dirty="0" smtClean="0"/>
              <a:t>So </a:t>
            </a:r>
            <a:r>
              <a:rPr lang="en-US" i="1" dirty="0" smtClean="0"/>
              <a:t>how</a:t>
            </a:r>
            <a:r>
              <a:rPr lang="en-US" dirty="0" smtClean="0"/>
              <a:t> do we know for sure if our data is reliable or not? </a:t>
            </a:r>
            <a:endParaRPr lang="en-US" dirty="0"/>
          </a:p>
        </p:txBody>
      </p:sp>
      <p:sp>
        <p:nvSpPr>
          <p:cNvPr id="3" name="Title 2"/>
          <p:cNvSpPr>
            <a:spLocks noGrp="1"/>
          </p:cNvSpPr>
          <p:nvPr>
            <p:ph type="title"/>
          </p:nvPr>
        </p:nvSpPr>
        <p:spPr/>
        <p:txBody>
          <a:bodyPr/>
          <a:lstStyle/>
          <a:p>
            <a:r>
              <a:rPr lang="en-US" dirty="0" smtClean="0"/>
              <a:t>Examples</a:t>
            </a:r>
            <a:endParaRPr lang="en-US" dirty="0"/>
          </a:p>
        </p:txBody>
      </p:sp>
      <p:pic>
        <p:nvPicPr>
          <p:cNvPr id="1026" name="Picture 2" descr="radish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21540"/>
            <a:ext cx="2057400" cy="24740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53023" y="424190"/>
            <a:ext cx="990977" cy="261610"/>
          </a:xfrm>
          <a:prstGeom prst="rect">
            <a:avLst/>
          </a:prstGeom>
        </p:spPr>
        <p:txBody>
          <a:bodyPr wrap="none">
            <a:spAutoFit/>
          </a:bodyPr>
          <a:lstStyle/>
          <a:p>
            <a:r>
              <a:rPr lang="en-US" sz="1100" i="1" dirty="0"/>
              <a:t>wpclipart.com</a:t>
            </a:r>
          </a:p>
        </p:txBody>
      </p:sp>
    </p:spTree>
    <p:extLst>
      <p:ext uri="{BB962C8B-B14F-4D97-AF65-F5344CB8AC3E}">
        <p14:creationId xmlns:p14="http://schemas.microsoft.com/office/powerpoint/2010/main" val="3078831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24000"/>
            <a:ext cx="8382002" cy="5029200"/>
          </a:xfrm>
        </p:spPr>
        <p:txBody>
          <a:bodyPr>
            <a:normAutofit fontScale="92500" lnSpcReduction="20000"/>
          </a:bodyPr>
          <a:lstStyle/>
          <a:p>
            <a:r>
              <a:rPr lang="en-US" b="1" u="sng" dirty="0" smtClean="0"/>
              <a:t>Standard Deviation </a:t>
            </a:r>
            <a:r>
              <a:rPr lang="en-US" b="1" dirty="0" smtClean="0"/>
              <a:t>is a measurement  of how much our data varies. </a:t>
            </a:r>
            <a:r>
              <a:rPr lang="en-US" dirty="0" smtClean="0"/>
              <a:t/>
            </a:r>
            <a:br>
              <a:rPr lang="en-US" dirty="0" smtClean="0"/>
            </a:br>
            <a:endParaRPr lang="en-US" dirty="0" smtClean="0"/>
          </a:p>
          <a:p>
            <a:pPr lvl="2"/>
            <a:r>
              <a:rPr lang="en-US" u="sng" dirty="0" smtClean="0"/>
              <a:t>Low</a:t>
            </a:r>
            <a:r>
              <a:rPr lang="en-US" dirty="0" smtClean="0"/>
              <a:t> variance means your data is all very </a:t>
            </a:r>
            <a:r>
              <a:rPr lang="en-US" u="sng" dirty="0" smtClean="0"/>
              <a:t>similar</a:t>
            </a:r>
            <a:r>
              <a:rPr lang="en-US" dirty="0" smtClean="0"/>
              <a:t>.</a:t>
            </a:r>
            <a:br>
              <a:rPr lang="en-US" dirty="0" smtClean="0"/>
            </a:br>
            <a:endParaRPr lang="en-US" dirty="0"/>
          </a:p>
          <a:p>
            <a:pPr marL="777240" lvl="2" indent="0">
              <a:buNone/>
            </a:pPr>
            <a:r>
              <a:rPr lang="en-US" i="1" dirty="0" smtClean="0">
                <a:latin typeface="Agency FB" pitchFamily="34" charset="0"/>
              </a:rPr>
              <a:t>These corn plants would have </a:t>
            </a:r>
            <a:r>
              <a:rPr lang="en-US" b="1" i="1" dirty="0" smtClean="0">
                <a:latin typeface="Agency FB" pitchFamily="34" charset="0"/>
              </a:rPr>
              <a:t>low </a:t>
            </a:r>
            <a:r>
              <a:rPr lang="en-US" i="1" dirty="0" smtClean="0">
                <a:latin typeface="Agency FB" pitchFamily="34" charset="0"/>
              </a:rPr>
              <a:t>SD</a:t>
            </a:r>
            <a:r>
              <a:rPr lang="en-US" i="1" dirty="0" smtClean="0">
                <a:latin typeface="Agency FB" pitchFamily="34" charset="0"/>
                <a:sym typeface="Wingdings" pitchFamily="2" charset="2"/>
              </a:rPr>
              <a:t></a:t>
            </a:r>
            <a:br>
              <a:rPr lang="en-US" i="1" dirty="0" smtClean="0">
                <a:latin typeface="Agency FB" pitchFamily="34" charset="0"/>
                <a:sym typeface="Wingdings" pitchFamily="2" charset="2"/>
              </a:rPr>
            </a:br>
            <a:endParaRPr lang="en-US" dirty="0" smtClean="0">
              <a:latin typeface="Agency FB" pitchFamily="34" charset="0"/>
            </a:endParaRPr>
          </a:p>
          <a:p>
            <a:pPr lvl="2"/>
            <a:r>
              <a:rPr lang="en-US" u="sng" dirty="0" smtClean="0"/>
              <a:t>High</a:t>
            </a:r>
            <a:r>
              <a:rPr lang="en-US" dirty="0" smtClean="0"/>
              <a:t> variance means your data is very </a:t>
            </a:r>
            <a:r>
              <a:rPr lang="en-US" u="sng" dirty="0" smtClean="0"/>
              <a:t>dissimilar</a:t>
            </a:r>
            <a:r>
              <a:rPr lang="en-US" dirty="0" smtClean="0"/>
              <a:t>. </a:t>
            </a:r>
          </a:p>
          <a:p>
            <a:pPr marL="411480" lvl="1" indent="0">
              <a:buNone/>
            </a:pPr>
            <a:r>
              <a:rPr lang="en-US" dirty="0" smtClean="0"/>
              <a:t/>
            </a:r>
            <a:br>
              <a:rPr lang="en-US" dirty="0" smtClean="0"/>
            </a:br>
            <a:r>
              <a:rPr lang="en-US" dirty="0" smtClean="0"/>
              <a:t>	</a:t>
            </a:r>
            <a:r>
              <a:rPr lang="en-US" sz="2100" i="1" dirty="0">
                <a:latin typeface="Agency FB" pitchFamily="34" charset="0"/>
              </a:rPr>
              <a:t>These corn plants would have </a:t>
            </a:r>
            <a:r>
              <a:rPr lang="en-US" sz="2100" b="1" i="1" dirty="0" smtClean="0">
                <a:latin typeface="Agency FB" pitchFamily="34" charset="0"/>
              </a:rPr>
              <a:t>high</a:t>
            </a:r>
            <a:r>
              <a:rPr lang="en-US" sz="2100" i="1" dirty="0" smtClean="0">
                <a:latin typeface="Agency FB" pitchFamily="34" charset="0"/>
              </a:rPr>
              <a:t> SD</a:t>
            </a:r>
            <a:r>
              <a:rPr lang="en-US" sz="2100" i="1" dirty="0">
                <a:latin typeface="Agency FB" pitchFamily="34" charset="0"/>
                <a:sym typeface="Wingdings" pitchFamily="2" charset="2"/>
              </a:rPr>
              <a:t></a:t>
            </a:r>
            <a:br>
              <a:rPr lang="en-US" sz="2100" i="1" dirty="0">
                <a:latin typeface="Agency FB" pitchFamily="34" charset="0"/>
                <a:sym typeface="Wingdings" pitchFamily="2" charset="2"/>
              </a:rPr>
            </a:br>
            <a:endParaRPr lang="en-US" sz="2100" i="1" dirty="0">
              <a:latin typeface="Agency FB" pitchFamily="34" charset="0"/>
            </a:endParaRPr>
          </a:p>
          <a:p>
            <a:r>
              <a:rPr lang="en-US" b="1" dirty="0" smtClean="0"/>
              <a:t>Standard deviation is calculated by the following formula: </a:t>
            </a:r>
            <a:r>
              <a:rPr lang="en-US" dirty="0" smtClean="0"/>
              <a:t/>
            </a:r>
            <a:br>
              <a:rPr lang="en-US" dirty="0" smtClean="0"/>
            </a:br>
            <a:endParaRPr lang="en-US" dirty="0" smtClean="0"/>
          </a:p>
          <a:p>
            <a:pPr marL="0" indent="0" algn="ctr">
              <a:buNone/>
            </a:pPr>
            <a:endParaRPr lang="en-US" baseline="30000" dirty="0"/>
          </a:p>
          <a:p>
            <a:pPr marL="0" indent="0" algn="ctr">
              <a:buNone/>
            </a:pPr>
            <a:r>
              <a:rPr lang="en-US" baseline="30000" dirty="0" smtClean="0"/>
              <a:t/>
            </a:r>
            <a:br>
              <a:rPr lang="en-US" baseline="30000" dirty="0" smtClean="0"/>
            </a:br>
            <a:endParaRPr lang="en-US" dirty="0" smtClean="0"/>
          </a:p>
          <a:p>
            <a:pPr marL="777240" lvl="2" indent="0">
              <a:buNone/>
            </a:pPr>
            <a:r>
              <a:rPr lang="en-US" i="1" dirty="0" smtClean="0"/>
              <a:t>SD = stand. </a:t>
            </a:r>
            <a:r>
              <a:rPr lang="en-US" i="1" dirty="0" err="1"/>
              <a:t>d</a:t>
            </a:r>
            <a:r>
              <a:rPr lang="en-US" i="1" dirty="0" err="1" smtClean="0"/>
              <a:t>ev</a:t>
            </a:r>
            <a:r>
              <a:rPr lang="en-US" i="1" dirty="0" smtClean="0"/>
              <a:t/>
            </a:r>
            <a:br>
              <a:rPr lang="en-US" i="1" dirty="0" smtClean="0"/>
            </a:br>
            <a:r>
              <a:rPr lang="en-US" i="1" dirty="0" smtClean="0"/>
              <a:t>n = sample size </a:t>
            </a:r>
          </a:p>
        </p:txBody>
      </p:sp>
      <p:sp>
        <p:nvSpPr>
          <p:cNvPr id="3" name="Title 2"/>
          <p:cNvSpPr>
            <a:spLocks noGrp="1"/>
          </p:cNvSpPr>
          <p:nvPr>
            <p:ph type="title"/>
          </p:nvPr>
        </p:nvSpPr>
        <p:spPr/>
        <p:txBody>
          <a:bodyPr/>
          <a:lstStyle/>
          <a:p>
            <a:r>
              <a:rPr lang="en-US" dirty="0" smtClean="0"/>
              <a:t>Standard Deviation</a:t>
            </a:r>
            <a:endParaRPr lang="en-US" dirty="0"/>
          </a:p>
        </p:txBody>
      </p:sp>
      <p:pic>
        <p:nvPicPr>
          <p:cNvPr id="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882862"/>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3323" y="3951644"/>
            <a:ext cx="404220" cy="3884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4620" y="3882861"/>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cache2.allposters.com/images/NWPPOD/AGRI2A-0003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0527" y="3730462"/>
            <a:ext cx="404220" cy="609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2960" y="3882862"/>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4628" y="4016380"/>
            <a:ext cx="404220" cy="323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3107"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9820" y="2819400"/>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5727" y="2819400"/>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8160"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803"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7516"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3423"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0136" y="2819400"/>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43" y="2819400"/>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8476"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3119"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3968" y="3882862"/>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5794" y="3951644"/>
            <a:ext cx="404220" cy="38841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2507" y="3882861"/>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magecache2.allposters.com/images/NWPPOD/AGRI2A-00036.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414" y="4019719"/>
            <a:ext cx="404220" cy="3203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0847" y="3882862"/>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8840" y="4019719"/>
            <a:ext cx="404220" cy="32368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p:nvPr/>
        </p:nvPicPr>
        <p:blipFill rotWithShape="1">
          <a:blip r:embed="rId8">
            <a:extLst>
              <a:ext uri="{28A0092B-C50C-407E-A947-70E740481C1C}">
                <a14:useLocalDpi xmlns:a14="http://schemas.microsoft.com/office/drawing/2010/main" val="0"/>
              </a:ext>
            </a:extLst>
          </a:blip>
          <a:srcRect l="18816" t="21355" r="21983" b="60409"/>
          <a:stretch/>
        </p:blipFill>
        <p:spPr bwMode="auto">
          <a:xfrm>
            <a:off x="3035158" y="4865361"/>
            <a:ext cx="5971220" cy="107823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840881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892</TotalTime>
  <Words>1158</Words>
  <Application>Microsoft Office PowerPoint</Application>
  <PresentationFormat>On-screen Show (4:3)</PresentationFormat>
  <Paragraphs>172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Agency FB</vt:lpstr>
      <vt:lpstr>Book Antiqua</vt:lpstr>
      <vt:lpstr>Calibri</vt:lpstr>
      <vt:lpstr>Wingdings</vt:lpstr>
      <vt:lpstr>Hardcover</vt:lpstr>
      <vt:lpstr>Statistics in Science</vt:lpstr>
      <vt:lpstr>How do we know we know?</vt:lpstr>
      <vt:lpstr>Target Shooting &amp; Statistics</vt:lpstr>
      <vt:lpstr>Science &amp; Statistics</vt:lpstr>
      <vt:lpstr>The “Real” Average</vt:lpstr>
      <vt:lpstr>Averages (cont.)</vt:lpstr>
      <vt:lpstr>Factors that Affect Data Reliability</vt:lpstr>
      <vt:lpstr>Examples</vt:lpstr>
      <vt:lpstr>Standard Deviation</vt:lpstr>
      <vt:lpstr>Standard Deviation Example</vt:lpstr>
      <vt:lpstr>Standard Deviation</vt:lpstr>
      <vt:lpstr>Standard Error</vt:lpstr>
      <vt:lpstr>Radish Standard Error Example</vt:lpstr>
      <vt:lpstr>Key Benefits of Standard Error</vt:lpstr>
      <vt:lpstr>Standard Error and Confidence</vt:lpstr>
      <vt:lpstr>Standard Error and Research</vt:lpstr>
      <vt:lpstr>Error Bars</vt:lpstr>
      <vt:lpstr>PowerPoint Presentation</vt:lpstr>
      <vt:lpstr>Summary </vt:lpstr>
      <vt:lpstr>Calculating SD and SE</vt:lpstr>
      <vt:lpstr>Review Concepts</vt:lpstr>
    </vt:vector>
  </TitlesOfParts>
  <Company>Waterford Union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in Science</dc:title>
  <dc:creator>Mr. Craig A. Kohn</dc:creator>
  <cp:lastModifiedBy>Kohn Craig</cp:lastModifiedBy>
  <cp:revision>88</cp:revision>
  <cp:lastPrinted>2012-11-13T13:27:35Z</cp:lastPrinted>
  <dcterms:created xsi:type="dcterms:W3CDTF">2011-12-01T18:19:06Z</dcterms:created>
  <dcterms:modified xsi:type="dcterms:W3CDTF">2013-10-15T17:01:06Z</dcterms:modified>
</cp:coreProperties>
</file>