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8" r:id="rId3"/>
    <p:sldId id="287" r:id="rId4"/>
    <p:sldId id="257" r:id="rId5"/>
    <p:sldId id="259" r:id="rId6"/>
    <p:sldId id="261" r:id="rId7"/>
    <p:sldId id="263" r:id="rId8"/>
    <p:sldId id="262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EF644-0823-438E-9A4E-3F99E60C14D6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EAB29-D53E-4E9E-B3FB-75E82015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0E977-97AA-4BAC-A3B0-6D711E9DE340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A84AB-68A7-4C3A-9AFC-FCF2A7A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1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4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1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3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2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0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1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5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9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4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4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7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22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B7D-64F6-4A5F-A0DA-5F92341A3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8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B7D-64F6-4A5F-A0DA-5F92341A3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B7D-64F6-4A5F-A0DA-5F92341A3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84AB-68A7-4C3A-9AFC-FCF2A7A557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B7D-64F6-4A5F-A0DA-5F92341A3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5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B7D-64F6-4A5F-A0DA-5F92341A3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1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>
              <a:defRPr b="1"/>
            </a:lvl1pPr>
            <a:lvl3pPr>
              <a:defRPr i="1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7D18FF-62D4-4E94-93B3-B3FEB7253BCF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8E34E18-94AE-447E-BE32-9284BA869F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hyperlink" Target="http://www.animatedknots.com/surgtwohand/index.php?LogoImage=LogoGrog.jpg&amp;Website=www.animatedknots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Suturing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0837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Original by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Rance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Redhouse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Atene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Kyle John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Compiled by </a:t>
            </a:r>
          </a:p>
          <a:p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Craig Kohn</a:t>
            </a:r>
          </a:p>
          <a:p>
            <a:endParaRPr lang="en-US" sz="3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Materials from Boston School of Medicine and other sources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Suture Materials 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8610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Suture materials can be divided into two categories: absorbable and non-absorbable.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u="sng" dirty="0" smtClean="0"/>
              <a:t>Absorbable materials</a:t>
            </a:r>
            <a:r>
              <a:rPr lang="en-US" dirty="0" smtClean="0"/>
              <a:t> have the advantage in that they are less likely to cause an immune response by the body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Non-absorbable materials</a:t>
            </a:r>
            <a:r>
              <a:rPr lang="en-US" dirty="0" smtClean="0"/>
              <a:t> can be left in the body permanently if needed.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Absorbable Suture Materials 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724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Absorbable suture materials </a:t>
            </a:r>
            <a:r>
              <a:rPr lang="en-US" sz="2800" dirty="0" smtClean="0"/>
              <a:t>are broken down by the patient’s body. </a:t>
            </a:r>
          </a:p>
          <a:p>
            <a:pPr lvl="1"/>
            <a:r>
              <a:rPr lang="en-US" dirty="0" smtClean="0"/>
              <a:t>The original absorbable material was chromic catgut (still used today).</a:t>
            </a:r>
          </a:p>
          <a:p>
            <a:pPr lvl="1"/>
            <a:r>
              <a:rPr lang="en-US" dirty="0" smtClean="0"/>
              <a:t>This is made from animal intestines and breaks down after 7 days. 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Because absorbable materials break down, there is less of a likelihood of an severe immune reaction. </a:t>
            </a:r>
          </a:p>
        </p:txBody>
      </p:sp>
      <p:pic>
        <p:nvPicPr>
          <p:cNvPr id="2050" name="Picture 2" descr="http://www.aspidesutures.com/images/products/box-absorbable-suture-chromic-catg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45098" cy="2038350"/>
          </a:xfrm>
          <a:prstGeom prst="rect">
            <a:avLst/>
          </a:prstGeom>
          <a:noFill/>
        </p:spPr>
      </p:pic>
      <p:pic>
        <p:nvPicPr>
          <p:cNvPr id="2052" name="Picture 4" descr="http://www.bombayharbor.com/productImage/0922169001210144734/Plain_Catgut_Chromic_Catg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86200"/>
            <a:ext cx="3867151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Non-absorbable Suture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Non-absorbable sutures</a:t>
            </a:r>
            <a:r>
              <a:rPr lang="en-US" dirty="0" smtClean="0"/>
              <a:t> are made of materials that are not readily broken down by the body’s enzymes or by hydrolysis.</a:t>
            </a:r>
          </a:p>
          <a:p>
            <a:pPr lvl="1"/>
            <a:r>
              <a:rPr lang="en-US" dirty="0" smtClean="0"/>
              <a:t>Non-absorbable materials can be removed or left in place permanently</a:t>
            </a:r>
          </a:p>
          <a:p>
            <a:pPr marL="448056" lvl="4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i="1" dirty="0" smtClean="0"/>
              <a:t>Source: Boston University Medical Campus</a:t>
            </a:r>
          </a:p>
          <a:p>
            <a:endParaRPr lang="en-US" dirty="0"/>
          </a:p>
        </p:txBody>
      </p:sp>
      <p:pic>
        <p:nvPicPr>
          <p:cNvPr id="35844" name="Picture 4" descr="http://www.sutures.be/suturematerials/non-absorb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2667000" cy="5163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830763"/>
          </a:xfrm>
        </p:spPr>
        <p:txBody>
          <a:bodyPr>
            <a:normAutofit/>
          </a:bodyPr>
          <a:lstStyle/>
          <a:p>
            <a:r>
              <a:rPr lang="en-US" b="1" dirty="0" smtClean="0"/>
              <a:t>Forceps</a:t>
            </a:r>
            <a:r>
              <a:rPr lang="en-US" dirty="0" smtClean="0"/>
              <a:t> allow you to control the position of the skin to make it easier to pass the needle and suture material through the skin.  </a:t>
            </a:r>
            <a:br>
              <a:rPr lang="en-US" dirty="0" smtClean="0"/>
            </a:br>
            <a:endParaRPr lang="en-US" dirty="0" smtClean="0"/>
          </a:p>
          <a:p>
            <a:pPr lvl="4"/>
            <a:r>
              <a:rPr lang="en-US" i="1" dirty="0" smtClean="0"/>
              <a:t>Source: Boston University Medical Campus</a:t>
            </a:r>
          </a:p>
          <a:p>
            <a:endParaRPr lang="en-US" dirty="0"/>
          </a:p>
        </p:txBody>
      </p:sp>
      <p:pic>
        <p:nvPicPr>
          <p:cNvPr id="37890" name="Picture 2" descr="http://www.bu.edu/cms/www.bumc.bu.edu/generalsurgery/files/Images/suturing/Simple%20Interrupted/simp-int%20(lo%20res)/forcepsh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289300" cy="2466976"/>
          </a:xfrm>
          <a:prstGeom prst="rect">
            <a:avLst/>
          </a:prstGeom>
          <a:noFill/>
        </p:spPr>
      </p:pic>
      <p:pic>
        <p:nvPicPr>
          <p:cNvPr id="37892" name="Picture 4" descr="http://www.bu.edu/cms/www.bumc.bu.edu/generalsurgery/files/Images/suturing/Simple%20Interrupted/simp-int%20(lo%20res)/simp-in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62350"/>
            <a:ext cx="327660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hooks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Instead of using forceps, the skin edges can also be controlled using </a:t>
            </a:r>
            <a:r>
              <a:rPr lang="en-US" b="1" dirty="0" smtClean="0"/>
              <a:t>skin hooks</a:t>
            </a:r>
          </a:p>
          <a:p>
            <a:pPr lvl="1"/>
            <a:r>
              <a:rPr lang="en-US" dirty="0" smtClean="0"/>
              <a:t>These have the advantage that they do not crush the skin edge. 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curved forceps </a:t>
            </a:r>
            <a:r>
              <a:rPr lang="en-US" dirty="0" smtClean="0"/>
              <a:t>combine the function of both the skin hooks and the forceps.</a:t>
            </a:r>
            <a:endParaRPr lang="en-US" dirty="0"/>
          </a:p>
        </p:txBody>
      </p:sp>
      <p:pic>
        <p:nvPicPr>
          <p:cNvPr id="39940" name="Picture 4" descr="http://www.bu.edu/cms/www.bumc.bu.edu/generalsurgery/files/Images/suturing/Instruments/skinhook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7494"/>
            <a:ext cx="3810000" cy="2857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75" y="3657600"/>
            <a:ext cx="3000063" cy="30000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 Sutures</a:t>
            </a:r>
          </a:p>
          <a:p>
            <a:r>
              <a:rPr lang="en-US" dirty="0" smtClean="0"/>
              <a:t>Non-continuous Sutures</a:t>
            </a:r>
          </a:p>
          <a:p>
            <a:r>
              <a:rPr lang="en-US" dirty="0" smtClean="0"/>
              <a:t>Purse-String Suture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continuous  suture</a:t>
            </a:r>
            <a:r>
              <a:rPr lang="en-US" sz="2800" dirty="0" smtClean="0"/>
              <a:t>, also called </a:t>
            </a:r>
            <a:r>
              <a:rPr lang="en-US" sz="2800" b="1" i="1" dirty="0" smtClean="0"/>
              <a:t>uninterrupted suture,</a:t>
            </a:r>
            <a:r>
              <a:rPr lang="en-US" sz="2800" b="1" dirty="0" smtClean="0"/>
              <a:t> </a:t>
            </a:r>
            <a:r>
              <a:rPr lang="en-US" sz="2800" dirty="0" smtClean="0"/>
              <a:t>is made from an uninterrupted series of stitches that are fastened at each end by a knot.</a:t>
            </a:r>
          </a:p>
          <a:p>
            <a:pPr lvl="1"/>
            <a:r>
              <a:rPr lang="en-US" dirty="0" smtClean="0"/>
              <a:t>A.k.a. </a:t>
            </a:r>
            <a:r>
              <a:rPr lang="en-US" b="1" dirty="0" smtClean="0"/>
              <a:t>Running Stitch</a:t>
            </a:r>
          </a:p>
          <a:p>
            <a:pPr lvl="1"/>
            <a:endParaRPr lang="en-US" b="1" dirty="0"/>
          </a:p>
          <a:p>
            <a:r>
              <a:rPr lang="en-US" dirty="0" smtClean="0"/>
              <a:t>This suture is fast and lessens the risk of infection. </a:t>
            </a:r>
            <a:endParaRPr lang="en-US" dirty="0"/>
          </a:p>
        </p:txBody>
      </p:sp>
      <p:pic>
        <p:nvPicPr>
          <p:cNvPr id="7" name="Picture 8" descr="http://www.residentnet.com/images/running.jpg"/>
          <p:cNvPicPr>
            <a:picLocks noChangeAspect="1" noChangeArrowheads="1"/>
          </p:cNvPicPr>
          <p:nvPr/>
        </p:nvPicPr>
        <p:blipFill>
          <a:blip r:embed="rId3" cstate="print"/>
          <a:srcRect l="9315" r="12329"/>
          <a:stretch>
            <a:fillRect/>
          </a:stretch>
        </p:blipFill>
        <p:spPr bwMode="auto">
          <a:xfrm>
            <a:off x="4572000" y="1752600"/>
            <a:ext cx="39624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Non-Continuous Suture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8862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non-continuous suture</a:t>
            </a:r>
            <a:r>
              <a:rPr lang="en-US" sz="2800" dirty="0"/>
              <a:t>, also called an </a:t>
            </a:r>
            <a:r>
              <a:rPr lang="en-US" sz="2800" b="1" dirty="0"/>
              <a:t>interrupted stitch</a:t>
            </a:r>
            <a:r>
              <a:rPr lang="en-US" sz="2800" dirty="0"/>
              <a:t>, is where each stitch is tied separately. 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This stitch has the benefit of creating a more accurate fit for the edges of the wound.</a:t>
            </a:r>
            <a:endParaRPr lang="en-US" sz="2800" dirty="0"/>
          </a:p>
        </p:txBody>
      </p:sp>
      <p:pic>
        <p:nvPicPr>
          <p:cNvPr id="6" name="Content Placeholder 8" descr="inter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13" r="7187"/>
          <a:stretch>
            <a:fillRect/>
          </a:stretch>
        </p:blipFill>
        <p:spPr>
          <a:xfrm>
            <a:off x="4343400" y="1600200"/>
            <a:ext cx="4572000" cy="439821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Pro’s and Con’s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Continuous Sutures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+ It is faster.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+ It brings less foreign material in wound.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+ It is potentially more airtight/watertight.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- If one knot fails, it is a big deal.</a:t>
            </a:r>
          </a:p>
          <a:p>
            <a:pPr>
              <a:buFontTx/>
              <a:buNone/>
            </a:pPr>
            <a:r>
              <a:rPr lang="en-US" dirty="0" smtClean="0"/>
              <a:t>- Less control over tension.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Non-continuous Sutures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+ This allows for adjustment of tension.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+ If one knot fails, it is not a big deal.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- More time is needed.</a:t>
            </a:r>
          </a:p>
          <a:p>
            <a:pPr>
              <a:buFontTx/>
              <a:buNone/>
            </a:pPr>
            <a:r>
              <a:rPr lang="en-US" dirty="0" smtClean="0"/>
              <a:t>- Costs more.</a:t>
            </a:r>
          </a:p>
          <a:p>
            <a:pPr>
              <a:buFontTx/>
              <a:buNone/>
            </a:pPr>
            <a:r>
              <a:rPr lang="en-US" dirty="0" smtClean="0"/>
              <a:t>- Increased amount of foreign material in wound.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i="1" dirty="0" smtClean="0"/>
              <a:t>Courtesy of J. James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ook Antiqua" pitchFamily="18" charset="0"/>
              </a:rPr>
              <a:t>Purse-string Suture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 purse-string suture is a continuous stitch paralleling the edges of a circular wound. </a:t>
            </a:r>
          </a:p>
          <a:p>
            <a:pPr lvl="1"/>
            <a:r>
              <a:rPr lang="en-US" dirty="0" smtClean="0"/>
              <a:t>This is commonly used to close circular wounds, such as hernia or an </a:t>
            </a:r>
            <a:r>
              <a:rPr lang="en-US" dirty="0" err="1" smtClean="0"/>
              <a:t>appendiceal</a:t>
            </a:r>
            <a:r>
              <a:rPr lang="en-US" dirty="0" smtClean="0"/>
              <a:t> stump</a:t>
            </a:r>
            <a:endParaRPr lang="en-US" dirty="0"/>
          </a:p>
        </p:txBody>
      </p:sp>
      <p:pic>
        <p:nvPicPr>
          <p:cNvPr id="6" name="Content Placeholder 8" descr="p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116" r="11190"/>
          <a:stretch>
            <a:fillRect/>
          </a:stretch>
        </p:blipFill>
        <p:spPr>
          <a:xfrm>
            <a:off x="4495800" y="2057400"/>
            <a:ext cx="4483395" cy="3505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Sutures are used to repair cuts in the body and keep the edges of the wound closed. </a:t>
            </a:r>
          </a:p>
          <a:p>
            <a:pPr lvl="1"/>
            <a:r>
              <a:rPr lang="en-US" dirty="0" smtClean="0"/>
              <a:t>While small wounds can usually keep themselves closed, large wounds require additional assistance or they will re-open and delay healing.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Sutures can be made of absorbable material, wire, nylon, and  other sources. </a:t>
            </a:r>
          </a:p>
          <a:p>
            <a:pPr lvl="1"/>
            <a:r>
              <a:rPr lang="en-US" dirty="0" smtClean="0"/>
              <a:t>In lieu of suturing, a vet could also use metal staples or glue to close a wound.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7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Suturing Techniques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Angles of Insertion</a:t>
            </a:r>
          </a:p>
          <a:p>
            <a:r>
              <a:rPr lang="en-US" dirty="0" smtClean="0"/>
              <a:t>Coordinating forceps and needle </a:t>
            </a:r>
          </a:p>
          <a:p>
            <a:r>
              <a:rPr lang="en-US" dirty="0" smtClean="0"/>
              <a:t>Key Maneuvers </a:t>
            </a:r>
          </a:p>
          <a:p>
            <a:r>
              <a:rPr lang="en-US" dirty="0" smtClean="0"/>
              <a:t>Knots</a:t>
            </a:r>
          </a:p>
          <a:p>
            <a:r>
              <a:rPr lang="en-US" dirty="0" smtClean="0"/>
              <a:t>Suture Removal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 to create right angles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ideal skin suture should form a rectangle.</a:t>
            </a:r>
          </a:p>
          <a:p>
            <a:pPr lvl="1"/>
            <a:r>
              <a:rPr lang="en-US" dirty="0" smtClean="0"/>
              <a:t>It should penetrate the epidermis and dermis perpendicular to the skin surface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 penetration, turn at a right angle, at the depth of the wound, move parallel to the skin surface, and then move straight to the surface. </a:t>
            </a:r>
            <a:endParaRPr lang="en-US" dirty="0"/>
          </a:p>
        </p:txBody>
      </p:sp>
      <p:pic>
        <p:nvPicPr>
          <p:cNvPr id="44034" name="Picture 2" descr="http://www.bu.edu/cms/www.bumc.bu.edu/generalsurgery/files/Images/suturing/simple%20int%20suture%20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06399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Use of the Forceps and Needle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1148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tip of the needle holder should grasp the needle about 2/3 of the way back from the point. </a:t>
            </a:r>
          </a:p>
          <a:p>
            <a:pPr lvl="1"/>
            <a:r>
              <a:rPr lang="en-US" dirty="0" smtClean="0"/>
              <a:t>The needle holder and needle should be perpendicular to each other.</a:t>
            </a:r>
          </a:p>
          <a:p>
            <a:r>
              <a:rPr lang="en-US" dirty="0" smtClean="0"/>
              <a:t>The tip of the needle should penetrate the skin perpendicularly about 5-10 mm from the wound edge.</a:t>
            </a:r>
          </a:p>
          <a:p>
            <a:pPr lvl="1"/>
            <a:r>
              <a:rPr lang="en-US" dirty="0" smtClean="0"/>
              <a:t>Elevate the skin with the forceps while penetrating the skin.</a:t>
            </a:r>
          </a:p>
          <a:p>
            <a:endParaRPr lang="en-US" dirty="0"/>
          </a:p>
        </p:txBody>
      </p:sp>
      <p:pic>
        <p:nvPicPr>
          <p:cNvPr id="56322" name="Picture 2" descr="http://www.bu.edu/cms/www.bumc.bu.edu/generalsurgery/files/Images/suturing/Simple%20Interrupted/simp-int%20(lo%20res)/armingneed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705" y="3886200"/>
            <a:ext cx="3293490" cy="24574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152931" y="3609976"/>
            <a:ext cx="31242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Picture 4" descr="http://www.bu.edu/cms/www.bumc.bu.edu/generalsurgery/files/Images/suturing/Simple%20Interrupted/simp-int%20(lo%20res)/simp-in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28775"/>
            <a:ext cx="3048000" cy="228600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343400" y="2438400"/>
            <a:ext cx="2133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-Shape 11"/>
          <p:cNvSpPr/>
          <p:nvPr/>
        </p:nvSpPr>
        <p:spPr>
          <a:xfrm rot="534132">
            <a:off x="6901496" y="4691696"/>
            <a:ext cx="609600" cy="609600"/>
          </a:xfrm>
          <a:prstGeom prst="corner">
            <a:avLst>
              <a:gd name="adj1" fmla="val 7746"/>
              <a:gd name="adj2" fmla="val 774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4812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/>
              <a:t>*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r>
              <a:rPr lang="en-US" dirty="0" smtClean="0"/>
              <a:t>Forceps &amp; Needle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343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tip of the needle should now be seen protruding into the wound </a:t>
            </a:r>
          </a:p>
          <a:p>
            <a:pPr lvl="1"/>
            <a:r>
              <a:rPr lang="en-US" dirty="0" smtClean="0"/>
              <a:t>At this point, continue to hold the skin w/ the forceps.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common error here is to release the forceps from the skin edge</a:t>
            </a:r>
          </a:p>
          <a:p>
            <a:pPr lvl="1"/>
            <a:r>
              <a:rPr lang="en-US" dirty="0" smtClean="0"/>
              <a:t>This would cause the skin to retract, and the needle may move and retract beneath the skin edge</a:t>
            </a:r>
          </a:p>
          <a:p>
            <a:endParaRPr lang="en-US" dirty="0"/>
          </a:p>
        </p:txBody>
      </p:sp>
      <p:pic>
        <p:nvPicPr>
          <p:cNvPr id="58370" name="Picture 2" descr="http://www.bu.edu/cms/www.bumc.bu.edu/generalsurgery/files/Images/suturing/Simple%20Interrupted/simp-int%20(lo%20res)/simp-i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3733800" cy="2800352"/>
          </a:xfrm>
          <a:prstGeom prst="rect">
            <a:avLst/>
          </a:prstGeom>
          <a:noFill/>
        </p:spPr>
      </p:pic>
      <p:pic>
        <p:nvPicPr>
          <p:cNvPr id="58372" name="Picture 4" descr="http://www.bu.edu/cms/www.bumc.bu.edu/generalsurgery/files/Images/suturing/Simple%20Interrupted/simp-int%20(lo%20res)/simp-in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733800" cy="280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and Needle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key is to hold the position of the skin edge while releasing the needle from the needle holder.</a:t>
            </a:r>
          </a:p>
          <a:p>
            <a:pPr lvl="1"/>
            <a:r>
              <a:rPr lang="en-US" dirty="0" smtClean="0"/>
              <a:t>Pull the needle from the other side of the elevated skin. </a:t>
            </a:r>
          </a:p>
          <a:p>
            <a:pPr lvl="1"/>
            <a:r>
              <a:rPr lang="en-US" dirty="0" smtClean="0"/>
              <a:t>Elevate the other skin edge and penetrate it with the needle.</a:t>
            </a:r>
            <a:endParaRPr lang="en-US" dirty="0"/>
          </a:p>
        </p:txBody>
      </p:sp>
      <p:pic>
        <p:nvPicPr>
          <p:cNvPr id="60418" name="Picture 2" descr="http://www.bu.edu/cms/www.bumc.bu.edu/generalsurgery/files/Images/suturing/Simple%20Interrupted/simp-int%20(lo%20res)/simp-in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3999"/>
            <a:ext cx="3657600" cy="2743201"/>
          </a:xfrm>
          <a:prstGeom prst="rect">
            <a:avLst/>
          </a:prstGeom>
          <a:noFill/>
        </p:spPr>
      </p:pic>
      <p:pic>
        <p:nvPicPr>
          <p:cNvPr id="60420" name="Picture 4" descr="http://www.bu.edu/cms/www.bumc.bu.edu/generalsurgery/files/Images/suturing/Simple%20Interrupted/simp-int%20(lo%20res)/simp-in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799"/>
            <a:ext cx="36576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 Tying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83208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Simpler knots are better than complicated knots.</a:t>
            </a:r>
          </a:p>
          <a:p>
            <a:r>
              <a:rPr lang="en-US" b="0" dirty="0" smtClean="0"/>
              <a:t>Smaller knots are better than </a:t>
            </a:r>
            <a:br>
              <a:rPr lang="en-US" b="0" dirty="0" smtClean="0"/>
            </a:br>
            <a:r>
              <a:rPr lang="en-US" b="0" dirty="0" smtClean="0"/>
              <a:t>bigger knots.</a:t>
            </a:r>
          </a:p>
          <a:p>
            <a:r>
              <a:rPr lang="en-US" b="0" dirty="0" smtClean="0"/>
              <a:t>Excessive tension will cause </a:t>
            </a:r>
            <a:br>
              <a:rPr lang="en-US" b="0" dirty="0" smtClean="0"/>
            </a:br>
            <a:r>
              <a:rPr lang="en-US" b="0" dirty="0" smtClean="0"/>
              <a:t>tissue damage.</a:t>
            </a:r>
          </a:p>
          <a:p>
            <a:r>
              <a:rPr lang="en-US" b="0" dirty="0" smtClean="0"/>
              <a:t>Tension should be as </a:t>
            </a:r>
            <a:br>
              <a:rPr lang="en-US" b="0" dirty="0" smtClean="0"/>
            </a:br>
            <a:r>
              <a:rPr lang="en-US" b="0" dirty="0" smtClean="0"/>
              <a:t>horizontal as possible (minimize </a:t>
            </a:r>
            <a:br>
              <a:rPr lang="en-US" b="0" dirty="0" smtClean="0"/>
            </a:br>
            <a:r>
              <a:rPr lang="en-US" b="0" dirty="0" smtClean="0"/>
              <a:t>lifting).</a:t>
            </a:r>
          </a:p>
          <a:p>
            <a:r>
              <a:rPr lang="en-US" b="0" dirty="0" smtClean="0"/>
              <a:t>Minimal ties per knot should be </a:t>
            </a:r>
            <a:br>
              <a:rPr lang="en-US" b="0" dirty="0" smtClean="0"/>
            </a:br>
            <a:r>
              <a:rPr lang="en-US" b="0" dirty="0" smtClean="0"/>
              <a:t>used; extra ties add bulk.</a:t>
            </a:r>
          </a:p>
          <a:p>
            <a:r>
              <a:rPr lang="en-US" b="0" dirty="0" smtClean="0"/>
              <a:t>If the two ends of the suture are </a:t>
            </a:r>
            <a:br>
              <a:rPr lang="en-US" b="0" dirty="0" smtClean="0"/>
            </a:br>
            <a:r>
              <a:rPr lang="en-US" b="0" dirty="0" smtClean="0"/>
              <a:t>pulled in opposite directions with </a:t>
            </a:r>
            <a:br>
              <a:rPr lang="en-US" b="0" dirty="0" smtClean="0"/>
            </a:br>
            <a:r>
              <a:rPr lang="en-US" b="0" dirty="0" smtClean="0"/>
              <a:t>uniform rate and tension, the knot </a:t>
            </a:r>
            <a:br>
              <a:rPr lang="en-US" b="0" dirty="0" smtClean="0"/>
            </a:br>
            <a:r>
              <a:rPr lang="en-US" b="0" dirty="0" smtClean="0"/>
              <a:t>may be tied more securely. </a:t>
            </a:r>
            <a:endParaRPr lang="en-US" b="0" dirty="0"/>
          </a:p>
        </p:txBody>
      </p:sp>
      <p:pic>
        <p:nvPicPr>
          <p:cNvPr id="68610" name="Picture 2" descr="http://www.uphs.upenn.edu/surgery/dse/medicalstudents/knots/kn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776" y="2514600"/>
            <a:ext cx="2538781" cy="3170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1729" y="56489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900" i="1" dirty="0" smtClean="0"/>
              <a:t>Source: ruralareavet.org </a:t>
            </a:r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Two-handed square knot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The two-hand square knot is the easiest and most reliable for tying most suture materials.</a:t>
            </a:r>
          </a:p>
          <a:p>
            <a:pPr lvl="1"/>
            <a:r>
              <a:rPr lang="en-US" dirty="0" smtClean="0"/>
              <a:t>It may be used to tie surgical gut, virgin silk, surgical cotton, and surgical stainless steel.</a:t>
            </a:r>
          </a:p>
          <a:p>
            <a:endParaRPr lang="en-US" dirty="0"/>
          </a:p>
        </p:txBody>
      </p:sp>
      <p:pic>
        <p:nvPicPr>
          <p:cNvPr id="7" name="Picture 2" descr="http://www.uphs.upenn.edu/surgery/dse/medicalstudents/knots/knots.jpg"/>
          <p:cNvPicPr>
            <a:picLocks noChangeAspect="1" noChangeArrowheads="1"/>
          </p:cNvPicPr>
          <p:nvPr/>
        </p:nvPicPr>
        <p:blipFill>
          <a:blip r:embed="rId3" cstate="print"/>
          <a:srcRect b="53897"/>
          <a:stretch>
            <a:fillRect/>
          </a:stretch>
        </p:blipFill>
        <p:spPr bwMode="auto">
          <a:xfrm>
            <a:off x="3176666" y="4276743"/>
            <a:ext cx="3276600" cy="1886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79233" y="615023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900" i="1" dirty="0" smtClean="0"/>
              <a:t>Source: ruralareavet.org </a:t>
            </a:r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34" y="-12372"/>
            <a:ext cx="9144000" cy="1399032"/>
          </a:xfrm>
        </p:spPr>
        <p:txBody>
          <a:bodyPr/>
          <a:lstStyle/>
          <a:p>
            <a:r>
              <a:rPr lang="en-US" dirty="0" smtClean="0"/>
              <a:t>Two Handed Square Knot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0" y="1069300"/>
            <a:ext cx="3650105" cy="243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1" y="3641777"/>
            <a:ext cx="3681334" cy="245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75" y="1100530"/>
            <a:ext cx="3603261" cy="2402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1776"/>
            <a:ext cx="3681335" cy="24542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238" y="6124443"/>
            <a:ext cx="8800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Visit this page to see all steps: </a:t>
            </a:r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www.animatedknots.com/surgtwohand/index.php?LogoImage=LogoGrog.jpg&amp;Website=www.animatedknots.com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506"/>
            <a:ext cx="8229600" cy="1399032"/>
          </a:xfrm>
        </p:spPr>
        <p:txBody>
          <a:bodyPr/>
          <a:lstStyle/>
          <a:p>
            <a:r>
              <a:rPr lang="en-US" dirty="0" smtClean="0"/>
              <a:t>Surgeon’s Knot (Friction Knot)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Surgeon’s Knot is recommended for synthetic materials or materials that do not easily hold their own shape. </a:t>
            </a:r>
          </a:p>
          <a:p>
            <a:pPr lvl="1"/>
            <a:r>
              <a:rPr lang="en-US" dirty="0" smtClean="0"/>
              <a:t>The Surgeon’s Knot is similar to a Square Knot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difference is that the first loop of the knot is double wrapped.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left strand is wrapped twice</a:t>
            </a:r>
            <a:br>
              <a:rPr lang="en-US" dirty="0" smtClean="0"/>
            </a:br>
            <a:r>
              <a:rPr lang="en-US" dirty="0" smtClean="0"/>
              <a:t>around the right </a:t>
            </a:r>
            <a:br>
              <a:rPr lang="en-US" dirty="0" smtClean="0"/>
            </a:br>
            <a:r>
              <a:rPr lang="en-US" dirty="0" smtClean="0"/>
              <a:t>strand.  </a:t>
            </a:r>
          </a:p>
          <a:p>
            <a:r>
              <a:rPr lang="en-US" dirty="0" smtClean="0"/>
              <a:t>The knot is finished just </a:t>
            </a:r>
            <a:br>
              <a:rPr lang="en-US" dirty="0" smtClean="0"/>
            </a:br>
            <a:r>
              <a:rPr lang="en-US" dirty="0" smtClean="0"/>
              <a:t>like a square knot</a:t>
            </a:r>
            <a:endParaRPr lang="en-US" dirty="0"/>
          </a:p>
        </p:txBody>
      </p:sp>
      <p:pic>
        <p:nvPicPr>
          <p:cNvPr id="63494" name="Picture 6" descr="http://content.answcdn.com/main/content/img/elsevier/vet/gr369.jpg"/>
          <p:cNvPicPr>
            <a:picLocks noChangeAspect="1" noChangeArrowheads="1"/>
          </p:cNvPicPr>
          <p:nvPr/>
        </p:nvPicPr>
        <p:blipFill>
          <a:blip r:embed="rId3" cstate="print"/>
          <a:srcRect b="40571"/>
          <a:stretch>
            <a:fillRect/>
          </a:stretch>
        </p:blipFill>
        <p:spPr bwMode="auto">
          <a:xfrm>
            <a:off x="5334000" y="4419600"/>
            <a:ext cx="3810000" cy="2438400"/>
          </a:xfrm>
          <a:prstGeom prst="rect">
            <a:avLst/>
          </a:prstGeom>
          <a:noFill/>
        </p:spPr>
      </p:pic>
      <p:pic>
        <p:nvPicPr>
          <p:cNvPr id="7" name="Picture 2" descr="http://www.uphs.upenn.edu/surgery/dse/medicalstudents/knots/knots.jpg"/>
          <p:cNvPicPr>
            <a:picLocks noChangeAspect="1" noChangeArrowheads="1"/>
          </p:cNvPicPr>
          <p:nvPr/>
        </p:nvPicPr>
        <p:blipFill>
          <a:blip r:embed="rId4" cstate="print"/>
          <a:srcRect b="53897"/>
          <a:stretch>
            <a:fillRect/>
          </a:stretch>
        </p:blipFill>
        <p:spPr bwMode="auto">
          <a:xfrm>
            <a:off x="7620000" y="3581400"/>
            <a:ext cx="1371600" cy="789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Removal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Sutures should be removed from the…</a:t>
            </a:r>
          </a:p>
          <a:p>
            <a:pPr lvl="1"/>
            <a:r>
              <a:rPr lang="en-US" dirty="0" smtClean="0"/>
              <a:t>Face: 3-4 days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Scalp: 5 days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Trunk: 7 days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Arm or leg: 7-10 days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Foot 10-14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Asceptic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an </a:t>
            </a:r>
            <a:r>
              <a:rPr lang="en-US" u="sng" dirty="0" smtClean="0"/>
              <a:t>aseptic technique</a:t>
            </a:r>
            <a:r>
              <a:rPr lang="en-US" dirty="0" smtClean="0"/>
              <a:t> whenever suturing is necessary.</a:t>
            </a:r>
            <a:endParaRPr lang="en-US" u="sng" dirty="0" smtClean="0"/>
          </a:p>
          <a:p>
            <a:pPr lvl="1"/>
            <a:r>
              <a:rPr lang="en-US" b="1" dirty="0" smtClean="0"/>
              <a:t>Aseptic </a:t>
            </a:r>
            <a:r>
              <a:rPr lang="en-US" b="1" dirty="0"/>
              <a:t>technique </a:t>
            </a:r>
            <a:r>
              <a:rPr lang="en-US" dirty="0"/>
              <a:t>encompasses all procedures designed to prevent the introduction of bacterial contamination into the surgical wound.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Aseptic </a:t>
            </a:r>
            <a:r>
              <a:rPr lang="en-US" dirty="0"/>
              <a:t>technique includes:</a:t>
            </a:r>
          </a:p>
          <a:p>
            <a:pPr lvl="1"/>
            <a:r>
              <a:rPr lang="en-US" dirty="0"/>
              <a:t>The use of sterile instruments</a:t>
            </a:r>
          </a:p>
          <a:p>
            <a:pPr lvl="1"/>
            <a:r>
              <a:rPr lang="en-US" dirty="0"/>
              <a:t>Appropriate surgical preparation of the patient</a:t>
            </a:r>
          </a:p>
          <a:p>
            <a:pPr lvl="1"/>
            <a:r>
              <a:rPr lang="en-US" dirty="0"/>
              <a:t>The use of sterile gloves and appropriate attire</a:t>
            </a:r>
          </a:p>
          <a:p>
            <a:pPr lvl="1"/>
            <a:r>
              <a:rPr lang="en-US" dirty="0"/>
              <a:t>Appropriate location for conducting the surgery</a:t>
            </a:r>
          </a:p>
          <a:p>
            <a:pPr lvl="1"/>
            <a:r>
              <a:rPr lang="en-US" dirty="0"/>
              <a:t>Maintenance of sterility throughout the surgical </a:t>
            </a:r>
            <a:r>
              <a:rPr lang="en-US" dirty="0" smtClean="0"/>
              <a:t>procedure</a:t>
            </a:r>
          </a:p>
          <a:p>
            <a:pPr lvl="3"/>
            <a:r>
              <a:rPr lang="en-US" sz="1200" dirty="0" smtClean="0"/>
              <a:t>Taken from: “General </a:t>
            </a:r>
            <a:r>
              <a:rPr lang="en-US" sz="1200" dirty="0"/>
              <a:t>Principles of </a:t>
            </a:r>
            <a:r>
              <a:rPr lang="en-US" sz="1200" dirty="0" smtClean="0"/>
              <a:t>Surgery”. 2013. Penn State University Animal Resource Program.</a:t>
            </a:r>
            <a:r>
              <a:rPr lang="en-US" sz="1200" b="1" dirty="0" smtClean="0"/>
              <a:t>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23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Removal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876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first step in suture removal is that the skin </a:t>
            </a:r>
            <a:r>
              <a:rPr lang="en-US" dirty="0" smtClean="0"/>
              <a:t>should be cleansed. </a:t>
            </a:r>
          </a:p>
          <a:p>
            <a:pPr lvl="1"/>
            <a:r>
              <a:rPr lang="en-US" dirty="0" smtClean="0"/>
              <a:t>Hydrogen peroxide is a good choice for gently removing dried blood and exudate. 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Grasp one of the “ears” of the suture with a forceps to elevate the suture just enough to slip the tip of a small scissor under the suture in order to cut it.</a:t>
            </a:r>
          </a:p>
          <a:p>
            <a:endParaRPr lang="en-US" dirty="0"/>
          </a:p>
        </p:txBody>
      </p:sp>
      <p:pic>
        <p:nvPicPr>
          <p:cNvPr id="70658" name="Picture 2" descr="http://www.bu.edu/cms/www.bumc.bu.edu/generalsurgery/files/Images/suturing/suture%20removal.jpg"/>
          <p:cNvPicPr>
            <a:picLocks noChangeAspect="1" noChangeArrowheads="1"/>
          </p:cNvPicPr>
          <p:nvPr/>
        </p:nvPicPr>
        <p:blipFill>
          <a:blip r:embed="rId3" cstate="print"/>
          <a:srcRect l="6154" r="13846"/>
          <a:stretch>
            <a:fillRect/>
          </a:stretch>
        </p:blipFill>
        <p:spPr bwMode="auto">
          <a:xfrm>
            <a:off x="5334000" y="1828800"/>
            <a:ext cx="3495038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410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i="1" dirty="0" smtClean="0"/>
              <a:t>Source: Boston University Medical Campus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Removal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suture gently elevated, snip the suture with a scissors.  </a:t>
            </a:r>
          </a:p>
          <a:p>
            <a:pPr lvl="1"/>
            <a:r>
              <a:rPr lang="en-US" dirty="0" smtClean="0"/>
              <a:t>The suture is then gently removed by pulling with the forceps.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frequently a good idea to reinforce the wound with adhesive strips or tape to prevent it from re-opening.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Wound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First, trim or shave the area surrounding the wound to avoid contamination and to ensure proper airflow. </a:t>
            </a:r>
            <a:endParaRPr lang="en-US" dirty="0"/>
          </a:p>
          <a:p>
            <a:pPr lvl="1"/>
            <a:r>
              <a:rPr lang="en-US" dirty="0" smtClean="0"/>
              <a:t>The wound edges should be exposed and clearly visible. </a:t>
            </a:r>
          </a:p>
          <a:p>
            <a:pPr lvl="1"/>
            <a:r>
              <a:rPr lang="en-US" dirty="0" smtClean="0"/>
              <a:t>Ideally, there should be a </a:t>
            </a:r>
            <a:r>
              <a:rPr lang="en-US" b="1" dirty="0" smtClean="0"/>
              <a:t>half-inch</a:t>
            </a:r>
            <a:r>
              <a:rPr lang="en-US" dirty="0" smtClean="0"/>
              <a:t> diameter of </a:t>
            </a:r>
            <a:r>
              <a:rPr lang="en-US" u="sng" dirty="0" smtClean="0"/>
              <a:t>hair-free skin </a:t>
            </a:r>
            <a:r>
              <a:rPr lang="en-US" dirty="0" smtClean="0"/>
              <a:t>surrounding the wound.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Washing and rinsing the wound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remove </a:t>
            </a:r>
            <a:r>
              <a:rPr lang="en-US" dirty="0" smtClean="0"/>
              <a:t>bacteria </a:t>
            </a:r>
            <a:r>
              <a:rPr lang="en-US" dirty="0"/>
              <a:t>and debris.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soap to gently wash </a:t>
            </a:r>
            <a:r>
              <a:rPr lang="en-US" dirty="0" smtClean="0"/>
              <a:t>the </a:t>
            </a:r>
            <a:r>
              <a:rPr lang="en-US" dirty="0"/>
              <a:t>skin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wound </a:t>
            </a:r>
            <a:r>
              <a:rPr lang="en-US" dirty="0"/>
              <a:t>and surrounding tissue. </a:t>
            </a:r>
          </a:p>
          <a:p>
            <a:pPr lvl="1"/>
            <a:r>
              <a:rPr lang="en-US" dirty="0"/>
              <a:t>Allow warm water to flow over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/>
              <a:t>the wound for a period of </a:t>
            </a:r>
            <a:r>
              <a:rPr lang="en-US" u="sng" dirty="0"/>
              <a:t>two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full </a:t>
            </a:r>
            <a:r>
              <a:rPr lang="en-US" u="sng" dirty="0"/>
              <a:t>minutes.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2500" r="21874" b="23750"/>
          <a:stretch/>
        </p:blipFill>
        <p:spPr>
          <a:xfrm>
            <a:off x="5791200" y="3299672"/>
            <a:ext cx="2971800" cy="3146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3290" y="6454808"/>
            <a:ext cx="3695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</a:t>
            </a:r>
            <a:r>
              <a:rPr lang="en-US" sz="900" i="1" dirty="0" smtClean="0"/>
              <a:t>www.flickr.com/photos/olatheanimalhospital</a:t>
            </a:r>
            <a:endParaRPr lang="en-US" sz="9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Wound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257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Following wound irrigation, pat the wound dry using a sterile gauze pad. </a:t>
            </a:r>
            <a:endParaRPr lang="en-US" dirty="0"/>
          </a:p>
          <a:p>
            <a:pPr lvl="1"/>
            <a:r>
              <a:rPr lang="en-US" dirty="0" smtClean="0"/>
              <a:t>A clean paper towel can also be utilized to dry the surrounding area. </a:t>
            </a:r>
          </a:p>
          <a:p>
            <a:pPr lvl="1"/>
            <a:r>
              <a:rPr lang="en-US" dirty="0" smtClean="0"/>
              <a:t>Avoid using cloth towels, as this can simply transfer additional bacteria to the clean wound.</a:t>
            </a:r>
          </a:p>
          <a:p>
            <a:endParaRPr lang="en-US" dirty="0"/>
          </a:p>
        </p:txBody>
      </p:sp>
      <p:pic>
        <p:nvPicPr>
          <p:cNvPr id="4" name="Picture 4" descr="http://www.loganmed.co.za/components/com_virtuemart/shop_image/product/Gauze_Sponge_Uns_48342979ac7c5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5715000" y="2309294"/>
            <a:ext cx="3110459" cy="3719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Supplies</a:t>
            </a:r>
            <a:endParaRPr lang="en-US" sz="7200" b="1" dirty="0">
              <a:solidFill>
                <a:srgbClr val="00206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3733800" cy="2286000"/>
          </a:xfrm>
        </p:spPr>
        <p:txBody>
          <a:bodyPr/>
          <a:lstStyle/>
          <a:p>
            <a:r>
              <a:rPr lang="en-US" dirty="0" smtClean="0"/>
              <a:t>Materials Needed for Suturing</a:t>
            </a:r>
            <a:endParaRPr lang="en-US" dirty="0"/>
          </a:p>
        </p:txBody>
      </p:sp>
      <p:pic>
        <p:nvPicPr>
          <p:cNvPr id="9" name="Content Placeholder 8" descr="untitled-10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38200" y="3124200"/>
            <a:ext cx="2682143" cy="3124200"/>
          </a:xfrm>
        </p:spPr>
      </p:pic>
      <p:pic>
        <p:nvPicPr>
          <p:cNvPr id="10" name="Content Placeholder 9" descr="55584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343400" y="332509"/>
            <a:ext cx="4572000" cy="2078182"/>
          </a:xfrm>
        </p:spPr>
      </p:pic>
      <p:pic>
        <p:nvPicPr>
          <p:cNvPr id="12" name="Picture 11" descr="VC119479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519055"/>
            <a:ext cx="4572000" cy="180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Curved Needle</a:t>
            </a:r>
            <a:endParaRPr lang="en-US" sz="4400" dirty="0"/>
          </a:p>
        </p:txBody>
      </p:sp>
      <p:pic>
        <p:nvPicPr>
          <p:cNvPr id="12" name="Content Placeholder 11" descr="Curvedneedle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14017" y="1685375"/>
            <a:ext cx="3716566" cy="372482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724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Curved needles </a:t>
            </a:r>
            <a:r>
              <a:rPr lang="en-US" sz="2800" dirty="0" smtClean="0"/>
              <a:t>are used most often in the suturing process. </a:t>
            </a:r>
          </a:p>
          <a:p>
            <a:pPr lvl="1"/>
            <a:r>
              <a:rPr lang="en-US" dirty="0" smtClean="0"/>
              <a:t>The curved needle are shaped like an arc to make the job easier and  faster. </a:t>
            </a:r>
          </a:p>
          <a:p>
            <a:pPr lvl="1"/>
            <a:r>
              <a:rPr lang="en-US" dirty="0" smtClean="0"/>
              <a:t>This needle can be used for any type of suture.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size of the needle depends on the tissue to be sutured.</a:t>
            </a:r>
          </a:p>
          <a:p>
            <a:pPr lvl="1"/>
            <a:r>
              <a:rPr lang="en-US" dirty="0" smtClean="0"/>
              <a:t>Thinner tissue requires a smaller needle.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>
            <a:noAutofit/>
          </a:bodyPr>
          <a:lstStyle/>
          <a:p>
            <a:r>
              <a:rPr lang="en-US" sz="4800" dirty="0" smtClean="0"/>
              <a:t> Needle Holders</a:t>
            </a:r>
            <a:endParaRPr lang="en-US" sz="4800" dirty="0"/>
          </a:p>
        </p:txBody>
      </p:sp>
      <p:pic>
        <p:nvPicPr>
          <p:cNvPr id="8" name="Content Placeholder 7" descr="untitled-1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504950"/>
            <a:ext cx="3276600" cy="2457450"/>
          </a:xfrm>
        </p:spPr>
      </p:pic>
      <p:pic>
        <p:nvPicPr>
          <p:cNvPr id="7" name="Content Placeholder 6" descr="hom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29200" y="4038600"/>
            <a:ext cx="3091132" cy="2472906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648200" cy="52705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needle holder </a:t>
            </a:r>
            <a:r>
              <a:rPr lang="en-US" sz="2800" dirty="0" smtClean="0"/>
              <a:t>is a surgical instrument used to hold a suturing needle for closing wounds during suturing and surgical procedures</a:t>
            </a:r>
          </a:p>
          <a:p>
            <a:pPr lvl="1"/>
            <a:r>
              <a:rPr lang="en-US" sz="2400" dirty="0" smtClean="0"/>
              <a:t>It may have both a serrated portion and a cutting portion</a:t>
            </a:r>
            <a:r>
              <a:rPr lang="en-US" dirty="0" smtClean="0"/>
              <a:t> (for holding the needle and cutting the stitching material).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Holding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7244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several techniques for holding the needle holder.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most common method is to place the </a:t>
            </a:r>
            <a:r>
              <a:rPr lang="en-US" u="sng" dirty="0" smtClean="0"/>
              <a:t>thumb</a:t>
            </a:r>
            <a:r>
              <a:rPr lang="en-US" dirty="0" smtClean="0"/>
              <a:t> and </a:t>
            </a:r>
            <a:r>
              <a:rPr lang="en-US" u="sng" dirty="0" smtClean="0"/>
              <a:t>middle or ring</a:t>
            </a:r>
            <a:r>
              <a:rPr lang="en-US" dirty="0" smtClean="0"/>
              <a:t> </a:t>
            </a:r>
            <a:r>
              <a:rPr lang="en-US" u="sng" dirty="0" smtClean="0"/>
              <a:t>finger</a:t>
            </a:r>
            <a:r>
              <a:rPr lang="en-US" dirty="0" smtClean="0"/>
              <a:t> slightly into the instrument’s rings. </a:t>
            </a:r>
            <a:endParaRPr lang="en-US" dirty="0"/>
          </a:p>
          <a:p>
            <a:pPr lvl="1"/>
            <a:r>
              <a:rPr lang="en-US" dirty="0" smtClean="0"/>
              <a:t>Avoid inserting your fingers far into the rings of the instrument, since this will tie up your fingers and impede your mobility.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Some surgeons do not put their fingers into the rings at all and simply grasp the rings and body of the needle holder in the palm of their hand.</a:t>
            </a:r>
          </a:p>
          <a:p>
            <a:pPr marL="448056" lvl="4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i="1" dirty="0" smtClean="0"/>
              <a:t>Source: Boston University Medical Campus</a:t>
            </a:r>
          </a:p>
          <a:p>
            <a:endParaRPr lang="en-US" dirty="0"/>
          </a:p>
        </p:txBody>
      </p:sp>
      <p:pic>
        <p:nvPicPr>
          <p:cNvPr id="41986" name="Picture 2" descr="http://www.bu.edu/cms/www.bumc.bu.edu/generalsurgery/files/Images/suturing/Simple%20Interrupted/simp-int%20(lo%20res)/needlehol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3289300" cy="2466976"/>
          </a:xfrm>
          <a:prstGeom prst="rect">
            <a:avLst/>
          </a:prstGeom>
          <a:noFill/>
        </p:spPr>
      </p:pic>
      <p:pic>
        <p:nvPicPr>
          <p:cNvPr id="41988" name="Picture 4" descr="http://www.bu.edu/cms/www.bumc.bu.edu/generalsurgery/files/Images/suturing/Simple%20Interrupted/simp-int%20(lo%20res)/needlehold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3289300" cy="2466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728</TotalTime>
  <Words>1098</Words>
  <Application>Microsoft Office PowerPoint</Application>
  <PresentationFormat>On-screen Show (4:3)</PresentationFormat>
  <Paragraphs>199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Verve</vt:lpstr>
      <vt:lpstr>Suturing </vt:lpstr>
      <vt:lpstr>Sutures</vt:lpstr>
      <vt:lpstr>Asceptic Technique</vt:lpstr>
      <vt:lpstr>Preparing the Wound </vt:lpstr>
      <vt:lpstr>Preparing the Wound (cont.)</vt:lpstr>
      <vt:lpstr>Supplies</vt:lpstr>
      <vt:lpstr> Curved Needle</vt:lpstr>
      <vt:lpstr> Needle Holders</vt:lpstr>
      <vt:lpstr>Needle Holding Techniques</vt:lpstr>
      <vt:lpstr> Suture Materials </vt:lpstr>
      <vt:lpstr> Absorbable Suture Materials </vt:lpstr>
      <vt:lpstr>Non-absorbable Suture Materials</vt:lpstr>
      <vt:lpstr>Forceps</vt:lpstr>
      <vt:lpstr>Skin hooks</vt:lpstr>
      <vt:lpstr>Types of Sutures</vt:lpstr>
      <vt:lpstr>Continuous Suture</vt:lpstr>
      <vt:lpstr>Non-Continuous Suture</vt:lpstr>
      <vt:lpstr>Pro’s and Con’s </vt:lpstr>
      <vt:lpstr>Purse-string Suture</vt:lpstr>
      <vt:lpstr>Suturing Techniques </vt:lpstr>
      <vt:lpstr>Remember to create right angles</vt:lpstr>
      <vt:lpstr>Coordinated Use of the Forceps and Needle Holder</vt:lpstr>
      <vt:lpstr>Forceps &amp; Needle (Cont)</vt:lpstr>
      <vt:lpstr>Forceps and Needle (cont)</vt:lpstr>
      <vt:lpstr>Knot Tying Principles </vt:lpstr>
      <vt:lpstr>Two-handed square knot</vt:lpstr>
      <vt:lpstr>Two Handed Square Knot Steps</vt:lpstr>
      <vt:lpstr>Surgeon’s Knot (Friction Knot)</vt:lpstr>
      <vt:lpstr>Suture Removal </vt:lpstr>
      <vt:lpstr>Suture Removal Steps</vt:lpstr>
      <vt:lpstr>Suture Removal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Suturing</dc:title>
  <dc:creator>WUHS</dc:creator>
  <cp:lastModifiedBy>WUHS</cp:lastModifiedBy>
  <cp:revision>58</cp:revision>
  <dcterms:created xsi:type="dcterms:W3CDTF">2010-10-15T13:25:48Z</dcterms:created>
  <dcterms:modified xsi:type="dcterms:W3CDTF">2013-10-19T19:30:54Z</dcterms:modified>
</cp:coreProperties>
</file>