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56" r:id="rId2"/>
    <p:sldId id="257" r:id="rId3"/>
    <p:sldId id="259" r:id="rId4"/>
    <p:sldId id="261" r:id="rId5"/>
    <p:sldId id="260" r:id="rId6"/>
    <p:sldId id="258"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3" r:id="rId27"/>
    <p:sldId id="282" r:id="rId28"/>
    <p:sldId id="284" r:id="rId29"/>
    <p:sldId id="285" r:id="rId30"/>
    <p:sldId id="287"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43"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D5D7CF-3C68-4EC8-9071-0FD1DCCF366D}" type="datetimeFigureOut">
              <a:rPr lang="en-US" smtClean="0"/>
              <a:t>2/17/2014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A28B08-A2D9-49E7-B085-5F8AA7749F3A}" type="slidenum">
              <a:rPr lang="en-US" smtClean="0"/>
              <a:t>‹#›</a:t>
            </a:fld>
            <a:endParaRPr lang="en-US"/>
          </a:p>
        </p:txBody>
      </p:sp>
    </p:spTree>
    <p:extLst>
      <p:ext uri="{BB962C8B-B14F-4D97-AF65-F5344CB8AC3E}">
        <p14:creationId xmlns:p14="http://schemas.microsoft.com/office/powerpoint/2010/main" val="2353761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28B08-A2D9-49E7-B085-5F8AA7749F3A}" type="slidenum">
              <a:rPr lang="en-US" smtClean="0"/>
              <a:t>19</a:t>
            </a:fld>
            <a:endParaRPr lang="en-US"/>
          </a:p>
        </p:txBody>
      </p:sp>
    </p:spTree>
    <p:extLst>
      <p:ext uri="{BB962C8B-B14F-4D97-AF65-F5344CB8AC3E}">
        <p14:creationId xmlns:p14="http://schemas.microsoft.com/office/powerpoint/2010/main" val="985681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28B08-A2D9-49E7-B085-5F8AA7749F3A}" type="slidenum">
              <a:rPr lang="en-US" smtClean="0"/>
              <a:t>26</a:t>
            </a:fld>
            <a:endParaRPr lang="en-US"/>
          </a:p>
        </p:txBody>
      </p:sp>
    </p:spTree>
    <p:extLst>
      <p:ext uri="{BB962C8B-B14F-4D97-AF65-F5344CB8AC3E}">
        <p14:creationId xmlns:p14="http://schemas.microsoft.com/office/powerpoint/2010/main" val="985681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392BF125-FC5D-462F-9D41-288CBA6E44EC}" type="datetimeFigureOut">
              <a:rPr lang="en-US" smtClean="0"/>
              <a:t>2/17/2014</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7C6328BC-F367-4736-BB08-D45D68FDD12D}"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BF125-FC5D-462F-9D41-288CBA6E44EC}" type="datetimeFigureOut">
              <a:rPr lang="en-US" smtClean="0"/>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328BC-F367-4736-BB08-D45D68FDD12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BF125-FC5D-462F-9D41-288CBA6E44EC}" type="datetimeFigureOut">
              <a:rPr lang="en-US" smtClean="0"/>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328BC-F367-4736-BB08-D45D68FDD12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1440" cy="990600"/>
          </a:xfrm>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228600" y="1295400"/>
            <a:ext cx="8686800" cy="5029201"/>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92BF125-FC5D-462F-9D41-288CBA6E44EC}" type="datetimeFigureOut">
              <a:rPr lang="en-US" smtClean="0"/>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328BC-F367-4736-BB08-D45D68FDD12D}" type="slidenum">
              <a:rPr lang="en-US" smtClean="0"/>
              <a:t>‹#›</a:t>
            </a:fld>
            <a:endParaRPr lang="en-US"/>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90864" y="6330444"/>
            <a:ext cx="1700736" cy="45135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2BF125-FC5D-462F-9D41-288CBA6E44EC}" type="datetimeFigureOut">
              <a:rPr lang="en-US" smtClean="0"/>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328BC-F367-4736-BB08-D45D68FDD12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92BF125-FC5D-462F-9D41-288CBA6E44EC}" type="datetimeFigureOut">
              <a:rPr lang="en-US" smtClean="0"/>
              <a:t>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328BC-F367-4736-BB08-D45D68FDD12D}"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92BF125-FC5D-462F-9D41-288CBA6E44EC}" type="datetimeFigureOut">
              <a:rPr lang="en-US" smtClean="0"/>
              <a:t>2/17/2014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6328BC-F367-4736-BB08-D45D68FDD12D}"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2BF125-FC5D-462F-9D41-288CBA6E44EC}" type="datetimeFigureOut">
              <a:rPr lang="en-US" smtClean="0"/>
              <a:t>2/17/2014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6328BC-F367-4736-BB08-D45D68FDD12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2BF125-FC5D-462F-9D41-288CBA6E44EC}" type="datetimeFigureOut">
              <a:rPr lang="en-US" smtClean="0"/>
              <a:t>2/17/2014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6328BC-F367-4736-BB08-D45D68FDD12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BF125-FC5D-462F-9D41-288CBA6E44EC}" type="datetimeFigureOut">
              <a:rPr lang="en-US" smtClean="0"/>
              <a:t>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328BC-F367-4736-BB08-D45D68FDD12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BF125-FC5D-462F-9D41-288CBA6E44EC}" type="datetimeFigureOut">
              <a:rPr lang="en-US" smtClean="0"/>
              <a:t>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328BC-F367-4736-BB08-D45D68FDD12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392BF125-FC5D-462F-9D41-288CBA6E44EC}" type="datetimeFigureOut">
              <a:rPr lang="en-US" smtClean="0"/>
              <a:t>2/17/2014</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7C6328BC-F367-4736-BB08-D45D68FDD12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b="1"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url?sa=i&amp;rct=j&amp;q=american+degree&amp;source=images&amp;cd=&amp;cad=rja&amp;docid=OlxtYlfpJeEkNM&amp;tbnid=J4m9CII2rDu1jM:&amp;ved=0CAUQjRw&amp;url=http://karenthefarmersdaughter.wordpress.com/2012/08/10/2012-national-ffa-american-degree-recipients/&amp;ei=DtYbUc_EBov62AXE44CgDg&amp;bvm=bv.42261806,d.b2I&amp;psig=AFQjCNFLddW3uM5MWv907H5K4ujtFbAwBA&amp;ust=1360865164018760" TargetMode="External"/><Relationship Id="rId1" Type="http://schemas.openxmlformats.org/officeDocument/2006/relationships/slideLayout" Target="../slideLayouts/slideLayout2.xml"/><Relationship Id="rId4" Type="http://schemas.openxmlformats.org/officeDocument/2006/relationships/hyperlink" Target="http://www.google.com/url?sa=i&amp;rct=j&amp;q=american+degree&amp;source=images&amp;cd=&amp;docid=OlxtYlfpJeEkNM&amp;tbnid=J4m9CII2rDu1jM:&amp;ved=0CAQQjB0&amp;url=http://karenthefarmersdaughter.wordpress.com/2012/08/10/2012-national-ffa-american-degree-recipients/&amp;ei=DtYbUc_EBov62AXE44CgDg&amp;bvm=bv.42261806,d.b2I&amp;psig=AFQjCNFLddW3uM5MWv907H5K4ujtFbAwBA&amp;ust=136086516401876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ffa.org/documents/ffa_key_messages.pdf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ffa.org/About/nationalffa/nationalofficers/Pages/default.aspx" TargetMode="External"/><Relationship Id="rId2" Type="http://schemas.openxmlformats.org/officeDocument/2006/relationships/hyperlink" Target="http://www.wisconsinffa.org/pg-officers.php" TargetMode="Externa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m/url?sa=i&amp;rct=j&amp;q=ffa+flag&amp;source=images&amp;cd=&amp;cad=rja&amp;docid=4bc2n08gakLzSM&amp;tbnid=rI-71VfiiEPJ-M:&amp;ved=0CAUQjRw&amp;url=http://shop.ffa.org/ffa-outdoor-flag-p37847.aspx&amp;ei=CuwbUZSOF8XT2QWeyIDQBw&amp;bvm=bv.42261806,d.b2I&amp;psig=AFQjCNHMJa7a811lfUUq6DmvfBgAt8GDXw&amp;ust=136087078586838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om/url?sa=i&amp;rct=j&amp;q=national+ffa+officers&amp;source=images&amp;cd=&amp;cad=rja&amp;docid=DtfNeA0RLqrhFM&amp;tbnid=zOEUWXwThAIhqM:&amp;ved=0CAUQjRw&amp;url=http://www.hoards.com/IB_FFA-national-officers&amp;ei=0usbUd7VB-Tz2QWLn4CQCQ&amp;psig=AFQjCNGwzqKgOcTUK9iKND9pJNg2gV5gUA&amp;ust=136087071335391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com/url?sa=i&amp;rct=j&amp;q=ffa+jacket&amp;source=images&amp;cd=&amp;cad=rja&amp;docid=FmzjNezywnba3M&amp;tbnid=jUCES2VXIKpN9M:&amp;ved=0CAUQjRw&amp;url=http://shop.ffa.org/mens-standard-official-dress-jacket-p38459.aspx&amp;ei=-ewbUZWAMOjc2QXj2oGYDA&amp;bvm=bv.42261806,d.b2I&amp;psig=AFQjCNGJvzCeWjysc7b7Ak4WxeXbEDPXzQ&amp;ust=1360871027269175"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om/url?sa=i&amp;source=images&amp;cd=&amp;cad=rja&amp;docid=UJFK3bS3cYLeeM&amp;tbnid=gljZGHwbF_AxqM:&amp;ved=0CAgQjRwwAA&amp;url=http://www.americanroads.us/autotrails/leehighway.html&amp;ei=0e8bUdO-AuHu2QWczYGgDA&amp;psig=AFQjCNEhnDJqMI7Ow08c7crwnF1AGbEmNw&amp;ust=136087176107130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com/url?sa=i&amp;rct=j&amp;q=ffa+jacket&amp;source=images&amp;cd=&amp;cad=rja&amp;docid=FmzjNezywnba3M&amp;tbnid=jUCES2VXIKpN9M:&amp;ved=0CAUQjRw&amp;url=http://shop.ffa.org/mens-standard-official-dress-jacket-p38459.aspx&amp;ei=-ewbUZWAMOjc2QXj2oGYDA&amp;bvm=bv.42261806,d.b2I&amp;psig=AFQjCNGJvzCeWjysc7b7Ak4WxeXbEDPXzQ&amp;ust=1360871027269175"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3+circle+model&amp;source=images&amp;cd=&amp;cad=rja&amp;docid=5RpW75M1O7wafM&amp;tbnid=pkz1Fk_Lno6DHM:&amp;ved=0CAUQjRw&amp;url=https://www.ffa.org/about/whoweare/Pages/AgriculturalEducation.aspx&amp;ei=r6EbUb7sJ6Pr2wXpj4HgDw&amp;bvm=bv.42261806,d.b2I&amp;psig=AFQjCNHP6IIy2L_Eda6IoLGVaQBJ7QLxnw&amp;ust=1360851757437510" TargetMode="External"/><Relationship Id="rId2" Type="http://schemas.openxmlformats.org/officeDocument/2006/relationships/hyperlink" Target="https://www.ffa.org/Donate/Foundation/Pages/Foundation-FAQs.aspx" TargetMode="External"/><Relationship Id="rId1" Type="http://schemas.openxmlformats.org/officeDocument/2006/relationships/slideLayout" Target="../slideLayouts/slideLayout2.xml"/><Relationship Id="rId5" Type="http://schemas.openxmlformats.org/officeDocument/2006/relationships/hyperlink" Target="https://www.ffa.org/about/whoweare/Pages/AgriculturalEducation.aspx" TargetMode="Externa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com/url?sa=i&amp;rct=j&amp;q=ffa+emblem+change&amp;source=images&amp;cd=&amp;cad=rja&amp;docid=JsE0b-XmN0bBDM&amp;tbnid=zyVVTUAsFIvPzM:&amp;ved=0CAUQjRw&amp;url=http://www.hanie.com/sam-school.htm&amp;ei=ovAbUY6bFoac2AWWl4HwBA&amp;bvm=bv.42261806,d.b2I&amp;psig=AFQjCNGO84U4kU2JOkvsEm53QP-NwTuODQ&amp;ust=1360871954349208" TargetMode="External"/><Relationship Id="rId1" Type="http://schemas.openxmlformats.org/officeDocument/2006/relationships/slideLayout" Target="../slideLayouts/slideLayout2.xml"/><Relationship Id="rId5" Type="http://schemas.openxmlformats.org/officeDocument/2006/relationships/image" Target="../media/image37.gif"/><Relationship Id="rId4" Type="http://schemas.openxmlformats.org/officeDocument/2006/relationships/hyperlink" Target="http://www.google.com/url?sa=i&amp;rct=j&amp;q=ffa+emblem+change&amp;source=images&amp;cd=&amp;cad=rja&amp;docid=pQlvH2lX67RJ9M&amp;tbnid=2P0bVCHXLdbOqM:&amp;ved=0CAUQjRw&amp;url=http://juniatamifflinco.tripod.com/national.html&amp;ei=vvAbUdBb8OjaBfe9gcAF&amp;bvm=bv.42261806,d.b2I&amp;psig=AFQjCNGO84U4kU2JOkvsEm53QP-NwTuODQ&amp;ust=1360871954349208"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National FFA Organization</a:t>
            </a:r>
            <a:endParaRPr lang="en-US" dirty="0"/>
          </a:p>
        </p:txBody>
      </p:sp>
      <p:sp>
        <p:nvSpPr>
          <p:cNvPr id="3" name="Subtitle 2"/>
          <p:cNvSpPr>
            <a:spLocks noGrp="1"/>
          </p:cNvSpPr>
          <p:nvPr>
            <p:ph type="subTitle" idx="1"/>
          </p:nvPr>
        </p:nvSpPr>
        <p:spPr/>
        <p:txBody>
          <a:bodyPr>
            <a:normAutofit/>
          </a:bodyPr>
          <a:lstStyle/>
          <a:p>
            <a:r>
              <a:rPr lang="en-US" dirty="0" smtClean="0"/>
              <a:t>By C. Kohn</a:t>
            </a:r>
          </a:p>
          <a:p>
            <a:r>
              <a:rPr lang="en-US" dirty="0" smtClean="0"/>
              <a:t>Waterford Agricultural Sciences</a:t>
            </a:r>
            <a:endParaRPr lang="en-US" dirty="0"/>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 y="2209800"/>
            <a:ext cx="3237979" cy="4038600"/>
          </a:xfrm>
          <a:prstGeom prst="rect">
            <a:avLst/>
          </a:prstGeom>
        </p:spPr>
      </p:pic>
    </p:spTree>
    <p:extLst>
      <p:ext uri="{BB962C8B-B14F-4D97-AF65-F5344CB8AC3E}">
        <p14:creationId xmlns:p14="http://schemas.microsoft.com/office/powerpoint/2010/main" val="2555741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Speaking Contests</a:t>
            </a:r>
            <a:endParaRPr lang="en-US" dirty="0"/>
          </a:p>
        </p:txBody>
      </p:sp>
      <p:sp>
        <p:nvSpPr>
          <p:cNvPr id="3" name="Content Placeholder 2"/>
          <p:cNvSpPr>
            <a:spLocks noGrp="1"/>
          </p:cNvSpPr>
          <p:nvPr>
            <p:ph idx="1"/>
          </p:nvPr>
        </p:nvSpPr>
        <p:spPr/>
        <p:txBody>
          <a:bodyPr>
            <a:normAutofit fontScale="92500"/>
          </a:bodyPr>
          <a:lstStyle/>
          <a:p>
            <a:r>
              <a:rPr lang="en-US" dirty="0" smtClean="0"/>
              <a:t>FFA Speaking Contests are a specific kind of Career Development Event.</a:t>
            </a:r>
          </a:p>
          <a:p>
            <a:pPr lvl="1"/>
            <a:r>
              <a:rPr lang="en-US" dirty="0" smtClean="0"/>
              <a:t>In the FFA Speaking Contests, you can compete in several different kinds of events in order to improve your communication skills. </a:t>
            </a:r>
          </a:p>
          <a:p>
            <a:pPr lvl="1"/>
            <a:r>
              <a:rPr lang="en-US" dirty="0" smtClean="0"/>
              <a:t>Today, excellent communication is absolutely vital to any career path – the stronger your communication skills, the greater your likelihood of obtaining a well-paying job. </a:t>
            </a:r>
          </a:p>
          <a:p>
            <a:pPr lvl="1"/>
            <a:r>
              <a:rPr lang="en-US" dirty="0" smtClean="0"/>
              <a:t>Involvement in a FFA Speaking Contest proves to employers that you have the communication skills needed to be an effective employee. </a:t>
            </a:r>
            <a:br>
              <a:rPr lang="en-US" dirty="0" smtClean="0"/>
            </a:br>
            <a:endParaRPr lang="en-US" dirty="0" smtClean="0"/>
          </a:p>
          <a:p>
            <a:r>
              <a:rPr lang="en-US" dirty="0" smtClean="0"/>
              <a:t>Contest options include 1) Prepared Speaking, </a:t>
            </a:r>
            <a:br>
              <a:rPr lang="en-US" dirty="0" smtClean="0"/>
            </a:br>
            <a:r>
              <a:rPr lang="en-US" dirty="0" smtClean="0"/>
              <a:t>2) Extemporaneous Speaking, 3) Creed </a:t>
            </a:r>
            <a:br>
              <a:rPr lang="en-US" dirty="0" smtClean="0"/>
            </a:br>
            <a:r>
              <a:rPr lang="en-US" dirty="0" smtClean="0"/>
              <a:t>Speaking, 4) Job Interview, 5) Parliamentary </a:t>
            </a:r>
            <a:br>
              <a:rPr lang="en-US" dirty="0" smtClean="0"/>
            </a:br>
            <a:r>
              <a:rPr lang="en-US" dirty="0" smtClean="0"/>
              <a:t>Procedure, 6) Discussion, and 7) Quiz Bowl. </a:t>
            </a:r>
            <a:endParaRPr lang="en-US" dirty="0"/>
          </a:p>
        </p:txBody>
      </p:sp>
      <p:pic>
        <p:nvPicPr>
          <p:cNvPr id="7170" name="Picture 2" descr="C:\Users\99536\AppData\Local\Microsoft\Windows\Temporary Internet Files\Content.IE5\GUED4U6L\MC900384388[1].wmf"/>
          <p:cNvPicPr>
            <a:picLocks noChangeAspect="1" noChangeArrowheads="1"/>
          </p:cNvPicPr>
          <p:nvPr/>
        </p:nvPicPr>
        <p:blipFill>
          <a:blip r:embed="rId2" cstate="print">
            <a:duotone>
              <a:prstClr val="black"/>
              <a:schemeClr val="accent1">
                <a:tint val="45000"/>
                <a:satMod val="400000"/>
              </a:schemeClr>
            </a:duotone>
            <a:lum bright="-20000"/>
            <a:extLst>
              <a:ext uri="{28A0092B-C50C-407E-A947-70E740481C1C}">
                <a14:useLocalDpi xmlns:a14="http://schemas.microsoft.com/office/drawing/2010/main" val="0"/>
              </a:ext>
            </a:extLst>
          </a:blip>
          <a:srcRect/>
          <a:stretch>
            <a:fillRect/>
          </a:stretch>
        </p:blipFill>
        <p:spPr bwMode="auto">
          <a:xfrm>
            <a:off x="6781800" y="4351934"/>
            <a:ext cx="1824228" cy="1784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386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Agriscience Fair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Agriscience Fair is a competition in which students present the findings from actual research projects related to one of the following categories: </a:t>
            </a:r>
          </a:p>
          <a:p>
            <a:pPr lvl="1"/>
            <a:r>
              <a:rPr lang="en-US" dirty="0" smtClean="0"/>
              <a:t>1) </a:t>
            </a:r>
            <a:r>
              <a:rPr lang="en-US" u="sng" dirty="0"/>
              <a:t>A</a:t>
            </a:r>
            <a:r>
              <a:rPr lang="en-US" u="sng" dirty="0" smtClean="0"/>
              <a:t>nimal systems </a:t>
            </a:r>
            <a:r>
              <a:rPr lang="en-US" dirty="0" smtClean="0"/>
              <a:t>– animal growth and performance; medicine</a:t>
            </a:r>
          </a:p>
          <a:p>
            <a:pPr lvl="1"/>
            <a:r>
              <a:rPr lang="en-US" dirty="0"/>
              <a:t>2</a:t>
            </a:r>
            <a:r>
              <a:rPr lang="en-US" dirty="0" smtClean="0"/>
              <a:t>) </a:t>
            </a:r>
            <a:r>
              <a:rPr lang="en-US" u="sng" dirty="0"/>
              <a:t>E</a:t>
            </a:r>
            <a:r>
              <a:rPr lang="en-US" u="sng" dirty="0" smtClean="0"/>
              <a:t>nvironmental science </a:t>
            </a:r>
            <a:r>
              <a:rPr lang="en-US" dirty="0" smtClean="0"/>
              <a:t>– natural resources and ecology</a:t>
            </a:r>
          </a:p>
          <a:p>
            <a:pPr lvl="1"/>
            <a:r>
              <a:rPr lang="en-US" dirty="0" smtClean="0"/>
              <a:t>3) </a:t>
            </a:r>
            <a:r>
              <a:rPr lang="en-US" u="sng" dirty="0"/>
              <a:t>P</a:t>
            </a:r>
            <a:r>
              <a:rPr lang="en-US" u="sng" dirty="0" smtClean="0"/>
              <a:t>lant systems </a:t>
            </a:r>
            <a:r>
              <a:rPr lang="en-US" dirty="0" smtClean="0"/>
              <a:t>– function, structure, and reproduction of plants and plant cells</a:t>
            </a:r>
          </a:p>
          <a:p>
            <a:pPr lvl="1"/>
            <a:r>
              <a:rPr lang="en-US" dirty="0" smtClean="0"/>
              <a:t>4) </a:t>
            </a:r>
            <a:r>
              <a:rPr lang="en-US" u="sng" dirty="0"/>
              <a:t>P</a:t>
            </a:r>
            <a:r>
              <a:rPr lang="en-US" u="sng" dirty="0" smtClean="0"/>
              <a:t>ower, structures, and technology</a:t>
            </a:r>
            <a:r>
              <a:rPr lang="en-US" dirty="0" smtClean="0"/>
              <a:t> (engineering) – </a:t>
            </a:r>
            <a:br>
              <a:rPr lang="en-US" dirty="0" smtClean="0"/>
            </a:br>
            <a:r>
              <a:rPr lang="en-US" dirty="0" smtClean="0"/>
              <a:t>engine performance, renewable energy, product </a:t>
            </a:r>
            <a:br>
              <a:rPr lang="en-US" dirty="0" smtClean="0"/>
            </a:br>
            <a:r>
              <a:rPr lang="en-US" dirty="0" smtClean="0"/>
              <a:t>performance, etc. </a:t>
            </a:r>
          </a:p>
          <a:p>
            <a:pPr lvl="1"/>
            <a:r>
              <a:rPr lang="en-US" dirty="0" smtClean="0"/>
              <a:t>5) </a:t>
            </a:r>
            <a:r>
              <a:rPr lang="en-US" u="sng" dirty="0"/>
              <a:t>S</a:t>
            </a:r>
            <a:r>
              <a:rPr lang="en-US" u="sng" dirty="0" smtClean="0"/>
              <a:t>ocial sciences </a:t>
            </a:r>
            <a:r>
              <a:rPr lang="en-US" dirty="0" smtClean="0"/>
              <a:t>(behaviors and decisions of people </a:t>
            </a:r>
            <a:br>
              <a:rPr lang="en-US" dirty="0" smtClean="0"/>
            </a:br>
            <a:r>
              <a:rPr lang="en-US" dirty="0" smtClean="0"/>
              <a:t>in business and society) – polling of groups of people, </a:t>
            </a:r>
            <a:br>
              <a:rPr lang="en-US" dirty="0" smtClean="0"/>
            </a:br>
            <a:r>
              <a:rPr lang="en-US" dirty="0" smtClean="0"/>
              <a:t>effective practices, etc.</a:t>
            </a:r>
          </a:p>
          <a:p>
            <a:pPr lvl="1"/>
            <a:r>
              <a:rPr lang="en-US" dirty="0" smtClean="0"/>
              <a:t>6) </a:t>
            </a:r>
            <a:r>
              <a:rPr lang="en-US" u="sng" dirty="0" smtClean="0"/>
              <a:t>Food products and processing </a:t>
            </a:r>
            <a:r>
              <a:rPr lang="en-US" dirty="0" smtClean="0"/>
              <a:t>– product </a:t>
            </a:r>
            <a:br>
              <a:rPr lang="en-US" dirty="0" smtClean="0"/>
            </a:br>
            <a:r>
              <a:rPr lang="en-US" dirty="0" smtClean="0"/>
              <a:t>development, food safety, sales, and product quality</a:t>
            </a:r>
            <a:endParaRPr lang="en-US" dirty="0"/>
          </a:p>
        </p:txBody>
      </p:sp>
      <p:pic>
        <p:nvPicPr>
          <p:cNvPr id="8194" name="Picture 2" descr="C:\Users\99536\AppData\Local\Microsoft\Windows\Temporary Internet Files\Content.IE5\GUED4U6L\MP900407492[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433"/>
          <a:stretch/>
        </p:blipFill>
        <p:spPr bwMode="auto">
          <a:xfrm>
            <a:off x="6781800" y="3429000"/>
            <a:ext cx="1905000" cy="2668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400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Leadership Development</a:t>
            </a:r>
            <a:endParaRPr lang="en-US" dirty="0"/>
          </a:p>
        </p:txBody>
      </p:sp>
      <p:sp>
        <p:nvSpPr>
          <p:cNvPr id="3" name="Content Placeholder 2"/>
          <p:cNvSpPr>
            <a:spLocks noGrp="1"/>
          </p:cNvSpPr>
          <p:nvPr>
            <p:ph idx="1"/>
          </p:nvPr>
        </p:nvSpPr>
        <p:spPr/>
        <p:txBody>
          <a:bodyPr/>
          <a:lstStyle/>
          <a:p>
            <a:r>
              <a:rPr lang="en-US" dirty="0" smtClean="0"/>
              <a:t>Leadership is a central part of the FFA’s mission.  Students in this area can partake in the following leadership development events:</a:t>
            </a:r>
          </a:p>
          <a:p>
            <a:pPr lvl="1"/>
            <a:r>
              <a:rPr lang="en-US" u="sng" dirty="0" smtClean="0"/>
              <a:t>Sectional Leadership Workshop </a:t>
            </a:r>
            <a:r>
              <a:rPr lang="en-US" dirty="0" smtClean="0"/>
              <a:t>– hosted by the State FFA Officers in each of the state’s ten sections each September.</a:t>
            </a:r>
          </a:p>
          <a:p>
            <a:pPr lvl="1"/>
            <a:r>
              <a:rPr lang="en-US" u="sng" dirty="0" smtClean="0"/>
              <a:t>FIRE Conference </a:t>
            </a:r>
            <a:r>
              <a:rPr lang="en-US" dirty="0" smtClean="0"/>
              <a:t>– for FFA members in grades 7-9; held at UW-Madison each October. </a:t>
            </a:r>
          </a:p>
          <a:p>
            <a:pPr lvl="1"/>
            <a:r>
              <a:rPr lang="en-US" u="sng" dirty="0" smtClean="0"/>
              <a:t>212 Leadership Conference </a:t>
            </a:r>
            <a:r>
              <a:rPr lang="en-US" dirty="0" smtClean="0"/>
              <a:t>– this is a National FFA Conference held in March of each year for FFA members grades 9-10.</a:t>
            </a:r>
          </a:p>
          <a:p>
            <a:pPr lvl="1"/>
            <a:r>
              <a:rPr lang="en-US" u="sng" dirty="0" smtClean="0"/>
              <a:t>Halftime Leadership Conference </a:t>
            </a:r>
            <a:r>
              <a:rPr lang="en-US" dirty="0" smtClean="0"/>
              <a:t>– this is for two upperclassmen-members of FFA from each chapter in the state. </a:t>
            </a:r>
          </a:p>
          <a:p>
            <a:pPr lvl="1"/>
            <a:r>
              <a:rPr lang="en-US" u="sng" dirty="0" smtClean="0"/>
              <a:t>State FFA Convention </a:t>
            </a:r>
            <a:r>
              <a:rPr lang="en-US" dirty="0" smtClean="0"/>
              <a:t>– held in Madison each June.  </a:t>
            </a:r>
          </a:p>
          <a:p>
            <a:pPr lvl="1"/>
            <a:r>
              <a:rPr lang="en-US" u="sng" dirty="0" smtClean="0"/>
              <a:t>National FFA Convention </a:t>
            </a:r>
            <a:r>
              <a:rPr lang="en-US" dirty="0" smtClean="0"/>
              <a:t>– held in Louisville, KY</a:t>
            </a:r>
          </a:p>
          <a:p>
            <a:pPr lvl="1"/>
            <a:endParaRPr lang="en-US" dirty="0"/>
          </a:p>
        </p:txBody>
      </p:sp>
      <p:pic>
        <p:nvPicPr>
          <p:cNvPr id="9218" name="Picture 2" descr="C:\Users\99536\AppData\Local\Microsoft\Windows\Temporary Internet Files\Content.IE5\GUED4U6L\MP900305711[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274927">
            <a:off x="7096264" y="4985835"/>
            <a:ext cx="1465535" cy="1553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682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Leadership Development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FFA Members can also develop their leadership skills through involvement at the local level. </a:t>
            </a:r>
          </a:p>
          <a:p>
            <a:pPr lvl="1"/>
            <a:r>
              <a:rPr lang="en-US" dirty="0" smtClean="0"/>
              <a:t>By running for an </a:t>
            </a:r>
            <a:r>
              <a:rPr lang="en-US" u="sng" dirty="0" smtClean="0"/>
              <a:t>Officer Position</a:t>
            </a:r>
            <a:r>
              <a:rPr lang="en-US" dirty="0" smtClean="0"/>
              <a:t>, FFA members can gain real-world leadership experience by managing one of the largest chapters in the state and thousands of dollars of funding and expenses. </a:t>
            </a:r>
          </a:p>
          <a:p>
            <a:pPr lvl="2"/>
            <a:r>
              <a:rPr lang="en-US" i="1" dirty="0" smtClean="0"/>
              <a:t>The Waterford FFA has the following officers annually: President, Vice President, Secretary, Treasurer, Sentinel, and Reporter.</a:t>
            </a:r>
            <a:br>
              <a:rPr lang="en-US" i="1" dirty="0" smtClean="0"/>
            </a:br>
            <a:endParaRPr lang="en-US" i="1" dirty="0" smtClean="0"/>
          </a:p>
          <a:p>
            <a:pPr lvl="1"/>
            <a:r>
              <a:rPr lang="en-US" dirty="0" smtClean="0"/>
              <a:t>You can also get leadership experience by applying to be a </a:t>
            </a:r>
            <a:r>
              <a:rPr lang="en-US" u="sng" dirty="0" smtClean="0"/>
              <a:t>Manager</a:t>
            </a:r>
            <a:r>
              <a:rPr lang="en-US" dirty="0" smtClean="0"/>
              <a:t>.  </a:t>
            </a:r>
          </a:p>
          <a:p>
            <a:pPr lvl="2"/>
            <a:r>
              <a:rPr lang="en-US" i="1" dirty="0" smtClean="0"/>
              <a:t>Managers oversee the day-to-day operations of the following facilities: the Greenhouse, the Research Field, and the FFA Fruit Sale. </a:t>
            </a:r>
          </a:p>
          <a:p>
            <a:pPr lvl="2"/>
            <a:r>
              <a:rPr lang="en-US" i="1" dirty="0" smtClean="0"/>
              <a:t>These are </a:t>
            </a:r>
            <a:r>
              <a:rPr lang="en-US" i="1" u="sng" dirty="0" smtClean="0"/>
              <a:t>paid</a:t>
            </a:r>
            <a:r>
              <a:rPr lang="en-US" i="1" dirty="0" smtClean="0"/>
              <a:t> positions and are hired by the officers and advisors. </a:t>
            </a:r>
          </a:p>
          <a:p>
            <a:pPr lvl="2"/>
            <a:endParaRPr lang="en-US" i="1" dirty="0"/>
          </a:p>
          <a:p>
            <a:pPr lvl="1"/>
            <a:r>
              <a:rPr lang="en-US" dirty="0" smtClean="0"/>
              <a:t>From time to time, members can also serve as </a:t>
            </a:r>
            <a:br>
              <a:rPr lang="en-US" dirty="0" smtClean="0"/>
            </a:br>
            <a:r>
              <a:rPr lang="en-US" u="sng" dirty="0" smtClean="0"/>
              <a:t>Chairpersons</a:t>
            </a:r>
            <a:r>
              <a:rPr lang="en-US" dirty="0" smtClean="0"/>
              <a:t> for various events. </a:t>
            </a:r>
          </a:p>
          <a:p>
            <a:pPr lvl="2"/>
            <a:r>
              <a:rPr lang="en-US" i="1" dirty="0" smtClean="0"/>
              <a:t>For example, we may need chairpersons to run </a:t>
            </a:r>
            <a:br>
              <a:rPr lang="en-US" i="1" dirty="0" smtClean="0"/>
            </a:br>
            <a:r>
              <a:rPr lang="en-US" i="1" dirty="0" smtClean="0"/>
              <a:t>food drives, FFA week, the banquet, and other events. </a:t>
            </a:r>
            <a:endParaRPr lang="en-US" i="1" dirty="0"/>
          </a:p>
        </p:txBody>
      </p:sp>
      <p:pic>
        <p:nvPicPr>
          <p:cNvPr id="10243" name="Picture 3" descr="C:\Users\99536\AppData\Local\Microsoft\Windows\Temporary Internet Files\Content.IE5\FGPH9T5W\MP90038773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5246" y="4572000"/>
            <a:ext cx="2330154" cy="1662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421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karenthefarmersdaughter.files.wordpress.com/2012/08/had-1.jp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819400"/>
            <a:ext cx="1524000"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Leadership &amp; FFA Degrees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FFA also offers degrees to its members who show leadership development and personal growth. </a:t>
            </a:r>
          </a:p>
          <a:p>
            <a:pPr lvl="1"/>
            <a:r>
              <a:rPr lang="en-US" dirty="0" smtClean="0"/>
              <a:t>These degrees recognize individual achievement in the FFA in leadership and career preparation. </a:t>
            </a:r>
          </a:p>
          <a:p>
            <a:pPr lvl="1"/>
            <a:endParaRPr lang="en-US" dirty="0"/>
          </a:p>
          <a:p>
            <a:r>
              <a:rPr lang="en-US" dirty="0" smtClean="0"/>
              <a:t>The FFA offers the following degrees: </a:t>
            </a:r>
          </a:p>
          <a:p>
            <a:pPr lvl="1"/>
            <a:r>
              <a:rPr lang="en-US" u="sng" dirty="0" err="1" smtClean="0"/>
              <a:t>Greenhand</a:t>
            </a:r>
            <a:r>
              <a:rPr lang="en-US" dirty="0" smtClean="0"/>
              <a:t> – offered to new members who demonstrate a </a:t>
            </a:r>
            <a:br>
              <a:rPr lang="en-US" dirty="0" smtClean="0"/>
            </a:br>
            <a:r>
              <a:rPr lang="en-US" dirty="0" smtClean="0"/>
              <a:t>basic understanding of the FFA, show leadership potential, </a:t>
            </a:r>
            <a:br>
              <a:rPr lang="en-US" dirty="0" smtClean="0"/>
            </a:br>
            <a:r>
              <a:rPr lang="en-US" dirty="0" smtClean="0"/>
              <a:t>and have plans for an SAE and career preparation. </a:t>
            </a:r>
          </a:p>
          <a:p>
            <a:pPr lvl="1"/>
            <a:r>
              <a:rPr lang="en-US" u="sng" dirty="0" smtClean="0"/>
              <a:t>Chapter</a:t>
            </a:r>
            <a:r>
              <a:rPr lang="en-US" dirty="0" smtClean="0"/>
              <a:t> – offered to members who are established, proven </a:t>
            </a:r>
            <a:br>
              <a:rPr lang="en-US" dirty="0" smtClean="0"/>
            </a:br>
            <a:r>
              <a:rPr lang="en-US" dirty="0" smtClean="0"/>
              <a:t>leaders and have shown progress with their SAE and career </a:t>
            </a:r>
            <a:br>
              <a:rPr lang="en-US" dirty="0" smtClean="0"/>
            </a:br>
            <a:r>
              <a:rPr lang="en-US" dirty="0" smtClean="0"/>
              <a:t>preparation.</a:t>
            </a:r>
          </a:p>
          <a:p>
            <a:pPr lvl="1"/>
            <a:r>
              <a:rPr lang="en-US" u="sng" dirty="0" smtClean="0"/>
              <a:t>State</a:t>
            </a:r>
            <a:r>
              <a:rPr lang="en-US" dirty="0" smtClean="0"/>
              <a:t> – the highest degree offered in the state; it is awarded </a:t>
            </a:r>
            <a:br>
              <a:rPr lang="en-US" dirty="0" smtClean="0"/>
            </a:br>
            <a:r>
              <a:rPr lang="en-US" dirty="0" smtClean="0"/>
              <a:t>to the most elite FFA members in the state. </a:t>
            </a:r>
          </a:p>
          <a:p>
            <a:pPr lvl="1"/>
            <a:r>
              <a:rPr lang="en-US" u="sng" dirty="0" smtClean="0"/>
              <a:t>American</a:t>
            </a:r>
            <a:r>
              <a:rPr lang="en-US" dirty="0" smtClean="0"/>
              <a:t> – this degree is the highest degree awarded to </a:t>
            </a:r>
            <a:br>
              <a:rPr lang="en-US" dirty="0" smtClean="0"/>
            </a:br>
            <a:r>
              <a:rPr lang="en-US" dirty="0" smtClean="0"/>
              <a:t>FFA members and is only awarded to the most exceptional </a:t>
            </a:r>
            <a:br>
              <a:rPr lang="en-US" dirty="0" smtClean="0"/>
            </a:br>
            <a:r>
              <a:rPr lang="en-US" dirty="0" smtClean="0"/>
              <a:t>members who have shown the greatest accomplishment in </a:t>
            </a:r>
            <a:br>
              <a:rPr lang="en-US" dirty="0" smtClean="0"/>
            </a:br>
            <a:r>
              <a:rPr lang="en-US" dirty="0" smtClean="0"/>
              <a:t>leadership, personal growth, and career preparation. </a:t>
            </a:r>
            <a:endParaRPr lang="en-US" dirty="0"/>
          </a:p>
        </p:txBody>
      </p:sp>
      <p:sp>
        <p:nvSpPr>
          <p:cNvPr id="4" name="Rectangle 3"/>
          <p:cNvSpPr/>
          <p:nvPr/>
        </p:nvSpPr>
        <p:spPr>
          <a:xfrm>
            <a:off x="6739965" y="6096000"/>
            <a:ext cx="2388795" cy="215444"/>
          </a:xfrm>
          <a:prstGeom prst="rect">
            <a:avLst/>
          </a:prstGeom>
        </p:spPr>
        <p:txBody>
          <a:bodyPr wrap="none">
            <a:spAutoFit/>
          </a:bodyPr>
          <a:lstStyle/>
          <a:p>
            <a:r>
              <a:rPr lang="en-US" sz="800" dirty="0" smtClean="0">
                <a:solidFill>
                  <a:schemeClr val="bg1">
                    <a:lumMod val="50000"/>
                  </a:schemeClr>
                </a:solidFill>
                <a:hlinkClick r:id="rId4" action="ppaction://hlinkfile"/>
              </a:rPr>
              <a:t>Source: karenthefarmersdaughter.wordpress.com</a:t>
            </a:r>
            <a:r>
              <a:rPr lang="en-US" sz="800" dirty="0" smtClean="0">
                <a:solidFill>
                  <a:schemeClr val="bg1">
                    <a:lumMod val="50000"/>
                  </a:schemeClr>
                </a:solidFill>
              </a:rPr>
              <a:t> </a:t>
            </a:r>
            <a:endParaRPr lang="en-US" sz="800" dirty="0">
              <a:solidFill>
                <a:schemeClr val="bg1">
                  <a:lumMod val="50000"/>
                </a:schemeClr>
              </a:solidFill>
            </a:endParaRPr>
          </a:p>
        </p:txBody>
      </p:sp>
    </p:spTree>
    <p:extLst>
      <p:ext uri="{BB962C8B-B14F-4D97-AF65-F5344CB8AC3E}">
        <p14:creationId xmlns:p14="http://schemas.microsoft.com/office/powerpoint/2010/main" val="1469295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Service</a:t>
            </a:r>
            <a:endParaRPr lang="en-US" dirty="0"/>
          </a:p>
        </p:txBody>
      </p:sp>
      <p:sp>
        <p:nvSpPr>
          <p:cNvPr id="3" name="Content Placeholder 2"/>
          <p:cNvSpPr>
            <a:spLocks noGrp="1"/>
          </p:cNvSpPr>
          <p:nvPr>
            <p:ph idx="1"/>
          </p:nvPr>
        </p:nvSpPr>
        <p:spPr/>
        <p:txBody>
          <a:bodyPr>
            <a:normAutofit lnSpcReduction="10000"/>
          </a:bodyPr>
          <a:lstStyle/>
          <a:p>
            <a:r>
              <a:rPr lang="en-US" dirty="0" smtClean="0"/>
              <a:t>As part of its mission to foster the personal growth of its members, the FFA heavily emphasizes community service.  </a:t>
            </a:r>
          </a:p>
          <a:p>
            <a:pPr lvl="1"/>
            <a:r>
              <a:rPr lang="en-US" dirty="0" smtClean="0"/>
              <a:t>You cannot be a well-rounded and well-prepared individual unless you can appreciate the value and benefits of serving your community and nation. </a:t>
            </a:r>
          </a:p>
          <a:p>
            <a:pPr lvl="1"/>
            <a:endParaRPr lang="en-US" dirty="0"/>
          </a:p>
          <a:p>
            <a:r>
              <a:rPr lang="en-US" dirty="0" smtClean="0"/>
              <a:t>In Waterford, we annually conduct the following service events:</a:t>
            </a:r>
          </a:p>
          <a:p>
            <a:pPr lvl="1"/>
            <a:r>
              <a:rPr lang="en-US" dirty="0"/>
              <a:t>Adopt a Highway (Hwy 20 westbound)</a:t>
            </a:r>
          </a:p>
          <a:p>
            <a:pPr lvl="1"/>
            <a:r>
              <a:rPr lang="en-US" dirty="0"/>
              <a:t>Adopt a Family during Christmas</a:t>
            </a:r>
          </a:p>
          <a:p>
            <a:pPr lvl="1"/>
            <a:r>
              <a:rPr lang="en-US" dirty="0" smtClean="0"/>
              <a:t>Environmental service (e.g. Invasive </a:t>
            </a:r>
            <a:r>
              <a:rPr lang="en-US" dirty="0"/>
              <a:t>Species </a:t>
            </a:r>
            <a:r>
              <a:rPr lang="en-US" dirty="0" smtClean="0"/>
              <a:t/>
            </a:r>
            <a:br>
              <a:rPr lang="en-US" dirty="0" smtClean="0"/>
            </a:br>
            <a:r>
              <a:rPr lang="en-US" dirty="0" smtClean="0"/>
              <a:t>Removal &amp; Fox </a:t>
            </a:r>
            <a:r>
              <a:rPr lang="en-US" dirty="0"/>
              <a:t>River Water </a:t>
            </a:r>
            <a:r>
              <a:rPr lang="en-US" dirty="0" smtClean="0"/>
              <a:t>Monitoring)</a:t>
            </a:r>
            <a:endParaRPr lang="en-US" dirty="0"/>
          </a:p>
          <a:p>
            <a:pPr lvl="1"/>
            <a:r>
              <a:rPr lang="en-US" dirty="0"/>
              <a:t>Food Donations &amp; Drives to Love Inc. </a:t>
            </a:r>
          </a:p>
          <a:p>
            <a:pPr lvl="1"/>
            <a:r>
              <a:rPr lang="en-US" dirty="0" smtClean="0"/>
              <a:t>Volunteer </a:t>
            </a:r>
            <a:r>
              <a:rPr lang="en-US" dirty="0"/>
              <a:t>work at Levi Barnes retirement </a:t>
            </a:r>
            <a:r>
              <a:rPr lang="en-US" dirty="0" smtClean="0"/>
              <a:t>home</a:t>
            </a:r>
            <a:endParaRPr lang="en-US" dirty="0"/>
          </a:p>
        </p:txBody>
      </p:sp>
      <p:pic>
        <p:nvPicPr>
          <p:cNvPr id="12290" name="Picture 2" descr="C:\Users\99536\AppData\Local\Microsoft\Windows\Temporary Internet Files\Content.IE5\GUED4U6L\MC9003635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3962399"/>
            <a:ext cx="1676400" cy="2243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617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Scholarships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Many, many scholarships are available through the FFA.  </a:t>
            </a:r>
          </a:p>
          <a:p>
            <a:pPr lvl="1"/>
            <a:r>
              <a:rPr lang="en-US" dirty="0" smtClean="0"/>
              <a:t>To date, more than $34 million has been provided by the National FFA for higher education scholarships.</a:t>
            </a:r>
          </a:p>
          <a:p>
            <a:pPr lvl="1"/>
            <a:r>
              <a:rPr lang="en-US" dirty="0" smtClean="0"/>
              <a:t>More scholarships are also available at the state and local level. </a:t>
            </a:r>
          </a:p>
          <a:p>
            <a:pPr lvl="1"/>
            <a:r>
              <a:rPr lang="en-US" dirty="0" smtClean="0"/>
              <a:t>Scholarships are also awarded on a cash basis to State Proficiency Winners and CDE National Winners. </a:t>
            </a:r>
          </a:p>
          <a:p>
            <a:pPr lvl="1"/>
            <a:endParaRPr lang="en-US" dirty="0"/>
          </a:p>
          <a:p>
            <a:r>
              <a:rPr lang="en-US" dirty="0" smtClean="0"/>
              <a:t>The Summer Research Scholars program is one of our top local scholarships.</a:t>
            </a:r>
          </a:p>
          <a:p>
            <a:pPr lvl="1"/>
            <a:r>
              <a:rPr lang="en-US" dirty="0" smtClean="0"/>
              <a:t>Through the SRS program, you can receive a $2500 scholarship for a long-term research project through a grant from </a:t>
            </a:r>
            <a:r>
              <a:rPr lang="en-US" dirty="0" err="1" smtClean="0"/>
              <a:t>Runzheimer</a:t>
            </a:r>
            <a:r>
              <a:rPr lang="en-US" dirty="0" smtClean="0"/>
              <a:t>, Intl. </a:t>
            </a:r>
          </a:p>
          <a:p>
            <a:pPr lvl="1"/>
            <a:endParaRPr lang="en-US" dirty="0"/>
          </a:p>
          <a:p>
            <a:r>
              <a:rPr lang="en-US" dirty="0" smtClean="0"/>
              <a:t>You can also make money through FFA Membership!</a:t>
            </a:r>
            <a:endParaRPr lang="en-US" dirty="0"/>
          </a:p>
          <a:p>
            <a:pPr lvl="1"/>
            <a:r>
              <a:rPr lang="en-US" dirty="0" smtClean="0"/>
              <a:t>Your SAE can be a part-time job in which you make money.</a:t>
            </a:r>
          </a:p>
          <a:p>
            <a:pPr lvl="1"/>
            <a:r>
              <a:rPr lang="en-US" dirty="0" smtClean="0"/>
              <a:t>You can receive money back from fruit sale.</a:t>
            </a:r>
          </a:p>
          <a:p>
            <a:pPr lvl="1"/>
            <a:r>
              <a:rPr lang="en-US" dirty="0" smtClean="0"/>
              <a:t>FFA Managers are paid to do their jobs. </a:t>
            </a:r>
          </a:p>
          <a:p>
            <a:pPr lvl="1"/>
            <a:endParaRPr lang="en-US" dirty="0"/>
          </a:p>
          <a:p>
            <a:endParaRPr lang="en-US" dirty="0" smtClean="0"/>
          </a:p>
          <a:p>
            <a:endParaRPr lang="en-US" dirty="0"/>
          </a:p>
        </p:txBody>
      </p:sp>
      <p:pic>
        <p:nvPicPr>
          <p:cNvPr id="13314" name="Picture 2" descr="C:\Users\99536\AppData\Local\Microsoft\Windows\Temporary Internet Files\Content.IE5\9H0PPCAH\MC9000370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4572000"/>
            <a:ext cx="1254557" cy="176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667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 Courses</a:t>
            </a:r>
            <a:endParaRPr lang="en-US" dirty="0"/>
          </a:p>
        </p:txBody>
      </p:sp>
      <p:sp>
        <p:nvSpPr>
          <p:cNvPr id="3" name="Content Placeholder 2"/>
          <p:cNvSpPr>
            <a:spLocks noGrp="1"/>
          </p:cNvSpPr>
          <p:nvPr>
            <p:ph idx="1"/>
          </p:nvPr>
        </p:nvSpPr>
        <p:spPr/>
        <p:txBody>
          <a:bodyPr/>
          <a:lstStyle/>
          <a:p>
            <a:r>
              <a:rPr lang="en-US" dirty="0" smtClean="0"/>
              <a:t>While not specifically part of the FFA, ag courses are definitely a part of the 3-circle model of ag education!</a:t>
            </a:r>
          </a:p>
          <a:p>
            <a:pPr lvl="1"/>
            <a:r>
              <a:rPr lang="en-US" dirty="0" smtClean="0"/>
              <a:t>Continued enrollment in ag courses is one of the most sure-fire ways of ensuring your continued personal development and career preparation. </a:t>
            </a:r>
          </a:p>
          <a:p>
            <a:pPr lvl="1"/>
            <a:r>
              <a:rPr lang="en-US" dirty="0" smtClean="0"/>
              <a:t>Career skills, resumes, cover letters, and job interviews are regular components of higher-level ag courses at Waterford. </a:t>
            </a:r>
          </a:p>
          <a:p>
            <a:pPr lvl="1"/>
            <a:endParaRPr lang="en-US" dirty="0"/>
          </a:p>
          <a:p>
            <a:r>
              <a:rPr lang="en-US" dirty="0" smtClean="0"/>
              <a:t>Students who are most successful at Waterford in ag </a:t>
            </a:r>
            <a:r>
              <a:rPr lang="en-US" dirty="0" err="1" smtClean="0"/>
              <a:t>ed</a:t>
            </a:r>
            <a:r>
              <a:rPr lang="en-US" dirty="0" smtClean="0"/>
              <a:t> are those who take part in at least one course each year while staying actively involved in the FFA and their own personal SAE. </a:t>
            </a:r>
          </a:p>
          <a:p>
            <a:pPr lvl="1"/>
            <a:r>
              <a:rPr lang="en-US" dirty="0" smtClean="0"/>
              <a:t>These experiences will pay off for you personally…. literally!</a:t>
            </a:r>
            <a:endParaRPr lang="en-US" dirty="0"/>
          </a:p>
        </p:txBody>
      </p:sp>
    </p:spTree>
    <p:extLst>
      <p:ext uri="{BB962C8B-B14F-4D97-AF65-F5344CB8AC3E}">
        <p14:creationId xmlns:p14="http://schemas.microsoft.com/office/powerpoint/2010/main" val="1502822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Courses available in Waterford Agricultural Sciences – </a:t>
            </a:r>
          </a:p>
          <a:p>
            <a:pPr marL="786384" lvl="1" indent="-457200">
              <a:buFont typeface="+mj-lt"/>
              <a:buAutoNum type="arabicPeriod"/>
            </a:pPr>
            <a:r>
              <a:rPr lang="en-US" dirty="0" smtClean="0"/>
              <a:t>Agriscience </a:t>
            </a:r>
          </a:p>
          <a:p>
            <a:pPr marL="786384" lvl="1" indent="-457200">
              <a:buFont typeface="+mj-lt"/>
              <a:buAutoNum type="arabicPeriod"/>
            </a:pPr>
            <a:r>
              <a:rPr lang="en-US" dirty="0" smtClean="0"/>
              <a:t>Veterinary Pet Care</a:t>
            </a:r>
          </a:p>
          <a:p>
            <a:pPr marL="786384" lvl="1" indent="-457200">
              <a:buFont typeface="+mj-lt"/>
              <a:buAutoNum type="arabicPeriod"/>
            </a:pPr>
            <a:r>
              <a:rPr lang="en-US" dirty="0" smtClean="0"/>
              <a:t>Large Animal Veterinary Science </a:t>
            </a:r>
          </a:p>
          <a:p>
            <a:pPr marL="786384" lvl="1" indent="-457200">
              <a:buFont typeface="+mj-lt"/>
              <a:buAutoNum type="arabicPeriod"/>
            </a:pPr>
            <a:r>
              <a:rPr lang="en-US" dirty="0" smtClean="0"/>
              <a:t>Natural Resources</a:t>
            </a:r>
          </a:p>
          <a:p>
            <a:pPr marL="786384" lvl="1" indent="-457200">
              <a:buFont typeface="+mj-lt"/>
              <a:buAutoNum type="arabicPeriod"/>
            </a:pPr>
            <a:r>
              <a:rPr lang="en-US" dirty="0" smtClean="0"/>
              <a:t>Biotechnology and Bioenergy </a:t>
            </a:r>
          </a:p>
          <a:p>
            <a:pPr marL="786384" lvl="1" indent="-457200">
              <a:buFont typeface="+mj-lt"/>
              <a:buAutoNum type="arabicPeriod"/>
            </a:pPr>
            <a:r>
              <a:rPr lang="en-US" dirty="0" smtClean="0"/>
              <a:t>Home Gardening &amp; Horticulture </a:t>
            </a:r>
          </a:p>
          <a:p>
            <a:pPr marL="786384" lvl="1" indent="-457200">
              <a:buFont typeface="+mj-lt"/>
              <a:buAutoNum type="arabicPeriod"/>
            </a:pPr>
            <a:r>
              <a:rPr lang="en-US" dirty="0" smtClean="0"/>
              <a:t>Landscape Design</a:t>
            </a:r>
          </a:p>
          <a:p>
            <a:pPr marL="786384" lvl="1" indent="-457200">
              <a:buFont typeface="+mj-lt"/>
              <a:buAutoNum type="arabicPeriod"/>
            </a:pPr>
            <a:r>
              <a:rPr lang="en-US" dirty="0" smtClean="0"/>
              <a:t>Greenhouse Management </a:t>
            </a:r>
          </a:p>
          <a:p>
            <a:pPr marL="786384" lvl="1" indent="-457200">
              <a:buFont typeface="+mj-lt"/>
              <a:buAutoNum type="arabicPeriod"/>
            </a:pPr>
            <a:r>
              <a:rPr lang="en-US" dirty="0" smtClean="0"/>
              <a:t>Agribusiness &amp; Marketing</a:t>
            </a:r>
          </a:p>
          <a:p>
            <a:pPr marL="786384" lvl="1" indent="-457200">
              <a:buFont typeface="+mj-lt"/>
              <a:buAutoNum type="arabicPeriod"/>
            </a:pPr>
            <a:r>
              <a:rPr lang="en-US" dirty="0" smtClean="0"/>
              <a:t>Advanced Leadership</a:t>
            </a:r>
          </a:p>
          <a:p>
            <a:pPr marL="786384" lvl="1" indent="-457200">
              <a:buFont typeface="+mj-lt"/>
              <a:buAutoNum type="arabicPeriod"/>
            </a:pPr>
            <a:r>
              <a:rPr lang="en-US" dirty="0" smtClean="0"/>
              <a:t>Ag Coop</a:t>
            </a:r>
          </a:p>
          <a:p>
            <a:pPr marL="786384" lvl="1" indent="-457200">
              <a:buFont typeface="+mj-lt"/>
              <a:buAutoNum type="arabicPeriod"/>
            </a:pPr>
            <a:r>
              <a:rPr lang="en-US" dirty="0" smtClean="0"/>
              <a:t>Summer Research </a:t>
            </a:r>
            <a:r>
              <a:rPr lang="en-US" smtClean="0"/>
              <a:t>Scholars </a:t>
            </a:r>
            <a:endParaRPr lang="en-US" dirty="0" smtClean="0"/>
          </a:p>
          <a:p>
            <a:pPr marL="786384" lvl="1" indent="-457200">
              <a:buFont typeface="+mj-lt"/>
              <a:buAutoNum type="arabicPeriod"/>
            </a:pPr>
            <a:r>
              <a:rPr lang="en-US" dirty="0" smtClean="0"/>
              <a:t>Personal </a:t>
            </a:r>
            <a:r>
              <a:rPr lang="en-US" dirty="0" smtClean="0"/>
              <a:t>Preparation for </a:t>
            </a:r>
            <a:r>
              <a:rPr lang="en-US" dirty="0" smtClean="0"/>
              <a:t>Careers</a:t>
            </a:r>
            <a:endParaRPr lang="en-US" dirty="0" smtClean="0"/>
          </a:p>
        </p:txBody>
      </p:sp>
      <p:pic>
        <p:nvPicPr>
          <p:cNvPr id="14343" name="Picture 7" descr="C:\Users\99536\AppData\Local\Microsoft\Windows\Temporary Internet Files\Content.IE5\9H0PPCAH\MP90040927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676400"/>
            <a:ext cx="243244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759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1280" y="2246141"/>
            <a:ext cx="8041439" cy="2097259"/>
          </a:xfrm>
        </p:spPr>
        <p:txBody>
          <a:bodyPr/>
          <a:lstStyle/>
          <a:p>
            <a:r>
              <a:rPr lang="en-US" dirty="0" smtClean="0"/>
              <a:t>FFA Traditions</a:t>
            </a:r>
            <a:endParaRPr lang="en-US" dirty="0"/>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81400" y="838200"/>
            <a:ext cx="2077194" cy="2590800"/>
          </a:xfrm>
          <a:prstGeom prst="rect">
            <a:avLst/>
          </a:prstGeom>
        </p:spPr>
      </p:pic>
    </p:spTree>
    <p:extLst>
      <p:ext uri="{BB962C8B-B14F-4D97-AF65-F5344CB8AC3E}">
        <p14:creationId xmlns:p14="http://schemas.microsoft.com/office/powerpoint/2010/main" val="52449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FFA?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National FFA Organization used to be know as Future Farmers of America.</a:t>
            </a:r>
          </a:p>
          <a:p>
            <a:pPr lvl="1"/>
            <a:r>
              <a:rPr lang="en-US" dirty="0" smtClean="0"/>
              <a:t>When it was originally created in 1928, the FFA existed to prepare students for careers primarily in production agriculture. </a:t>
            </a:r>
          </a:p>
          <a:p>
            <a:pPr lvl="1"/>
            <a:r>
              <a:rPr lang="en-US" dirty="0" smtClean="0"/>
              <a:t>Agriculture had changed rapidly in the early 1900s – horses were replaced by machinery, electricity was rapidly changing production practices, and modern science was becoming a standard part of farming. </a:t>
            </a:r>
          </a:p>
          <a:p>
            <a:pPr lvl="2"/>
            <a:r>
              <a:rPr lang="en-US" dirty="0" smtClean="0"/>
              <a:t>An organization was needed to prepare students in high school for the rapidly modernizing world of agriculture.</a:t>
            </a:r>
          </a:p>
          <a:p>
            <a:pPr lvl="2"/>
            <a:endParaRPr lang="en-US" dirty="0"/>
          </a:p>
          <a:p>
            <a:r>
              <a:rPr lang="en-US" dirty="0" smtClean="0"/>
              <a:t>Today, almost ¾’s of FFA members do not </a:t>
            </a:r>
            <a:br>
              <a:rPr lang="en-US" dirty="0" smtClean="0"/>
            </a:br>
            <a:r>
              <a:rPr lang="en-US" dirty="0" smtClean="0"/>
              <a:t>live on a farm, and even fewer intend to become </a:t>
            </a:r>
            <a:br>
              <a:rPr lang="en-US" dirty="0" smtClean="0"/>
            </a:br>
            <a:r>
              <a:rPr lang="en-US" dirty="0" smtClean="0"/>
              <a:t>farmers</a:t>
            </a:r>
            <a:r>
              <a:rPr lang="en-US" dirty="0"/>
              <a:t>. </a:t>
            </a:r>
            <a:r>
              <a:rPr lang="en-US" sz="600" dirty="0"/>
              <a:t>Source: </a:t>
            </a:r>
            <a:r>
              <a:rPr lang="en-US" sz="600" dirty="0">
                <a:hlinkClick r:id="rId2"/>
              </a:rPr>
              <a:t>https://</a:t>
            </a:r>
            <a:r>
              <a:rPr lang="en-US" sz="600" dirty="0" smtClean="0">
                <a:hlinkClick r:id="rId2"/>
              </a:rPr>
              <a:t>www.ffa.org/documents/ffa_key_messages.pdff</a:t>
            </a:r>
            <a:r>
              <a:rPr lang="en-US" sz="600" dirty="0" smtClean="0"/>
              <a:t>    </a:t>
            </a:r>
            <a:endParaRPr lang="en-US" sz="600" dirty="0"/>
          </a:p>
          <a:p>
            <a:pPr lvl="1"/>
            <a:r>
              <a:rPr lang="en-US" dirty="0" smtClean="0"/>
              <a:t>Obviously “Future Farmers” is not descriptive of </a:t>
            </a:r>
            <a:br>
              <a:rPr lang="en-US" dirty="0" smtClean="0"/>
            </a:br>
            <a:r>
              <a:rPr lang="en-US" dirty="0" smtClean="0"/>
              <a:t>most FFA members!</a:t>
            </a:r>
          </a:p>
          <a:p>
            <a:pPr lvl="1"/>
            <a:r>
              <a:rPr lang="en-US" dirty="0" smtClean="0"/>
              <a:t>So why does the FFA exist today? </a:t>
            </a:r>
            <a:endParaRPr lang="en-US" dirty="0"/>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05600" y="3886200"/>
            <a:ext cx="1893912" cy="2362200"/>
          </a:xfrm>
          <a:prstGeom prst="rect">
            <a:avLst/>
          </a:prstGeom>
        </p:spPr>
      </p:pic>
    </p:spTree>
    <p:extLst>
      <p:ext uri="{BB962C8B-B14F-4D97-AF65-F5344CB8AC3E}">
        <p14:creationId xmlns:p14="http://schemas.microsoft.com/office/powerpoint/2010/main" val="2725635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National FFA Organization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National FFA is the largest student-run organization in the United States with our 500,000 members annually in middle school, high school, and college. </a:t>
            </a:r>
          </a:p>
          <a:p>
            <a:endParaRPr lang="en-US" dirty="0"/>
          </a:p>
          <a:p>
            <a:r>
              <a:rPr lang="en-US" dirty="0" smtClean="0"/>
              <a:t>The FFA was created in 1928. </a:t>
            </a:r>
          </a:p>
          <a:p>
            <a:pPr lvl="1"/>
            <a:r>
              <a:rPr lang="en-US" dirty="0" smtClean="0"/>
              <a:t>Waterford has the 3</a:t>
            </a:r>
            <a:r>
              <a:rPr lang="en-US" baseline="30000" dirty="0" smtClean="0"/>
              <a:t>rd</a:t>
            </a:r>
            <a:r>
              <a:rPr lang="en-US" dirty="0" smtClean="0"/>
              <a:t> oldest chapter in Wisconsin and was started in 1929.</a:t>
            </a:r>
          </a:p>
          <a:p>
            <a:endParaRPr lang="en-US" dirty="0"/>
          </a:p>
          <a:p>
            <a:r>
              <a:rPr lang="en-US" dirty="0" smtClean="0"/>
              <a:t>It is </a:t>
            </a:r>
            <a:r>
              <a:rPr lang="en-US" dirty="0"/>
              <a:t>a federated system of state associations, located in all 50 states, Puerto Rico, the Virgin Islands and Guam. </a:t>
            </a:r>
          </a:p>
          <a:p>
            <a:pPr lvl="1"/>
            <a:r>
              <a:rPr lang="en-US" dirty="0" smtClean="0"/>
              <a:t>Each </a:t>
            </a:r>
            <a:r>
              <a:rPr lang="en-US" dirty="0"/>
              <a:t>state is typically divided into districts or </a:t>
            </a:r>
            <a:r>
              <a:rPr lang="en-US" dirty="0" smtClean="0"/>
              <a:t/>
            </a:r>
            <a:br>
              <a:rPr lang="en-US" dirty="0" smtClean="0"/>
            </a:br>
            <a:r>
              <a:rPr lang="en-US" dirty="0" smtClean="0"/>
              <a:t>regions </a:t>
            </a:r>
            <a:r>
              <a:rPr lang="en-US" dirty="0"/>
              <a:t>and each made up of numerous local </a:t>
            </a:r>
            <a:r>
              <a:rPr lang="en-US" dirty="0" smtClean="0"/>
              <a:t/>
            </a:r>
            <a:br>
              <a:rPr lang="en-US" dirty="0" smtClean="0"/>
            </a:br>
            <a:r>
              <a:rPr lang="en-US" dirty="0" smtClean="0"/>
              <a:t>chapters</a:t>
            </a:r>
            <a:r>
              <a:rPr lang="en-US" dirty="0"/>
              <a:t>. </a:t>
            </a:r>
            <a:endParaRPr lang="en-US" dirty="0" smtClean="0"/>
          </a:p>
          <a:p>
            <a:pPr lvl="1"/>
            <a:r>
              <a:rPr lang="en-US" dirty="0" smtClean="0"/>
              <a:t>FFA </a:t>
            </a:r>
            <a:r>
              <a:rPr lang="en-US" dirty="0"/>
              <a:t>members engage in the FFA on a local level </a:t>
            </a:r>
            <a:r>
              <a:rPr lang="en-US" dirty="0" smtClean="0"/>
              <a:t/>
            </a:r>
            <a:br>
              <a:rPr lang="en-US" dirty="0" smtClean="0"/>
            </a:br>
            <a:r>
              <a:rPr lang="en-US" dirty="0" smtClean="0"/>
              <a:t>and </a:t>
            </a:r>
            <a:r>
              <a:rPr lang="en-US" dirty="0"/>
              <a:t>have opportunities to engage on a regional, </a:t>
            </a:r>
            <a:r>
              <a:rPr lang="en-US" dirty="0" smtClean="0"/>
              <a:t/>
            </a:r>
            <a:br>
              <a:rPr lang="en-US" dirty="0" smtClean="0"/>
            </a:br>
            <a:r>
              <a:rPr lang="en-US" dirty="0" smtClean="0"/>
              <a:t>state </a:t>
            </a:r>
            <a:r>
              <a:rPr lang="en-US" dirty="0"/>
              <a:t>and national level for more advanced </a:t>
            </a:r>
            <a:r>
              <a:rPr lang="en-US" dirty="0" smtClean="0"/>
              <a:t/>
            </a:r>
            <a:br>
              <a:rPr lang="en-US" dirty="0" smtClean="0"/>
            </a:br>
            <a:r>
              <a:rPr lang="en-US" dirty="0" smtClean="0"/>
              <a:t>leadership </a:t>
            </a:r>
            <a:r>
              <a:rPr lang="en-US" dirty="0"/>
              <a:t>and competition activities. </a:t>
            </a:r>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84414" y="4267200"/>
            <a:ext cx="1417379" cy="1767840"/>
          </a:xfrm>
          <a:prstGeom prst="rect">
            <a:avLst/>
          </a:prstGeom>
        </p:spPr>
      </p:pic>
    </p:spTree>
    <p:extLst>
      <p:ext uri="{BB962C8B-B14F-4D97-AF65-F5344CB8AC3E}">
        <p14:creationId xmlns:p14="http://schemas.microsoft.com/office/powerpoint/2010/main" val="2448465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It’s Governed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Each school’s program is called a </a:t>
            </a:r>
            <a:r>
              <a:rPr lang="en-US" u="sng" dirty="0" smtClean="0"/>
              <a:t>Chapter</a:t>
            </a:r>
            <a:r>
              <a:rPr lang="en-US" dirty="0" smtClean="0"/>
              <a:t>.</a:t>
            </a:r>
          </a:p>
          <a:p>
            <a:pPr lvl="1"/>
            <a:r>
              <a:rPr lang="en-US" dirty="0" smtClean="0"/>
              <a:t>FFA Chapters are run by an elected FFA President, </a:t>
            </a:r>
            <a:br>
              <a:rPr lang="en-US" dirty="0" smtClean="0"/>
            </a:br>
            <a:r>
              <a:rPr lang="en-US" dirty="0" smtClean="0"/>
              <a:t>an Officer Team, and advisors.</a:t>
            </a:r>
          </a:p>
          <a:p>
            <a:pPr lvl="1"/>
            <a:r>
              <a:rPr lang="en-US" dirty="0" smtClean="0"/>
              <a:t>Your Advisors are Mr. Kohn and Mr. Wolf.</a:t>
            </a:r>
          </a:p>
          <a:p>
            <a:pPr lvl="1"/>
            <a:r>
              <a:rPr lang="en-US" dirty="0" smtClean="0"/>
              <a:t>Your President is Hannah Waldron. </a:t>
            </a:r>
          </a:p>
          <a:p>
            <a:pPr lvl="1"/>
            <a:endParaRPr lang="en-US" dirty="0"/>
          </a:p>
          <a:p>
            <a:r>
              <a:rPr lang="en-US" dirty="0" smtClean="0"/>
              <a:t>Each state association also has an officer team and advisors. </a:t>
            </a:r>
          </a:p>
          <a:p>
            <a:pPr lvl="1"/>
            <a:r>
              <a:rPr lang="en-US" dirty="0" smtClean="0"/>
              <a:t>Our State Association is divided into 10 Sections. Your Sectional State Officer is Emily Watson. Each state officer serves a 1-year term. </a:t>
            </a:r>
          </a:p>
          <a:p>
            <a:pPr lvl="1"/>
            <a:r>
              <a:rPr lang="en-US" dirty="0" smtClean="0"/>
              <a:t>Your State President is Kayla Hack.  </a:t>
            </a:r>
          </a:p>
          <a:p>
            <a:pPr lvl="1"/>
            <a:r>
              <a:rPr lang="en-US" dirty="0" smtClean="0"/>
              <a:t>Your State Advisor is Jeff Hicken.  The State Executive Director is Cheryl Zimmerman. </a:t>
            </a:r>
            <a:r>
              <a:rPr lang="en-US" dirty="0" smtClean="0">
                <a:hlinkClick r:id="rId2"/>
              </a:rPr>
              <a:t>http</a:t>
            </a:r>
            <a:r>
              <a:rPr lang="en-US" dirty="0">
                <a:hlinkClick r:id="rId2"/>
              </a:rPr>
              <a:t>://</a:t>
            </a:r>
            <a:r>
              <a:rPr lang="en-US" dirty="0" smtClean="0">
                <a:hlinkClick r:id="rId2"/>
              </a:rPr>
              <a:t>www.wisconsinffa.org/pg-officers.php</a:t>
            </a:r>
            <a:r>
              <a:rPr lang="en-US" dirty="0" smtClean="0"/>
              <a:t> </a:t>
            </a:r>
          </a:p>
          <a:p>
            <a:pPr lvl="1"/>
            <a:endParaRPr lang="en-US" dirty="0"/>
          </a:p>
          <a:p>
            <a:r>
              <a:rPr lang="en-US" dirty="0" smtClean="0"/>
              <a:t>The National FFA is governed by 5 elected National Officers who serve 1-year terms. </a:t>
            </a:r>
            <a:r>
              <a:rPr lang="en-US" dirty="0" smtClean="0">
                <a:hlinkClick r:id="rId3"/>
              </a:rPr>
              <a:t>https</a:t>
            </a:r>
            <a:r>
              <a:rPr lang="en-US" dirty="0">
                <a:hlinkClick r:id="rId3"/>
              </a:rPr>
              <a:t>://</a:t>
            </a:r>
            <a:r>
              <a:rPr lang="en-US" dirty="0" smtClean="0">
                <a:hlinkClick r:id="rId3"/>
              </a:rPr>
              <a:t>www.ffa.org/About/nationalffa/nationalofficers/Pages/default.aspx</a:t>
            </a:r>
            <a:r>
              <a:rPr lang="en-US" dirty="0" smtClean="0"/>
              <a:t> </a:t>
            </a:r>
            <a:endParaRPr lang="en-US" dirty="0"/>
          </a:p>
        </p:txBody>
      </p:sp>
      <p:pic>
        <p:nvPicPr>
          <p:cNvPr id="15362" name="Picture 2" descr="C:\Users\99536\AppData\Local\Microsoft\Windows\Temporary Internet Files\Content.IE5\I4VK2LUZ\MP90040886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114300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11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FFA Mission</a:t>
            </a:r>
            <a:endParaRPr lang="en-US" dirty="0"/>
          </a:p>
        </p:txBody>
      </p:sp>
      <p:sp>
        <p:nvSpPr>
          <p:cNvPr id="3" name="Content Placeholder 2"/>
          <p:cNvSpPr>
            <a:spLocks noGrp="1"/>
          </p:cNvSpPr>
          <p:nvPr>
            <p:ph idx="1"/>
          </p:nvPr>
        </p:nvSpPr>
        <p:spPr/>
        <p:txBody>
          <a:bodyPr/>
          <a:lstStyle/>
          <a:p>
            <a:r>
              <a:rPr lang="en-US" u="sng" dirty="0" smtClean="0"/>
              <a:t>FFA Mission Statement</a:t>
            </a:r>
            <a:r>
              <a:rPr lang="en-US" dirty="0" smtClean="0"/>
              <a:t>: </a:t>
            </a:r>
            <a:r>
              <a:rPr lang="en-US" b="0" dirty="0" smtClean="0"/>
              <a:t>FFA </a:t>
            </a:r>
            <a:r>
              <a:rPr lang="en-US" b="0" dirty="0"/>
              <a:t>makes a positive difference in the lives of students by developing their potential for </a:t>
            </a:r>
            <a:r>
              <a:rPr lang="en-US" b="0" i="1" dirty="0"/>
              <a:t>premier leadership, personal growth, </a:t>
            </a:r>
            <a:r>
              <a:rPr lang="en-US" b="0" dirty="0"/>
              <a:t>and </a:t>
            </a:r>
            <a:r>
              <a:rPr lang="en-US" b="0" i="1" dirty="0"/>
              <a:t>career success</a:t>
            </a:r>
            <a:r>
              <a:rPr lang="en-US" b="0" dirty="0"/>
              <a:t> through agricultural education</a:t>
            </a:r>
            <a:r>
              <a:rPr lang="en-US" b="0" dirty="0" smtClean="0"/>
              <a:t>.</a:t>
            </a:r>
          </a:p>
          <a:p>
            <a:endParaRPr lang="en-US" dirty="0"/>
          </a:p>
          <a:p>
            <a:r>
              <a:rPr lang="en-US" u="sng" dirty="0" smtClean="0"/>
              <a:t>FFA Mo</a:t>
            </a:r>
            <a:r>
              <a:rPr lang="en-US" dirty="0" smtClean="0"/>
              <a:t>tto: </a:t>
            </a:r>
            <a:r>
              <a:rPr lang="en-US" b="0" dirty="0"/>
              <a:t>Learning To </a:t>
            </a:r>
            <a:r>
              <a:rPr lang="en-US" b="0" dirty="0" smtClean="0"/>
              <a:t>Do, Doing </a:t>
            </a:r>
            <a:br>
              <a:rPr lang="en-US" b="0" dirty="0" smtClean="0"/>
            </a:br>
            <a:r>
              <a:rPr lang="en-US" b="0" dirty="0" smtClean="0"/>
              <a:t>to Learn, Earning </a:t>
            </a:r>
            <a:r>
              <a:rPr lang="en-US" b="0" dirty="0"/>
              <a:t>to </a:t>
            </a:r>
            <a:r>
              <a:rPr lang="en-US" b="0" dirty="0" smtClean="0"/>
              <a:t>Live, Living </a:t>
            </a:r>
            <a:r>
              <a:rPr lang="en-US" b="0" dirty="0"/>
              <a:t>to </a:t>
            </a:r>
            <a:r>
              <a:rPr lang="en-US" b="0" dirty="0" smtClean="0"/>
              <a:t>Serve</a:t>
            </a:r>
          </a:p>
          <a:p>
            <a:endParaRPr lang="en-US" dirty="0"/>
          </a:p>
          <a:p>
            <a:r>
              <a:rPr lang="en-US" u="sng" dirty="0" smtClean="0"/>
              <a:t>FFA Colors</a:t>
            </a:r>
            <a:r>
              <a:rPr lang="en-US" dirty="0" smtClean="0"/>
              <a:t>: National Blue and Corn Gold.</a:t>
            </a:r>
          </a:p>
          <a:p>
            <a:pPr lvl="1"/>
            <a:r>
              <a:rPr lang="en-US" dirty="0" smtClean="0"/>
              <a:t>These represent national unity and pride. </a:t>
            </a:r>
          </a:p>
          <a:p>
            <a:pPr lvl="1"/>
            <a:endParaRPr lang="en-US" dirty="0"/>
          </a:p>
          <a:p>
            <a:r>
              <a:rPr lang="en-US" dirty="0" smtClean="0"/>
              <a:t>The </a:t>
            </a:r>
            <a:r>
              <a:rPr lang="en-US" u="sng" dirty="0" smtClean="0"/>
              <a:t>FFA Salute</a:t>
            </a:r>
            <a:r>
              <a:rPr lang="en-US" dirty="0" smtClean="0"/>
              <a:t> is the Pledge of Allegiance. </a:t>
            </a:r>
            <a:endParaRPr lang="en-US" dirty="0"/>
          </a:p>
          <a:p>
            <a:endParaRPr lang="en-US" dirty="0"/>
          </a:p>
        </p:txBody>
      </p:sp>
      <p:pic>
        <p:nvPicPr>
          <p:cNvPr id="17410" name="Picture 2" descr="http://maxcdn.nexternal.com/ffa/images/FL-1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743200"/>
            <a:ext cx="2857500"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115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FFA Official Dress</a:t>
            </a:r>
            <a:endParaRPr lang="en-US" dirty="0"/>
          </a:p>
        </p:txBody>
      </p:sp>
      <p:sp>
        <p:nvSpPr>
          <p:cNvPr id="3" name="Content Placeholder 2"/>
          <p:cNvSpPr>
            <a:spLocks noGrp="1"/>
          </p:cNvSpPr>
          <p:nvPr>
            <p:ph idx="1"/>
          </p:nvPr>
        </p:nvSpPr>
        <p:spPr/>
        <p:txBody>
          <a:bodyPr>
            <a:normAutofit fontScale="92500" lnSpcReduction="10000"/>
          </a:bodyPr>
          <a:lstStyle/>
          <a:p>
            <a:r>
              <a:rPr lang="en-US" u="sng" dirty="0" smtClean="0"/>
              <a:t>Official Dress</a:t>
            </a:r>
            <a:r>
              <a:rPr lang="en-US" dirty="0" smtClean="0"/>
              <a:t> is the term for the ‘uniform’ of FFA members.  Official Dress consists of:</a:t>
            </a:r>
          </a:p>
          <a:p>
            <a:pPr lvl="1"/>
            <a:r>
              <a:rPr lang="en-US" dirty="0" smtClean="0"/>
              <a:t>A FFA Jacket</a:t>
            </a:r>
          </a:p>
          <a:p>
            <a:pPr lvl="1"/>
            <a:r>
              <a:rPr lang="en-US" dirty="0" smtClean="0"/>
              <a:t>A white collared shirt or blouse</a:t>
            </a:r>
          </a:p>
          <a:p>
            <a:pPr lvl="1"/>
            <a:r>
              <a:rPr lang="en-US" dirty="0" smtClean="0"/>
              <a:t>A FFA Tie or Scarf</a:t>
            </a:r>
          </a:p>
          <a:p>
            <a:pPr lvl="1"/>
            <a:r>
              <a:rPr lang="en-US" dirty="0" smtClean="0"/>
              <a:t>Black dress pants or a black skirt</a:t>
            </a:r>
          </a:p>
          <a:p>
            <a:pPr lvl="1"/>
            <a:r>
              <a:rPr lang="en-US" dirty="0" smtClean="0"/>
              <a:t>Black socks or nylons</a:t>
            </a:r>
          </a:p>
          <a:p>
            <a:pPr lvl="1"/>
            <a:r>
              <a:rPr lang="en-US" dirty="0" smtClean="0"/>
              <a:t>Black shoes or heels.</a:t>
            </a:r>
          </a:p>
          <a:p>
            <a:pPr lvl="1"/>
            <a:endParaRPr lang="en-US" dirty="0"/>
          </a:p>
          <a:p>
            <a:r>
              <a:rPr lang="en-US" dirty="0" smtClean="0"/>
              <a:t>Like a military uniform, FFA Official Dress should only be worn for proper FFA events and should only be worn if all items listed above are present.</a:t>
            </a:r>
          </a:p>
          <a:p>
            <a:pPr lvl="1"/>
            <a:r>
              <a:rPr lang="en-US" dirty="0" smtClean="0"/>
              <a:t>You would never wear part of a military uniform because it would be disrespectful to that branch.</a:t>
            </a:r>
          </a:p>
          <a:p>
            <a:pPr lvl="1"/>
            <a:r>
              <a:rPr lang="en-US" dirty="0" smtClean="0"/>
              <a:t>The same is true for FFA Official Dress. </a:t>
            </a:r>
            <a:endParaRPr lang="en-US" dirty="0"/>
          </a:p>
        </p:txBody>
      </p:sp>
      <p:pic>
        <p:nvPicPr>
          <p:cNvPr id="16386" name="Picture 2" descr="http://www.hoards.com/sites/default/files/IB/nationalffatea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05000"/>
            <a:ext cx="3962400" cy="2148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037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xcdn.nexternal.com/ffa/images/100SMAL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524000"/>
            <a:ext cx="2694432"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Official Dress Rules</a:t>
            </a:r>
            <a:endParaRPr lang="en-US" dirty="0"/>
          </a:p>
        </p:txBody>
      </p:sp>
      <p:sp>
        <p:nvSpPr>
          <p:cNvPr id="3" name="Content Placeholder 2"/>
          <p:cNvSpPr>
            <a:spLocks noGrp="1"/>
          </p:cNvSpPr>
          <p:nvPr>
            <p:ph idx="1"/>
          </p:nvPr>
        </p:nvSpPr>
        <p:spPr/>
        <p:txBody>
          <a:bodyPr>
            <a:normAutofit/>
          </a:bodyPr>
          <a:lstStyle/>
          <a:p>
            <a:r>
              <a:rPr lang="en-US" dirty="0"/>
              <a:t>The jacket is to be worn only by members</a:t>
            </a:r>
          </a:p>
          <a:p>
            <a:r>
              <a:rPr lang="en-US" dirty="0"/>
              <a:t>The jacket should be kept clean and neat</a:t>
            </a:r>
          </a:p>
          <a:p>
            <a:r>
              <a:rPr lang="en-US" dirty="0"/>
              <a:t>The back of the jacket should have only:</a:t>
            </a:r>
          </a:p>
          <a:p>
            <a:pPr lvl="1"/>
            <a:r>
              <a:rPr lang="en-US" dirty="0"/>
              <a:t>A large official emblem</a:t>
            </a:r>
          </a:p>
          <a:p>
            <a:pPr lvl="1"/>
            <a:r>
              <a:rPr lang="en-US" dirty="0"/>
              <a:t>The name of the state association (Wisconsin) </a:t>
            </a:r>
          </a:p>
          <a:p>
            <a:pPr lvl="1"/>
            <a:r>
              <a:rPr lang="en-US" dirty="0"/>
              <a:t>Name of the local </a:t>
            </a:r>
            <a:r>
              <a:rPr lang="en-US" dirty="0" smtClean="0"/>
              <a:t>chapter</a:t>
            </a:r>
          </a:p>
          <a:p>
            <a:r>
              <a:rPr lang="en-US" dirty="0"/>
              <a:t>The Front of the jacket should only have</a:t>
            </a:r>
          </a:p>
          <a:p>
            <a:pPr lvl="1"/>
            <a:r>
              <a:rPr lang="en-US" dirty="0"/>
              <a:t>A small official emblem</a:t>
            </a:r>
          </a:p>
          <a:p>
            <a:pPr lvl="1"/>
            <a:r>
              <a:rPr lang="en-US" dirty="0"/>
              <a:t>The name of the individual</a:t>
            </a:r>
          </a:p>
          <a:p>
            <a:pPr lvl="1"/>
            <a:r>
              <a:rPr lang="en-US" dirty="0"/>
              <a:t>One office or honor</a:t>
            </a:r>
          </a:p>
          <a:p>
            <a:pPr lvl="1"/>
            <a:r>
              <a:rPr lang="en-US" dirty="0"/>
              <a:t>The year of that office or </a:t>
            </a:r>
            <a:r>
              <a:rPr lang="en-US" dirty="0" smtClean="0"/>
              <a:t>honor</a:t>
            </a:r>
            <a:endParaRPr lang="en-US" dirty="0"/>
          </a:p>
          <a:p>
            <a:endParaRPr lang="en-US" dirty="0"/>
          </a:p>
        </p:txBody>
      </p:sp>
    </p:spTree>
    <p:extLst>
      <p:ext uri="{BB962C8B-B14F-4D97-AF65-F5344CB8AC3E}">
        <p14:creationId xmlns:p14="http://schemas.microsoft.com/office/powerpoint/2010/main" val="194765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Dress Rules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collar should be turned down and the cuffs buttoned.</a:t>
            </a:r>
          </a:p>
          <a:p>
            <a:r>
              <a:rPr lang="en-US" dirty="0"/>
              <a:t>The FFA Jacket should only be worn during appropriate occasions and at appropriate places. </a:t>
            </a:r>
            <a:r>
              <a:rPr lang="en-US" dirty="0" smtClean="0"/>
              <a:t>A </a:t>
            </a:r>
            <a:r>
              <a:rPr lang="en-US" dirty="0"/>
              <a:t>member should act professionally when wearing the official FFA jacket</a:t>
            </a:r>
          </a:p>
          <a:p>
            <a:r>
              <a:rPr lang="en-US" dirty="0"/>
              <a:t>Members should refrain from use of tobacco and </a:t>
            </a:r>
            <a:r>
              <a:rPr lang="en-US" dirty="0" smtClean="0"/>
              <a:t>alcohol.</a:t>
            </a:r>
          </a:p>
          <a:p>
            <a:pPr lvl="1"/>
            <a:r>
              <a:rPr lang="en-US" dirty="0" smtClean="0"/>
              <a:t>In </a:t>
            </a:r>
            <a:r>
              <a:rPr lang="en-US" dirty="0"/>
              <a:t>addition, members should exhibit their leadership qualities when they encounter substances including tobacco and alcohol and serve to discourage others from inappropriate behavior</a:t>
            </a:r>
            <a:r>
              <a:rPr lang="en-US" dirty="0" smtClean="0"/>
              <a:t>.</a:t>
            </a:r>
          </a:p>
          <a:p>
            <a:r>
              <a:rPr lang="en-US" dirty="0"/>
              <a:t>All chapter degree, officer, and award medals should be worn beneath the name on the right side of the </a:t>
            </a:r>
            <a:r>
              <a:rPr lang="en-US" dirty="0" smtClean="0"/>
              <a:t>jacket. No </a:t>
            </a:r>
            <a:r>
              <a:rPr lang="en-US" dirty="0"/>
              <a:t>more than </a:t>
            </a:r>
            <a:r>
              <a:rPr lang="en-US" u="sng" dirty="0" smtClean="0"/>
              <a:t>3 </a:t>
            </a:r>
            <a:r>
              <a:rPr lang="en-US" dirty="0" smtClean="0"/>
              <a:t>medals </a:t>
            </a:r>
            <a:r>
              <a:rPr lang="en-US" dirty="0"/>
              <a:t>should be worn on the jacket.  </a:t>
            </a:r>
            <a:r>
              <a:rPr lang="en-US" dirty="0" smtClean="0"/>
              <a:t>These </a:t>
            </a:r>
            <a:r>
              <a:rPr lang="en-US" dirty="0"/>
              <a:t>should represent:</a:t>
            </a:r>
          </a:p>
          <a:p>
            <a:pPr lvl="1"/>
            <a:r>
              <a:rPr lang="en-US" dirty="0"/>
              <a:t>1 The highest degree earned</a:t>
            </a:r>
          </a:p>
          <a:p>
            <a:pPr lvl="1"/>
            <a:r>
              <a:rPr lang="en-US" dirty="0"/>
              <a:t>2. The highest office held</a:t>
            </a:r>
          </a:p>
          <a:p>
            <a:pPr lvl="1"/>
            <a:r>
              <a:rPr lang="en-US" dirty="0"/>
              <a:t>3. The highest award earned by the member</a:t>
            </a:r>
          </a:p>
          <a:p>
            <a:endParaRPr lang="en-US" dirty="0"/>
          </a:p>
          <a:p>
            <a:endParaRPr lang="en-US" dirty="0"/>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48222" y="4800600"/>
            <a:ext cx="1493374" cy="1828800"/>
          </a:xfrm>
          <a:prstGeom prst="rect">
            <a:avLst/>
          </a:prstGeom>
        </p:spPr>
      </p:pic>
    </p:spTree>
    <p:extLst>
      <p:ext uri="{BB962C8B-B14F-4D97-AF65-F5344CB8AC3E}">
        <p14:creationId xmlns:p14="http://schemas.microsoft.com/office/powerpoint/2010/main" val="1947652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1280" y="2246141"/>
            <a:ext cx="8041439" cy="2097259"/>
          </a:xfrm>
        </p:spPr>
        <p:txBody>
          <a:bodyPr/>
          <a:lstStyle/>
          <a:p>
            <a:r>
              <a:rPr lang="en-US" dirty="0" smtClean="0"/>
              <a:t>FFA History</a:t>
            </a:r>
            <a:endParaRPr lang="en-US" dirty="0"/>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81400" y="838200"/>
            <a:ext cx="2077194" cy="2590800"/>
          </a:xfrm>
          <a:prstGeom prst="rect">
            <a:avLst/>
          </a:prstGeom>
        </p:spPr>
      </p:pic>
    </p:spTree>
    <p:extLst>
      <p:ext uri="{BB962C8B-B14F-4D97-AF65-F5344CB8AC3E}">
        <p14:creationId xmlns:p14="http://schemas.microsoft.com/office/powerpoint/2010/main" val="416152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Years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1917 - President </a:t>
            </a:r>
            <a:r>
              <a:rPr lang="en-US" dirty="0"/>
              <a:t>Woodrow Wilson signs into law the Smith Hughes Act , establishing Agricultural Education as a high school subject. </a:t>
            </a:r>
          </a:p>
          <a:p>
            <a:pPr lvl="1"/>
            <a:r>
              <a:rPr lang="en-US" dirty="0"/>
              <a:t>This allows state and federal funding to be used to support vocational education to prepare students for future careers. </a:t>
            </a:r>
          </a:p>
          <a:p>
            <a:endParaRPr lang="en-US" dirty="0"/>
          </a:p>
          <a:p>
            <a:r>
              <a:rPr lang="en-US" dirty="0" smtClean="0"/>
              <a:t>1925 - </a:t>
            </a:r>
            <a:r>
              <a:rPr lang="en-US" dirty="0"/>
              <a:t>Henry </a:t>
            </a:r>
            <a:r>
              <a:rPr lang="en-US" dirty="0" err="1"/>
              <a:t>Groseclose</a:t>
            </a:r>
            <a:r>
              <a:rPr lang="en-US" dirty="0"/>
              <a:t>, an instructor </a:t>
            </a:r>
            <a:r>
              <a:rPr lang="en-US" dirty="0" smtClean="0"/>
              <a:t/>
            </a:r>
            <a:br>
              <a:rPr lang="en-US" dirty="0" smtClean="0"/>
            </a:br>
            <a:r>
              <a:rPr lang="en-US" dirty="0" smtClean="0"/>
              <a:t>at </a:t>
            </a:r>
            <a:r>
              <a:rPr lang="en-US" dirty="0"/>
              <a:t>Virginia Tech, creates the Future </a:t>
            </a:r>
            <a:r>
              <a:rPr lang="en-US" dirty="0" smtClean="0"/>
              <a:t/>
            </a:r>
            <a:br>
              <a:rPr lang="en-US" dirty="0" smtClean="0"/>
            </a:br>
            <a:r>
              <a:rPr lang="en-US" dirty="0" smtClean="0"/>
              <a:t>Farmers </a:t>
            </a:r>
            <a:r>
              <a:rPr lang="en-US" dirty="0"/>
              <a:t>of Virginia</a:t>
            </a:r>
          </a:p>
          <a:p>
            <a:pPr lvl="1"/>
            <a:r>
              <a:rPr lang="en-US" dirty="0"/>
              <a:t>The FFV becomes the basis on which the </a:t>
            </a:r>
            <a:r>
              <a:rPr lang="en-US" dirty="0" smtClean="0"/>
              <a:t/>
            </a:r>
            <a:br>
              <a:rPr lang="en-US" dirty="0" smtClean="0"/>
            </a:br>
            <a:r>
              <a:rPr lang="en-US" dirty="0" smtClean="0"/>
              <a:t>FFA </a:t>
            </a:r>
            <a:r>
              <a:rPr lang="en-US" dirty="0"/>
              <a:t>is created</a:t>
            </a:r>
          </a:p>
          <a:p>
            <a:endParaRPr lang="en-US" dirty="0" smtClean="0"/>
          </a:p>
          <a:p>
            <a:r>
              <a:rPr lang="en-US" dirty="0" smtClean="0"/>
              <a:t>1928 - </a:t>
            </a:r>
            <a:r>
              <a:rPr lang="en-US" dirty="0"/>
              <a:t>At a meeting in Kansas City, MO, the FFA is created. </a:t>
            </a:r>
          </a:p>
          <a:p>
            <a:pPr lvl="1"/>
            <a:r>
              <a:rPr lang="en-US" dirty="0"/>
              <a:t>The first National FFA Convention is held; 33 delegates from 18 states attend.</a:t>
            </a:r>
          </a:p>
          <a:p>
            <a:endParaRPr lang="en-US" dirty="0"/>
          </a:p>
        </p:txBody>
      </p:sp>
      <p:pic>
        <p:nvPicPr>
          <p:cNvPr id="20482" name="Picture 2" descr="http://www.americanroads.us/photos/lee/HenryRoberts.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743200"/>
            <a:ext cx="1808752"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227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Years</a:t>
            </a:r>
            <a:endParaRPr lang="en-US" dirty="0"/>
          </a:p>
        </p:txBody>
      </p:sp>
      <p:sp>
        <p:nvSpPr>
          <p:cNvPr id="3" name="Content Placeholder 2"/>
          <p:cNvSpPr>
            <a:spLocks noGrp="1"/>
          </p:cNvSpPr>
          <p:nvPr>
            <p:ph idx="1"/>
          </p:nvPr>
        </p:nvSpPr>
        <p:spPr/>
        <p:txBody>
          <a:bodyPr/>
          <a:lstStyle/>
          <a:p>
            <a:r>
              <a:rPr lang="en-US" dirty="0" smtClean="0"/>
              <a:t>1930 - </a:t>
            </a:r>
            <a:r>
              <a:rPr lang="en-US" dirty="0"/>
              <a:t>The FFA Creed, written by E.M. Tiffany of UW-Madison, is adopted at the 3</a:t>
            </a:r>
            <a:r>
              <a:rPr lang="en-US" baseline="30000" dirty="0"/>
              <a:t>rd</a:t>
            </a:r>
            <a:r>
              <a:rPr lang="en-US" dirty="0"/>
              <a:t> National FFA Convention </a:t>
            </a:r>
          </a:p>
          <a:p>
            <a:endParaRPr lang="en-US" dirty="0" smtClean="0"/>
          </a:p>
          <a:p>
            <a:r>
              <a:rPr lang="en-US" dirty="0" smtClean="0"/>
              <a:t>1933 - </a:t>
            </a:r>
            <a:r>
              <a:rPr lang="en-US" dirty="0"/>
              <a:t>The iconic blue corduroy jacket </a:t>
            </a:r>
            <a:r>
              <a:rPr lang="en-US" dirty="0" smtClean="0"/>
              <a:t/>
            </a:r>
            <a:br>
              <a:rPr lang="en-US" dirty="0" smtClean="0"/>
            </a:br>
            <a:r>
              <a:rPr lang="en-US" dirty="0" smtClean="0"/>
              <a:t>is </a:t>
            </a:r>
            <a:r>
              <a:rPr lang="en-US" dirty="0"/>
              <a:t>officially adopted as the FFA Jacket. </a:t>
            </a:r>
          </a:p>
          <a:p>
            <a:pPr lvl="1"/>
            <a:r>
              <a:rPr lang="en-US" dirty="0"/>
              <a:t>This jacket has remained largely unchanged </a:t>
            </a:r>
            <a:r>
              <a:rPr lang="en-US" dirty="0" smtClean="0"/>
              <a:t/>
            </a:r>
            <a:br>
              <a:rPr lang="en-US" dirty="0" smtClean="0"/>
            </a:br>
            <a:r>
              <a:rPr lang="en-US" dirty="0" smtClean="0"/>
              <a:t>and </a:t>
            </a:r>
            <a:r>
              <a:rPr lang="en-US" dirty="0"/>
              <a:t>serves as the official “uniform” of FFA </a:t>
            </a:r>
            <a:r>
              <a:rPr lang="en-US" dirty="0" smtClean="0"/>
              <a:t/>
            </a:r>
            <a:br>
              <a:rPr lang="en-US" dirty="0" smtClean="0"/>
            </a:br>
            <a:r>
              <a:rPr lang="en-US" dirty="0" smtClean="0"/>
              <a:t>members</a:t>
            </a:r>
            <a:r>
              <a:rPr lang="en-US" dirty="0"/>
              <a:t>, representing unwavering </a:t>
            </a:r>
            <a:r>
              <a:rPr lang="en-US" dirty="0" smtClean="0"/>
              <a:t/>
            </a:r>
            <a:br>
              <a:rPr lang="en-US" dirty="0" smtClean="0"/>
            </a:br>
            <a:r>
              <a:rPr lang="en-US" dirty="0" smtClean="0"/>
              <a:t>commitment </a:t>
            </a:r>
            <a:r>
              <a:rPr lang="en-US" dirty="0"/>
              <a:t>to key principles and ideals. </a:t>
            </a:r>
            <a:r>
              <a:rPr lang="en-US" dirty="0" smtClean="0"/>
              <a:t/>
            </a:r>
            <a:br>
              <a:rPr lang="en-US" dirty="0" smtClean="0"/>
            </a:br>
            <a:endParaRPr lang="en-US" dirty="0"/>
          </a:p>
          <a:p>
            <a:r>
              <a:rPr lang="en-US" dirty="0" smtClean="0"/>
              <a:t>1933 - A </a:t>
            </a:r>
            <a:r>
              <a:rPr lang="en-US" dirty="0"/>
              <a:t>group of FFA Members are also greeted on the White House lawn by President Roosevelt.</a:t>
            </a:r>
          </a:p>
          <a:p>
            <a:endParaRPr lang="en-US" dirty="0"/>
          </a:p>
        </p:txBody>
      </p:sp>
      <p:pic>
        <p:nvPicPr>
          <p:cNvPr id="4" name="Picture 2" descr="http://maxcdn.nexternal.com/ffa/images/100SMAL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362200"/>
            <a:ext cx="2076958"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687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NFA, FFA Week, and Presidents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1935 - </a:t>
            </a:r>
            <a:r>
              <a:rPr lang="en-US" dirty="0"/>
              <a:t>New Farmers of America is established in Tuskegee, AL.  This was the African-American version of the FFA.</a:t>
            </a:r>
          </a:p>
          <a:p>
            <a:pPr lvl="1"/>
            <a:r>
              <a:rPr lang="en-US" dirty="0"/>
              <a:t>This was necessary because school segregation was still legal</a:t>
            </a:r>
          </a:p>
          <a:p>
            <a:pPr lvl="1"/>
            <a:r>
              <a:rPr lang="en-US" dirty="0"/>
              <a:t>NFA would remain in existence until 1965 when it was merged with the FFA after Brown v. Board of </a:t>
            </a:r>
            <a:r>
              <a:rPr lang="en-US" dirty="0" smtClean="0"/>
              <a:t>Education</a:t>
            </a:r>
            <a:br>
              <a:rPr lang="en-US" dirty="0" smtClean="0"/>
            </a:br>
            <a:endParaRPr lang="en-US" dirty="0" smtClean="0"/>
          </a:p>
          <a:p>
            <a:r>
              <a:rPr lang="en-US" dirty="0" smtClean="0"/>
              <a:t>1948 - FFA </a:t>
            </a:r>
            <a:r>
              <a:rPr lang="en-US" dirty="0"/>
              <a:t>Week </a:t>
            </a:r>
            <a:r>
              <a:rPr lang="en-US" dirty="0" smtClean="0"/>
              <a:t>is established as </a:t>
            </a:r>
            <a:br>
              <a:rPr lang="en-US" dirty="0" smtClean="0"/>
            </a:br>
            <a:r>
              <a:rPr lang="en-US" dirty="0" smtClean="0"/>
              <a:t>the </a:t>
            </a:r>
            <a:r>
              <a:rPr lang="en-US" dirty="0"/>
              <a:t>last week of February.</a:t>
            </a:r>
          </a:p>
          <a:p>
            <a:pPr lvl="1"/>
            <a:r>
              <a:rPr lang="en-US" dirty="0"/>
              <a:t>This week was chosen in honor of George </a:t>
            </a:r>
            <a:r>
              <a:rPr lang="en-US" dirty="0" smtClean="0"/>
              <a:t/>
            </a:r>
            <a:br>
              <a:rPr lang="en-US" dirty="0" smtClean="0"/>
            </a:br>
            <a:r>
              <a:rPr lang="en-US" dirty="0" smtClean="0"/>
              <a:t>Washington’s </a:t>
            </a:r>
            <a:r>
              <a:rPr lang="en-US" dirty="0"/>
              <a:t>birthday</a:t>
            </a:r>
          </a:p>
          <a:p>
            <a:endParaRPr lang="en-US" dirty="0"/>
          </a:p>
          <a:p>
            <a:r>
              <a:rPr lang="en-US" dirty="0" smtClean="0"/>
              <a:t>1953 - </a:t>
            </a:r>
            <a:r>
              <a:rPr lang="en-US" dirty="0"/>
              <a:t>President Eisenhower becomes the first of many US Presidents to speak at the National FFA Convention </a:t>
            </a:r>
          </a:p>
          <a:p>
            <a:pPr lvl="1"/>
            <a:r>
              <a:rPr lang="en-US" dirty="0"/>
              <a:t>Later, Presidents Truman, Nixon, Ford, Carter, Bush, and George W. Bush would also speak at the National FFA Convention </a:t>
            </a:r>
          </a:p>
          <a:p>
            <a:endParaRPr lang="en-US" dirty="0"/>
          </a:p>
        </p:txBody>
      </p:sp>
      <p:pic>
        <p:nvPicPr>
          <p:cNvPr id="19458" name="Picture 2" descr="C:\Users\99536\AppData\Local\Microsoft\Windows\Temporary Internet Files\Content.IE5\9H0PPCAH\MC9003014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2667000"/>
            <a:ext cx="1310569" cy="2183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916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FFA?</a:t>
            </a:r>
            <a:endParaRPr lang="en-US" dirty="0"/>
          </a:p>
        </p:txBody>
      </p:sp>
      <p:sp>
        <p:nvSpPr>
          <p:cNvPr id="3" name="Content Placeholder 2"/>
          <p:cNvSpPr>
            <a:spLocks noGrp="1"/>
          </p:cNvSpPr>
          <p:nvPr>
            <p:ph idx="1"/>
          </p:nvPr>
        </p:nvSpPr>
        <p:spPr/>
        <p:txBody>
          <a:bodyPr>
            <a:normAutofit lnSpcReduction="10000"/>
          </a:bodyPr>
          <a:lstStyle/>
          <a:p>
            <a:r>
              <a:rPr lang="en-US" dirty="0"/>
              <a:t>The National FFA Organization is a dynamic youth organization that changes lives and prepares students </a:t>
            </a:r>
            <a:r>
              <a:rPr lang="en-US" dirty="0" smtClean="0"/>
              <a:t>for:</a:t>
            </a:r>
          </a:p>
          <a:p>
            <a:pPr lvl="1"/>
            <a:r>
              <a:rPr lang="en-US" dirty="0" smtClean="0"/>
              <a:t>Premier leadership,</a:t>
            </a:r>
          </a:p>
          <a:p>
            <a:pPr lvl="1"/>
            <a:r>
              <a:rPr lang="en-US" dirty="0" smtClean="0"/>
              <a:t>Personal growth, and…</a:t>
            </a:r>
          </a:p>
          <a:p>
            <a:pPr lvl="1"/>
            <a:r>
              <a:rPr lang="en-US" dirty="0" smtClean="0"/>
              <a:t>Career </a:t>
            </a:r>
            <a:r>
              <a:rPr lang="en-US" dirty="0"/>
              <a:t>success </a:t>
            </a:r>
            <a:r>
              <a:rPr lang="en-US" dirty="0" smtClean="0"/>
              <a:t>through </a:t>
            </a:r>
            <a:r>
              <a:rPr lang="en-US" dirty="0"/>
              <a:t>agricultural education. </a:t>
            </a:r>
            <a:r>
              <a:rPr lang="en-US" dirty="0" smtClean="0"/>
              <a:t/>
            </a:r>
            <a:br>
              <a:rPr lang="en-US" dirty="0" smtClean="0"/>
            </a:br>
            <a:endParaRPr lang="en-US" dirty="0" smtClean="0"/>
          </a:p>
          <a:p>
            <a:r>
              <a:rPr lang="en-US" dirty="0" smtClean="0"/>
              <a:t>An </a:t>
            </a:r>
            <a:r>
              <a:rPr lang="en-US" dirty="0"/>
              <a:t>example of what works well in education, FFA is an </a:t>
            </a:r>
            <a:r>
              <a:rPr lang="en-US" dirty="0" err="1"/>
              <a:t>intracurricular</a:t>
            </a:r>
            <a:r>
              <a:rPr lang="en-US" dirty="0"/>
              <a:t> organization that implements the three-circle model of </a:t>
            </a:r>
            <a:r>
              <a:rPr lang="en-US" dirty="0" smtClean="0"/>
              <a:t>education</a:t>
            </a:r>
          </a:p>
          <a:p>
            <a:pPr lvl="1"/>
            <a:r>
              <a:rPr lang="en-US" dirty="0" smtClean="0"/>
              <a:t>Classroom instruction</a:t>
            </a:r>
          </a:p>
          <a:p>
            <a:pPr lvl="1"/>
            <a:r>
              <a:rPr lang="en-US" dirty="0"/>
              <a:t>H</a:t>
            </a:r>
            <a:r>
              <a:rPr lang="en-US" dirty="0" smtClean="0"/>
              <a:t>ands-on </a:t>
            </a:r>
            <a:r>
              <a:rPr lang="en-US" dirty="0"/>
              <a:t>learning </a:t>
            </a:r>
            <a:endParaRPr lang="en-US" dirty="0" smtClean="0"/>
          </a:p>
          <a:p>
            <a:pPr lvl="1"/>
            <a:r>
              <a:rPr lang="en-US" dirty="0"/>
              <a:t>L</a:t>
            </a:r>
            <a:r>
              <a:rPr lang="en-US" dirty="0" smtClean="0"/>
              <a:t>eadership development </a:t>
            </a:r>
            <a:r>
              <a:rPr lang="en-US" dirty="0"/>
              <a:t>through </a:t>
            </a:r>
            <a:r>
              <a:rPr lang="en-US" dirty="0" smtClean="0"/>
              <a:t/>
            </a:r>
            <a:br>
              <a:rPr lang="en-US" dirty="0" smtClean="0"/>
            </a:br>
            <a:r>
              <a:rPr lang="en-US" dirty="0" smtClean="0"/>
              <a:t>FFA </a:t>
            </a:r>
            <a:r>
              <a:rPr lang="en-US" dirty="0"/>
              <a:t>programs</a:t>
            </a:r>
            <a:r>
              <a:rPr lang="en-US" dirty="0" smtClean="0"/>
              <a:t>.</a:t>
            </a:r>
          </a:p>
          <a:p>
            <a:pPr marL="329184" lvl="1" indent="0">
              <a:buNone/>
            </a:pPr>
            <a:r>
              <a:rPr lang="en-US" sz="800" dirty="0"/>
              <a:t>Source: </a:t>
            </a:r>
            <a:r>
              <a:rPr lang="en-US" sz="800" dirty="0">
                <a:hlinkClick r:id="rId2"/>
              </a:rPr>
              <a:t>https://</a:t>
            </a:r>
            <a:r>
              <a:rPr lang="en-US" sz="800" dirty="0" smtClean="0">
                <a:hlinkClick r:id="rId2"/>
              </a:rPr>
              <a:t>www.ffa.org/Donate/Foundation/Pages/Foundation-FAQs.aspx</a:t>
            </a:r>
            <a:r>
              <a:rPr lang="en-US" sz="800" dirty="0" smtClean="0"/>
              <a:t> </a:t>
            </a:r>
            <a:endParaRPr lang="en-US" sz="800" dirty="0"/>
          </a:p>
        </p:txBody>
      </p:sp>
      <p:pic>
        <p:nvPicPr>
          <p:cNvPr id="1026" name="Picture 2" descr="https://www.ffa.org/sitecollectionimages/logos/teamaged/ffa_aged3model.jpg">
            <a:hlinkClick r:id="rId3"/>
          </p:cNvPr>
          <p:cNvPicPr>
            <a:picLocks noChangeAspect="1" noChangeArrowheads="1"/>
          </p:cNvPicPr>
          <p:nvPr/>
        </p:nvPicPr>
        <p:blipFill>
          <a:blip r:embed="rId4">
            <a:clrChange>
              <a:clrFrom>
                <a:srgbClr val="FFFAEE"/>
              </a:clrFrom>
              <a:clrTo>
                <a:srgbClr val="FFFAEE">
                  <a:alpha val="0"/>
                </a:srgbClr>
              </a:clrTo>
            </a:clrChange>
            <a:extLst>
              <a:ext uri="{28A0092B-C50C-407E-A947-70E740481C1C}">
                <a14:useLocalDpi xmlns:a14="http://schemas.microsoft.com/office/drawing/2010/main" val="0"/>
              </a:ext>
            </a:extLst>
          </a:blip>
          <a:srcRect/>
          <a:stretch>
            <a:fillRect/>
          </a:stretch>
        </p:blipFill>
        <p:spPr bwMode="auto">
          <a:xfrm>
            <a:off x="5791200" y="4114800"/>
            <a:ext cx="2381250" cy="21050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91200" y="6219826"/>
            <a:ext cx="870751" cy="184666"/>
          </a:xfrm>
          <a:prstGeom prst="rect">
            <a:avLst/>
          </a:prstGeom>
        </p:spPr>
        <p:txBody>
          <a:bodyPr wrap="none">
            <a:spAutoFit/>
          </a:bodyPr>
          <a:lstStyle/>
          <a:p>
            <a:r>
              <a:rPr lang="en-US" sz="600" dirty="0" smtClean="0">
                <a:hlinkClick r:id="rId5"/>
              </a:rPr>
              <a:t>Source: www.ffa.org</a:t>
            </a:r>
            <a:r>
              <a:rPr lang="en-US" sz="600" dirty="0" smtClean="0"/>
              <a:t> </a:t>
            </a:r>
            <a:endParaRPr lang="en-US" sz="600" dirty="0"/>
          </a:p>
        </p:txBody>
      </p:sp>
    </p:spTree>
    <p:extLst>
      <p:ext uri="{BB962C8B-B14F-4D97-AF65-F5344CB8AC3E}">
        <p14:creationId xmlns:p14="http://schemas.microsoft.com/office/powerpoint/2010/main" val="12452837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1988 – FFA became FFA</a:t>
            </a:r>
            <a:endParaRPr lang="en-US" dirty="0"/>
          </a:p>
        </p:txBody>
      </p:sp>
      <p:sp>
        <p:nvSpPr>
          <p:cNvPr id="3" name="Content Placeholder 2"/>
          <p:cNvSpPr>
            <a:spLocks noGrp="1"/>
          </p:cNvSpPr>
          <p:nvPr>
            <p:ph idx="1"/>
          </p:nvPr>
        </p:nvSpPr>
        <p:spPr/>
        <p:txBody>
          <a:bodyPr/>
          <a:lstStyle/>
          <a:p>
            <a:r>
              <a:rPr lang="en-US" dirty="0" smtClean="0"/>
              <a:t>1988 - </a:t>
            </a:r>
            <a:r>
              <a:rPr lang="en-US" dirty="0"/>
              <a:t>Future Farmers of America changes its name to </a:t>
            </a:r>
            <a:r>
              <a:rPr lang="en-US" u="sng" dirty="0"/>
              <a:t>National FFA Organization</a:t>
            </a:r>
            <a:r>
              <a:rPr lang="en-US" i="1" dirty="0"/>
              <a:t> </a:t>
            </a:r>
            <a:r>
              <a:rPr lang="en-US" dirty="0"/>
              <a:t>to better reflect the expanded agricultural opportunities encompassing science, business and technology, in addition to production farming. </a:t>
            </a:r>
          </a:p>
          <a:p>
            <a:pPr lvl="1"/>
            <a:r>
              <a:rPr lang="en-US" dirty="0" smtClean="0"/>
              <a:t>FFA members are as likely to be future veterinarians, future scientists, future business owners, future marketers, etc. as they are to be future farmers. </a:t>
            </a:r>
          </a:p>
          <a:p>
            <a:pPr lvl="1"/>
            <a:r>
              <a:rPr lang="en-US" dirty="0" smtClean="0"/>
              <a:t>This meant a new name was needed.</a:t>
            </a:r>
          </a:p>
          <a:p>
            <a:pPr lvl="2"/>
            <a:r>
              <a:rPr lang="en-US" i="1" u="sng" dirty="0" smtClean="0"/>
              <a:t>FFA</a:t>
            </a:r>
            <a:r>
              <a:rPr lang="en-US" i="1" dirty="0" smtClean="0"/>
              <a:t> was kept because it was familiar but </a:t>
            </a:r>
            <a:br>
              <a:rPr lang="en-US" i="1" dirty="0" smtClean="0"/>
            </a:br>
            <a:r>
              <a:rPr lang="en-US" i="1" dirty="0" smtClean="0"/>
              <a:t>does not stand for Future Farmers of America </a:t>
            </a:r>
            <a:br>
              <a:rPr lang="en-US" i="1" dirty="0" smtClean="0"/>
            </a:br>
            <a:r>
              <a:rPr lang="en-US" i="1" dirty="0" smtClean="0"/>
              <a:t>(kind of like KFC no longer stands for Kentucky </a:t>
            </a:r>
            <a:br>
              <a:rPr lang="en-US" i="1" dirty="0" smtClean="0"/>
            </a:br>
            <a:r>
              <a:rPr lang="en-US" i="1" dirty="0" smtClean="0"/>
              <a:t>Fried Chicken – KFC now sells other kinds of </a:t>
            </a:r>
            <a:br>
              <a:rPr lang="en-US" i="1" dirty="0" smtClean="0"/>
            </a:br>
            <a:r>
              <a:rPr lang="en-US" i="1" dirty="0" smtClean="0"/>
              <a:t>meals as well). </a:t>
            </a:r>
            <a:endParaRPr lang="en-US" i="1" dirty="0"/>
          </a:p>
        </p:txBody>
      </p:sp>
      <p:pic>
        <p:nvPicPr>
          <p:cNvPr id="23556" name="Picture 4" descr="http://www.hanie.com/images/DCHS-FFA-Emblem.jpg">
            <a:hlinkClick r:id="rId2"/>
          </p:cNvPr>
          <p:cNvPicPr>
            <a:picLocks noChangeAspect="1" noChangeArrowheads="1"/>
          </p:cNvPicPr>
          <p:nvPr/>
        </p:nvPicPr>
        <p:blipFill>
          <a:blip r:embed="rId3"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6248400" y="3581399"/>
            <a:ext cx="1307352" cy="1587499"/>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http://juniatamifflinco.tripod.com/graphics/MAIN_FFA_EMBLEM.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4528" y="4800599"/>
            <a:ext cx="1174671" cy="1460183"/>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2150054">
            <a:off x="6977765" y="5061052"/>
            <a:ext cx="721247" cy="1674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766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a:t>
            </a:r>
            <a:endParaRPr lang="en-US" dirty="0"/>
          </a:p>
        </p:txBody>
      </p:sp>
      <p:sp>
        <p:nvSpPr>
          <p:cNvPr id="3" name="Content Placeholder 2"/>
          <p:cNvSpPr>
            <a:spLocks noGrp="1"/>
          </p:cNvSpPr>
          <p:nvPr>
            <p:ph idx="1"/>
          </p:nvPr>
        </p:nvSpPr>
        <p:spPr/>
        <p:txBody>
          <a:bodyPr>
            <a:normAutofit fontScale="77500" lnSpcReduction="20000"/>
          </a:bodyPr>
          <a:lstStyle/>
          <a:p>
            <a:r>
              <a:rPr lang="en-US" dirty="0"/>
              <a:t>Today, there are 557,318 FFA members, aged 12‒21, in 7,498 chapters in all 50 states, Puerto Rico and the U.S. Virgin Islands.</a:t>
            </a:r>
          </a:p>
          <a:p>
            <a:r>
              <a:rPr lang="en-US" dirty="0"/>
              <a:t>44% of FFA members are female; women hold approximately 50% of state leadership positions.</a:t>
            </a:r>
          </a:p>
          <a:p>
            <a:r>
              <a:rPr lang="en-US" dirty="0"/>
              <a:t>73% of our membership is White; 15% is Hispanic/Latino; 7% is Black/African-American; 5% is American Indian, Asian or Pacific Islander.</a:t>
            </a:r>
          </a:p>
          <a:p>
            <a:r>
              <a:rPr lang="en-US" dirty="0"/>
              <a:t>FFA chapters are in 18 of the 20 largest U.S. cities, including New York, Chicago, Philadelphia, and Milwaukee.</a:t>
            </a:r>
          </a:p>
          <a:p>
            <a:r>
              <a:rPr lang="en-US" dirty="0"/>
              <a:t>The 2012 National FFA Convention was host to 56,167 members, FFA advisors and FFA supporters.</a:t>
            </a:r>
          </a:p>
          <a:p>
            <a:r>
              <a:rPr lang="en-US" dirty="0"/>
              <a:t>23% of teachers have five or fewer years of teaching experience. The shortage of qualified agriculture teachers is the greatest challenge facing FFA and agricultural education</a:t>
            </a:r>
          </a:p>
          <a:p>
            <a:r>
              <a:rPr lang="en-US" dirty="0"/>
              <a:t>Collectively, FFA members earn more than $4 billion annually through their hands-on work experience.</a:t>
            </a:r>
          </a:p>
          <a:p>
            <a:r>
              <a:rPr lang="en-US" dirty="0"/>
              <a:t>In 2011, 129 sponsors provided 1,590 individual scholarships worth over $1.9 million through the National FFA Organization.</a:t>
            </a:r>
          </a:p>
          <a:p>
            <a:r>
              <a:rPr lang="en-US" dirty="0"/>
              <a:t>To date, more than $34 million in FFA collegiate scholarships have been awarded to students pursuing higher education.</a:t>
            </a:r>
          </a:p>
          <a:p>
            <a:endParaRPr lang="en-US" dirty="0"/>
          </a:p>
          <a:p>
            <a:endParaRPr lang="en-US" dirty="0"/>
          </a:p>
        </p:txBody>
      </p:sp>
    </p:spTree>
    <p:extLst>
      <p:ext uri="{BB962C8B-B14F-4D97-AF65-F5344CB8AC3E}">
        <p14:creationId xmlns:p14="http://schemas.microsoft.com/office/powerpoint/2010/main" val="2633249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t>
            </a:r>
            <a:r>
              <a:rPr lang="en-US" dirty="0" err="1" smtClean="0"/>
              <a:t>Intracurricular</a:t>
            </a:r>
            <a:r>
              <a:rPr lang="en-US" dirty="0" smtClean="0"/>
              <a:t>”</a:t>
            </a:r>
            <a:endParaRPr lang="en-US" dirty="0"/>
          </a:p>
        </p:txBody>
      </p:sp>
      <p:sp>
        <p:nvSpPr>
          <p:cNvPr id="3" name="Content Placeholder 2"/>
          <p:cNvSpPr>
            <a:spLocks noGrp="1"/>
          </p:cNvSpPr>
          <p:nvPr>
            <p:ph idx="1"/>
          </p:nvPr>
        </p:nvSpPr>
        <p:spPr/>
        <p:txBody>
          <a:bodyPr>
            <a:normAutofit fontScale="92500"/>
          </a:bodyPr>
          <a:lstStyle/>
          <a:p>
            <a:r>
              <a:rPr lang="en-US" dirty="0" smtClean="0"/>
              <a:t>The FFA is an </a:t>
            </a:r>
            <a:r>
              <a:rPr lang="en-US" dirty="0" err="1" smtClean="0"/>
              <a:t>intracurricular</a:t>
            </a:r>
            <a:r>
              <a:rPr lang="en-US" dirty="0" smtClean="0"/>
              <a:t> organization.</a:t>
            </a:r>
          </a:p>
          <a:p>
            <a:pPr lvl="1"/>
            <a:r>
              <a:rPr lang="en-US" dirty="0" smtClean="0"/>
              <a:t>This means that it combines classroom education with hands-on lab experiences and out-of-class activities to best prepare students for the life they want to have after high school. </a:t>
            </a:r>
          </a:p>
          <a:p>
            <a:pPr lvl="1"/>
            <a:r>
              <a:rPr lang="en-US" dirty="0" smtClean="0"/>
              <a:t>By combining classroom education with real-world experience, you will be best prepared to get into the college of your choice and obtain a fulfilling and rewarding career in a field that interests you.</a:t>
            </a:r>
          </a:p>
          <a:p>
            <a:pPr lvl="1"/>
            <a:endParaRPr lang="en-US" dirty="0"/>
          </a:p>
          <a:p>
            <a:r>
              <a:rPr lang="en-US" dirty="0" smtClean="0"/>
              <a:t>The FFA is not a club!</a:t>
            </a:r>
          </a:p>
          <a:p>
            <a:pPr lvl="1"/>
            <a:r>
              <a:rPr lang="en-US" dirty="0" smtClean="0"/>
              <a:t>Not just anyone can be an FFA member – </a:t>
            </a:r>
            <a:br>
              <a:rPr lang="en-US" dirty="0" smtClean="0"/>
            </a:br>
            <a:r>
              <a:rPr lang="en-US" dirty="0" smtClean="0"/>
              <a:t>you have to be a part of a high school that </a:t>
            </a:r>
            <a:br>
              <a:rPr lang="en-US" dirty="0" smtClean="0"/>
            </a:br>
            <a:r>
              <a:rPr lang="en-US" dirty="0" smtClean="0"/>
              <a:t>offers agricultural education.</a:t>
            </a:r>
          </a:p>
          <a:p>
            <a:pPr lvl="1"/>
            <a:r>
              <a:rPr lang="en-US" dirty="0" smtClean="0"/>
              <a:t>Not just anyone can be an FFA Advisor – </a:t>
            </a:r>
            <a:br>
              <a:rPr lang="en-US" dirty="0" smtClean="0"/>
            </a:br>
            <a:r>
              <a:rPr lang="en-US" dirty="0" smtClean="0"/>
              <a:t>you have to have a license to teach agriculture!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886200"/>
            <a:ext cx="2597150" cy="1998343"/>
          </a:xfrm>
          <a:prstGeom prst="rect">
            <a:avLst/>
          </a:prstGeom>
        </p:spPr>
      </p:pic>
    </p:spTree>
    <p:extLst>
      <p:ext uri="{BB962C8B-B14F-4D97-AF65-F5344CB8AC3E}">
        <p14:creationId xmlns:p14="http://schemas.microsoft.com/office/powerpoint/2010/main" val="3733486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Join FFA?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Members join FFA to prepare themselves for the careers they want to have after high school.</a:t>
            </a:r>
          </a:p>
          <a:p>
            <a:pPr lvl="1"/>
            <a:r>
              <a:rPr lang="en-US" dirty="0" smtClean="0"/>
              <a:t>Most people do not take multiple choice exams or write essays as part of their day-to-day jobs!</a:t>
            </a:r>
          </a:p>
          <a:p>
            <a:pPr lvl="1"/>
            <a:r>
              <a:rPr lang="en-US" dirty="0" smtClean="0"/>
              <a:t>To be prepared for the best jobs out there, you need to have real-world skills and the ability to apply the things you learn in high school to job-related circumstances. </a:t>
            </a:r>
          </a:p>
          <a:p>
            <a:pPr lvl="1"/>
            <a:endParaRPr lang="en-US" dirty="0"/>
          </a:p>
          <a:p>
            <a:r>
              <a:rPr lang="en-US" dirty="0" smtClean="0"/>
              <a:t>The FFA exists to connect students to careers in agriculture, science, medicine, business, and over 300 other career paths!</a:t>
            </a:r>
          </a:p>
          <a:p>
            <a:pPr lvl="1"/>
            <a:r>
              <a:rPr lang="en-US" dirty="0" smtClean="0"/>
              <a:t>If you think the FFA is about creating future</a:t>
            </a:r>
            <a:br>
              <a:rPr lang="en-US" dirty="0" smtClean="0"/>
            </a:br>
            <a:r>
              <a:rPr lang="en-US" dirty="0" smtClean="0"/>
              <a:t> farmers, you are ignoring the other 299 </a:t>
            </a:r>
            <a:br>
              <a:rPr lang="en-US" dirty="0" smtClean="0"/>
            </a:br>
            <a:r>
              <a:rPr lang="en-US" dirty="0" smtClean="0"/>
              <a:t>options available! </a:t>
            </a:r>
          </a:p>
          <a:p>
            <a:pPr lvl="1"/>
            <a:r>
              <a:rPr lang="en-US" dirty="0" smtClean="0"/>
              <a:t>While FFA members could become farmers, </a:t>
            </a:r>
            <a:br>
              <a:rPr lang="en-US" dirty="0" smtClean="0"/>
            </a:br>
            <a:r>
              <a:rPr lang="en-US" dirty="0" smtClean="0"/>
              <a:t>they could also become business owners, </a:t>
            </a:r>
            <a:br>
              <a:rPr lang="en-US" dirty="0" smtClean="0"/>
            </a:br>
            <a:r>
              <a:rPr lang="en-US" dirty="0" smtClean="0"/>
              <a:t>medical professionals, researchers, ecologists, </a:t>
            </a:r>
            <a:br>
              <a:rPr lang="en-US" dirty="0" smtClean="0"/>
            </a:br>
            <a:r>
              <a:rPr lang="en-US" dirty="0" smtClean="0"/>
              <a:t>marketers, </a:t>
            </a:r>
            <a:r>
              <a:rPr lang="en-US" dirty="0" err="1" smtClean="0"/>
              <a:t>statiticians</a:t>
            </a:r>
            <a:r>
              <a:rPr lang="en-US" dirty="0" smtClean="0"/>
              <a:t>, engineers, and more!</a:t>
            </a:r>
            <a:endParaRPr lang="en-US" dirty="0"/>
          </a:p>
        </p:txBody>
      </p:sp>
      <p:pic>
        <p:nvPicPr>
          <p:cNvPr id="2050" name="Picture 2" descr="C:\Users\99536\AppData\Local\Microsoft\Windows\Temporary Internet Files\Content.IE5\FGPH9T5W\MP900448691[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337"/>
          <a:stretch/>
        </p:blipFill>
        <p:spPr bwMode="auto">
          <a:xfrm>
            <a:off x="6019800" y="4191000"/>
            <a:ext cx="2604826" cy="200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222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It’s Done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 how does the FFA prepare students for the careers and colleges of their choice?</a:t>
            </a:r>
          </a:p>
          <a:p>
            <a:pPr lvl="1"/>
            <a:r>
              <a:rPr lang="en-US" dirty="0" smtClean="0"/>
              <a:t>The FFA offers a wide range of activities over the course of the entire year in order to ensure that students have the training and skills needed to advance their education and obtain that perfect career. </a:t>
            </a:r>
          </a:p>
          <a:p>
            <a:pPr lvl="1"/>
            <a:endParaRPr lang="en-US" dirty="0"/>
          </a:p>
          <a:p>
            <a:r>
              <a:rPr lang="en-US" dirty="0" smtClean="0"/>
              <a:t>Key Career Preparatory Activities Offered by the FFA</a:t>
            </a:r>
          </a:p>
          <a:p>
            <a:pPr lvl="1"/>
            <a:r>
              <a:rPr lang="en-US" dirty="0" smtClean="0"/>
              <a:t>Supervised Agricultural Experiences &amp; </a:t>
            </a:r>
            <a:r>
              <a:rPr lang="en-US" dirty="0"/>
              <a:t>Proficiency Applications </a:t>
            </a:r>
          </a:p>
          <a:p>
            <a:pPr lvl="1"/>
            <a:r>
              <a:rPr lang="en-US" dirty="0" smtClean="0"/>
              <a:t>Career Development Events</a:t>
            </a:r>
          </a:p>
          <a:p>
            <a:pPr lvl="1"/>
            <a:r>
              <a:rPr lang="en-US" dirty="0" smtClean="0"/>
              <a:t>Speaking Contests</a:t>
            </a:r>
          </a:p>
          <a:p>
            <a:pPr lvl="1"/>
            <a:r>
              <a:rPr lang="en-US" dirty="0" smtClean="0"/>
              <a:t>Agriscience Fair</a:t>
            </a:r>
          </a:p>
          <a:p>
            <a:pPr lvl="1"/>
            <a:r>
              <a:rPr lang="en-US" dirty="0" smtClean="0"/>
              <a:t>Leadership Development</a:t>
            </a:r>
          </a:p>
          <a:p>
            <a:pPr lvl="1"/>
            <a:r>
              <a:rPr lang="en-US" dirty="0" smtClean="0"/>
              <a:t>Community Service</a:t>
            </a:r>
          </a:p>
          <a:p>
            <a:pPr lvl="1"/>
            <a:r>
              <a:rPr lang="en-US" dirty="0"/>
              <a:t>Scholarships</a:t>
            </a:r>
            <a:endParaRPr lang="en-US" dirty="0" smtClean="0"/>
          </a:p>
          <a:p>
            <a:pPr lvl="1"/>
            <a:r>
              <a:rPr lang="en-US" dirty="0" smtClean="0"/>
              <a:t>Agricultural Courses</a:t>
            </a:r>
          </a:p>
          <a:p>
            <a:pPr lvl="1"/>
            <a:endParaRPr lang="en-US" dirty="0" smtClean="0"/>
          </a:p>
          <a:p>
            <a:pPr lvl="1"/>
            <a:endParaRPr lang="en-US" dirty="0"/>
          </a:p>
        </p:txBody>
      </p:sp>
      <p:pic>
        <p:nvPicPr>
          <p:cNvPr id="3075" name="Picture 3" descr="C:\Users\99536\AppData\Local\Microsoft\Windows\Temporary Internet Files\Content.IE5\FGPH9T5W\MP90042782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962400"/>
            <a:ext cx="3352800" cy="2236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534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Agricultural Experiences (SAE’S)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Supervised Agricultural Experiences (SAEs) are any experience you might have outside the classroom related to agriculture, science, the environment, business, and technology.</a:t>
            </a:r>
          </a:p>
          <a:p>
            <a:pPr lvl="1"/>
            <a:r>
              <a:rPr lang="en-US" dirty="0" smtClean="0"/>
              <a:t>As part of your FFA experience, you should seek to get career experience before you leave high school. </a:t>
            </a:r>
          </a:p>
          <a:p>
            <a:pPr lvl="1"/>
            <a:r>
              <a:rPr lang="en-US" dirty="0" smtClean="0"/>
              <a:t>SAEs are just experiences you have outside the classroom that help you to gain real-world career skills. </a:t>
            </a:r>
          </a:p>
          <a:p>
            <a:pPr lvl="1"/>
            <a:r>
              <a:rPr lang="en-US" dirty="0" smtClean="0"/>
              <a:t>This could be a part-time job, shadowing a </a:t>
            </a:r>
            <a:br>
              <a:rPr lang="en-US" dirty="0" smtClean="0"/>
            </a:br>
            <a:r>
              <a:rPr lang="en-US" dirty="0" smtClean="0"/>
              <a:t>professional, a research experience, starting a </a:t>
            </a:r>
            <a:br>
              <a:rPr lang="en-US" dirty="0" smtClean="0"/>
            </a:br>
            <a:r>
              <a:rPr lang="en-US" dirty="0" smtClean="0"/>
              <a:t>small business, volunteer work or other </a:t>
            </a:r>
            <a:br>
              <a:rPr lang="en-US" dirty="0" smtClean="0"/>
            </a:br>
            <a:r>
              <a:rPr lang="en-US" dirty="0" smtClean="0"/>
              <a:t>career-related activities. </a:t>
            </a:r>
          </a:p>
          <a:p>
            <a:pPr lvl="1"/>
            <a:endParaRPr lang="en-US" dirty="0"/>
          </a:p>
          <a:p>
            <a:r>
              <a:rPr lang="en-US" dirty="0" smtClean="0"/>
              <a:t>SAEs help you to gain marketable skills </a:t>
            </a:r>
            <a:br>
              <a:rPr lang="en-US" dirty="0" smtClean="0"/>
            </a:br>
            <a:r>
              <a:rPr lang="en-US" dirty="0" smtClean="0"/>
              <a:t>that will help you to become more hirable </a:t>
            </a:r>
            <a:br>
              <a:rPr lang="en-US" dirty="0" smtClean="0"/>
            </a:br>
            <a:r>
              <a:rPr lang="en-US" dirty="0" smtClean="0"/>
              <a:t>and prepared for a future career. </a:t>
            </a:r>
          </a:p>
          <a:p>
            <a:pPr lvl="1"/>
            <a:r>
              <a:rPr lang="en-US" dirty="0" smtClean="0"/>
              <a:t>SAEs help you to get the job you want some day </a:t>
            </a:r>
            <a:br>
              <a:rPr lang="en-US" dirty="0" smtClean="0"/>
            </a:br>
            <a:r>
              <a:rPr lang="en-US" dirty="0" smtClean="0"/>
              <a:t>by getting experience in that job today. </a:t>
            </a:r>
          </a:p>
          <a:p>
            <a:pPr lvl="1"/>
            <a:endParaRPr lang="en-US" dirty="0"/>
          </a:p>
        </p:txBody>
      </p:sp>
      <p:pic>
        <p:nvPicPr>
          <p:cNvPr id="5123" name="Picture 3" descr="C:\Users\99536\AppData\Local\Microsoft\Windows\Temporary Internet Files\Content.IE5\9H0PPCAH\MC9001863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5077" y="3048000"/>
            <a:ext cx="2255523" cy="3185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928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 Applications</a:t>
            </a:r>
            <a:endParaRPr lang="en-US" dirty="0"/>
          </a:p>
        </p:txBody>
      </p:sp>
      <p:sp>
        <p:nvSpPr>
          <p:cNvPr id="3" name="Content Placeholder 2"/>
          <p:cNvSpPr>
            <a:spLocks noGrp="1"/>
          </p:cNvSpPr>
          <p:nvPr>
            <p:ph idx="1"/>
          </p:nvPr>
        </p:nvSpPr>
        <p:spPr/>
        <p:txBody>
          <a:bodyPr/>
          <a:lstStyle/>
          <a:p>
            <a:r>
              <a:rPr lang="en-US" dirty="0" smtClean="0"/>
              <a:t>If you have a great SAE, you can compete against other FFA members using a form called a Proficiency Application.</a:t>
            </a:r>
          </a:p>
          <a:p>
            <a:pPr lvl="1"/>
            <a:r>
              <a:rPr lang="en-US" dirty="0" smtClean="0"/>
              <a:t>Proficiency applications are a way for you to keep track of your experiences, skills, and income. </a:t>
            </a:r>
          </a:p>
          <a:p>
            <a:pPr lvl="1"/>
            <a:r>
              <a:rPr lang="en-US" dirty="0" smtClean="0"/>
              <a:t>These applications enable you to show the progress you are making in becoming prepared for a career of your choice. </a:t>
            </a:r>
          </a:p>
          <a:p>
            <a:pPr lvl="1"/>
            <a:r>
              <a:rPr lang="en-US" dirty="0" smtClean="0"/>
              <a:t>By submitting these applications at the local, state, and national level, you can compete against other FFA members for recognition and scholarships while building your own skills and abilities. </a:t>
            </a:r>
          </a:p>
          <a:p>
            <a:pPr lvl="1"/>
            <a:r>
              <a:rPr lang="en-US" dirty="0" smtClean="0"/>
              <a:t>Through proficiency applications, you can </a:t>
            </a:r>
            <a:br>
              <a:rPr lang="en-US" dirty="0" smtClean="0"/>
            </a:br>
            <a:r>
              <a:rPr lang="en-US" dirty="0" smtClean="0"/>
              <a:t>gain career skills while gaining recognition</a:t>
            </a:r>
            <a:br>
              <a:rPr lang="en-US" dirty="0" smtClean="0"/>
            </a:br>
            <a:r>
              <a:rPr lang="en-US" dirty="0" smtClean="0"/>
              <a:t>and awards, all of which can improve your </a:t>
            </a:r>
            <a:br>
              <a:rPr lang="en-US" dirty="0" smtClean="0"/>
            </a:br>
            <a:r>
              <a:rPr lang="en-US" dirty="0" smtClean="0"/>
              <a:t>likelihood for college acceptance.  </a:t>
            </a:r>
            <a:endParaRPr lang="en-US" dirty="0"/>
          </a:p>
        </p:txBody>
      </p:sp>
      <p:pic>
        <p:nvPicPr>
          <p:cNvPr id="4098" name="Picture 2" descr="C:\Users\99536\AppData\Local\Microsoft\Windows\Temporary Internet Files\Content.IE5\9H0PPCAH\MC90004806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4724400"/>
            <a:ext cx="2112874" cy="1453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710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Development Events</a:t>
            </a:r>
            <a:endParaRPr lang="en-US" dirty="0"/>
          </a:p>
        </p:txBody>
      </p:sp>
      <p:sp>
        <p:nvSpPr>
          <p:cNvPr id="3" name="Content Placeholder 2"/>
          <p:cNvSpPr>
            <a:spLocks noGrp="1"/>
          </p:cNvSpPr>
          <p:nvPr>
            <p:ph idx="1"/>
          </p:nvPr>
        </p:nvSpPr>
        <p:spPr/>
        <p:txBody>
          <a:bodyPr/>
          <a:lstStyle/>
          <a:p>
            <a:r>
              <a:rPr lang="en-US" dirty="0" smtClean="0"/>
              <a:t>Career Development Events (CDEs) are another FFA competition that allows you compete and gain recognition and awards while preparing for a future career. </a:t>
            </a:r>
          </a:p>
          <a:p>
            <a:pPr lvl="1"/>
            <a:r>
              <a:rPr lang="en-US" dirty="0" smtClean="0"/>
              <a:t>CDEs (or Judging Teams, as they are sometimes known) are team-based events in which you compete against other students in competitions related to careers. </a:t>
            </a:r>
          </a:p>
          <a:p>
            <a:pPr lvl="1"/>
            <a:r>
              <a:rPr lang="en-US" dirty="0"/>
              <a:t>A Career Development Event (CDE) is basically a contest, based on current industry standards, where FFA members can demonstrate the knowledge and skills gained from 1) classroom instruction, 2) their SAE and 3) FFA activities</a:t>
            </a:r>
            <a:r>
              <a:rPr lang="en-US" dirty="0" smtClean="0"/>
              <a:t>.</a:t>
            </a:r>
            <a:br>
              <a:rPr lang="en-US" dirty="0" smtClean="0"/>
            </a:br>
            <a:r>
              <a:rPr lang="en-US" sz="800" dirty="0"/>
              <a:t>Source: https://sites.google.com/site/wisconsinffacdepage/</a:t>
            </a:r>
            <a:endParaRPr lang="en-US" sz="800" dirty="0" smtClean="0"/>
          </a:p>
          <a:p>
            <a:pPr lvl="1"/>
            <a:r>
              <a:rPr lang="en-US" dirty="0" smtClean="0"/>
              <a:t>In Wisconsin, you can compete in over </a:t>
            </a:r>
            <a:br>
              <a:rPr lang="en-US" dirty="0" smtClean="0"/>
            </a:br>
            <a:r>
              <a:rPr lang="en-US" dirty="0" smtClean="0"/>
              <a:t>25 different competitions related to </a:t>
            </a:r>
            <a:br>
              <a:rPr lang="en-US" dirty="0" smtClean="0"/>
            </a:br>
            <a:r>
              <a:rPr lang="en-US" dirty="0" smtClean="0"/>
              <a:t>many different career fields.</a:t>
            </a:r>
          </a:p>
          <a:p>
            <a:pPr lvl="1"/>
            <a:endParaRPr lang="en-US" dirty="0"/>
          </a:p>
        </p:txBody>
      </p:sp>
      <p:pic>
        <p:nvPicPr>
          <p:cNvPr id="6146" name="Picture 2" descr="C:\Users\99536\AppData\Local\Microsoft\Windows\Temporary Internet Files\Content.IE5\FGPH9T5W\MP90044847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648200"/>
            <a:ext cx="24003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6065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379</TotalTime>
  <Words>2394</Words>
  <Application>Microsoft Office PowerPoint</Application>
  <PresentationFormat>On-screen Show (4:3)</PresentationFormat>
  <Paragraphs>265</Paragraphs>
  <Slides>31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Bradley Hand ITC TT-Bold</vt:lpstr>
      <vt:lpstr>Calibri</vt:lpstr>
      <vt:lpstr>Cambria</vt:lpstr>
      <vt:lpstr>Rage Italic</vt:lpstr>
      <vt:lpstr>Sketchbook</vt:lpstr>
      <vt:lpstr>The National FFA Organization</vt:lpstr>
      <vt:lpstr>What is the FFA?</vt:lpstr>
      <vt:lpstr>What is the FFA?</vt:lpstr>
      <vt:lpstr>It’s “Intracurricular”</vt:lpstr>
      <vt:lpstr>Why Join FFA?</vt:lpstr>
      <vt:lpstr>How It’s Done</vt:lpstr>
      <vt:lpstr>Supervised Agricultural Experiences (SAE’S)</vt:lpstr>
      <vt:lpstr>Proficiency Applications</vt:lpstr>
      <vt:lpstr>Career Development Events</vt:lpstr>
      <vt:lpstr>Speaking Contests</vt:lpstr>
      <vt:lpstr>Agriscience Fair</vt:lpstr>
      <vt:lpstr>State Leadership Development</vt:lpstr>
      <vt:lpstr>Local Leadership Development</vt:lpstr>
      <vt:lpstr>Leadership &amp; FFA Degrees </vt:lpstr>
      <vt:lpstr>Community Service</vt:lpstr>
      <vt:lpstr>Scholarships</vt:lpstr>
      <vt:lpstr>Ag Courses</vt:lpstr>
      <vt:lpstr>Courses</vt:lpstr>
      <vt:lpstr>FFA Traditions</vt:lpstr>
      <vt:lpstr>The National FFA Organization</vt:lpstr>
      <vt:lpstr>How It’s Governed</vt:lpstr>
      <vt:lpstr>FFA Mission</vt:lpstr>
      <vt:lpstr>FFA Official Dress</vt:lpstr>
      <vt:lpstr>Official Dress Rules</vt:lpstr>
      <vt:lpstr>Official Dress Rules</vt:lpstr>
      <vt:lpstr>FFA History</vt:lpstr>
      <vt:lpstr>Early Years</vt:lpstr>
      <vt:lpstr>Early Years</vt:lpstr>
      <vt:lpstr>NFA, FFA Week, and Presidents</vt:lpstr>
      <vt:lpstr>1988 – FFA became FFA</vt:lpstr>
      <vt:lpstr>2013</vt:lpstr>
    </vt:vector>
  </TitlesOfParts>
  <Company>Waterford Union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National FFA Organization</dc:title>
  <dc:creator>Mr. Craig A. Kohn</dc:creator>
  <cp:lastModifiedBy>Kohn Craig</cp:lastModifiedBy>
  <cp:revision>50</cp:revision>
  <dcterms:created xsi:type="dcterms:W3CDTF">2013-02-13T14:10:47Z</dcterms:created>
  <dcterms:modified xsi:type="dcterms:W3CDTF">2014-02-17T13:10:05Z</dcterms:modified>
</cp:coreProperties>
</file>