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57" r:id="rId4"/>
    <p:sldId id="259" r:id="rId5"/>
    <p:sldId id="274" r:id="rId6"/>
    <p:sldId id="276" r:id="rId7"/>
    <p:sldId id="277" r:id="rId8"/>
    <p:sldId id="268" r:id="rId9"/>
    <p:sldId id="279" r:id="rId10"/>
    <p:sldId id="263" r:id="rId11"/>
    <p:sldId id="266" r:id="rId12"/>
    <p:sldId id="264" r:id="rId13"/>
    <p:sldId id="265" r:id="rId14"/>
    <p:sldId id="278" r:id="rId15"/>
    <p:sldId id="271" r:id="rId16"/>
    <p:sldId id="262" r:id="rId17"/>
    <p:sldId id="273" r:id="rId18"/>
    <p:sldId id="275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8BBA5-CE7D-4363-9FA1-1CA61644C8C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8C424-B2EC-4F3D-A492-0C76568DA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59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CC5AC-A191-4688-9B03-0226BB4BEF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06F64-7B21-4197-98AF-4DDBF0EF2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0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06F64-7B21-4197-98AF-4DDBF0EF2D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57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06F64-7B21-4197-98AF-4DDBF0EF2D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1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06F64-7B21-4197-98AF-4DDBF0EF2D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4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06F64-7B21-4197-98AF-4DDBF0EF2D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2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3pPr>
              <a:defRPr i="1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0" y="6392744"/>
            <a:ext cx="1413610" cy="3751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8DE72-64B6-4203-9FD7-8496CDA951CA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647B6-EA7E-4A1B-92C2-A8512827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rl.noaa.gov/gmd/ccgg/trends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rl.noaa.gov/gmd/ccgg/trends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change.umich.edu/globalchange1/current/labs/Lab10_Vostok/Vostok.htm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docid=Co5Jmfus79NWaM&amp;tbnid=pArjhjhywge8-M:&amp;ved=0CAQQjB0&amp;url=http://edition.cnn.com/2009/TECH/science/06/16/climate.change.report/&amp;ei=nCIvUuWBAoXqqwH8jYGQCw&amp;bvm=bv.51773540,d.aWc&amp;psig=AFQjCNGuqESGqVjkgJo1noFP5RMUmGBO8w&amp;ust=1378907141553135" TargetMode="External"/><Relationship Id="rId2" Type="http://schemas.openxmlformats.org/officeDocument/2006/relationships/hyperlink" Target="https://www2.ucar.edu/atmosnews/news/801/ncar-scientists-present-latest-findings-climate-change-weather-new-orleans-meeti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chooltoday.com/ecosystems/the-carbon-cycle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o1151.nicerweb.com/Locked/media/ch05/cellulose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estry.gov.uk/fr/INFD-6HWK9U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/>
          <a:lstStyle/>
          <a:p>
            <a:r>
              <a:rPr lang="en-US" dirty="0" smtClean="0"/>
              <a:t>The Carbon Cycle &amp; Soils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By C. Kohn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Great Lakes Bioenergy Research Center</a:t>
            </a:r>
            <a:br>
              <a:rPr lang="en-US" dirty="0" smtClean="0"/>
            </a:br>
            <a:r>
              <a:rPr lang="en-US" dirty="0" smtClean="0"/>
              <a:t>US Dept. of Energy, UW-Madison</a:t>
            </a:r>
            <a:endParaRPr lang="en-US" dirty="0"/>
          </a:p>
        </p:txBody>
      </p:sp>
      <p:pic>
        <p:nvPicPr>
          <p:cNvPr id="1026" name="Picture 2" descr="http://ffden-2.phys.uaf.edu/211_fall2010.web.dir/andy_chamberlain/carbon_atom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0"/>
            <a:ext cx="2933700" cy="2933700"/>
          </a:xfrm>
          <a:prstGeom prst="rect">
            <a:avLst/>
          </a:prstGeom>
          <a:noFill/>
          <a:effectLst>
            <a:glow rad="101600">
              <a:schemeClr val="bg1">
                <a:lumMod val="95000"/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in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Normally, the carbon cycle keeps itself balanced.</a:t>
            </a:r>
          </a:p>
          <a:p>
            <a:pPr lvl="1"/>
            <a:r>
              <a:rPr lang="en-US" dirty="0" smtClean="0"/>
              <a:t>Inorganic carbon molecules are used by plants to create sugars (and other plant molecules such as cellulose).</a:t>
            </a:r>
          </a:p>
          <a:p>
            <a:pPr lvl="1"/>
            <a:r>
              <a:rPr lang="en-US" dirty="0" smtClean="0"/>
              <a:t>Organic forms of carbon molecules convert back into CO</a:t>
            </a:r>
            <a:r>
              <a:rPr lang="en-US" baseline="-25000" dirty="0" smtClean="0"/>
              <a:t>2</a:t>
            </a:r>
            <a:r>
              <a:rPr lang="en-US" dirty="0" smtClean="0"/>
              <a:t> when they are consumed or decomposed </a:t>
            </a:r>
            <a:br>
              <a:rPr lang="en-US" dirty="0" smtClean="0"/>
            </a:br>
            <a:endParaRPr lang="en-US" b="1" dirty="0" smtClean="0"/>
          </a:p>
          <a:p>
            <a:r>
              <a:rPr lang="en-US" b="1" dirty="0" smtClean="0"/>
              <a:t>Today, however, the carbon cycle is not balanced.  The levels of atmospheric </a:t>
            </a:r>
            <a:br>
              <a:rPr lang="en-US" b="1" dirty="0" smtClean="0"/>
            </a:br>
            <a:r>
              <a:rPr lang="en-US" b="1" dirty="0" smtClean="0"/>
              <a:t>carbon have risen to the </a:t>
            </a:r>
            <a:br>
              <a:rPr lang="en-US" b="1" dirty="0" smtClean="0"/>
            </a:br>
            <a:r>
              <a:rPr lang="en-US" b="1" dirty="0" smtClean="0"/>
              <a:t>highest levels in recent </a:t>
            </a:r>
            <a:br>
              <a:rPr lang="en-US" b="1" dirty="0" smtClean="0"/>
            </a:br>
            <a:r>
              <a:rPr lang="en-US" b="1" dirty="0" smtClean="0"/>
              <a:t>geological history.</a:t>
            </a:r>
          </a:p>
          <a:p>
            <a:pPr lvl="1"/>
            <a:r>
              <a:rPr lang="en-US" dirty="0" smtClean="0"/>
              <a:t>They are also rising at an </a:t>
            </a:r>
            <a:br>
              <a:rPr lang="en-US" dirty="0" smtClean="0"/>
            </a:br>
            <a:r>
              <a:rPr lang="en-US" dirty="0" smtClean="0"/>
              <a:t>unprecedented rate. </a:t>
            </a:r>
            <a:endParaRPr lang="en-US" dirty="0"/>
          </a:p>
        </p:txBody>
      </p:sp>
      <p:pic>
        <p:nvPicPr>
          <p:cNvPr id="5122" name="Picture 2" descr="http://ecosys.cfl.scf.rncan.gc.ca/images/sch_carbone_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99560"/>
            <a:ext cx="3143471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315200" y="6488668"/>
            <a:ext cx="13468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ecosys.cfl.scf.rncan.gc.ca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Source: NOAA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600200"/>
            <a:ext cx="5857128" cy="4525963"/>
          </a:xfrm>
        </p:spPr>
      </p:pic>
      <p:sp>
        <p:nvSpPr>
          <p:cNvPr id="5" name="TextBox 4"/>
          <p:cNvSpPr txBox="1"/>
          <p:nvPr/>
        </p:nvSpPr>
        <p:spPr>
          <a:xfrm>
            <a:off x="0" y="64770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http://www.esrl.noaa.gov/gmd/ccgg/trends/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5525998"/>
            <a:ext cx="25146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ndy" pitchFamily="66" charset="0"/>
              </a:rPr>
              <a:t>Research by the US Gov’t shows steady and predictable increases in CO</a:t>
            </a:r>
            <a:r>
              <a:rPr lang="en-US" baseline="-25000" dirty="0" smtClean="0">
                <a:latin typeface="Andy" pitchFamily="66" charset="0"/>
              </a:rPr>
              <a:t>2</a:t>
            </a:r>
            <a:r>
              <a:rPr lang="en-US" dirty="0" smtClean="0">
                <a:latin typeface="Andy" pitchFamily="66" charset="0"/>
              </a:rPr>
              <a:t> each year.</a:t>
            </a:r>
            <a:endParaRPr lang="en-US" dirty="0">
              <a:latin typeface="Andy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Source: Univ. of Michigan </a:t>
            </a:r>
            <a:br>
              <a:rPr lang="en-US" dirty="0" smtClean="0"/>
            </a:br>
            <a:r>
              <a:rPr lang="en-US" dirty="0" smtClean="0"/>
              <a:t>(blue is CO2, red is temp)</a:t>
            </a:r>
            <a:endParaRPr lang="en-US" dirty="0"/>
          </a:p>
        </p:txBody>
      </p:sp>
      <p:pic>
        <p:nvPicPr>
          <p:cNvPr id="1026" name="Picture 2" descr="http://sitemaker.umich.edu/sec005group6/files/co2_tem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001000" cy="428969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1200" y="6172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http://www.esrl.noaa.gov/gmd/ccgg/trends/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2286000"/>
            <a:ext cx="3543300" cy="17543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ndy" pitchFamily="66" charset="0"/>
              </a:rPr>
              <a:t>Prior to the Industrial Revolution,  CO</a:t>
            </a:r>
            <a:r>
              <a:rPr lang="en-US" baseline="-25000" dirty="0" smtClean="0">
                <a:latin typeface="Andy" pitchFamily="66" charset="0"/>
              </a:rPr>
              <a:t>2</a:t>
            </a:r>
            <a:r>
              <a:rPr lang="en-US" dirty="0" smtClean="0">
                <a:latin typeface="Andy" pitchFamily="66" charset="0"/>
              </a:rPr>
              <a:t> levels stayed below a 300 ppm maximum.  This chart clearly shows that the rise in CO</a:t>
            </a:r>
            <a:r>
              <a:rPr lang="en-US" baseline="-25000" dirty="0" smtClean="0">
                <a:latin typeface="Andy" pitchFamily="66" charset="0"/>
              </a:rPr>
              <a:t>2</a:t>
            </a:r>
            <a:r>
              <a:rPr lang="en-US" dirty="0" smtClean="0">
                <a:latin typeface="Andy" pitchFamily="66" charset="0"/>
              </a:rPr>
              <a:t> levels coincides perfectly with the start of industrial human activity.</a:t>
            </a:r>
            <a:endParaRPr lang="en-US" dirty="0">
              <a:latin typeface="Andy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Climate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http://www.globalchange.umich.edu/globalchange1/current/labs/Lab10_Vostok/Vostok_files/image03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8229600" cy="48251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65532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http://www.globalchange.umich.edu/globalchange1/current/labs/Lab10_Vostok/Vostok.htm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Line Callout 3 7"/>
          <p:cNvSpPr/>
          <p:nvPr/>
        </p:nvSpPr>
        <p:spPr>
          <a:xfrm>
            <a:off x="304800" y="1224788"/>
            <a:ext cx="3200400" cy="269049"/>
          </a:xfrm>
          <a:prstGeom prst="borderCallout3">
            <a:avLst>
              <a:gd name="adj1" fmla="val 13036"/>
              <a:gd name="adj2" fmla="val 5267"/>
              <a:gd name="adj3" fmla="val 33036"/>
              <a:gd name="adj4" fmla="val -4667"/>
              <a:gd name="adj5" fmla="val 670293"/>
              <a:gd name="adj6" fmla="val -4178"/>
              <a:gd name="adj7" fmla="val 1225883"/>
              <a:gd name="adj8" fmla="val 16599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400ppm – reached 2013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172200"/>
            <a:ext cx="9144000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ndy" pitchFamily="66" charset="0"/>
              </a:rPr>
              <a:t>If we go back hundreds of thousands of years, we can see that CO</a:t>
            </a:r>
            <a:r>
              <a:rPr lang="en-US" baseline="-25000" dirty="0" smtClean="0">
                <a:latin typeface="Andy" pitchFamily="66" charset="0"/>
              </a:rPr>
              <a:t>2</a:t>
            </a:r>
            <a:r>
              <a:rPr lang="en-US" dirty="0" smtClean="0">
                <a:latin typeface="Andy" pitchFamily="66" charset="0"/>
              </a:rPr>
              <a:t> levels were consistently below 300  ppm. Today’s CO</a:t>
            </a:r>
            <a:r>
              <a:rPr lang="en-US" baseline="-25000" dirty="0" smtClean="0">
                <a:latin typeface="Andy" pitchFamily="66" charset="0"/>
              </a:rPr>
              <a:t>2</a:t>
            </a:r>
            <a:r>
              <a:rPr lang="en-US" dirty="0" smtClean="0">
                <a:latin typeface="Andy" pitchFamily="66" charset="0"/>
              </a:rPr>
              <a:t> levels (yellow line) are higher than any other point in recent climate history. </a:t>
            </a:r>
            <a:endParaRPr lang="en-US" dirty="0">
              <a:latin typeface="Andy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Having too much CO</a:t>
            </a:r>
            <a:r>
              <a:rPr lang="en-US" baseline="-25000" dirty="0" smtClean="0"/>
              <a:t>2</a:t>
            </a:r>
            <a:r>
              <a:rPr lang="en-US" dirty="0" smtClean="0"/>
              <a:t> in the atmosphere is a problem.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can absorb and hold onto heat radiation.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is sort of like a winter coat – the thicker the coat, the more heat your body will retain.</a:t>
            </a:r>
          </a:p>
          <a:p>
            <a:pPr lvl="1"/>
            <a:endParaRPr lang="en-US" dirty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in the atmosphere can be a good thing – it is what enables our planet to have relatively consistent temperatures. </a:t>
            </a:r>
          </a:p>
          <a:p>
            <a:pPr lvl="1"/>
            <a:r>
              <a:rPr lang="en-US" dirty="0" smtClean="0"/>
              <a:t>However, just like wearing a fur coat in summer would be a bad thing, having CO</a:t>
            </a:r>
            <a:r>
              <a:rPr lang="en-US" baseline="-25000" dirty="0" smtClean="0"/>
              <a:t>2</a:t>
            </a:r>
            <a:r>
              <a:rPr lang="en-US" dirty="0" smtClean="0"/>
              <a:t> as high as it is causes widespread problems. </a:t>
            </a:r>
          </a:p>
          <a:p>
            <a:pPr lvl="1"/>
            <a:r>
              <a:rPr lang="en-US" dirty="0" smtClean="0"/>
              <a:t>Because the atmosphere has more heat </a:t>
            </a:r>
            <a:br>
              <a:rPr lang="en-US" dirty="0" smtClean="0"/>
            </a:br>
            <a:r>
              <a:rPr lang="en-US" dirty="0" smtClean="0"/>
              <a:t>energy, problems like stronger storms, </a:t>
            </a:r>
            <a:br>
              <a:rPr lang="en-US" dirty="0" smtClean="0"/>
            </a:br>
            <a:r>
              <a:rPr lang="en-US" dirty="0" smtClean="0"/>
              <a:t>longer droughts, and more frequent  </a:t>
            </a:r>
            <a:br>
              <a:rPr lang="en-US" dirty="0" smtClean="0"/>
            </a:br>
            <a:r>
              <a:rPr lang="en-US" dirty="0" smtClean="0"/>
              <a:t>flooding are expected to become more </a:t>
            </a:r>
            <a:br>
              <a:rPr lang="en-US" dirty="0" smtClean="0"/>
            </a:br>
            <a:r>
              <a:rPr lang="en-US" dirty="0" smtClean="0"/>
              <a:t>common.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changes to the planet caused by an </a:t>
            </a:r>
            <a:br>
              <a:rPr lang="en-US" dirty="0" smtClean="0"/>
            </a:br>
            <a:r>
              <a:rPr lang="en-US" dirty="0" smtClean="0"/>
              <a:t>increase in greenhouse gases like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are known as </a:t>
            </a:r>
            <a:r>
              <a:rPr lang="en-US" u="sng" dirty="0" smtClean="0"/>
              <a:t>Climate Change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Climate change could have devastating </a:t>
            </a:r>
            <a:br>
              <a:rPr lang="en-US" dirty="0" smtClean="0"/>
            </a:br>
            <a:r>
              <a:rPr lang="en-US" dirty="0" smtClean="0"/>
              <a:t>effects on many aspects of modern life, </a:t>
            </a:r>
            <a:br>
              <a:rPr lang="en-US" dirty="0" smtClean="0"/>
            </a:br>
            <a:r>
              <a:rPr lang="en-US" dirty="0" smtClean="0"/>
              <a:t>including how we grow our food.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18004" y="6627168"/>
            <a:ext cx="134363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solidFill>
                  <a:srgbClr val="D6D6D6"/>
                </a:solidFill>
                <a:hlinkClick r:id="rId2"/>
              </a:rPr>
              <a:t>Source: </a:t>
            </a:r>
            <a:r>
              <a:rPr lang="en-US" sz="900" dirty="0">
                <a:hlinkClick r:id="rId3"/>
              </a:rPr>
              <a:t>edition.cnn.com</a:t>
            </a:r>
            <a:r>
              <a:rPr lang="en-US" sz="900" dirty="0"/>
              <a:t> </a:t>
            </a:r>
            <a:endParaRPr lang="en-US" sz="9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704" y="3429000"/>
            <a:ext cx="4254896" cy="319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0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4 Ways in which CO</a:t>
            </a:r>
            <a:r>
              <a:rPr lang="en-US" b="1" baseline="-25000" dirty="0" smtClean="0"/>
              <a:t>2</a:t>
            </a:r>
            <a:r>
              <a:rPr lang="en-US" b="1" dirty="0" smtClean="0"/>
              <a:t> could be reduced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Increased </a:t>
            </a:r>
            <a:r>
              <a:rPr lang="en-US" b="1" dirty="0" smtClean="0"/>
              <a:t>photosynthesis</a:t>
            </a:r>
            <a:endParaRPr lang="en-US" dirty="0"/>
          </a:p>
          <a:p>
            <a:pPr lvl="2"/>
            <a:r>
              <a:rPr lang="en-US" dirty="0" smtClean="0"/>
              <a:t>The more CO</a:t>
            </a:r>
            <a:r>
              <a:rPr lang="en-US" baseline="-25000" dirty="0" smtClean="0"/>
              <a:t>2</a:t>
            </a:r>
            <a:r>
              <a:rPr lang="en-US" dirty="0" smtClean="0"/>
              <a:t> that is absorbed by plants, the less that is in the atmosphere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Reduced usage of </a:t>
            </a:r>
            <a:r>
              <a:rPr lang="en-US" b="1" dirty="0" smtClean="0"/>
              <a:t>fossil fuels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urning a fossil fuel releases large amounts of carbon dioxide into the air</a:t>
            </a:r>
          </a:p>
          <a:p>
            <a:pPr lvl="2"/>
            <a:r>
              <a:rPr lang="en-US" dirty="0" smtClean="0"/>
              <a:t>Coal and oil are really just dense forms of carbon; when burned, they become CO</a:t>
            </a:r>
            <a:r>
              <a:rPr lang="en-US" baseline="-25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Reduced production of CO</a:t>
            </a:r>
            <a:r>
              <a:rPr lang="en-US" baseline="-25000" dirty="0" smtClean="0"/>
              <a:t>2</a:t>
            </a:r>
            <a:r>
              <a:rPr lang="en-US" dirty="0" smtClean="0"/>
              <a:t> in </a:t>
            </a:r>
            <a:r>
              <a:rPr lang="en-US" b="1" dirty="0" smtClean="0"/>
              <a:t>agriculture</a:t>
            </a:r>
          </a:p>
          <a:p>
            <a:pPr lvl="2"/>
            <a:r>
              <a:rPr lang="en-US" dirty="0"/>
              <a:t>E.g. no-till agriculture keeps organic matter in the soil and reduces CO</a:t>
            </a:r>
            <a:r>
              <a:rPr lang="en-US" baseline="-25000" dirty="0"/>
              <a:t>2 </a:t>
            </a:r>
            <a:r>
              <a:rPr lang="en-US" dirty="0"/>
              <a:t> production by the </a:t>
            </a:r>
            <a:r>
              <a:rPr lang="en-US" dirty="0" smtClean="0"/>
              <a:t>soil</a:t>
            </a:r>
            <a:br>
              <a:rPr lang="en-US" dirty="0" smtClean="0"/>
            </a:br>
            <a:endParaRPr lang="en-US" b="1" dirty="0" smtClean="0"/>
          </a:p>
          <a:p>
            <a:pPr lvl="1"/>
            <a:r>
              <a:rPr lang="en-US" b="1" dirty="0" smtClean="0"/>
              <a:t>Carbon sequestration </a:t>
            </a:r>
            <a:r>
              <a:rPr lang="en-US" dirty="0" smtClean="0"/>
              <a:t>(or “carbon traps”) – storing carbon underground or underwater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“</a:t>
            </a:r>
            <a:r>
              <a:rPr lang="en-US" u="sng" dirty="0" smtClean="0"/>
              <a:t>carbon cycle</a:t>
            </a:r>
            <a:r>
              <a:rPr lang="en-US" dirty="0" smtClean="0"/>
              <a:t>” is the term for the process in which carbon transitions between organic and inorganic forms (for example, from CO</a:t>
            </a:r>
            <a:r>
              <a:rPr lang="en-US" baseline="-25000" dirty="0" smtClean="0"/>
              <a:t>2</a:t>
            </a:r>
            <a:r>
              <a:rPr lang="en-US" dirty="0" smtClean="0"/>
              <a:t> to sugar)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During photosynthesis, plants use </a:t>
            </a:r>
            <a:r>
              <a:rPr lang="en-US" u="sng" dirty="0" smtClean="0"/>
              <a:t>carbon dioxide </a:t>
            </a:r>
            <a:r>
              <a:rPr lang="en-US" dirty="0" smtClean="0"/>
              <a:t>(CO2) and </a:t>
            </a:r>
            <a:r>
              <a:rPr lang="en-US" u="sng" dirty="0" smtClean="0"/>
              <a:t>water</a:t>
            </a:r>
            <a:r>
              <a:rPr lang="en-US" dirty="0" smtClean="0"/>
              <a:t> (H2O) to make </a:t>
            </a:r>
            <a:r>
              <a:rPr lang="en-US" u="sng" dirty="0" smtClean="0"/>
              <a:t>organic versions of carbon</a:t>
            </a:r>
            <a:r>
              <a:rPr lang="en-US" dirty="0" smtClean="0"/>
              <a:t> (from simple sugars to sturdy cell walls)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the plant begins to die or decompose (such as in autumn), soil organisms break down the organic carbon molecules back into CO2 and H2O.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Photosynthesis </a:t>
            </a:r>
            <a:r>
              <a:rPr lang="en-US" u="sng" dirty="0" smtClean="0"/>
              <a:t>decreases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in the atmosphere by converting it into sugar and other organic carbon molecules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Respiration, decomposition, and burning </a:t>
            </a:r>
            <a:r>
              <a:rPr lang="en-US" u="sng" dirty="0" smtClean="0"/>
              <a:t>increase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levels in the atmosphere by converting organic carbon back into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the carbon cycle, carbon is not created or destroyed.  It only changes forms.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soil acts as a carbon cycle regulator, helping to move carbon from one form to another.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Normally the carbon cycle balances itself.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Today CO</a:t>
            </a:r>
            <a:r>
              <a:rPr lang="en-US" baseline="-25000" dirty="0" smtClean="0"/>
              <a:t>2</a:t>
            </a:r>
            <a:r>
              <a:rPr lang="en-US" dirty="0" smtClean="0"/>
              <a:t> levels in the atmosphere are at highs never before seen in recent geological history.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cause for this is almost certainly human activity.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Scientists today are trying to determine ways in which we can reduce the amount of carbon dioxide in the atmosphere to “re-balance” the carbon cycle.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“</a:t>
            </a:r>
            <a:r>
              <a:rPr lang="en-US" u="sng" dirty="0" smtClean="0"/>
              <a:t>carbon cycle</a:t>
            </a:r>
            <a:r>
              <a:rPr lang="en-US" dirty="0" smtClean="0"/>
              <a:t>” is the term for the process in which carbon transitions between organic and inorganic forms.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example, plants absorb inorganic CO</a:t>
            </a:r>
            <a:r>
              <a:rPr lang="en-US" baseline="-25000" dirty="0" smtClean="0"/>
              <a:t>2</a:t>
            </a:r>
            <a:r>
              <a:rPr lang="en-US" dirty="0" smtClean="0"/>
              <a:t> from the atmosphere and convert into an organic carbon molecule (sugars and carbohydrates).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plants are </a:t>
            </a:r>
            <a:br>
              <a:rPr lang="en-US" dirty="0" smtClean="0"/>
            </a:br>
            <a:r>
              <a:rPr lang="en-US" dirty="0" smtClean="0"/>
              <a:t>consumed or </a:t>
            </a:r>
            <a:br>
              <a:rPr lang="en-US" dirty="0" smtClean="0"/>
            </a:br>
            <a:r>
              <a:rPr lang="en-US" dirty="0" smtClean="0"/>
              <a:t>decomposed, the </a:t>
            </a:r>
            <a:br>
              <a:rPr lang="en-US" dirty="0" smtClean="0"/>
            </a:br>
            <a:r>
              <a:rPr lang="en-US" dirty="0" smtClean="0"/>
              <a:t>plant matter is </a:t>
            </a:r>
            <a:br>
              <a:rPr lang="en-US" dirty="0" smtClean="0"/>
            </a:br>
            <a:r>
              <a:rPr lang="en-US" dirty="0" smtClean="0"/>
              <a:t>converted </a:t>
            </a:r>
            <a:br>
              <a:rPr lang="en-US" dirty="0" smtClean="0"/>
            </a:br>
            <a:r>
              <a:rPr lang="en-US" dirty="0" smtClean="0"/>
              <a:t>back into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562350"/>
            <a:ext cx="4810125" cy="32956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16200000">
            <a:off x="8137690" y="4206737"/>
            <a:ext cx="15744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solidFill>
                  <a:srgbClr val="D6D6D6"/>
                </a:solidFill>
                <a:effectLst/>
                <a:hlinkClick r:id="rId3"/>
              </a:rPr>
              <a:t>Source: eschooltoday.com</a:t>
            </a:r>
            <a:r>
              <a:rPr lang="en-US" sz="900" i="1" dirty="0" smtClean="0">
                <a:solidFill>
                  <a:srgbClr val="999999"/>
                </a:solidFill>
                <a:effectLst/>
              </a:rPr>
              <a:t> </a:t>
            </a:r>
            <a:endParaRPr lang="en-US" sz="9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67200"/>
            <a:ext cx="9144000" cy="2590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 rot="3060903">
            <a:off x="4531749" y="1885307"/>
            <a:ext cx="1756900" cy="1322900"/>
          </a:xfrm>
          <a:prstGeom prst="teardrop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48200" y="2272145"/>
            <a:ext cx="300182" cy="3810000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4495800" y="4800600"/>
            <a:ext cx="533400" cy="1129145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4648200" y="5105400"/>
            <a:ext cx="304800" cy="1510145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1230783" y="381000"/>
            <a:ext cx="1248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</a:t>
            </a:r>
            <a:r>
              <a:rPr lang="en-US" sz="5400" b="1" baseline="-25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endParaRPr lang="en-US" sz="5400" b="1" baseline="-25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267691" y="5297055"/>
            <a:ext cx="2161309" cy="570345"/>
          </a:xfrm>
          <a:custGeom>
            <a:avLst/>
            <a:gdLst>
              <a:gd name="connsiteX0" fmla="*/ 0 w 2161309"/>
              <a:gd name="connsiteY0" fmla="*/ 551872 h 570345"/>
              <a:gd name="connsiteX1" fmla="*/ 609600 w 2161309"/>
              <a:gd name="connsiteY1" fmla="*/ 482600 h 570345"/>
              <a:gd name="connsiteX2" fmla="*/ 1039091 w 2161309"/>
              <a:gd name="connsiteY2" fmla="*/ 25400 h 570345"/>
              <a:gd name="connsiteX3" fmla="*/ 1745672 w 2161309"/>
              <a:gd name="connsiteY3" fmla="*/ 330200 h 570345"/>
              <a:gd name="connsiteX4" fmla="*/ 2161309 w 2161309"/>
              <a:gd name="connsiteY4" fmla="*/ 247072 h 57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1309" h="570345">
                <a:moveTo>
                  <a:pt x="0" y="551872"/>
                </a:moveTo>
                <a:cubicBezTo>
                  <a:pt x="218209" y="561108"/>
                  <a:pt x="436418" y="570345"/>
                  <a:pt x="609600" y="482600"/>
                </a:cubicBezTo>
                <a:cubicBezTo>
                  <a:pt x="782782" y="394855"/>
                  <a:pt x="849746" y="50800"/>
                  <a:pt x="1039091" y="25400"/>
                </a:cubicBezTo>
                <a:cubicBezTo>
                  <a:pt x="1228436" y="0"/>
                  <a:pt x="1558636" y="293255"/>
                  <a:pt x="1745672" y="330200"/>
                </a:cubicBezTo>
                <a:cubicBezTo>
                  <a:pt x="1932708" y="367145"/>
                  <a:pt x="2047008" y="307108"/>
                  <a:pt x="2161309" y="247072"/>
                </a:cubicBezTo>
              </a:path>
            </a:pathLst>
          </a:cu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19076" y="8077200"/>
            <a:ext cx="1324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n-US" sz="5400" b="1" baseline="-25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5791200"/>
            <a:ext cx="9144000" cy="1981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ardrop 23"/>
          <p:cNvSpPr/>
          <p:nvPr/>
        </p:nvSpPr>
        <p:spPr>
          <a:xfrm rot="3060903">
            <a:off x="3353041" y="5130561"/>
            <a:ext cx="713032" cy="536894"/>
          </a:xfrm>
          <a:prstGeom prst="teardrop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ardrop 24"/>
          <p:cNvSpPr/>
          <p:nvPr/>
        </p:nvSpPr>
        <p:spPr>
          <a:xfrm rot="18539097" flipH="1">
            <a:off x="2819641" y="4825761"/>
            <a:ext cx="713032" cy="536894"/>
          </a:xfrm>
          <a:prstGeom prst="teardrop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14127611" flipH="1">
            <a:off x="4191000" y="5257801"/>
            <a:ext cx="914400" cy="1219200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/>
          <p:cNvSpPr/>
          <p:nvPr/>
        </p:nvSpPr>
        <p:spPr>
          <a:xfrm rot="18539097" flipH="1">
            <a:off x="3076702" y="1597304"/>
            <a:ext cx="1831708" cy="1576887"/>
          </a:xfrm>
          <a:prstGeom prst="teardrop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3800" y="19812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US" sz="5400" b="1" baseline="-25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56818" y="1972270"/>
            <a:ext cx="886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en-US" sz="5400" b="1" baseline="-25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19837" y="1981200"/>
            <a:ext cx="1090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n-US" sz="5400" b="1" baseline="-25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Sun 26"/>
          <p:cNvSpPr/>
          <p:nvPr/>
        </p:nvSpPr>
        <p:spPr>
          <a:xfrm>
            <a:off x="6629400" y="-1828800"/>
            <a:ext cx="4343400" cy="4572000"/>
          </a:xfrm>
          <a:prstGeom prst="sun">
            <a:avLst>
              <a:gd name="adj" fmla="val 43951"/>
            </a:avLst>
          </a:prstGeom>
          <a:solidFill>
            <a:srgbClr val="FFFF0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7200" y="3048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During photosynthesis, plants assemble organic versions of carbon molecules (including simple sugars, starch, and cellulose) using carbon dioxide (CO</a:t>
            </a:r>
            <a:r>
              <a:rPr lang="en-US" sz="2400" baseline="-25000" dirty="0" smtClean="0">
                <a:latin typeface="Andy" pitchFamily="66" charset="0"/>
              </a:rPr>
              <a:t>2</a:t>
            </a:r>
            <a:r>
              <a:rPr lang="en-US" sz="2400" dirty="0" smtClean="0">
                <a:latin typeface="Andy" pitchFamily="66" charset="0"/>
              </a:rPr>
              <a:t>) and water (H</a:t>
            </a:r>
            <a:r>
              <a:rPr lang="en-US" sz="2400" baseline="-25000" dirty="0" smtClean="0">
                <a:latin typeface="Andy" pitchFamily="66" charset="0"/>
              </a:rPr>
              <a:t>2</a:t>
            </a:r>
            <a:r>
              <a:rPr lang="en-US" sz="2400" dirty="0" smtClean="0">
                <a:latin typeface="Andy" pitchFamily="66" charset="0"/>
              </a:rPr>
              <a:t>O).</a:t>
            </a:r>
            <a:endParaRPr lang="en-US" sz="2400" dirty="0">
              <a:latin typeface="Andy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77000" y="1981200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This process of assembling organic molecules of carbon is powered by the sun.</a:t>
            </a:r>
            <a:endParaRPr lang="en-US" sz="2400" dirty="0">
              <a:latin typeface="Andy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5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393 C 0.06719 -0.01873 0.1342 -0.0333 0.21754 0.00602 C 0.3007 0.04533 0.40017 0.13899 0.49965 0.23243 " pathEditMode="relative" rAng="0" ptsTypes="aaA">
                                      <p:cBhvr>
                                        <p:cTn id="2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10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13 2.95097E-6 C 0.0184 -0.08141 -0.01632 -0.16282 -0.03854 -0.23867 C -0.06076 -0.31453 -0.08021 -0.38553 -0.08021 -0.4556 C -0.08021 -0.5259 -0.04132 -0.60523 -0.03854 -0.66166 C -0.03576 -0.71763 -0.0441 -0.75185 -0.06354 -0.7914 C -0.08298 -0.83118 -0.1191 -0.86587 -0.15521 -0.89986 " pathEditMode="relative" rAng="0" ptsTypes="aaaaaA">
                                      <p:cBhvr>
                                        <p:cTn id="2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-4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4" grpId="0"/>
      <p:bldP spid="15" grpId="0"/>
      <p:bldP spid="16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67200"/>
            <a:ext cx="9144000" cy="2590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 rot="3060903">
            <a:off x="4531749" y="1885307"/>
            <a:ext cx="1756900" cy="1322900"/>
          </a:xfrm>
          <a:prstGeom prst="teardrop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48200" y="2272145"/>
            <a:ext cx="300182" cy="3810000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4495800" y="4800600"/>
            <a:ext cx="533400" cy="1129145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4648200" y="5105400"/>
            <a:ext cx="304800" cy="1510145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5791200"/>
            <a:ext cx="9144000" cy="1981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ardrop 23"/>
          <p:cNvSpPr/>
          <p:nvPr/>
        </p:nvSpPr>
        <p:spPr>
          <a:xfrm rot="3060903">
            <a:off x="7696442" y="5511561"/>
            <a:ext cx="713032" cy="536894"/>
          </a:xfrm>
          <a:prstGeom prst="teardrop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14127611" flipH="1">
            <a:off x="4191000" y="5257801"/>
            <a:ext cx="914400" cy="1219200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/>
          <p:cNvSpPr/>
          <p:nvPr/>
        </p:nvSpPr>
        <p:spPr>
          <a:xfrm rot="18539097" flipH="1">
            <a:off x="3076702" y="1597304"/>
            <a:ext cx="1831708" cy="1576887"/>
          </a:xfrm>
          <a:prstGeom prst="teardrop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n 26"/>
          <p:cNvSpPr/>
          <p:nvPr/>
        </p:nvSpPr>
        <p:spPr>
          <a:xfrm>
            <a:off x="6629400" y="-1828800"/>
            <a:ext cx="4343400" cy="4572000"/>
          </a:xfrm>
          <a:prstGeom prst="sun">
            <a:avLst>
              <a:gd name="adj" fmla="val 43951"/>
            </a:avLst>
          </a:prstGeom>
          <a:solidFill>
            <a:srgbClr val="FFFF0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ardrop 27"/>
          <p:cNvSpPr/>
          <p:nvPr/>
        </p:nvSpPr>
        <p:spPr>
          <a:xfrm rot="17526354">
            <a:off x="7315441" y="5359162"/>
            <a:ext cx="713032" cy="536894"/>
          </a:xfrm>
          <a:prstGeom prst="teardrop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-1981200" y="4724400"/>
            <a:ext cx="2161309" cy="570345"/>
          </a:xfrm>
          <a:custGeom>
            <a:avLst/>
            <a:gdLst>
              <a:gd name="connsiteX0" fmla="*/ 0 w 2161309"/>
              <a:gd name="connsiteY0" fmla="*/ 551872 h 570345"/>
              <a:gd name="connsiteX1" fmla="*/ 609600 w 2161309"/>
              <a:gd name="connsiteY1" fmla="*/ 482600 h 570345"/>
              <a:gd name="connsiteX2" fmla="*/ 1039091 w 2161309"/>
              <a:gd name="connsiteY2" fmla="*/ 25400 h 570345"/>
              <a:gd name="connsiteX3" fmla="*/ 1745672 w 2161309"/>
              <a:gd name="connsiteY3" fmla="*/ 330200 h 570345"/>
              <a:gd name="connsiteX4" fmla="*/ 2161309 w 2161309"/>
              <a:gd name="connsiteY4" fmla="*/ 247072 h 57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1309" h="570345">
                <a:moveTo>
                  <a:pt x="0" y="551872"/>
                </a:moveTo>
                <a:cubicBezTo>
                  <a:pt x="218209" y="561108"/>
                  <a:pt x="436418" y="570345"/>
                  <a:pt x="609600" y="482600"/>
                </a:cubicBezTo>
                <a:cubicBezTo>
                  <a:pt x="782782" y="394855"/>
                  <a:pt x="849746" y="50800"/>
                  <a:pt x="1039091" y="25400"/>
                </a:cubicBezTo>
                <a:cubicBezTo>
                  <a:pt x="1228436" y="0"/>
                  <a:pt x="1558636" y="293255"/>
                  <a:pt x="1745672" y="330200"/>
                </a:cubicBezTo>
                <a:cubicBezTo>
                  <a:pt x="1932708" y="367145"/>
                  <a:pt x="2047008" y="307108"/>
                  <a:pt x="2161309" y="247072"/>
                </a:cubicBezTo>
              </a:path>
            </a:pathLst>
          </a:cu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115910" y="4343400"/>
            <a:ext cx="1248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</a:t>
            </a:r>
            <a:r>
              <a:rPr lang="en-US" sz="5400" b="1" baseline="-25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endParaRPr lang="en-US" sz="5400" b="1" baseline="-25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25910" y="4419600"/>
            <a:ext cx="1324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n-US" sz="5400" b="1" cap="none" spc="0" baseline="-25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Cloud 30"/>
          <p:cNvSpPr/>
          <p:nvPr/>
        </p:nvSpPr>
        <p:spPr>
          <a:xfrm>
            <a:off x="-609600" y="-381000"/>
            <a:ext cx="3048000" cy="1981200"/>
          </a:xfrm>
          <a:prstGeom prst="cloud">
            <a:avLst/>
          </a:prstGeom>
          <a:solidFill>
            <a:schemeClr val="tx1">
              <a:lumMod val="75000"/>
              <a:lumOff val="25000"/>
            </a:schemeClr>
          </a:solidFill>
          <a:effectLst>
            <a:innerShdw blurRad="63500" dist="457200" dir="8100000">
              <a:prstClr val="black">
                <a:alpha val="50000"/>
              </a:prstClr>
            </a:innerShdw>
            <a:softEdge rad="3175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loud 31"/>
          <p:cNvSpPr/>
          <p:nvPr/>
        </p:nvSpPr>
        <p:spPr>
          <a:xfrm>
            <a:off x="1828800" y="-762000"/>
            <a:ext cx="3048000" cy="1981200"/>
          </a:xfrm>
          <a:prstGeom prst="cloud">
            <a:avLst/>
          </a:prstGeom>
          <a:solidFill>
            <a:schemeClr val="tx1">
              <a:lumMod val="75000"/>
              <a:lumOff val="25000"/>
            </a:schemeClr>
          </a:solidFill>
          <a:effectLst>
            <a:innerShdw blurRad="63500" dist="457200" dir="8100000">
              <a:prstClr val="black">
                <a:alpha val="50000"/>
              </a:prstClr>
            </a:innerShdw>
            <a:softEdge rad="3175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Autumn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Cloud 32"/>
          <p:cNvSpPr/>
          <p:nvPr/>
        </p:nvSpPr>
        <p:spPr>
          <a:xfrm>
            <a:off x="6477000" y="-798286"/>
            <a:ext cx="3200400" cy="2169886"/>
          </a:xfrm>
          <a:prstGeom prst="cloud">
            <a:avLst/>
          </a:prstGeom>
          <a:solidFill>
            <a:schemeClr val="tx1">
              <a:lumMod val="75000"/>
              <a:lumOff val="25000"/>
            </a:schemeClr>
          </a:solidFill>
          <a:effectLst>
            <a:innerShdw blurRad="63500" dist="457200" dir="8100000">
              <a:prstClr val="black">
                <a:alpha val="50000"/>
              </a:prstClr>
            </a:innerShdw>
            <a:softEdge rad="3175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loud 33"/>
          <p:cNvSpPr/>
          <p:nvPr/>
        </p:nvSpPr>
        <p:spPr>
          <a:xfrm>
            <a:off x="4343400" y="-609600"/>
            <a:ext cx="3048000" cy="1981200"/>
          </a:xfrm>
          <a:prstGeom prst="cloud">
            <a:avLst/>
          </a:prstGeom>
          <a:solidFill>
            <a:schemeClr val="tx1">
              <a:lumMod val="75000"/>
              <a:lumOff val="25000"/>
            </a:schemeClr>
          </a:solidFill>
          <a:effectLst>
            <a:innerShdw blurRad="63500" dist="457200" dir="8100000">
              <a:prstClr val="black">
                <a:alpha val="50000"/>
              </a:prstClr>
            </a:innerShdw>
            <a:softEdge rad="3175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248400" y="1697266"/>
            <a:ext cx="2855763" cy="2569934"/>
          </a:xfrm>
          <a:prstGeom prst="rect">
            <a:avLst/>
          </a:prstGeom>
          <a:solidFill>
            <a:srgbClr val="F8F8F8">
              <a:alpha val="61176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300" dirty="0" smtClean="0">
                <a:latin typeface="Andy" pitchFamily="66" charset="0"/>
              </a:rPr>
              <a:t>When the plant begins to die &amp; decompose (such as in autumn), soil organisms break down the organic carbon molecules back into CO</a:t>
            </a:r>
            <a:r>
              <a:rPr lang="en-US" sz="2300" baseline="-25000" dirty="0" smtClean="0">
                <a:latin typeface="Andy" pitchFamily="66" charset="0"/>
              </a:rPr>
              <a:t>2</a:t>
            </a:r>
            <a:r>
              <a:rPr lang="en-US" sz="2300" dirty="0" smtClean="0">
                <a:latin typeface="Andy" pitchFamily="66" charset="0"/>
              </a:rPr>
              <a:t> and H</a:t>
            </a:r>
            <a:r>
              <a:rPr lang="en-US" sz="2300" baseline="-25000" dirty="0" smtClean="0">
                <a:latin typeface="Andy" pitchFamily="66" charset="0"/>
              </a:rPr>
              <a:t>2</a:t>
            </a:r>
            <a:r>
              <a:rPr lang="en-US" sz="2300" dirty="0" smtClean="0">
                <a:latin typeface="Andy" pitchFamily="66" charset="0"/>
              </a:rPr>
              <a:t>O.</a:t>
            </a:r>
            <a:endParaRPr lang="en-US" sz="2300" dirty="0">
              <a:latin typeface="Andy" pitchFamily="66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486400" y="5257800"/>
            <a:ext cx="533400" cy="685800"/>
            <a:chOff x="-990600" y="2819400"/>
            <a:chExt cx="533400" cy="685800"/>
          </a:xfrm>
        </p:grpSpPr>
        <p:sp>
          <p:nvSpPr>
            <p:cNvPr id="21" name="Oval 20"/>
            <p:cNvSpPr/>
            <p:nvPr/>
          </p:nvSpPr>
          <p:spPr>
            <a:xfrm>
              <a:off x="-685800" y="33528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-762000" y="28194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-914400" y="32004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-609600" y="29718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-990600" y="30480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-762000" y="31242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DDA3E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DDA3E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2146E-6 C 0.0026 0.00047 0.00521 0.00093 0.0118 0.01157 C 0.01857 0.0222 0.03455 0.03654 0.04045 0.0636 C 0.04635 0.09066 0.05 0.14408 0.04722 0.17368 C 0.04444 0.20329 0.02534 0.22294 0.02396 0.24121 C 0.02274 0.25948 0.03107 0.27151 0.03941 0.28377 " pathEditMode="relative" rAng="0" ptsTypes="aaaa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14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47 0.00046 -0.00694 0.00092 -0.0158 0.01156 C -0.02465 0.0222 -0.04566 0.03654 -0.05347 0.0636 C -0.06128 0.09065 -0.06597 0.14408 -0.06232 0.17368 C -0.05868 0.20328 -0.0335 0.22294 -0.03177 0.24121 C -0.03003 0.25948 -0.04114 0.27151 -0.05208 0.28376 " pathEditMode="relative" ptsTypes="aaaa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0.2729 L 0.03333 0.45051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08 0.28377 L -0.05208 0.46138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52636E-6 L 0.39844 0.0807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4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91 -0.01411 -0.0382 -0.02798 -0.04202 -0.05203 C -0.04584 -0.07609 -0.0382 -0.10846 -0.02327 -0.14477 C -0.00834 -0.18108 0.04357 -0.22063 0.04774 -0.27012 C 0.05191 -0.31961 0.00034 -0.38992 0.00139 -0.44195 C 0.00243 -0.49399 0.02604 -0.54417 0.05364 -0.58302 C 0.08125 -0.62188 0.12257 -0.62442 0.16666 -0.67553 C 0.21076 -0.72664 0.26475 -0.80828 0.31875 -0.88992 " pathEditMode="relative" ptsTypes="aaaaaaaA">
                                      <p:cBhvr>
                                        <p:cTn id="6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44 3.74653E-6 C -0.05972 -0.01411 -0.04982 -0.02799 -0.04791 -0.05204 C -0.04583 -0.07609 -0.04982 -0.10847 -0.05746 -0.14478 C -0.0651 -0.18109 -0.09184 -0.22063 -0.09392 -0.27012 C -0.09618 -0.31962 -0.06962 -0.38992 -0.07014 -0.44196 C -0.07066 -0.49399 -0.08281 -0.54418 -0.09705 -0.58303 C -0.11111 -0.62188 -0.13229 -0.62443 -0.15503 -0.67554 C -0.1776 -0.72665 -0.20538 -0.80828 -0.23298 -0.88992 " pathEditMode="relative" rAng="0" ptsTypes="aaaaaaaA">
                                      <p:cBhvr>
                                        <p:cTn id="6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-4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13" grpId="0" animBg="1"/>
      <p:bldP spid="29" grpId="0"/>
      <p:bldP spid="29" grpId="1"/>
      <p:bldP spid="30" grpId="0"/>
      <p:bldP spid="30" grpId="1"/>
      <p:bldP spid="31" grpId="0" animBg="1"/>
      <p:bldP spid="32" grpId="0" animBg="1"/>
      <p:bldP spid="33" grpId="0" animBg="1"/>
      <p:bldP spid="34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NOT part of the carbon 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170"/>
            <a:ext cx="6324600" cy="492223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In the carbon cycle, the carbon atoms stay carbon – carbon is neither created nor destroyed.</a:t>
            </a:r>
          </a:p>
          <a:p>
            <a:pPr lvl="1"/>
            <a:r>
              <a:rPr lang="en-US" dirty="0" smtClean="0"/>
              <a:t>Carbon can only change what it is bonded to.  Carbon is always carbon.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In the atmosphere, we typically find carbon molecules as carbon dioxide - this is the </a:t>
            </a:r>
            <a:r>
              <a:rPr lang="en-US" b="1" u="sng" dirty="0" smtClean="0"/>
              <a:t>inorganic version </a:t>
            </a:r>
            <a:r>
              <a:rPr lang="en-US" b="1" dirty="0" smtClean="0"/>
              <a:t>of carbon (it is not part of something alive).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315200" y="6488668"/>
            <a:ext cx="4619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lbl.gov</a:t>
            </a:r>
          </a:p>
        </p:txBody>
      </p:sp>
      <p:pic>
        <p:nvPicPr>
          <p:cNvPr id="4098" name="Picture 2" descr="http://www.lbl.gov/Publications/YOS/assets/img/biofuels_ev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26170"/>
            <a:ext cx="2032442" cy="514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934200" y="2590800"/>
            <a:ext cx="842986" cy="304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Forms of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u="sng" dirty="0"/>
              <a:t>Organic versions </a:t>
            </a:r>
            <a:r>
              <a:rPr lang="en-US" b="1" dirty="0"/>
              <a:t>of </a:t>
            </a:r>
            <a:r>
              <a:rPr lang="en-US" b="1" dirty="0" smtClean="0"/>
              <a:t>carbon molecules </a:t>
            </a:r>
            <a:r>
              <a:rPr lang="en-US" b="1" dirty="0"/>
              <a:t>include sugars, cellulose </a:t>
            </a:r>
            <a:r>
              <a:rPr lang="en-US" b="1" dirty="0" smtClean="0"/>
              <a:t>(mostly found in plant </a:t>
            </a:r>
            <a:r>
              <a:rPr lang="en-US" b="1" dirty="0"/>
              <a:t>cell walls), and living tissue (like your own cells). </a:t>
            </a:r>
            <a:endParaRPr lang="en-US" b="1" dirty="0" smtClean="0"/>
          </a:p>
          <a:p>
            <a:pPr lvl="1"/>
            <a:r>
              <a:rPr lang="en-US" dirty="0" smtClean="0"/>
              <a:t>We can’t use the carbon dioxide from the air – we depend on plants to convert carbon molecules into forms that we can use in our own bodies.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While we can increase or decrease the </a:t>
            </a:r>
            <a:r>
              <a:rPr lang="en-US" b="1" i="1" dirty="0"/>
              <a:t>forms</a:t>
            </a:r>
            <a:r>
              <a:rPr lang="en-US" b="1" dirty="0"/>
              <a:t> of </a:t>
            </a:r>
            <a:r>
              <a:rPr lang="en-US" b="1" dirty="0" smtClean="0"/>
              <a:t>carbon molecules, </a:t>
            </a:r>
            <a:r>
              <a:rPr lang="en-US" b="1" dirty="0"/>
              <a:t>we cannot change the total </a:t>
            </a:r>
            <a:r>
              <a:rPr lang="en-US" b="1" i="1" dirty="0"/>
              <a:t>amount</a:t>
            </a:r>
            <a:r>
              <a:rPr lang="en-US" b="1" dirty="0"/>
              <a:t> of </a:t>
            </a:r>
            <a:r>
              <a:rPr lang="en-US" b="1" dirty="0" smtClean="0"/>
              <a:t>carbon atoms </a:t>
            </a:r>
            <a:r>
              <a:rPr lang="en-US" b="1" dirty="0"/>
              <a:t>that </a:t>
            </a:r>
            <a:r>
              <a:rPr lang="en-US" b="1" dirty="0" smtClean="0"/>
              <a:t>exist. </a:t>
            </a:r>
            <a:endParaRPr lang="en-US" b="1" dirty="0"/>
          </a:p>
          <a:p>
            <a:pPr lvl="1"/>
            <a:r>
              <a:rPr lang="en-US" dirty="0"/>
              <a:t>As much carbon as we </a:t>
            </a:r>
            <a:r>
              <a:rPr lang="en-US" dirty="0" smtClean="0"/>
              <a:t>have </a:t>
            </a:r>
            <a:br>
              <a:rPr lang="en-US" dirty="0" smtClean="0"/>
            </a:br>
            <a:r>
              <a:rPr lang="en-US" dirty="0" smtClean="0"/>
              <a:t>now </a:t>
            </a:r>
            <a:r>
              <a:rPr lang="en-US" dirty="0"/>
              <a:t>is what we </a:t>
            </a:r>
            <a:r>
              <a:rPr lang="en-US" dirty="0" smtClean="0"/>
              <a:t>will </a:t>
            </a:r>
            <a:r>
              <a:rPr lang="en-US" dirty="0"/>
              <a:t>always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have.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However, this carbon </a:t>
            </a:r>
            <a:r>
              <a:rPr lang="en-US" dirty="0" smtClean="0"/>
              <a:t>can </a:t>
            </a:r>
            <a:br>
              <a:rPr lang="en-US" dirty="0" smtClean="0"/>
            </a:br>
            <a:r>
              <a:rPr lang="en-US" dirty="0" smtClean="0"/>
              <a:t>change </a:t>
            </a:r>
            <a:r>
              <a:rPr lang="en-US" dirty="0"/>
              <a:t>forms </a:t>
            </a:r>
            <a:r>
              <a:rPr lang="en-US" dirty="0" smtClean="0"/>
              <a:t>between</a:t>
            </a:r>
            <a:br>
              <a:rPr lang="en-US" dirty="0" smtClean="0"/>
            </a:br>
            <a:r>
              <a:rPr lang="en-US" dirty="0" smtClean="0"/>
              <a:t>inorganic CO</a:t>
            </a:r>
            <a:r>
              <a:rPr lang="en-US" baseline="-25000" dirty="0" smtClean="0"/>
              <a:t>2</a:t>
            </a:r>
            <a:r>
              <a:rPr lang="en-US" dirty="0" smtClean="0"/>
              <a:t> and o</a:t>
            </a:r>
            <a:r>
              <a:rPr lang="en-US" dirty="0" smtClean="0">
                <a:sym typeface="Wingdings" pitchFamily="2" charset="2"/>
              </a:rPr>
              <a:t>rganic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forms </a:t>
            </a:r>
            <a:r>
              <a:rPr lang="en-US" dirty="0">
                <a:sym typeface="Wingdings" pitchFamily="2" charset="2"/>
              </a:rPr>
              <a:t>of </a:t>
            </a:r>
            <a:r>
              <a:rPr lang="en-US" dirty="0" smtClean="0">
                <a:sym typeface="Wingdings" pitchFamily="2" charset="2"/>
              </a:rPr>
              <a:t>carbon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like sugar.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505200"/>
            <a:ext cx="4343400" cy="31609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39000" y="6627168"/>
            <a:ext cx="163859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solidFill>
                  <a:srgbClr val="D6D6D6"/>
                </a:solidFill>
                <a:hlinkClick r:id="rId3"/>
              </a:rPr>
              <a:t>Source: bio1151.nicerweb.com</a:t>
            </a:r>
            <a:r>
              <a:rPr lang="en-US" sz="900" i="1" dirty="0" smtClean="0">
                <a:solidFill>
                  <a:srgbClr val="999999"/>
                </a:solidFill>
              </a:rPr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1709744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Carbon is always carbon</a:t>
            </a:r>
          </a:p>
          <a:p>
            <a:pPr lvl="1"/>
            <a:r>
              <a:rPr lang="en-US" dirty="0" smtClean="0"/>
              <a:t>A carbon atom will always stay a carbon atom – it will not turn into other kinds of atoms. </a:t>
            </a:r>
          </a:p>
          <a:p>
            <a:pPr lvl="1"/>
            <a:r>
              <a:rPr lang="en-US" dirty="0" smtClean="0"/>
              <a:t>However, how carbon atoms behave can change depending on the other atoms it is with.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In a way, carbon is like you</a:t>
            </a:r>
          </a:p>
          <a:p>
            <a:pPr lvl="1"/>
            <a:r>
              <a:rPr lang="en-US" dirty="0" smtClean="0"/>
              <a:t>You are always you; you will never become someone else.</a:t>
            </a:r>
          </a:p>
          <a:p>
            <a:pPr lvl="1"/>
            <a:r>
              <a:rPr lang="en-US" dirty="0" smtClean="0"/>
              <a:t>However, how you behave depends on who you are with (e.g. friends vs. family)</a:t>
            </a:r>
          </a:p>
          <a:p>
            <a:pPr lvl="1"/>
            <a:r>
              <a:rPr lang="en-US" dirty="0" smtClean="0"/>
              <a:t>Similarly, the atoms that carbon </a:t>
            </a:r>
            <a:br>
              <a:rPr lang="en-US" dirty="0" smtClean="0"/>
            </a:br>
            <a:r>
              <a:rPr lang="en-US" dirty="0" smtClean="0"/>
              <a:t>is with may change, but the carbon</a:t>
            </a:r>
            <a:br>
              <a:rPr lang="en-US" dirty="0" smtClean="0"/>
            </a:br>
            <a:r>
              <a:rPr lang="en-US" dirty="0" smtClean="0"/>
              <a:t> itself will always be carbon. </a:t>
            </a:r>
            <a:endParaRPr lang="en-US" dirty="0"/>
          </a:p>
        </p:txBody>
      </p:sp>
      <p:pic>
        <p:nvPicPr>
          <p:cNvPr id="1029" name="Picture 5" descr="C:\Users\99536\AppData\Local\Microsoft\Windows\Temporary Internet Files\Content.IE5\GA8Q5C6C\MP900424427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08" r="19665" b="21178"/>
          <a:stretch/>
        </p:blipFill>
        <p:spPr bwMode="auto">
          <a:xfrm>
            <a:off x="5715000" y="4800600"/>
            <a:ext cx="3352800" cy="199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23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67200"/>
            <a:ext cx="9144000" cy="2590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 rot="3060903">
            <a:off x="3480838" y="1926685"/>
            <a:ext cx="1756900" cy="1322900"/>
          </a:xfrm>
          <a:prstGeom prst="teardrop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597289" y="2313523"/>
            <a:ext cx="300182" cy="3810000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3444889" y="4841978"/>
            <a:ext cx="533400" cy="1129145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3597289" y="5146778"/>
            <a:ext cx="304800" cy="1510145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5791200"/>
            <a:ext cx="9144000" cy="1981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ardrop 23"/>
          <p:cNvSpPr/>
          <p:nvPr/>
        </p:nvSpPr>
        <p:spPr>
          <a:xfrm rot="3060903">
            <a:off x="7696442" y="5511561"/>
            <a:ext cx="713032" cy="536894"/>
          </a:xfrm>
          <a:prstGeom prst="teardrop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14127611" flipH="1">
            <a:off x="3140089" y="5299179"/>
            <a:ext cx="914400" cy="1219200"/>
          </a:xfrm>
          <a:custGeom>
            <a:avLst/>
            <a:gdLst>
              <a:gd name="connsiteX0" fmla="*/ 83128 w 300182"/>
              <a:gd name="connsiteY0" fmla="*/ 0 h 3810000"/>
              <a:gd name="connsiteX1" fmla="*/ 55418 w 300182"/>
              <a:gd name="connsiteY1" fmla="*/ 845128 h 3810000"/>
              <a:gd name="connsiteX2" fmla="*/ 290946 w 300182"/>
              <a:gd name="connsiteY2" fmla="*/ 1745673 h 3810000"/>
              <a:gd name="connsiteX3" fmla="*/ 0 w 300182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82" h="3810000">
                <a:moveTo>
                  <a:pt x="83128" y="0"/>
                </a:moveTo>
                <a:cubicBezTo>
                  <a:pt x="51955" y="277091"/>
                  <a:pt x="20782" y="554183"/>
                  <a:pt x="55418" y="845128"/>
                </a:cubicBezTo>
                <a:cubicBezTo>
                  <a:pt x="90054" y="1136073"/>
                  <a:pt x="300182" y="1251528"/>
                  <a:pt x="290946" y="1745673"/>
                </a:cubicBezTo>
                <a:cubicBezTo>
                  <a:pt x="281710" y="2239818"/>
                  <a:pt x="140855" y="3024909"/>
                  <a:pt x="0" y="38100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/>
          <p:cNvSpPr/>
          <p:nvPr/>
        </p:nvSpPr>
        <p:spPr>
          <a:xfrm rot="18539097" flipH="1">
            <a:off x="2025791" y="1638682"/>
            <a:ext cx="1831708" cy="1576887"/>
          </a:xfrm>
          <a:prstGeom prst="teardrop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ardrop 27"/>
          <p:cNvSpPr/>
          <p:nvPr/>
        </p:nvSpPr>
        <p:spPr>
          <a:xfrm rot="17526354">
            <a:off x="7315441" y="5359162"/>
            <a:ext cx="713032" cy="536894"/>
          </a:xfrm>
          <a:prstGeom prst="teardrop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553200" y="4648200"/>
            <a:ext cx="2161309" cy="570345"/>
          </a:xfrm>
          <a:custGeom>
            <a:avLst/>
            <a:gdLst>
              <a:gd name="connsiteX0" fmla="*/ 0 w 2161309"/>
              <a:gd name="connsiteY0" fmla="*/ 551872 h 570345"/>
              <a:gd name="connsiteX1" fmla="*/ 609600 w 2161309"/>
              <a:gd name="connsiteY1" fmla="*/ 482600 h 570345"/>
              <a:gd name="connsiteX2" fmla="*/ 1039091 w 2161309"/>
              <a:gd name="connsiteY2" fmla="*/ 25400 h 570345"/>
              <a:gd name="connsiteX3" fmla="*/ 1745672 w 2161309"/>
              <a:gd name="connsiteY3" fmla="*/ 330200 h 570345"/>
              <a:gd name="connsiteX4" fmla="*/ 2161309 w 2161309"/>
              <a:gd name="connsiteY4" fmla="*/ 247072 h 57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1309" h="570345">
                <a:moveTo>
                  <a:pt x="0" y="551872"/>
                </a:moveTo>
                <a:cubicBezTo>
                  <a:pt x="218209" y="561108"/>
                  <a:pt x="436418" y="570345"/>
                  <a:pt x="609600" y="482600"/>
                </a:cubicBezTo>
                <a:cubicBezTo>
                  <a:pt x="782782" y="394855"/>
                  <a:pt x="849746" y="50800"/>
                  <a:pt x="1039091" y="25400"/>
                </a:cubicBezTo>
                <a:cubicBezTo>
                  <a:pt x="1228436" y="0"/>
                  <a:pt x="1558636" y="293255"/>
                  <a:pt x="1745672" y="330200"/>
                </a:cubicBezTo>
                <a:cubicBezTo>
                  <a:pt x="1932708" y="367145"/>
                  <a:pt x="2047008" y="307108"/>
                  <a:pt x="2161309" y="247072"/>
                </a:cubicBezTo>
              </a:path>
            </a:pathLst>
          </a:cu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7"/>
          <p:cNvGrpSpPr/>
          <p:nvPr/>
        </p:nvGrpSpPr>
        <p:grpSpPr>
          <a:xfrm>
            <a:off x="8382000" y="5105400"/>
            <a:ext cx="533400" cy="685800"/>
            <a:chOff x="-990600" y="2819400"/>
            <a:chExt cx="533400" cy="685800"/>
          </a:xfrm>
        </p:grpSpPr>
        <p:sp>
          <p:nvSpPr>
            <p:cNvPr id="21" name="Oval 20"/>
            <p:cNvSpPr/>
            <p:nvPr/>
          </p:nvSpPr>
          <p:spPr>
            <a:xfrm>
              <a:off x="-685800" y="33528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-762000" y="28194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-914400" y="32004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-609600" y="29718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-990600" y="30480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-762000" y="3124200"/>
              <a:ext cx="152400" cy="152400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09600" y="228600"/>
            <a:ext cx="3352800" cy="11079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Photosynthesis </a:t>
            </a:r>
            <a:r>
              <a:rPr lang="en-US" sz="2200" u="sng" dirty="0" smtClean="0"/>
              <a:t>decreases</a:t>
            </a:r>
            <a:r>
              <a:rPr lang="en-US" sz="2200" dirty="0" smtClean="0"/>
              <a:t> the amount of carbon dioxide in the air.</a:t>
            </a:r>
            <a:endParaRPr lang="en-US" sz="2200" dirty="0"/>
          </a:p>
        </p:txBody>
      </p:sp>
      <p:sp>
        <p:nvSpPr>
          <p:cNvPr id="42" name="TextBox 41"/>
          <p:cNvSpPr txBox="1"/>
          <p:nvPr/>
        </p:nvSpPr>
        <p:spPr>
          <a:xfrm>
            <a:off x="5105400" y="187404"/>
            <a:ext cx="4038600" cy="1107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Respiration, decomposition, and burning </a:t>
            </a:r>
            <a:r>
              <a:rPr lang="en-US" sz="2200" u="sng" dirty="0" smtClean="0"/>
              <a:t>increase</a:t>
            </a:r>
            <a:r>
              <a:rPr lang="en-US" sz="2200" dirty="0" smtClean="0"/>
              <a:t> the amount of carbon dioxide in the air.</a:t>
            </a:r>
            <a:endParaRPr lang="en-US" sz="2200" dirty="0"/>
          </a:p>
        </p:txBody>
      </p:sp>
      <p:sp>
        <p:nvSpPr>
          <p:cNvPr id="43" name="Circular Arrow 42"/>
          <p:cNvSpPr/>
          <p:nvPr/>
        </p:nvSpPr>
        <p:spPr>
          <a:xfrm rot="3098984" flipV="1">
            <a:off x="1502374" y="1571377"/>
            <a:ext cx="5910652" cy="5137296"/>
          </a:xfrm>
          <a:prstGeom prst="circular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ircular Arrow 43"/>
          <p:cNvSpPr/>
          <p:nvPr/>
        </p:nvSpPr>
        <p:spPr>
          <a:xfrm rot="14391468" flipV="1">
            <a:off x="3493204" y="1581706"/>
            <a:ext cx="5910652" cy="513729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26189"/>
              <a:gd name="adj5" fmla="val 125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486400" y="1438870"/>
            <a:ext cx="1248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</a:t>
            </a:r>
            <a:r>
              <a:rPr lang="en-US" sz="5400" b="1" baseline="-25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endParaRPr lang="en-US" sz="5400" b="1" baseline="-25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4038600" y="304800"/>
            <a:ext cx="381000" cy="10668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 flipV="1">
            <a:off x="4648200" y="228600"/>
            <a:ext cx="381000" cy="10668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86200" y="304800"/>
            <a:ext cx="1248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</a:t>
            </a:r>
            <a:r>
              <a:rPr lang="en-US" sz="5400" b="1" baseline="-25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endParaRPr lang="en-US" sz="5400" b="1" baseline="-25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10000" y="5791200"/>
            <a:ext cx="19688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baseline="-25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C6H12O6</a:t>
            </a:r>
            <a:endParaRPr lang="en-US" sz="5400" b="1" baseline="-25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Carbon Cycle &amp;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carbon cycle is critical to agriculture. </a:t>
            </a:r>
          </a:p>
          <a:p>
            <a:pPr lvl="1"/>
            <a:r>
              <a:rPr lang="en-US" dirty="0" smtClean="0"/>
              <a:t>The carbon cycle is the way that plants (including crops) create the food we eat.</a:t>
            </a:r>
          </a:p>
          <a:p>
            <a:pPr lvl="1"/>
            <a:r>
              <a:rPr lang="en-US" dirty="0" smtClean="0"/>
              <a:t>In order to make crops more productive, an agricultural scientist has to create plants with a greater ability to turn inorganic carbon molecules into organic sugars and other plant molecules. </a:t>
            </a:r>
          </a:p>
          <a:p>
            <a:pPr lvl="1"/>
            <a:r>
              <a:rPr lang="en-US" dirty="0" smtClean="0"/>
              <a:t>Only though a strong understanding </a:t>
            </a:r>
            <a:br>
              <a:rPr lang="en-US" dirty="0" smtClean="0"/>
            </a:br>
            <a:r>
              <a:rPr lang="en-US" dirty="0" smtClean="0"/>
              <a:t>of the carbon cycle can we </a:t>
            </a:r>
            <a:br>
              <a:rPr lang="en-US" dirty="0" smtClean="0"/>
            </a:br>
            <a:r>
              <a:rPr lang="en-US" dirty="0" smtClean="0"/>
              <a:t>enable plants to produce more </a:t>
            </a:r>
            <a:br>
              <a:rPr lang="en-US" dirty="0" smtClean="0"/>
            </a:br>
            <a:r>
              <a:rPr lang="en-US" dirty="0" smtClean="0"/>
              <a:t>food for more people.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479717"/>
            <a:ext cx="3200400" cy="23907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43600" y="6627168"/>
            <a:ext cx="155844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solidFill>
                  <a:srgbClr val="D6D6D6"/>
                </a:solidFill>
                <a:hlinkClick r:id="rId3"/>
              </a:rPr>
              <a:t>Source: www.forestry.gov.uk</a:t>
            </a:r>
            <a:r>
              <a:rPr lang="en-US" sz="900" i="1" dirty="0" smtClean="0">
                <a:solidFill>
                  <a:srgbClr val="999999"/>
                </a:solidFill>
              </a:rPr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49476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727</Words>
  <Application>Microsoft Office PowerPoint</Application>
  <PresentationFormat>On-screen Show (4:3)</PresentationFormat>
  <Paragraphs>105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Andy</vt:lpstr>
      <vt:lpstr>Arial</vt:lpstr>
      <vt:lpstr>Calibri</vt:lpstr>
      <vt:lpstr>Wingdings</vt:lpstr>
      <vt:lpstr>Office Theme</vt:lpstr>
      <vt:lpstr>The Carbon Cycle &amp; Soils</vt:lpstr>
      <vt:lpstr>Terms</vt:lpstr>
      <vt:lpstr>PowerPoint Presentation</vt:lpstr>
      <vt:lpstr>PowerPoint Presentation</vt:lpstr>
      <vt:lpstr>What is NOT part of the carbon cycle?</vt:lpstr>
      <vt:lpstr>Organic Forms of Carbon</vt:lpstr>
      <vt:lpstr>Forms of Carbon</vt:lpstr>
      <vt:lpstr>PowerPoint Presentation</vt:lpstr>
      <vt:lpstr>The Carbon Cycle &amp; Agriculture</vt:lpstr>
      <vt:lpstr>Carbon in Balance</vt:lpstr>
      <vt:lpstr>Source: NOAA</vt:lpstr>
      <vt:lpstr>Source: Univ. of Michigan  (blue is CO2, red is temp)</vt:lpstr>
      <vt:lpstr>Historic Climate Data</vt:lpstr>
      <vt:lpstr>Why is this a problem?</vt:lpstr>
      <vt:lpstr>Reducing CO2</vt:lpstr>
      <vt:lpstr>Review</vt:lpstr>
      <vt:lpstr>Review</vt:lpstr>
      <vt:lpstr>Review (cont)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Craig Kohn</dc:creator>
  <cp:lastModifiedBy>Kohn Craig</cp:lastModifiedBy>
  <cp:revision>55</cp:revision>
  <cp:lastPrinted>2013-09-10T16:45:51Z</cp:lastPrinted>
  <dcterms:created xsi:type="dcterms:W3CDTF">2010-07-02T21:37:42Z</dcterms:created>
  <dcterms:modified xsi:type="dcterms:W3CDTF">2013-09-10T18:22:44Z</dcterms:modified>
</cp:coreProperties>
</file>