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1" r:id="rId18"/>
    <p:sldId id="272" r:id="rId19"/>
    <p:sldId id="273" r:id="rId20"/>
    <p:sldId id="274"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85E00C-616C-4379-8B43-51D31CB90F31}"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00B1A-2B08-49E6-BA30-98CB6CEFFED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85E00C-616C-4379-8B43-51D31CB90F31}"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00B1A-2B08-49E6-BA30-98CB6CEFFE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85E00C-616C-4379-8B43-51D31CB90F31}"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00B1A-2B08-49E6-BA30-98CB6CEFFED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600200"/>
            <a:ext cx="8001000" cy="5105400"/>
          </a:xfrm>
        </p:spPr>
        <p:txBody>
          <a:bodyPr>
            <a:normAutofit/>
          </a:bodyPr>
          <a:lstStyle>
            <a:lvl1pPr>
              <a:defRPr sz="2800" b="1"/>
            </a:lvl1pPr>
            <a:lvl2pPr>
              <a:defRPr sz="2800"/>
            </a:lvl2pPr>
            <a:lvl3pPr>
              <a:defRPr sz="2400" i="1"/>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85E00C-616C-4379-8B43-51D31CB90F31}"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00B1A-2B08-49E6-BA30-98CB6CEFFED0}" type="slidenum">
              <a:rPr lang="en-US" smtClean="0"/>
              <a:t>‹#›</a:t>
            </a:fld>
            <a:endParaRPr lang="en-US"/>
          </a:p>
        </p:txBody>
      </p:sp>
      <p:pic>
        <p:nvPicPr>
          <p:cNvPr id="7" name="Picture 6" descr="AgDeptLogo.jpg"/>
          <p:cNvPicPr/>
          <p:nvPr userDrawn="1"/>
        </p:nvPicPr>
        <p:blipFill>
          <a:blip r:embed="rId2" cstate="print">
            <a:clrChange>
              <a:clrFrom>
                <a:srgbClr val="FFFFFF"/>
              </a:clrFrom>
              <a:clrTo>
                <a:srgbClr val="FFFFFF">
                  <a:alpha val="0"/>
                </a:srgbClr>
              </a:clrTo>
            </a:clrChange>
          </a:blip>
          <a:stretch>
            <a:fillRect/>
          </a:stretch>
        </p:blipFill>
        <p:spPr>
          <a:xfrm>
            <a:off x="8558673" y="228600"/>
            <a:ext cx="548005" cy="7867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85E00C-616C-4379-8B43-51D31CB90F31}"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00B1A-2B08-49E6-BA30-98CB6CEFFED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85E00C-616C-4379-8B43-51D31CB90F31}"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00B1A-2B08-49E6-BA30-98CB6CEFFED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85E00C-616C-4379-8B43-51D31CB90F31}" type="datetimeFigureOut">
              <a:rPr lang="en-US" smtClean="0"/>
              <a:t>1/31/2014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F00B1A-2B08-49E6-BA30-98CB6CEFFED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85E00C-616C-4379-8B43-51D31CB90F31}" type="datetimeFigureOut">
              <a:rPr lang="en-US" smtClean="0"/>
              <a:t>1/31/2014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F00B1A-2B08-49E6-BA30-98CB6CEFFED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5E00C-616C-4379-8B43-51D31CB90F31}" type="datetimeFigureOut">
              <a:rPr lang="en-US" smtClean="0"/>
              <a:t>1/31/2014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F00B1A-2B08-49E6-BA30-98CB6CEFFED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85E00C-616C-4379-8B43-51D31CB90F31}"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00B1A-2B08-49E6-BA30-98CB6CEFFED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985E00C-616C-4379-8B43-51D31CB90F31}" type="datetimeFigureOut">
              <a:rPr lang="en-US" smtClean="0"/>
              <a:t>1/31/2014</a:t>
            </a:fld>
            <a:endParaRPr lang="en-US"/>
          </a:p>
        </p:txBody>
      </p:sp>
      <p:sp>
        <p:nvSpPr>
          <p:cNvPr id="9" name="Slide Number Placeholder 8"/>
          <p:cNvSpPr>
            <a:spLocks noGrp="1"/>
          </p:cNvSpPr>
          <p:nvPr>
            <p:ph type="sldNum" sz="quarter" idx="11"/>
          </p:nvPr>
        </p:nvSpPr>
        <p:spPr/>
        <p:txBody>
          <a:bodyPr/>
          <a:lstStyle/>
          <a:p>
            <a:fld id="{E9F00B1A-2B08-49E6-BA30-98CB6CEFFED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9F00B1A-2B08-49E6-BA30-98CB6CEFFED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985E00C-616C-4379-8B43-51D31CB90F31}" type="datetimeFigureOut">
              <a:rPr lang="en-US" smtClean="0"/>
              <a:t>1/31/2014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source=images&amp;cd=&amp;cad=rja&amp;docid=cxAyoUZx61DtkM&amp;tbnid=bAAOBo1CcYCfxM:&amp;ved=0CAUQjRw&amp;url=http://dargan.com/book/&amp;ei=fCnpUsm1LYSGyAHLuYCQCg&amp;bvm=bv.60157871,d.aWc&amp;psig=AFQjCNFkz1IUkIGtvHhCMMgdmKvDiuwmbQ&amp;ust=139109861529592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dezeen.com/2013/02/02/slim-house-extension-by-alma-na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sla.org/2012awards/431.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source=images&amp;cd=&amp;cad=rja&amp;docid=HuqjzWnQICj13M&amp;tbnid=dEMbNmg0AfMHsM:&amp;ved=0CAUQjRw&amp;url=http://rol.vn/resourcedetail/6/1265/the-elements-of-great-landscape-design/&amp;ei=1SvpUs-MA6PmyQGO_YGoCA&amp;bvm=bv.60157871,d.aWc&amp;psig=AFQjCNH0Dnz9z8RKNxpzPK3Pryar-SWcyQ&amp;ust=1391099163182738"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capecodgolfvacations.com/" TargetMode="External"/><Relationship Id="rId4" Type="http://schemas.openxmlformats.org/officeDocument/2006/relationships/hyperlink" Target="http://rol.vn/resourcedetail/6/1265/the-elements-of-great-landscape-desig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source=images&amp;cd=&amp;cad=rja&amp;docid=O63BAhl6j7FtZM&amp;tbnid=USEcDKg6kXp1bM:&amp;ved=0CAgQjRw&amp;url=http://mhsart1.wikispaces.com/Color+and+Value+as+in+Black+and+White&amp;ei=iizpUu6_DqX42gWyg4GABw&amp;psig=AFQjCNGrkBGlfPcK_MMlr-6-uTjGkbPvPQ&amp;ust=1391099402284789" TargetMode="External"/><Relationship Id="rId1" Type="http://schemas.openxmlformats.org/officeDocument/2006/relationships/slideLayout" Target="../slideLayouts/slideLayout2.xml"/><Relationship Id="rId4" Type="http://schemas.openxmlformats.org/officeDocument/2006/relationships/hyperlink" Target="http://mhsart1.wikispaces.com/Color+and+Value+as+in+Black+and+Whit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imageflora.com/image/landscape-design-lily-pool-and-focal-point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andscape-design-advisor.com/planning/design-basics/elements"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docid=fWRzQc31YcujGM&amp;tbnid=n-TwaeVrYPbrEM:&amp;ved=0CAUQjRw&amp;url=http://newtampalandscapeservice.com/our-landscape-services/&amp;ei=hyjpUr3BH8HJygG6k4GICw&amp;bvm=bv.60157871,d.aWc&amp;psig=AFQjCNGxfAOytnXTg0jyQspvqiwxeDDz_A&amp;ust=1391098314818562" TargetMode="External"/><Relationship Id="rId1" Type="http://schemas.openxmlformats.org/officeDocument/2006/relationships/slideLayout" Target="../slideLayouts/slideLayout2.xml"/><Relationship Id="rId4" Type="http://schemas.openxmlformats.org/officeDocument/2006/relationships/hyperlink" Target="http://newtampalandscapeservice.com/our-landscape-servic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ardeninggonewild.com/?p=791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Elements of Landscape Design</a:t>
            </a:r>
            <a:endParaRPr lang="en-US" dirty="0"/>
          </a:p>
        </p:txBody>
      </p:sp>
      <p:sp>
        <p:nvSpPr>
          <p:cNvPr id="3" name="Subtitle 2"/>
          <p:cNvSpPr>
            <a:spLocks noGrp="1"/>
          </p:cNvSpPr>
          <p:nvPr>
            <p:ph type="subTitle" idx="1"/>
          </p:nvPr>
        </p:nvSpPr>
        <p:spPr/>
        <p:txBody>
          <a:bodyPr>
            <a:normAutofit lnSpcReduction="10000"/>
          </a:bodyPr>
          <a:lstStyle/>
          <a:p>
            <a:r>
              <a:rPr lang="en-US" dirty="0" smtClean="0"/>
              <a:t>By C. Kohn</a:t>
            </a:r>
          </a:p>
          <a:p>
            <a:r>
              <a:rPr lang="en-US" dirty="0" smtClean="0"/>
              <a:t>Agricultural Sciences</a:t>
            </a:r>
          </a:p>
          <a:p>
            <a:r>
              <a:rPr lang="en-US" dirty="0" smtClean="0"/>
              <a:t>Waterford WI</a:t>
            </a:r>
            <a:endParaRPr lang="en-US" dirty="0"/>
          </a:p>
        </p:txBody>
      </p:sp>
      <p:pic>
        <p:nvPicPr>
          <p:cNvPr id="4" name="Picture 3" descr="AgDeptLogo.jpg"/>
          <p:cNvPicPr/>
          <p:nvPr/>
        </p:nvPicPr>
        <p:blipFill>
          <a:blip r:embed="rId2" cstate="print">
            <a:clrChange>
              <a:clrFrom>
                <a:srgbClr val="FFFFFF"/>
              </a:clrFrom>
              <a:clrTo>
                <a:srgbClr val="FFFFFF">
                  <a:alpha val="0"/>
                </a:srgbClr>
              </a:clrTo>
            </a:clrChange>
          </a:blip>
          <a:stretch>
            <a:fillRect/>
          </a:stretch>
        </p:blipFill>
        <p:spPr>
          <a:xfrm>
            <a:off x="228600" y="4648200"/>
            <a:ext cx="548005" cy="786765"/>
          </a:xfrm>
          <a:prstGeom prst="rect">
            <a:avLst/>
          </a:prstGeom>
        </p:spPr>
      </p:pic>
    </p:spTree>
    <p:extLst>
      <p:ext uri="{BB962C8B-B14F-4D97-AF65-F5344CB8AC3E}">
        <p14:creationId xmlns:p14="http://schemas.microsoft.com/office/powerpoint/2010/main" val="3239616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Form: in its simplest definition, form is the shape of the landscape and/or the objects in that landscape. </a:t>
            </a:r>
          </a:p>
          <a:p>
            <a:pPr lvl="1"/>
            <a:r>
              <a:rPr lang="en-US" dirty="0"/>
              <a:t>Examples of form include cubes, spheres, pyramids, cylinders, cones, or a combination of any of these shapes. </a:t>
            </a:r>
          </a:p>
          <a:p>
            <a:pPr lvl="1"/>
            <a:r>
              <a:rPr lang="en-US" dirty="0"/>
              <a:t> Form is used by our brain in order to logically analyze a visual image. </a:t>
            </a:r>
          </a:p>
          <a:p>
            <a:pPr lvl="2"/>
            <a:r>
              <a:rPr lang="en-US" dirty="0"/>
              <a:t>In other words, our brain instinctively breaks every visual image into a collection of cubes, spheres, pyramids, cylinders, and cones. </a:t>
            </a:r>
          </a:p>
          <a:p>
            <a:pPr lvl="2"/>
            <a:r>
              <a:rPr lang="en-US" dirty="0"/>
              <a:t>By doing this, our brains have to do less work to process what our eyes are seeing.</a:t>
            </a:r>
          </a:p>
          <a:p>
            <a:pPr lvl="2"/>
            <a:r>
              <a:rPr lang="en-US" dirty="0"/>
              <a:t>A good designer will use form to aid the brain, reduce the strain needed to process a visual image, and enhance the brain’s ability to focus, relax, and become calm. </a:t>
            </a:r>
          </a:p>
          <a:p>
            <a:endParaRPr lang="en-US" dirty="0"/>
          </a:p>
        </p:txBody>
      </p:sp>
    </p:spTree>
    <p:extLst>
      <p:ext uri="{BB962C8B-B14F-4D97-AF65-F5344CB8AC3E}">
        <p14:creationId xmlns:p14="http://schemas.microsoft.com/office/powerpoint/2010/main" val="285534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a:r>
            <a:endParaRPr lang="en-US" dirty="0"/>
          </a:p>
        </p:txBody>
      </p:sp>
      <p:sp>
        <p:nvSpPr>
          <p:cNvPr id="3" name="Content Placeholder 2"/>
          <p:cNvSpPr>
            <a:spLocks noGrp="1"/>
          </p:cNvSpPr>
          <p:nvPr>
            <p:ph idx="1"/>
          </p:nvPr>
        </p:nvSpPr>
        <p:spPr/>
        <p:txBody>
          <a:bodyPr>
            <a:normAutofit fontScale="92500" lnSpcReduction="10000"/>
          </a:bodyPr>
          <a:lstStyle/>
          <a:p>
            <a:r>
              <a:rPr lang="en-US" dirty="0"/>
              <a:t>Form matters because it prevents a landscape from being too “busy” and “messy”.  	</a:t>
            </a:r>
          </a:p>
          <a:p>
            <a:pPr lvl="1"/>
            <a:r>
              <a:rPr lang="en-US" dirty="0"/>
              <a:t>The same kinds of forms, when used repeatedly, create a “visual theme” that provides consistency, harmony, and order in the landscape. </a:t>
            </a:r>
          </a:p>
          <a:p>
            <a:pPr lvl="1"/>
            <a:r>
              <a:rPr lang="en-US" dirty="0"/>
              <a:t>Good landscapes use form consistently in order to make the landscape seem designed and intentional instead of haphazard and </a:t>
            </a:r>
            <a:r>
              <a:rPr lang="en-US" dirty="0" smtClean="0"/>
              <a:t/>
            </a:r>
            <a:br>
              <a:rPr lang="en-US" dirty="0" smtClean="0"/>
            </a:br>
            <a:r>
              <a:rPr lang="en-US" dirty="0" smtClean="0"/>
              <a:t>unpredictable</a:t>
            </a:r>
            <a:r>
              <a:rPr lang="en-US" dirty="0"/>
              <a:t>. </a:t>
            </a:r>
          </a:p>
          <a:p>
            <a:pPr lvl="1"/>
            <a:r>
              <a:rPr lang="en-US" dirty="0"/>
              <a:t>Our brains like predictability, </a:t>
            </a:r>
            <a:r>
              <a:rPr lang="en-US" dirty="0" smtClean="0"/>
              <a:t/>
            </a:r>
            <a:br>
              <a:rPr lang="en-US" dirty="0" smtClean="0"/>
            </a:br>
            <a:r>
              <a:rPr lang="en-US" dirty="0" smtClean="0"/>
              <a:t>logic</a:t>
            </a:r>
            <a:r>
              <a:rPr lang="en-US" dirty="0"/>
              <a:t>, and order.  Good </a:t>
            </a:r>
            <a:r>
              <a:rPr lang="en-US" dirty="0" smtClean="0"/>
              <a:t/>
            </a:r>
            <a:br>
              <a:rPr lang="en-US" dirty="0" smtClean="0"/>
            </a:br>
            <a:r>
              <a:rPr lang="en-US" dirty="0" smtClean="0"/>
              <a:t>landscapes </a:t>
            </a:r>
            <a:r>
              <a:rPr lang="en-US" dirty="0"/>
              <a:t>should supply this </a:t>
            </a:r>
            <a:r>
              <a:rPr lang="en-US" dirty="0" smtClean="0"/>
              <a:t/>
            </a:r>
            <a:br>
              <a:rPr lang="en-US" dirty="0" smtClean="0"/>
            </a:br>
            <a:r>
              <a:rPr lang="en-US" dirty="0" smtClean="0"/>
              <a:t>through </a:t>
            </a:r>
            <a:r>
              <a:rPr lang="en-US" dirty="0"/>
              <a:t>the proper use of form. </a:t>
            </a:r>
          </a:p>
          <a:p>
            <a:endParaRPr lang="en-US" dirty="0"/>
          </a:p>
        </p:txBody>
      </p:sp>
      <p:sp>
        <p:nvSpPr>
          <p:cNvPr id="4" name="AutoShape 2" descr="data:image/jpeg;base64,/9j/4AAQSkZJRgABAQAAAQABAAD/2wCEAAkGBxQTEhUUExQWFhUXGRgaGBgYGSAaGxwcGRwYHBsaGx4dHSggHBslHBoYIzEhJSkrLi4uHR8zODMsNygtLisBCgoKDg0OGxAQGywkHyQsLCwsLCw0NCwsLCwsLCwsLCwsLCwsLCwsLCwsLCwsLCwsLCwsLCwsLCwsLCwsLCwsLP/AABEIAMMBAwMBIgACEQEDEQH/xAAbAAACAwEBAQAAAAAAAAAAAAAEBQIDBgABB//EAEEQAAECBAQEBAQFAwMBCAMAAAECEQADITEEEkFRBSJhcQaBkaETMrHwQlLB0eEUI/EVYnIzQ2OCkpOistIHFlP/xAAZAQADAQEBAAAAAAAAAAAAAAAAAQIDBAX/xAApEQACAgEEAgEDBAMAAAAAAAAAAQIRMQMSIUETUSIyUmEEI0JxkaHw/9oADAMBAAIRAxEAPwDFzwUSwskM7EChFKVbXoTq8TlGqKUNjax3I6tAqi4IJoSTRj5EPSmsdIStmuKgE6MxZrh9xEmQzliWpbKz3oEuSbdb/r0NNBIxIIGVmIsX7CpDiEGAXyuEJNHrTZi9fpDPFzAEleYJAYsC5r5+0Q+eCWw/4LHMQCDQCjih66/vHKmgp7CEKse5d6H83pf1rBc3FjKRfb71esGwm/YcnFFLsRAC15Qakv7b69IGEwqJNhofukSQuoc0BJL7AZv0i0gJY0pUGBIIsO1/KJCZmSMznKAzl/fvClHMvK/cgb3hvlA5mOVNAn7+6RQMulzCjMxoGbfX9/pDGVOBDFym5IDNoSfM2tCj4z11LU0uXDXsB6mJ4acp65r33cN62rAKh3wiYZS1JGTIRcgvrlao1ZzUMDEhNSpZUFy0GgZJLAAMpidy5Y7taEHEFEEZbEAuPfXSkQl5ksopLF2JoC2j7xaushTY+lj4ZcTEl3YBxTzh1h+JTMOhMxJTnWFMHBIAcEEabj/IjKYfGBXKux2NjbX79IdcM4ZMnkZJbpCmsSEuSHGhA/zDr2Ci+gzhPGpqORAYqLks6lOzAu4Po9TWNCPEs8pZQyMfmykO1x/iAJeKnYf+1/TnLUBWUhSgKmoq4c727uPxjikyaUhVEZQAFGriijTUqB2sLQSHVex9M8WpXKKaZiPmNQeySQaxgsaopPzFgWS2mvnvHmNBdsvK/anvW1BFErEP8w6b9K9LxmTy8lCpxzBQJKtiNLNs3pR4ExU3KksRdRpuX3EMMyScouaDlBbYMBeBsVw10liLuaijb7Dz2hWNAuEJUOZhfv11g/B45LZkvmHKmtEg3IFntHicRlSpCqAiiQxBILgE99R0gIO4BIIoWfQU+ohPkGO8XOD3BLMnbbNTcn0PaK+FiYc5QUgAhJJOVlfNSjmgZuo6x5geHTCFEEFJDJJ1AD0o9BUQbwzAEIUMxyZu4c0oCzlmHWMGuhA2MxSZSChK3Idyw5iaP1sYRylpSAUggm4IvWx1h8JQmKUkSzkSfmA9QTqolj6QAoZCrKA6Xr+F/Iu/QfmiUvkIAPEZhQqUAkJUQ5CRmJFCymzNuBeu8RwfC0qz5lZClBUHB5iWyge5iCsdLSVBQOYWcuXL7U8y9+kB4vjLqLJJGZwM1qvUgVq1Y1Td/gpWUyJwQJ6g4WZuUAzGypSmnMQ6y5IDWy9RAuDmrBcOSoO5zM2rnWwNKVu9IX4gkuA5JLno7wRg0ZgStRUlLO1EtRgDqT0jTJqy6dNUSSVO/VvbNHQAFE1CSev2Y6AKHKWUMwAdLgglvd45UxAVQFVOXNo/3vAuH3Bv50b7B84ZSBJCwVpKhuFZQAbWGn+XtCAtw0wpZZQlUpQBIsHNKlNRdvSIcVn5QSAVpBHzFyG3a4r0gybh5eRwogBnQwRcm7PlVQM4ApUCIzZCJ+HbNzCYaAElt9mcM4OzisHYhdhsKZrEsAoskdiKAdnbeHKgKPUgNYV7tFmHEtCGzDKlQcqcgHKOUpSHGppvDVcqWtKTStULBfXtX8Xoe8TKdZJaE06YmxIHT7tpFWFSn+45YslvXr0cecN5OBIZRZRdlJsUuDRIuxDjKd+seCVKQssGJYMaCpFP4heT0C4A8Dggk51BnDsen73oYqxs4sWR1qAwS4I8qprDSfhwoGhA1emzWFLsPPrHq8K6FJfmapzAhnHKzMzgU0AAGpgU+eRMz+oCs1K200bSNXguGSznZSl5k/21HMkOr5XoKjlPnalQeFTMk1kEZWGcMwIBqBQkaAU1uxh4mamYpOSWAoAlIScz1AAcFkkXsbG9oeo30JguB8LpKFfF5VfgUkksQ5L/AISKv6WYwi4vyZkhcwqSogEsElLM+UEkKNS76tDKZxdSFpUolYY5WfNWlQ5ylweU1pDvCmTiZS0mSk3AWUuRmNzlAOYkE06xK1JRdvAJ+zDYOZWtRe231/iNn4b8Tqw0t0y80palO51Sz9A4Io2kZBWBmYaYPiosXqxSqxodaEOOsFLXTM1CSyBRIu5A7n9NI67TVlYPoPH/ABxLmyFIkuFGi8wBAB0HXR9IyeGStbrKykkctLmtXOn7wjdJYJDHZ6dO3vB0vEZS6ifI7Nu9KXiP6E22FqCls6T1JFaO/v8AdIuleGp7ghQQQSGJqGFzttuPKD+DHMVzUqSkMEhSnLEkO6R51PSlY7G8SUgkgpCFqsDYgalRY1sfLoOeeq06RNiWfw2bKJK5ZAKmzJUGVR+V6lJB232MKZc1efIEMVsGFy9h1ffrGqkcUKpS1mWVcpAZLmpKSqtqbRdJxkvNnKUrUgAZ8uuwJcpAZgABf1nytLlDtGdncLmZQooKUhLlxszU89SIN4dhE5QtQBNSC1trCosYLViVVZilTOFv9QPNoHnTA+XK4J89tRTybzhSm2qAjicRMSsZFActyPpSn+bwOeIrUoZxmykkpu4JG1SX116x6tWUl/yjNS9q23pHKm1ACgh3ZhtoPb22hWwoMRi+V1JyC6UswB6ctSXEZXjOILFKVOSS5IYCooOgZ7D9IdzMOogkWdyVGp7bDWgijiWCSEMhKTTWmpLtrTq1IpcKwSMtiJZ5U3IFhW7nsLxbOwolhpmYUzOEu/vTud9IZzFS5Sc6k5lCuUswtX673jLcS4kVldEgK0b9Wi4opJsjPmBRZBLFXtpX9ItTKRlda62SkAkk6mzN5wsQGYkUgiWoKbMw9S3YD7rFmlDBZkpLFMtRo5tXsFM0dFSSgUyyz1Myta7x7BQF+FUE2ISRUEkhT1+XLqXbzgv4iQl0upRY0NBpUUr1gAELcVzFj0BF2rWCp6lqIUcuZQcEX0YKGr/tAIKw5IBZOZxqpi4vQEdTEsPhzmdKVFegDbOQXL7C7+tOlpWhiSC7kU+U2pQV/iPFTgplqIGtqHyNPW8Amxhhgkoaa7lRzIIZQzWY1K0kH1OrR5i8XMSzJQEpDOjMCWJOZQJLHoKUioz/AI5GVnok/hqaXe3SHEvhSVIKStRUwLKIYG+Vr2PaMnOsibFkvipUHXUB7Ehn3/ePU4gFTgfr7msMOK8MKpTJUkZXUJb0arlRIDEUau8ZebMUFfh7CrF2amsTCpYEuR1jMbkCQ/Ui1X/Ztd4Ll4oKDOLOaAtrrq2vW8ZqSgrUKB71t5w7wCZaXD5jYnKCA++/rFNJBQdw1c4Tis5jLsvJRkqplB/LYsDprC/EcUCJhzJUw+UpNAbDMSagdDpB/wABRXnJASAHOUEkXIo3p9WhfjcHyrJyMSkAlwU+nTcfSHaZJ5iCmaSyxLzVVdh+Y9idLl7axp/DM1JK5TrKUhhXKFXYJAZz0Iqz0jKYbCpC1ArKOXlGV1WtpqGG8NPDeFWkqUpWUE1BbMdw35q9IUsAanjYVMwxJRnVlVkVsk5WLU0D6kGMGZhIQSTlpZu9OsbnGTSJSshSTlNFUHMEjUsx61fSMJhkEyghiKOD1OnVxT02itBuhxLZMsOCFPyg9Qqrux9N+lobcCwomTSlQChZJcUJcgsWzDlIbch4zmISUqY7ByOp97RpPC0laZqjkcABOYUKcxFqh1Gvo2sazfxsbNnNSEoCAhJSEkkAAB0hj00Nz/GRGMm/GUyRlFSEsABqXNBR3Jh9xTEJcjmSrK7NWtCADUghVf8Aj5xjcbPWpV6pVlIBFSk1cBgodN3jmgRktGPchiZaA6ggMWe4S5avU+VnMwXFEFJEsLCSGZQeh3CTqfVx1fLow2dTvzFYaWA1DUWoKdaQ2kYeXNKgkhDsyRmKks4L0qX2fvDklQ6NJg15kkpCQFPmsbAnQ00hbiOKFKgAl2JYjpcm4DNFAQqUkpVOCw/K4YuepcgU3gTE4wTHUcqVJJqm7M13DWd4VdjSLxxJ3SU5dXLMev6PEBiXIOUKCalLsHN3N7tCeVxD/qAJd7k9taxRJxKx8pUEtmoX2S/d4tR9jo1eBmEoLL5QHr1erVDCopvA8/HApOqi9FDoLbP5xTw/DlUkqSgu75jSgBepLfm61ApAfHUfDIUrI71Au7PWh1p7xMZ/JxEhLxRKyq5/b+IW4ldwAz0t21MMf6gqGYhioFtdTXtFWIkkgBwAbXLlhpeNUWmKcOPzFk0rDDh8mS7KdVqN11L9oMThkBScyFqUpgw0J2GU9dIJw81KHcFIDg3cJUk0LgAk5gXvXSByBysEKFGollujAeQ0j2OYfnT/AOT+I6HYgXD4ZSilgSTb0c/rSGEiXMJSMgDbaAm3fV+1YYzMehLkAAgVcejbRX/qSm6E6Grlr0tBdhuvoJw3D1PUrQxUoVBrUhy4o7h72obwbgAhKWmJluolgoAtbKTo3+dDCPEcaIfXcO3Us9T3iHDOISzMcux+YPuLgNSGm4gmxzj8JMllKkpCQVH5diaO1y0F4fMAMxGZ6mwpQd9/TrFcjFpLBTBlHKurAXCT5a+UQxpZi7uLsEsG9z1jHV+UqB5CjjElRBIUWZmzuOzPvdmpZoT4wIlnMZLZi4A+UPVgbMH/AEgnBYc5nAe/M9QD0CgT5nyiWIUpBCBOzZyoTEAZgwSSVFNnGW4bY7hR065QKHoXyceVAhKEAByx5RS3cxLhwCidDdkittHro7RViMLlFdLJq9bedIt4XiUWOVNvmKuoPypOlPPpFpegr0H4eehKSt1qzsHzB+V3FRbe3neIrJDKSASXYqCSx1BJL7QLjZIlCUoFExAchioiijRThJGkXrmgodKXQ/yvUu7CtBQftpBJEtUDYTFKlnOAkcx/FZTDdNaHev10nCscpaf7jlRZy7FVqODuav02eMunDzphaWjMBysWYU2vpeNJgcJlSUFWXME5SUnKHZKmoepfy6CHwhuI+M1S5ZSAM1WC6jNfY69Ks8Zvg/ijC4cqzypk1ZuoFOVnsgGoFHrWHuE8OS5iFTJmLTLIDcoVyAsA5UKg2bWlYRY3wYlMxaROlkvRwqxY0IDG7UjbRqPLHFVyOVeNsEjIThV8wcNk94o4bj8NPXMVJ+IkLbNKUajmPykG12uR5tCnG+FgUS8s5JYFgQoD/wAPLaGXCvBs2UM4moRLKkNmcBT1AzKSCxr8riNNRqUaKfKyMOIyw6VEFRoHuSTs9HSHB6A0jL8cxZLsXRMI0CS5ehNGFHNn7MYbcbw0wKWj4gV+UpU+UqUOZRswURrTqYS8RlZ8oOVSucqKARRzWulPNneOVKjKhfxALC8pIRQFkpygUNADfUdW7QfwjCjIVOcoYEg5TStyexrS0J8fgDnzIVmS7JJodBbS/tBYxapaQPlDupRPKSBbYm3pFKrKoPxvyMpTgGjAOA2rH794TKksSopUUh261AqNI0ODwkxUoLWgFKqy+ZCQcpZV5gJAYUY2d48mYKZMBOZEtCRqpxmoGNTzEVvZt4dVgrazLTpqVEMnKbeWn31gjBypa2+OtSOUZGToCASdLBu58o0eJ4UlQWEoyqDg3YspqE3+VX2IS4HBmeqWVJJJTQVALPlsQybV7wSxZVcDzAIVJkIFGdycziu1O/7mF2IxCQqYpByqJoFByzEkOac3U/pBHE8PRCEUSHIy6FP4ql3bXvvGV43gMiAVKLvyvc5mPN5A+9o54QTfLyQlZHEcYWs8xd9ctQPt/WK5OLmrVlRcuB11qbsw9oGUlovw6gVpYlIBcqTcdY69qS4NKSNBKzIosoCgFEMVZgtsrOUlIJOtfK8DDFhKs8xOe7O57i9Sa6aRD4ssBRWpS1EHKxypBUQzhqkBzpcwFiJqAlZ5c5DD8QsLbEuTV9olIySB5mKQSSBR6VI9gDHQFnUa5R5D+Y6Loug1GIzK5SQdD27mhiufiljmdJOzfzW3rA86YnMQ9tE0r3IFXFY9wiFTipCAGuXZh3OlfpDwOjxWLCqN1sL6eX0iUvEqdISzvZgQW8q2G8N1eF5oQ/xZRLA5K/8AyIr5huohMSUkJKVZhQpIZqj9r1faEpKWBqjRo40pIqUrfUoQzXDcr+u0Sl+Ii7KArQkAChDaC0J14GaQFFIQkJFZhyigbcmPovDvC8hSErCWK0pzWINjQEUDgGFGKk+BVbM7KxilDKFMGBYANoDpW/eCJsqbyn4qwGI0BGZKgQGFmcEGtTSGmOwcmRXKxonM5fKGcMCzUFIp4nxEZQzWv2fp12hTe10E9SuEAYzB5kKYVDXPYVzUrCxGCyqIUBdnoe2lRrbyhtwviIUojoyjqffoft4LnyBOfIACDzFiH6s1qbRnGdcMmE6yTSES0fgmFIJYoCr3anXz9IrmY+XkmEyspRVkpCWyj5VANSzGrF76DjBKZQUJgoA6cxPNdSWFdP4jpHCVETOaaywXKpReuxUq2kSpxX1MUZc8nSOJISnlQUhTMc3a9evvF/Dx8ReRSlDK5KhpsHdvOvaBZHAikJOZfK10JHW3xXHXyiS8MpIV8MOSxUVKQkln0Cy9/pCerB4Y9yNOMUpKS2TWgSk6PVqm1yNoqxnE1gpzK+YU5UtSrFLl2v3jO8Jw00zR8U/DQQXJKdQeu7U6Q3x2FeY3xXSBzDdgw6AHXvApW6TDmWA9eLmJopSCoJZ8iWoTalKM41cREcSUOQAM+iWBU1CABXa+z9Fk9zcgqbmCR6VN6N5R4vCzTLVNSkBQ5WA5jar7tT1vDba5kJxlHlh+MlLWlZdIWocy0pBUWe/OVE92jDTZ5qXBHKzvqKu0XzcRPSSfhTRb8B+rQQVBaAVMFEcwVLWGJq75SLv6xUZV9Q7vJGVMCymW7FaUc1acjnlAq7PDpScLJQHl51JAqskE0qojMwJqQAKCjmsLEKQJ8uYZsvKkNXMDSXltl9/No7Hhc4kSZiVDMFZQulEkO1r6mFNxfY+K4GsvGy5uSWlIQUAhISSKHmah0JN948xHDvwpmMFFJy5lX3LKD19GO8Z6RwvEy5wWpKQA7stIFRap8tYP4ljyhSd2YjqACNSLbNcUh7rSSYnN1QwxQmgJCSNlVVrqRlAs2pPWFP8Aqs2WtP8AbTmQwDKNWp9iPcJjyVVOj3BAL0cF6dItw/CjMUly5Kxm2ZRD02rDTQ1Ndgq+LzV/hIJYFi5UGoOtDaE3GcYVMCghiQSoMXDUpSjN5Dy+g8QwOHw7JTrV2BLkuNMtDuLecZ/i0tGUqmf3AHUEA2oddSaWa+l4XxT4RO5WYpU5wzebxZhjlPpf+KtC8TBraDJMyjgqp1/lzG5qw+Wgc5YUFOX7JsIDlYauZSwEjtbs/vDGXmy8xzPZ6DprX7pFJSHLBOZku7UdncaBy0Miwhj+EDLpzAfrHRFWJmCjAtrmZ+rdY6FRNMG4l4YXLdUtQmo1IDKHdP6h4b8Ow6pElCSClSiVEkNfcEOSzRHA8QOZDLZ8zvo1QxKmPtZovxXFEhRCkEk1qo2u96DpaMJOVVke54YBOxCwrMVAHca208oe8AX8R1FIKwWzJFSNqhx6wqPEpKryUEVqVH7HaJHjSgCmSAhN8stLerPXqYh21SRL5wjTqwQUCVBKX/OQ/vYwbL4vIkoSkzU0DU5rdg0YXC4OfOLpSpT05QVGvUOkeZh5g/AWJW2Zkf8AJQf0SD6OLRUN0cMqMJFnEOP4ZVSJi+jAA93JhSvi6XARhksbZlKPbVmp2jXYP/8AHstFZs5t8oA91FUMk8AwUv8ACpfcqPtQe0DisyZTgl9TMB/qM9IzIly0AbJST+/nEhxDFKdphfZBO16en3X6KlEiX8mHlDqyRX0/WJniah8oQnoB+8T+2uib0kfPZWFxy7fHPcLHlaJp8N45YYy1k9Xa3+4iNyviiz+It5D6CIKx8yxWodHaJ3wWELyafozEvwPiCn5FhR/3oaw0e7v5RYjwPiqskjdyn9DGlRizXnJPc+9Y7471cnzhPVXoT1Y/aZ5PgLFbp7vppvH0Dg2GXLloQtSSUht7aOw0jPpWIlmhLXS6GtdLCNaEJN8p9Iz3izgUzEJSJTBiTtWvrffSBswFoklcN66a5RT/AFKapoy8zwVjN3tZh9VxNXhXFpSMvxRvzBujZS4jS59j7x6nFEfiUG6mJ8sPtJ8sPtMbP4RxBJb+4R1+IfXkI94pfGyyTlD6kpSD25gI3Yxyx+NXq8TRxaYPxP3A/aHu0vQ9+l6Z8/VxbFAVl5hqyQfLlMAYzGpJBmyMrA1GdA8qtqY+mL4i45kIV3SPrFHx5OshI6pp+gik9Pp0H7Xuj5rInYcuEhYfZaT1eo+6QxwOMlyy4WsNVlAFqu1D9BGym4DBr+ZKk615u13EBTPB2GX8kwPtUeySke0XtTxIfji8SMzxVSpqf7cxCrcpOUsBUOryp0EBTsNPBcy1MAXyhxpqksemrRpcZ4FWPkWTtUEb2ISfeF0/geKlOQKdylRH/iZPoYKmgelNGdJlLP8AcSC5+b5S/U6nvDfh3D5UhlpGZZ+UqbkcWGxar+VKxZ/qCwcs9NDQ/ETfcA2PqYtxaJKmKV/DtRitNNAzNTvESm1w7RDbXDBsbxMjM5d3cXfye1rwjmKQ5clRUXCMzeVCHAMXY2UCTlnIV6iz6tFvDcNJUQJuV68yFh+wBSY1g1EapE0iaQ6QW8m8q2jodji5TRJAAsAwbyzR5B5pev8Av8E7izDeGZYAcuUgkkIY1AG7AMXdturlzuDypuWSpkyx8qlJDhtXUCC41ixGJepSSljlcsNaUqxPp7wRh0ImqqC5IJBoCR9UvrSM2m6bFF/JWVo8CYcfjPklH/0aG3DvCWFQQSgzCLZvlHQJACW8oY4aRq+5oL0f6QYJbVB3uf00sY2SbOxIhiMVKkJACRagHT6doWYrjClUoAzsPX77RHjmGZYUXZQ97M/ZoVLH8Rz6k3F0cmrOV0XKxB61rb9IijMd/vaIoS7b6/pBOUt9/pGLkZFJOjmIEecEJS3UxOXKKrB92ETvYihnFEj9Y9yHT2gr+nIuQNLiI4jMkObbiJ328gUDYg9ni8gGtvvvA0ucSdPOJKmHvFWwCxLl6CneLRka/k/7wvK/ePDN6+gtCpsLDilJtSPEszEnfQ/rAYmjcxYJvnA1QFij9vHiT5/ekVJml9ekWgnRusIDjan35xApP20TRLKj+0TGGLOco7kPBaQwWPBBS8OrRjagVVtKda+kVsU3DP8ArDVMVA5JivXSDllKtAIHnSxSsWuAo9l46YhmJbY1H8Q0wnGgostOXq/L5gwlTLb9oqKDpGkdRxNIaso4Zp52AQoNlDKu2vcWV5xmfEHhEzAPg5El6srIGrRsqg/Ztd40HBCVSSDbNlDn/i5GtD90gjETG9Hcef7G8dfDVnoKpxto+Vz/AALiA/N6LctWtZYGlngyX4cRLZcsrK06qU2l6JreNZiOJEqABtQ6ah6i1NYDmqQlJAUW0epqXYk66OY59Wb42s5NWS/iIBw5eq0h3Nib1/WOg8gL5ipYfQAMPaOjRMyE2LxQCyXJajEkAb/MH9YNwk9eUGZlB0JYv2rUszAE2hFilsgOtyas29ngngWMyLzpKSoj5G0ND9iK2rBW02qPEaJSvhqWQoCucVt0dzQXhvguOy1hwQ3k33/iPmPGpaiolFUGrKvR7Kr9RYQkl42Ylg6kuRuGA/S9ol6c19LNIua7PvCpkqYGJQf9pFdfMdwQYWYng6rylAh/lVp5x8wwviaYiy8xrf2JOjecNsJ42Wks5U2ym11ra1BES3v6o2EpbvqiaudKWj50KT1Zx61EQTNrQ+8A4bxuArmLmgY0Z21vrpasEDxVhVllJQS/md9HeMHCL9oy2x6sM+MEjMouNqD1JoB9YFxnE8w5FBnYgjIkU1q7PuK27pOI8SQZqyilWFSyQkgtd9dDp5QpRji7EOQA5LcuoO/kPSE/07uxKJpf9WKEp5MxUC6s4IdIFA5rVi3U7RWnxCRsLcpykGuV63D6j1MZdc4uySA9TqK5QWzU2008oHlzmOZubUqDgnevTu+saQ/TxyVtN/LxAWkKTsMwBs+nQdDtHp7xl+FcZyqS4GxYda7AXsNvXVKw8wH/AKcz/wBM9enT6wS02iHB9FeQ6V849FdPePJgWLy5ld0KB+kQM0uaKAF+Uge46iFtfoNr9EyNfUxIKI1jyVMl/OQSGpdnt2PaPETyCCAq9CEk9tGh7WG1lsuf9tFycUAHNB1LQNMzlVUTCo/92r2DQux2KylVcuQgcxIDsbilXoxOh1heK8i2sZzuK6JOlg5vvQDfr7QPO4oMrAqUo7NUkOA7VYN5K3pGcnY5SnLEhgKODcFqEipAvFHx1KcksXIAJqUksdGZtruIfhXRdGr/AKxBHxFEJGhKgo+b19Oj6xEeIQDkUFJD3IpoGuSB1Fj5iMfPxWZT9qULUNi3X36CK5vElJCRmK7sCTQanbaBaF5HR9AlTQoApLg2jpqyDe335wi8KcSlkqTNcpbMOZmIa+1OukNx4mwaXASks9zmL7h4Tgk6slQXskmUtR5UlR6A+5sPOGWB4OpVZpCAGoKk9zYeT94TT/HckJ5D5D1Nf1hTivH9aP0J9Ad/bWKikv4tmsVBdNn0VaEpSBZNGFKfYt3hfP4ggBkDM9266d/21rHzHGeM5hHKC53Jp23i7huOnTFP8ZOUXSpBU4PUpCX0yhQjZvUaxX+zR6s64VD3HTQlSg/KRrrWn+OnWFw4ksv8PKwGVlGo7jqH7R5ikkqCQeXTZL3ZruLPFKsNJlZXAAU9DmqQGJzGjAl7CEo9mCjfJMz9wXo7V+lI8gGdOL1BFBodhHQ6HQtmKoSpJzimtP5+kX4DGlK3UkBNeZQKq9GJg5fCsx/6iWruQPcZj33iKPD03lYygR0ICgfzdWr6w/LD2PdEPlcWBKUhIWTZTfy3tvB8yWFBjJzK2qB5/wAQvwfCVihUgK2SXo4e4DUh5hkLQjKVJURShep872+zGctSN5E3EzU/w4yipDoJd8tQAbiAkcBmCiQFk2DF+jVetNKxsJWGmcyioP3AA1tvVtdIumLmhJypzqAsFNelPxH/ANoF62jXyx4wXvRlcH4RnKrNIl0JJUXymtClhUtZ3FH2gaZgShaEuWdiW5VE3Kf9r0e1PTT8P4eqYCrEoWl/lKV87h6kEF/M/WLJ+EUciTmKE/IlRzZS3Mxax20hxakwVtmZx+JYkaFR6lyA5rW40gFU2qrli+3lWv8AiL+PyFS1vXI5INwSQKO3f3hWMRrvVutb+1Ie0SjQTMWk8rPWpdi4ozDz94pVinF7nV3q5/UwIMQ9XB3an8RZmKjyJJJ0FfIQJUVQdgJvOLXFO0fYfCmKUuWxUDoA4elXZ7eUfLOB8KPzrFTUDZn09I2Hhzivw1BA+VSi7s7ZAW7O0Ztpz46DTa3n0NFgXyvUCnmLB76xaqeAHJDAORrTyyjSEmGxJUQxFHYEty06ValWaL0oIcFQqCOrDQUB1vW140UjrVMPnTAejfbhxA6plaF2ofPR2drWa0RlquC1Qxumg2YA6/zvCZMej61FRZvNqavtDtD4LM+z3tQWamj6l4+X+JlKM+YMof4q69KEa9b9TtH0merlUScxDqBLaU/K9P2jC+L5CjMUtszXG4vpc0MRKSOfXxZmVLfRtB5MP87xCZl0climjilQemv0ipc+jF81XDN9dGA+zA0yY5YqB30DnSgbWDac6iWlLUepsLk6fpAU2Y68rsRTzN2rElzS7uK9Wu7xTKmsa7Hpf7EUkWkGSZKqoTdVtg1a0dvLe8U/0ikkZlrAJUHSg6fKQS1yxajAvBHB8QpKviB8qXDgPcWrtrGvwPEEzdAkbMOzsRd6RMpbegxkyGH8Ozj80olxTmAqbVZja3UR7K8MrcBRCC2ZiK266Wr1jbEKYmWt6Ei27NZgny3iOEmHOULSsOk81yQ9dSBb2hR1W3yNS5FnDvCMpNcQqtDQ27Naj+neDjgpCKSwUtc1aodwTR6At1g3EqQlJYKWLMA7Nf3BiGHklxkyhLVQrlBsxt1NPpaFvW7IOSEGKWyxkXXXMPlB1Z2OvtA65wKMpQFJqbkNckh3b19IcYjAKWFZxkSaOApzcFwetRXXpCTG4ApGVOWYWYpJIW5qUtmYf8nirRG7oqlpkMHUXYA62pfNHQdJwq2DGXLGiMpp0ql3joW5ey1qREKONLAfMPNNW9ftokONLFXN7+v+WgJWGlv/ANau7fxDbgPh1E9QV8UmWkspgxcijHcXtBKMIq2DglyW8Pxs+YrLLBWom+UsOpJYCm5h/J4diSE5lpzC4BqAohwCzAs/QmC5ahh5YRLIAAYMCVKURdeUCpJFdxU1i5OLSmqiEk3ClOQ5uQ4NQKHYFhHnz1LfxRzt3gXHhGMCXzIUpvlCiDTZx82ldT5wr4lxPEyWE9JQFFgaDMehdiLeQjRLxKShWZCKVVmOgplcOQejxbMxQAKZllJqg8wbYP1oS4tSCM3fySD+zJy/FE1iATa7CrG9H08rxKZ4qmMACWcAmtRctyu/3WIcd8MGWTMlFAlGjH8NAKqOpL7XEJBw1QrmQ3Qg+d47YaelJWjaME+UO5vHlKHOH/2m5LHd99IHXiZKryZb2bKKNXSjP608hf8ATlFLpULmjgdAbu8UK4VNe6bgfMDf/MX410yvEMJeKkkAGWgJDvQUttTb0i6VxaWkcsup/KMrOz+T+v1UDhM5JLBKgL1+6xKZgMR+VQpVyIPEvYvEPpfHVFm+U0GhDZbgG1/fajXgKQZgzUOV/m1Uf2AjM4Hhk7OhJSoA/MdLgvTy62jUcHI+ItRcB2zEkUTT8pOkCglguMNpq+HJBNiwfUirmvtfWDZMnmdhUHXrdmfQVtAXDkKF60FXUHOrJZ2eGMiXTTpRTVJ836Q9puj0IGwN3cttX0GlI9FFUCRc9NPW/aJyE6OHrUIIs35iS8WpSQ7gkOxZJOlzVx5dIpIpApSSWISXcO5GgNAzHX0jK8cmgZSr8qia6ovRzufSNZPuzWILBChcEVc18mNIzvFpZUlaUjNlWxDKstiaNpmep0iJJO0Ka3JoxWL4lLWWKQSL5m7EXu766imsKjIlHSpagURqz9P8bwTxbhE1CyEIURVqHXUffeFy8LOekonNcsa+sEYVhnL42sHisIjUqq1KPWnc1j2TIlA/K+9X+/sxSMBPNMihtQxKVgZ9sh1r1rfeLa/I9rHWG4glKeUBmAA3Pam3+LwUePJSCyECjsQ/0FXa3S7xmhgZ9cyFbUBiz+lm/kUfLtGb0k8sl6ZpkeKyB1oySKDuab9SIknxed2I/Smps2xqx7xnEYOcosELKtQBWtKe0NsJ4SxK2z5UBjcuaPQpbU6ecZy09OOSdiWS5Xi6YC5DirJNj0en371L8WqP4dGAP6GvXXaA8b4TxKAVIyLSw+UkHT8BAe+j2hUvATnYpbcEfWKjpacuUNaaeB4vxPM+XInYKD0NdhS3XXSK0+J1C46UW1OgYQk/opmoHUbmsWSMFPJISgK7W6ksx1i/FAfjRsJHFcQUgpkziCKEzkj2IjoCwWFxRQk/2h0Aza7uX9Y6J2RMePwO1cJkmyEb28q6xXi5gkAokgB6nKCQDQEl3r06CEvDOMlSwATuXuyQ+4iviE9ayCCzghzS7tXauh0aM5bpcSwaSbfDGU7HlBIBZdM0zMEvRLMGd6v6HSB8RipQDFKecjMPxMAP/NcnvWrQsMwhBAJUaWU5YXPQULfXelapTJBFgSotc0cEm4oQA1zephR0USojafxEV5k3cD4b8oSyVEnVsozEWIEBJ4oojLMKQQQQoZgQasobkZt4GWtJSCQkl3yWJFNdm0cOX6PHES1lzlBSlkoTU3sAE1KnO2saRhFZGkaLBY3MWIzS1OCmjkEMQQwZgRa5rWGivB8gFyFAAEmpy9qh9T6RlMDiVlQGTlU6jlAHLy8wLMQKXuesbD/UFy2ShBUDq1NgQ/l7Qr8fRUZKOUUL8GS3sU3sVd6vAy/B6DUZi9iCT5xs8Dh/iJCmCVFPM4Dhnu5ZzQ+cFKwBBplJABZhUmgFAXv9do3TtHUopqz57P8ACQTbN15jeOkeEVK/ErcjMCW7PG8xWDUlMsKSl1kVSm5y5qBn031iEnDDmLEn/aC9Ba1bn1hhtMenwfy1K6lg6gKCmsajhHBQhLPMa1FilLv5wylpLpSSWAJAObNRg46VqeoixcpwsjNWgC3y/lI7HpvCDaXJCQxzBIuQSfr0j1C0EvmSdHqd6u8DyVEE5n0apI16/dInLYAGo1OW1XJqTX9YdjpF6kSwS5qOpIq2x+sTVITS7XoCwI3Yvr7RRMlXLmwoDzdQeb36xGfhuZ8wq7Al2dicrnoIaHwSXKzMRmL9FNu9oT8Y8PicyhOUghwUpepdq5g70bSG7JCQSwKdy3ym75qRYli7FwdCT6fP5+cS0BgleE1ZiBiFFrP/AI6aQL/+rr1mqtQCtrgluojdKqQH0IOUkpBF3OZ3o0DlICihyS4YDNru6gLvEVINphVeG1CnxV31Y/pQd4grw2v/APob7PftH0mbw1VQAzpKiavSlK6AH0gQcOXYZsxTmB3ANauQ42h0yWqMFM8NqSazFdagRFfhon8anJ/MP2jZYmclPKVZiKefd7/zAGJ4ihCFAZszEup6XoN26xn5VhGTnFdifCSxhnRLUy1VUtRCjQEU5aAbGDP6ggFTpOUhwXq4Lk6qZw5YQlmzhmf8TagUowqmpt6nSBp+JAKggAJboXse/wBDGUtO2c+eR9M4g9SoUBJbQBqmtALaa94C4hg5M9RzhjT+4CdWbukUFa1pSAZHEARU5X/DQPRuUlTByST59orXxMpsAQksHqAWFAdFCsEINPgfIWPB0s2KyzbgHtF0jwxKS+dKlpFwVqSH6sYvw3HAlABKSxYbmtiaWAqekFT+LpUl8stQIq5TQdLn6RqtR3Ro5qiuXhpSQyE5U6ATCw946AZfFcKwcqB2yoPuUk+8dGhnS9GM4JiQlbb0sGJ86ij23hhipi1zCE1cUCWAp36QLIwgzJygPoIIxIKWFGOn8frGjj2aSXNk5qJaQUJGxN2DBy1awsQ+YMHJoA166ghmpr1iOIBJ1YuR993g3w/WYQBdJAOVK2A+aigas4Fh3oIVUJIlgsGZhYMal2IcUoTVgnq73jSYTg4mBIJKQhlUUCEkpYkMbqKQSHsT5E4LCChUxYklJFFUIcOAXfMNmzNdoY/GBCQmvMAoVcVrQBgd26bRhKfolsr4fggAoKSm6kpDlXKpg3M7BQBJ7kPDHDyvhgMwADMHpdnfowA0aogOTPdZCEsR8wV9QaBnapOo0BMVIKl/3M7FNVCl2vQEuzUN67RnbeRWPcDjAhJS6QScx0JBrQXat619IYyuLvmysCfmDBTkPV1fo1HjHYrFFLDMEv8A9oX1dNRcGgpTXsJJIEwqK00HMxpmJJfUKYj6RSbRS1GjUrxIUsAkMgUsCCXBZujbx3xwRU+jMWuWsziMqrHVQl3B5UqNBSqiQdbBharGKjx2Xn+GonNopqOTQUvpX9Iq5FKcjXy8XR7ln0t5JiwYhgA7Zb0e2317QkkYpWRRJA0vqzD5rUAOl9WMQl4lJByEBIYl2NK2r8z18oW5h5GaBOODPQknfX9NIGOPS9Sm7irBm0p5dITrxSi5FgDUXFRRVWtZtukUrxTmiVKW5BFgGYk006Pq+8FsW9mgk4kPUFyzmxGwrcg1bvtBaVhwQzuxNj6veojKYXELZ0pBcsGoa6l6vRRZqWhgVLQACrMQdCDXdRDN2tF7mXHUaHonBi6lXPzHUud7aN0ic+Ym4cktqCNdG3MJErUVOSS2goR38xaOPF0gC+WwYP6i+WvvC8g3qsbLmUcDKxdwoD1e+r0MeLmsXLUDv1pq1LQqRPUaAOAKkUvuSLMfrEF4gzE5nLBRAb5lZQHYM5NyLW84nexeXg0kvigFaCxA5jm7DMxNTfrAcnFgl0kgpctUhzQi9AcrQjCzmBfNQEpB8jWjf4irE4/MSgAmoSMpZiTViBUhwrao1cQ1Ni3tl07CELWsKfMc1GJ1dLHfYbnrCLHcNDlXMDkaYS5CQLUBuyS30Ah3Lxa0kBIKtPwijgOHLmor57RUsInIUnNU0FsqTV2ozizel4zUalZm482YXGYvKwoAoknMzkPWg2Ddbx2JQlQcgkjmYUBpdVj9iH2O8Oyg6lB0jlFEqJqkAI5QXJoC9M3eM8mW6VlsiEivWvyhxVVXY9a0jdU8BRVOxCEy8wA5gDUlwA7Jtqdyf1gaficzB1UZibAAN+v02inFYxIUkISwQAxN27Wfr1geatzoOjWBsX19YpRLSCeJTwuWnQg0AazByCPW0CYWbMKSEFRarAP37QWjBuASQQB92/WLVKWlKQKJYtl5avdx8x7vFVxSKS4AhLnasOhKAfQ1joJ/rwP+yR6P7x0Kn+Ar8Gg4RKC5ssKqKdNdxHeIJCRMmMGyzFJHQPaOjo1ZUsGTxaiADq0P+BzlICQksFSis/8AL4ktL9OWjWjyOiWZ9D3GT1BgCaW82eO4coqAcnnSsqYs5Sk5bbR7HRxoyeA7hqiXB/EuWDo4a1LCLuJICVctKNTqA/n1vHR0TIkEmABSKDmLKpcJBIfcuAX1YPA/Hx8PDTCjlPxSH6BaWB3uY6OjTTyil0Z4zVf3BmJCXZy7MUamsbGXw2UvCypqkAryg5q6BRD7hwKGOjo1lgcvpB+ISwmaAHb4ea5NXAep2p5CPcfJCc4S4uLndXWOjozRPZVg8asSVEFiKOAHsk3bqY7G4hQKQD86ZZVuSQCXN71jo6GW+xlgS5BLFmalnD0guXQIAsoc3XNQ+xMeR0T2CKp/KFgUAUO9FMK3NI6fJSZUwkB0A5TtT69Y6OgYonmCUVSiVEkkKJL1cEgViKZYVOKTZKkAB7AqD/U1jo6JWRkcSgJnhtWG9CTZ7RHiOJUhRylrHzZNe8dHQuxdnYeeogudF+2RvqfWLEoH9MlWpy9qgOwsLm0eR0N4H2EcRGSSClwVUJfcAltjU1EKuI0lnooAPWilISXf5nB1fe8eR0Xp5KWT5tiz/cfWkdK5lB6/xHR0dLwWO+HlsgG59n/YR7hw6JqjdCZeXo6kg+xMdHQF9C4pEdHR0Aj/2Q==">
            <a:hlinkClick r:id="rId2"/>
          </p:cNvPr>
          <p:cNvSpPr>
            <a:spLocks noChangeAspect="1" noChangeArrowheads="1"/>
          </p:cNvSpPr>
          <p:nvPr/>
        </p:nvSpPr>
        <p:spPr bwMode="auto">
          <a:xfrm>
            <a:off x="0" y="-1790700"/>
            <a:ext cx="49625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dargan.com/about/images/0696Wald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419600"/>
            <a:ext cx="2981325" cy="2247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10200" y="6603947"/>
            <a:ext cx="3276600" cy="230832"/>
          </a:xfrm>
          <a:prstGeom prst="rect">
            <a:avLst/>
          </a:prstGeom>
        </p:spPr>
        <p:txBody>
          <a:bodyPr wrap="square">
            <a:spAutoFit/>
          </a:bodyPr>
          <a:lstStyle/>
          <a:p>
            <a:r>
              <a:rPr lang="en-US" sz="900" i="1" dirty="0" smtClean="0"/>
              <a:t>Source: http://dargan.com/about/images/0696Walden.jpg</a:t>
            </a:r>
            <a:endParaRPr lang="en-US" sz="900" i="1" dirty="0"/>
          </a:p>
        </p:txBody>
      </p:sp>
    </p:spTree>
    <p:extLst>
      <p:ext uri="{BB962C8B-B14F-4D97-AF65-F5344CB8AC3E}">
        <p14:creationId xmlns:p14="http://schemas.microsoft.com/office/powerpoint/2010/main" val="253719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Space: Space is the sense that a design is three-dimensional and has depth, or the sense that the landscape extends into the distance and is not two-dimensional. </a:t>
            </a:r>
          </a:p>
          <a:p>
            <a:pPr lvl="1"/>
            <a:r>
              <a:rPr lang="en-US" dirty="0"/>
              <a:t>A landscape that lacks depth will appear as if it has width and height but very little depth. </a:t>
            </a:r>
          </a:p>
          <a:p>
            <a:pPr lvl="1"/>
            <a:r>
              <a:rPr lang="en-US" dirty="0"/>
              <a:t>A well-designed landscape will appear to </a:t>
            </a:r>
            <a:r>
              <a:rPr lang="en-US" dirty="0" smtClean="0"/>
              <a:t/>
            </a:r>
            <a:br>
              <a:rPr lang="en-US" dirty="0" smtClean="0"/>
            </a:br>
            <a:r>
              <a:rPr lang="en-US" dirty="0" smtClean="0"/>
              <a:t>extend </a:t>
            </a:r>
            <a:r>
              <a:rPr lang="en-US" dirty="0"/>
              <a:t>into the distance (when possible) </a:t>
            </a:r>
            <a:r>
              <a:rPr lang="en-US" dirty="0" smtClean="0"/>
              <a:t/>
            </a:r>
            <a:br>
              <a:rPr lang="en-US" dirty="0" smtClean="0"/>
            </a:br>
            <a:r>
              <a:rPr lang="en-US" dirty="0" smtClean="0"/>
              <a:t>draw </a:t>
            </a:r>
            <a:r>
              <a:rPr lang="en-US" dirty="0"/>
              <a:t>the viewer gets “deeper” </a:t>
            </a:r>
            <a:r>
              <a:rPr lang="en-US" dirty="0" smtClean="0"/>
              <a:t>into </a:t>
            </a:r>
            <a:r>
              <a:rPr lang="en-US" dirty="0"/>
              <a:t>the </a:t>
            </a:r>
            <a:r>
              <a:rPr lang="en-US" dirty="0" smtClean="0"/>
              <a:t/>
            </a:r>
            <a:br>
              <a:rPr lang="en-US" dirty="0" smtClean="0"/>
            </a:br>
            <a:r>
              <a:rPr lang="en-US" dirty="0" smtClean="0"/>
              <a:t>landscape</a:t>
            </a:r>
            <a:r>
              <a:rPr lang="en-US" dirty="0"/>
              <a:t>. </a:t>
            </a:r>
          </a:p>
          <a:p>
            <a:pPr lvl="2"/>
            <a:r>
              <a:rPr lang="en-US" dirty="0" smtClean="0"/>
              <a:t>This can be accomplished through changes </a:t>
            </a:r>
            <a:br>
              <a:rPr lang="en-US" dirty="0" smtClean="0"/>
            </a:br>
            <a:r>
              <a:rPr lang="en-US" dirty="0" smtClean="0"/>
              <a:t>as the landscape moves deeper into the </a:t>
            </a:r>
            <a:br>
              <a:rPr lang="en-US" dirty="0" smtClean="0"/>
            </a:br>
            <a:r>
              <a:rPr lang="en-US" dirty="0" smtClean="0"/>
              <a:t>distance, or by repeated use of the same</a:t>
            </a:r>
            <a:br>
              <a:rPr lang="en-US" dirty="0" smtClean="0"/>
            </a:br>
            <a:r>
              <a:rPr lang="en-US" dirty="0" smtClean="0"/>
              <a:t>form, plantings, textures, etc., or both. </a:t>
            </a:r>
            <a:endParaRPr lang="en-US" dirty="0"/>
          </a:p>
          <a:p>
            <a:endParaRPr lang="en-US" dirty="0"/>
          </a:p>
        </p:txBody>
      </p:sp>
      <p:sp>
        <p:nvSpPr>
          <p:cNvPr id="4" name="Rectangle 3"/>
          <p:cNvSpPr/>
          <p:nvPr/>
        </p:nvSpPr>
        <p:spPr>
          <a:xfrm>
            <a:off x="7239000" y="6627168"/>
            <a:ext cx="1409360" cy="230832"/>
          </a:xfrm>
          <a:prstGeom prst="rect">
            <a:avLst/>
          </a:prstGeom>
        </p:spPr>
        <p:txBody>
          <a:bodyPr wrap="none">
            <a:spAutoFit/>
          </a:bodyPr>
          <a:lstStyle/>
          <a:p>
            <a:r>
              <a:rPr lang="en-US" sz="900" i="1" dirty="0" smtClean="0">
                <a:hlinkClick r:id="rId2"/>
              </a:rPr>
              <a:t>Source: www.dezeen.com</a:t>
            </a:r>
            <a:r>
              <a:rPr lang="en-US" sz="900" i="1" dirty="0"/>
              <a:t> </a:t>
            </a:r>
          </a:p>
        </p:txBody>
      </p:sp>
      <p:pic>
        <p:nvPicPr>
          <p:cNvPr id="6146" name="Picture 2" descr="http://static.dezeen.com/uploads/2013/02/dezeen_Slim-House-by-Almanac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807" y="3588012"/>
            <a:ext cx="2080593" cy="311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285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asla.org/2012awards/images/largescale/431_1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582"/>
          <a:stretch/>
        </p:blipFill>
        <p:spPr bwMode="auto">
          <a:xfrm>
            <a:off x="5612514" y="4404329"/>
            <a:ext cx="3455286" cy="23774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Space</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sense of space can be created in multiple ways, including…</a:t>
            </a:r>
          </a:p>
          <a:p>
            <a:pPr lvl="1"/>
            <a:r>
              <a:rPr lang="en-US" dirty="0"/>
              <a:t>Appropriate combinations of open and closed spaces (e.g. open spaces that proceed into the distance with layered borders on either side).</a:t>
            </a:r>
          </a:p>
          <a:p>
            <a:pPr lvl="1"/>
            <a:r>
              <a:rPr lang="en-US" dirty="0" smtClean="0"/>
              <a:t>Using </a:t>
            </a:r>
            <a:r>
              <a:rPr lang="en-US" dirty="0"/>
              <a:t>the same kinds of forms </a:t>
            </a:r>
            <a:r>
              <a:rPr lang="en-US" dirty="0" smtClean="0"/>
              <a:t>and </a:t>
            </a:r>
            <a:r>
              <a:rPr lang="en-US" dirty="0"/>
              <a:t>shapes </a:t>
            </a:r>
            <a:r>
              <a:rPr lang="en-US" dirty="0" smtClean="0"/>
              <a:t>repeatedly</a:t>
            </a:r>
            <a:r>
              <a:rPr lang="en-US" dirty="0"/>
              <a:t>, so that </a:t>
            </a:r>
            <a:r>
              <a:rPr lang="en-US" dirty="0" smtClean="0"/>
              <a:t>their </a:t>
            </a:r>
            <a:r>
              <a:rPr lang="en-US" dirty="0"/>
              <a:t>perceived decrease in size </a:t>
            </a:r>
            <a:r>
              <a:rPr lang="en-US" dirty="0" smtClean="0"/>
              <a:t>as </a:t>
            </a:r>
            <a:r>
              <a:rPr lang="en-US" dirty="0"/>
              <a:t>they move into the distance </a:t>
            </a:r>
            <a:r>
              <a:rPr lang="en-US" dirty="0" smtClean="0"/>
              <a:t>creates </a:t>
            </a:r>
            <a:r>
              <a:rPr lang="en-US" dirty="0"/>
              <a:t>a sense of distance. </a:t>
            </a:r>
            <a:endParaRPr lang="en-US" dirty="0"/>
          </a:p>
          <a:p>
            <a:pPr lvl="1"/>
            <a:r>
              <a:rPr lang="en-US" dirty="0" smtClean="0"/>
              <a:t>Creating ceilings and walls using</a:t>
            </a:r>
            <a:br>
              <a:rPr lang="en-US" dirty="0" smtClean="0"/>
            </a:br>
            <a:r>
              <a:rPr lang="en-US" dirty="0" smtClean="0"/>
              <a:t>vegetation.  This creates a sense</a:t>
            </a:r>
            <a:br>
              <a:rPr lang="en-US" dirty="0" smtClean="0"/>
            </a:br>
            <a:r>
              <a:rPr lang="en-US" dirty="0" smtClean="0"/>
              <a:t>of intimacy and security when </a:t>
            </a:r>
            <a:br>
              <a:rPr lang="en-US" dirty="0" smtClean="0"/>
            </a:br>
            <a:r>
              <a:rPr lang="en-US" dirty="0" smtClean="0"/>
              <a:t>scaled properly, enabling viewers</a:t>
            </a:r>
            <a:br>
              <a:rPr lang="en-US" dirty="0" smtClean="0"/>
            </a:br>
            <a:r>
              <a:rPr lang="en-US" dirty="0" smtClean="0"/>
              <a:t>to feel secure and sheltered in </a:t>
            </a:r>
            <a:br>
              <a:rPr lang="en-US" dirty="0" smtClean="0"/>
            </a:br>
            <a:r>
              <a:rPr lang="en-US" dirty="0" smtClean="0"/>
              <a:t>that space. </a:t>
            </a:r>
            <a:endParaRPr lang="en-US" dirty="0"/>
          </a:p>
          <a:p>
            <a:endParaRPr lang="en-US" dirty="0"/>
          </a:p>
        </p:txBody>
      </p:sp>
      <p:sp>
        <p:nvSpPr>
          <p:cNvPr id="4" name="Rectangle 3"/>
          <p:cNvSpPr/>
          <p:nvPr/>
        </p:nvSpPr>
        <p:spPr>
          <a:xfrm>
            <a:off x="7162800" y="6627168"/>
            <a:ext cx="1233030" cy="230832"/>
          </a:xfrm>
          <a:prstGeom prst="rect">
            <a:avLst/>
          </a:prstGeom>
        </p:spPr>
        <p:txBody>
          <a:bodyPr wrap="none">
            <a:spAutoFit/>
          </a:bodyPr>
          <a:lstStyle/>
          <a:p>
            <a:r>
              <a:rPr lang="en-US" sz="900" i="1" dirty="0" smtClean="0">
                <a:hlinkClick r:id="rId3"/>
              </a:rPr>
              <a:t>Source: www.asla.org</a:t>
            </a:r>
            <a:r>
              <a:rPr lang="en-US" sz="900" i="1" dirty="0"/>
              <a:t> </a:t>
            </a:r>
          </a:p>
        </p:txBody>
      </p:sp>
    </p:spTree>
    <p:extLst>
      <p:ext uri="{BB962C8B-B14F-4D97-AF65-F5344CB8AC3E}">
        <p14:creationId xmlns:p14="http://schemas.microsoft.com/office/powerpoint/2010/main" val="2874161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Color: Color is one of the most prominent elements in landscape design. </a:t>
            </a:r>
          </a:p>
          <a:p>
            <a:pPr lvl="1"/>
            <a:r>
              <a:rPr lang="en-US" dirty="0"/>
              <a:t>Color helps to emphasize, complement, heighten the effect of, or disguise other aspects of a landscape’s design. </a:t>
            </a:r>
          </a:p>
          <a:p>
            <a:pPr lvl="2"/>
            <a:r>
              <a:rPr lang="en-US" dirty="0"/>
              <a:t>Color also unifies the landscape and creates consistency (which our brains like) throughout the entire design. </a:t>
            </a:r>
            <a:r>
              <a:rPr lang="en-US" dirty="0" smtClean="0"/>
              <a:t/>
            </a:r>
            <a:br>
              <a:rPr lang="en-US" dirty="0" smtClean="0"/>
            </a:br>
            <a:endParaRPr lang="en-US" dirty="0"/>
          </a:p>
          <a:p>
            <a:r>
              <a:rPr lang="en-US" dirty="0"/>
              <a:t>Color has three properties: </a:t>
            </a:r>
          </a:p>
          <a:p>
            <a:pPr lvl="1"/>
            <a:r>
              <a:rPr lang="en-US" dirty="0"/>
              <a:t>Hue – the ‘name on the crayon’ – e.g. red, blue, green, etc. </a:t>
            </a:r>
          </a:p>
          <a:p>
            <a:pPr lvl="1"/>
            <a:r>
              <a:rPr lang="en-US" dirty="0"/>
              <a:t>Value – how dark or light the hue is (e.g. dark blue, light green)</a:t>
            </a:r>
          </a:p>
          <a:p>
            <a:pPr lvl="1"/>
            <a:r>
              <a:rPr lang="en-US" dirty="0"/>
              <a:t>Intensity – how ‘strong’ the color is, i.e. the brightness and pureness of a color (is it faint and dull or strong and bright?). </a:t>
            </a:r>
          </a:p>
        </p:txBody>
      </p:sp>
    </p:spTree>
    <p:extLst>
      <p:ext uri="{BB962C8B-B14F-4D97-AF65-F5344CB8AC3E}">
        <p14:creationId xmlns:p14="http://schemas.microsoft.com/office/powerpoint/2010/main" val="665283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Texture</a:t>
            </a:r>
            <a:endParaRPr lang="en-US" dirty="0"/>
          </a:p>
        </p:txBody>
      </p:sp>
      <p:sp>
        <p:nvSpPr>
          <p:cNvPr id="3" name="Content Placeholder 2"/>
          <p:cNvSpPr>
            <a:spLocks noGrp="1"/>
          </p:cNvSpPr>
          <p:nvPr>
            <p:ph idx="1"/>
          </p:nvPr>
        </p:nvSpPr>
        <p:spPr/>
        <p:txBody>
          <a:bodyPr>
            <a:normAutofit/>
          </a:bodyPr>
          <a:lstStyle/>
          <a:p>
            <a:pPr lvl="0"/>
            <a:r>
              <a:rPr lang="en-US" dirty="0"/>
              <a:t>Texture: texture refers to how the appearance of an object ‘feels’ to the viewer. </a:t>
            </a:r>
          </a:p>
          <a:p>
            <a:pPr lvl="1"/>
            <a:r>
              <a:rPr lang="en-US" dirty="0"/>
              <a:t>For example, a palm tree with large distinct leaves visually ‘feels’ rough and coarse. </a:t>
            </a:r>
          </a:p>
          <a:p>
            <a:pPr lvl="2"/>
            <a:r>
              <a:rPr lang="en-US" dirty="0"/>
              <a:t>A golf course with </a:t>
            </a:r>
            <a:r>
              <a:rPr lang="en-US" dirty="0" smtClean="0"/>
              <a:t>consistently </a:t>
            </a:r>
            <a:br>
              <a:rPr lang="en-US" dirty="0" smtClean="0"/>
            </a:br>
            <a:r>
              <a:rPr lang="en-US" dirty="0" smtClean="0"/>
              <a:t>uniform green </a:t>
            </a:r>
            <a:r>
              <a:rPr lang="en-US" dirty="0"/>
              <a:t>grass cut short </a:t>
            </a:r>
            <a:r>
              <a:rPr lang="en-US" dirty="0" smtClean="0"/>
              <a:t/>
            </a:r>
            <a:br>
              <a:rPr lang="en-US" dirty="0" smtClean="0"/>
            </a:br>
            <a:r>
              <a:rPr lang="en-US" dirty="0" smtClean="0"/>
              <a:t>looks </a:t>
            </a:r>
            <a:r>
              <a:rPr lang="en-US" dirty="0"/>
              <a:t>smooth and velvety.  </a:t>
            </a:r>
            <a:r>
              <a:rPr lang="en-US" dirty="0" smtClean="0"/>
              <a:t/>
            </a:r>
            <a:br>
              <a:rPr lang="en-US" dirty="0" smtClean="0"/>
            </a:br>
            <a:endParaRPr lang="en-US" dirty="0"/>
          </a:p>
        </p:txBody>
      </p:sp>
      <p:pic>
        <p:nvPicPr>
          <p:cNvPr id="8194" name="Picture 2" descr="http://image.rol.vn/Resources/2009/04/20_AT_090420_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473302"/>
            <a:ext cx="3276600" cy="3276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48946" y="6703368"/>
            <a:ext cx="846707" cy="230832"/>
          </a:xfrm>
          <a:prstGeom prst="rect">
            <a:avLst/>
          </a:prstGeom>
        </p:spPr>
        <p:txBody>
          <a:bodyPr wrap="none">
            <a:spAutoFit/>
          </a:bodyPr>
          <a:lstStyle/>
          <a:p>
            <a:r>
              <a:rPr lang="en-US" sz="900" i="1" dirty="0" smtClean="0">
                <a:hlinkClick r:id="rId4"/>
              </a:rPr>
              <a:t>Source: rol.vn</a:t>
            </a:r>
            <a:r>
              <a:rPr lang="en-US" sz="900" i="1" dirty="0"/>
              <a:t> </a:t>
            </a:r>
          </a:p>
        </p:txBody>
      </p:sp>
      <p:sp>
        <p:nvSpPr>
          <p:cNvPr id="5" name="Rectangle 4"/>
          <p:cNvSpPr/>
          <p:nvPr/>
        </p:nvSpPr>
        <p:spPr>
          <a:xfrm>
            <a:off x="685800" y="6627168"/>
            <a:ext cx="1824538" cy="230832"/>
          </a:xfrm>
          <a:prstGeom prst="rect">
            <a:avLst/>
          </a:prstGeom>
        </p:spPr>
        <p:txBody>
          <a:bodyPr wrap="none">
            <a:spAutoFit/>
          </a:bodyPr>
          <a:lstStyle/>
          <a:p>
            <a:r>
              <a:rPr lang="en-US" sz="900" i="1" dirty="0" smtClean="0">
                <a:hlinkClick r:id="rId5"/>
              </a:rPr>
              <a:t>Source: capecodgolfvacations.com</a:t>
            </a:r>
            <a:r>
              <a:rPr lang="en-US" sz="900" i="1" dirty="0"/>
              <a:t> </a:t>
            </a:r>
          </a:p>
        </p:txBody>
      </p:sp>
      <p:pic>
        <p:nvPicPr>
          <p:cNvPr id="8196" name="Picture 4" descr="http://capecodgolfvacations.com/wp-content/uploads/2011/11/golf_course009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7155" y="4624340"/>
            <a:ext cx="3207245" cy="2005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17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Texture </a:t>
            </a:r>
            <a:r>
              <a:rPr lang="en-US" dirty="0"/>
              <a:t>can be used for many functions, including…</a:t>
            </a:r>
          </a:p>
          <a:p>
            <a:pPr lvl="1"/>
            <a:r>
              <a:rPr lang="en-US" dirty="0"/>
              <a:t>It enables certain emotions by the viewer (e.g. soft textures create a sense of comfort, while rough textures add excitement and heighten attention). </a:t>
            </a:r>
          </a:p>
          <a:p>
            <a:pPr lvl="1"/>
            <a:r>
              <a:rPr lang="en-US" dirty="0"/>
              <a:t>It creates a sense of space and depth (when rough textures are placed in front and soft textures are found in the distance, the landscape appears larger). </a:t>
            </a:r>
          </a:p>
          <a:p>
            <a:pPr lvl="1"/>
            <a:r>
              <a:rPr lang="en-US" dirty="0"/>
              <a:t>It provides contrast to emphasize or highlight parts of the landscape (e.g. a soft lawn leading up to the course texture of a pillared-building of a university or capitol). </a:t>
            </a:r>
          </a:p>
          <a:p>
            <a:pPr lvl="1"/>
            <a:r>
              <a:rPr lang="en-US" dirty="0"/>
              <a:t>It can create lines (e.g. if a soft lawn is bordered by a course-textured hedge, it creates a distinct line for the eye to follow). </a:t>
            </a:r>
          </a:p>
          <a:p>
            <a:endParaRPr lang="en-US" dirty="0"/>
          </a:p>
        </p:txBody>
      </p:sp>
    </p:spTree>
    <p:extLst>
      <p:ext uri="{BB962C8B-B14F-4D97-AF65-F5344CB8AC3E}">
        <p14:creationId xmlns:p14="http://schemas.microsoft.com/office/powerpoint/2010/main" val="237782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a:t>
            </a:r>
            <a:endParaRPr lang="en-US" dirty="0"/>
          </a:p>
        </p:txBody>
      </p:sp>
      <p:sp>
        <p:nvSpPr>
          <p:cNvPr id="3" name="Content Placeholder 2"/>
          <p:cNvSpPr>
            <a:spLocks noGrp="1"/>
          </p:cNvSpPr>
          <p:nvPr>
            <p:ph idx="1"/>
          </p:nvPr>
        </p:nvSpPr>
        <p:spPr>
          <a:xfrm>
            <a:off x="304800" y="1600200"/>
            <a:ext cx="8001000" cy="3429000"/>
          </a:xfrm>
        </p:spPr>
        <p:txBody>
          <a:bodyPr>
            <a:normAutofit fontScale="77500" lnSpcReduction="20000"/>
          </a:bodyPr>
          <a:lstStyle/>
          <a:p>
            <a:pPr lvl="0"/>
            <a:r>
              <a:rPr lang="en-US" dirty="0"/>
              <a:t>Value: Value is the measure of lightness or darkness usually in regards to color. </a:t>
            </a:r>
          </a:p>
          <a:p>
            <a:pPr lvl="1"/>
            <a:r>
              <a:rPr lang="en-US" dirty="0"/>
              <a:t>However, value can also affect the perception of other elements such as line, space, and texture. </a:t>
            </a:r>
          </a:p>
          <a:p>
            <a:pPr lvl="1"/>
            <a:r>
              <a:rPr lang="en-US" dirty="0"/>
              <a:t>Value is measured from lightest (white) to darkest (black), with mid-gray being the halfway value. </a:t>
            </a:r>
            <a:endParaRPr lang="en-US" dirty="0" smtClean="0"/>
          </a:p>
          <a:p>
            <a:pPr lvl="1"/>
            <a:endParaRPr lang="en-US" dirty="0"/>
          </a:p>
          <a:p>
            <a:r>
              <a:rPr lang="en-US" dirty="0" smtClean="0"/>
              <a:t>Value is necessary to create contrast, or the difference between adjacent light and dark values. </a:t>
            </a:r>
          </a:p>
          <a:p>
            <a:pPr lvl="1"/>
            <a:r>
              <a:rPr lang="en-US" dirty="0" smtClean="0"/>
              <a:t>For example, a white line on a black shape has high contrast and ‘stands out’.</a:t>
            </a:r>
            <a:endParaRPr lang="en-US" dirty="0"/>
          </a:p>
          <a:p>
            <a:endParaRPr lang="en-US" dirty="0"/>
          </a:p>
        </p:txBody>
      </p:sp>
      <p:pic>
        <p:nvPicPr>
          <p:cNvPr id="9218" name="Picture 2" descr="http://t0.gstatic.com/images?q=tbn:ANd9GcRbqSdW0O6Lkl_VSbLsmMukCM9R470exjX0Pbue8g2Th9BBehWmm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024005"/>
            <a:ext cx="5524500" cy="17577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81800" y="6627168"/>
            <a:ext cx="1702710" cy="230832"/>
          </a:xfrm>
          <a:prstGeom prst="rect">
            <a:avLst/>
          </a:prstGeom>
        </p:spPr>
        <p:txBody>
          <a:bodyPr wrap="none">
            <a:spAutoFit/>
          </a:bodyPr>
          <a:lstStyle/>
          <a:p>
            <a:r>
              <a:rPr lang="en-US" sz="900" i="1" dirty="0" smtClean="0">
                <a:effectLst/>
                <a:hlinkClick r:id="rId4"/>
              </a:rPr>
              <a:t>Source: mhsart1.wikispaces.com</a:t>
            </a:r>
            <a:endParaRPr lang="en-US" sz="900" i="1" dirty="0"/>
          </a:p>
        </p:txBody>
      </p:sp>
    </p:spTree>
    <p:extLst>
      <p:ext uri="{BB962C8B-B14F-4D97-AF65-F5344CB8AC3E}">
        <p14:creationId xmlns:p14="http://schemas.microsoft.com/office/powerpoint/2010/main" val="2505167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a:t>
            </a:r>
            <a:endParaRPr lang="en-US" dirty="0"/>
          </a:p>
        </p:txBody>
      </p:sp>
      <p:sp>
        <p:nvSpPr>
          <p:cNvPr id="3" name="Content Placeholder 2"/>
          <p:cNvSpPr>
            <a:spLocks noGrp="1"/>
          </p:cNvSpPr>
          <p:nvPr>
            <p:ph idx="1"/>
          </p:nvPr>
        </p:nvSpPr>
        <p:spPr>
          <a:xfrm>
            <a:off x="304800" y="1600200"/>
            <a:ext cx="6248400" cy="5105400"/>
          </a:xfrm>
        </p:spPr>
        <p:txBody>
          <a:bodyPr>
            <a:normAutofit fontScale="85000" lnSpcReduction="20000"/>
          </a:bodyPr>
          <a:lstStyle/>
          <a:p>
            <a:r>
              <a:rPr lang="en-US" dirty="0" smtClean="0"/>
              <a:t>Contrast is created when opposite-values are adjacent to each other; in other words, when light values are next to dark values, distinct contrast is created. </a:t>
            </a:r>
          </a:p>
          <a:p>
            <a:pPr lvl="1"/>
            <a:r>
              <a:rPr lang="en-US" dirty="0" smtClean="0"/>
              <a:t>Contrast is necessary to create lines for the eye to follow, to establish a sense of distance to create space, to highlight the forms (3D shapes) that help the brain analyze the landscape, and provide variety and consistency to the landscape. </a:t>
            </a:r>
          </a:p>
          <a:p>
            <a:r>
              <a:rPr lang="en-US" dirty="0" smtClean="0"/>
              <a:t>Contrast is necessary to highlight the focal point that your eye is drawn to because of the lines in that landscape. </a:t>
            </a:r>
          </a:p>
          <a:p>
            <a:pPr lvl="1"/>
            <a:r>
              <a:rPr lang="en-US" dirty="0" smtClean="0"/>
              <a:t> Without the combination of contrasting values and bold lines, your eyes will not be able to figure out where they need to go. </a:t>
            </a:r>
          </a:p>
          <a:p>
            <a:endParaRPr lang="en-US" dirty="0"/>
          </a:p>
        </p:txBody>
      </p:sp>
      <p:sp>
        <p:nvSpPr>
          <p:cNvPr id="4" name="Rectangle 3"/>
          <p:cNvSpPr/>
          <p:nvPr/>
        </p:nvSpPr>
        <p:spPr>
          <a:xfrm>
            <a:off x="6934200" y="6572325"/>
            <a:ext cx="1595309" cy="230832"/>
          </a:xfrm>
          <a:prstGeom prst="rect">
            <a:avLst/>
          </a:prstGeom>
        </p:spPr>
        <p:txBody>
          <a:bodyPr wrap="none">
            <a:spAutoFit/>
          </a:bodyPr>
          <a:lstStyle/>
          <a:p>
            <a:r>
              <a:rPr lang="en-US" sz="900" i="1" dirty="0" smtClean="0">
                <a:effectLst/>
                <a:hlinkClick r:id="rId2"/>
              </a:rPr>
              <a:t>Source: www.imageflora.com</a:t>
            </a:r>
            <a:r>
              <a:rPr lang="en-US" sz="900" i="1" dirty="0" smtClean="0">
                <a:effectLst/>
              </a:rPr>
              <a:t> </a:t>
            </a:r>
            <a:endParaRPr lang="en-US" sz="900" i="1" dirty="0"/>
          </a:p>
        </p:txBody>
      </p:sp>
      <p:pic>
        <p:nvPicPr>
          <p:cNvPr id="10242" name="Picture 2" descr="http://www.google.com/url?sa=i&amp;source=images&amp;cd=&amp;docid=okPgJ0dr2abdqM&amp;tbnid=9KB4o4wwf2d-VM:&amp;ved=0CAUQjBw4Cg&amp;url=http%3A%2F%2Fwww.imageflora.com%2Fimages%2Flandscape-design-lily-pool-and-focal-point1-48721.jpg&amp;ei=BC3pUtHWIqbN2QW47oHwBA&amp;psig=AFQjCNHeHfg6qTiXRTMQW4KJvqbyggLcKA&amp;ust=1391099524617082"/>
          <p:cNvPicPr>
            <a:picLocks noChangeAspect="1" noChangeArrowheads="1"/>
          </p:cNvPicPr>
          <p:nvPr/>
        </p:nvPicPr>
        <p:blipFill rotWithShape="1">
          <a:blip r:embed="rId3">
            <a:extLst>
              <a:ext uri="{28A0092B-C50C-407E-A947-70E740481C1C}">
                <a14:useLocalDpi xmlns:a14="http://schemas.microsoft.com/office/drawing/2010/main" val="0"/>
              </a:ext>
            </a:extLst>
          </a:blip>
          <a:srcRect l="24545" r="20663" b="14825"/>
          <a:stretch/>
        </p:blipFill>
        <p:spPr bwMode="auto">
          <a:xfrm>
            <a:off x="6705600" y="1371600"/>
            <a:ext cx="2203545" cy="5144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291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Misuse</a:t>
            </a:r>
            <a:endParaRPr lang="en-US" dirty="0"/>
          </a:p>
        </p:txBody>
      </p:sp>
      <p:sp>
        <p:nvSpPr>
          <p:cNvPr id="3" name="Content Placeholder 2"/>
          <p:cNvSpPr>
            <a:spLocks noGrp="1"/>
          </p:cNvSpPr>
          <p:nvPr>
            <p:ph idx="1"/>
          </p:nvPr>
        </p:nvSpPr>
        <p:spPr>
          <a:xfrm>
            <a:off x="304800" y="1371600"/>
            <a:ext cx="8001000" cy="5334000"/>
          </a:xfrm>
        </p:spPr>
        <p:txBody>
          <a:bodyPr>
            <a:normAutofit fontScale="77500" lnSpcReduction="20000"/>
          </a:bodyPr>
          <a:lstStyle/>
          <a:p>
            <a:pPr lvl="0"/>
            <a:r>
              <a:rPr lang="en-US" dirty="0"/>
              <a:t>When an element is missing to an appreciable extent, every viewer will be dissatisfied with a landscape. </a:t>
            </a:r>
          </a:p>
          <a:p>
            <a:pPr lvl="1"/>
            <a:r>
              <a:rPr lang="en-US" dirty="0"/>
              <a:t>If line is missing, a viewer will not know where to look. Their eyes will wander, and this creates unease to the viewer. </a:t>
            </a:r>
          </a:p>
          <a:p>
            <a:pPr lvl="1"/>
            <a:r>
              <a:rPr lang="en-US" dirty="0"/>
              <a:t>If form is misused, the brain will be unable to logically examine and analyze a landscape.  Our brains use forms to make a landscape “make sense”.  Misuse of form creates visual confusion and unease. </a:t>
            </a:r>
          </a:p>
          <a:p>
            <a:pPr lvl="1"/>
            <a:r>
              <a:rPr lang="en-US" dirty="0"/>
              <a:t>If space is improperly applied, a landscape will appear ‘shallow’ and two-dimensional. It will lack depth and the eye will not be ‘drawn into’ the landscape. </a:t>
            </a:r>
          </a:p>
          <a:p>
            <a:pPr lvl="1"/>
            <a:r>
              <a:rPr lang="en-US" dirty="0"/>
              <a:t>If color and texture are not appropriately applied, there will be no visual consistency, the sense of space and depth will be diminished, and the landscape will seem either boring or too busy. </a:t>
            </a:r>
          </a:p>
          <a:p>
            <a:pPr lvl="1"/>
            <a:r>
              <a:rPr lang="en-US" dirty="0"/>
              <a:t>Without value and contrast, the lines lose their distinctness, the emphasis of the focal point is lost, and the landscape will lack depth and variety.  It will appear ‘bland’. </a:t>
            </a:r>
          </a:p>
        </p:txBody>
      </p:sp>
    </p:spTree>
    <p:extLst>
      <p:ext uri="{BB962C8B-B14F-4D97-AF65-F5344CB8AC3E}">
        <p14:creationId xmlns:p14="http://schemas.microsoft.com/office/powerpoint/2010/main" val="1309157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Design</a:t>
            </a:r>
            <a:endParaRPr lang="en-US" dirty="0"/>
          </a:p>
        </p:txBody>
      </p:sp>
      <p:sp>
        <p:nvSpPr>
          <p:cNvPr id="3" name="Content Placeholder 2"/>
          <p:cNvSpPr>
            <a:spLocks noGrp="1"/>
          </p:cNvSpPr>
          <p:nvPr>
            <p:ph idx="1"/>
          </p:nvPr>
        </p:nvSpPr>
        <p:spPr/>
        <p:txBody>
          <a:bodyPr>
            <a:normAutofit/>
          </a:bodyPr>
          <a:lstStyle/>
          <a:p>
            <a:pPr lvl="0"/>
            <a:r>
              <a:rPr lang="en-US" dirty="0"/>
              <a:t>The elements of design are the components and characteristics of a landscape that add harmony, visual appeal, and functionality to that landscape. </a:t>
            </a:r>
          </a:p>
          <a:p>
            <a:pPr lvl="1"/>
            <a:r>
              <a:rPr lang="en-US" dirty="0"/>
              <a:t>Beauty is in the eye of the beholder, but ‘ugly’ is universal – in other words, we may all have different preferences but poorly designed landscapes are generally recognized universally as poor designs.</a:t>
            </a:r>
          </a:p>
          <a:p>
            <a:pPr lvl="1"/>
            <a:r>
              <a:rPr lang="en-US" dirty="0"/>
              <a:t>It is easy to spot poor designs because people have come to expect certain functions and services from every designed landscape. </a:t>
            </a:r>
          </a:p>
          <a:p>
            <a:endParaRPr lang="en-US" dirty="0"/>
          </a:p>
        </p:txBody>
      </p:sp>
    </p:spTree>
    <p:extLst>
      <p:ext uri="{BB962C8B-B14F-4D97-AF65-F5344CB8AC3E}">
        <p14:creationId xmlns:p14="http://schemas.microsoft.com/office/powerpoint/2010/main" val="168402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Use</a:t>
            </a:r>
            <a:endParaRPr lang="en-US" dirty="0"/>
          </a:p>
        </p:txBody>
      </p:sp>
      <p:sp>
        <p:nvSpPr>
          <p:cNvPr id="3" name="Content Placeholder 2"/>
          <p:cNvSpPr>
            <a:spLocks noGrp="1"/>
          </p:cNvSpPr>
          <p:nvPr>
            <p:ph idx="1"/>
          </p:nvPr>
        </p:nvSpPr>
        <p:spPr>
          <a:xfrm>
            <a:off x="152400" y="1219200"/>
            <a:ext cx="8153400" cy="5638800"/>
          </a:xfrm>
        </p:spPr>
        <p:txBody>
          <a:bodyPr>
            <a:normAutofit fontScale="77500" lnSpcReduction="20000"/>
          </a:bodyPr>
          <a:lstStyle/>
          <a:p>
            <a:pPr lvl="0"/>
            <a:r>
              <a:rPr lang="en-US" dirty="0"/>
              <a:t>However, when appropriately applied, the elements of design will create the following: </a:t>
            </a:r>
          </a:p>
          <a:p>
            <a:pPr lvl="1"/>
            <a:r>
              <a:rPr lang="en-US" dirty="0"/>
              <a:t>Lines will guide your eye to a specific point or points.  Within a second of glancing at the landscape, your eye will be drawn into the landscape and allow you to take in everything in an instant. </a:t>
            </a:r>
          </a:p>
          <a:p>
            <a:pPr lvl="1"/>
            <a:r>
              <a:rPr lang="en-US" dirty="0"/>
              <a:t>The forms used in the landscape will add visual order; it is easy for the brain to logically analyze its visual elements.  A sense of order will be felt when the landscape is viewed, creating a sense of ease and satisfaction. </a:t>
            </a:r>
          </a:p>
          <a:p>
            <a:pPr lvl="1"/>
            <a:r>
              <a:rPr lang="en-US" dirty="0"/>
              <a:t>The use of space will create dynamic landscapes that seem larger than their physical size, offer a sense of grandeur, add emphasis to structural elements and buildings, and draw the viewers’ eye deeper and deeper into the design. </a:t>
            </a:r>
          </a:p>
          <a:p>
            <a:pPr lvl="1"/>
            <a:r>
              <a:rPr lang="en-US" dirty="0"/>
              <a:t>The use of color and texture will simultaneously add variety and consistency to the landscape, preventing it from seeming too busy or too boring. The color will highlight the focal points, lines, and forms found in the landscape and will allow the viewer to feel the intended mood the designer wanted the viewer to feel. </a:t>
            </a:r>
          </a:p>
        </p:txBody>
      </p:sp>
    </p:spTree>
    <p:extLst>
      <p:ext uri="{BB962C8B-B14F-4D97-AF65-F5344CB8AC3E}">
        <p14:creationId xmlns:p14="http://schemas.microsoft.com/office/powerpoint/2010/main" val="3110089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AutoShape 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p:cNvSpPr>
            <a:spLocks noChangeAspect="1" noChangeArrowheads="1"/>
          </p:cNvSpPr>
          <p:nvPr/>
        </p:nvSpPr>
        <p:spPr bwMode="auto">
          <a:xfrm>
            <a:off x="63500" y="-136525"/>
            <a:ext cx="6858000" cy="4495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p:cNvSpPr>
            <a:spLocks noChangeAspect="1" noChangeArrowheads="1"/>
          </p:cNvSpPr>
          <p:nvPr/>
        </p:nvSpPr>
        <p:spPr bwMode="auto">
          <a:xfrm>
            <a:off x="215900" y="15875"/>
            <a:ext cx="6858000" cy="4495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2" name="Picture 8" descr="http://www.google.com/url?sa=i&amp;source=images&amp;cd=&amp;docid=0Vvt_7Tnfsv3iM&amp;tbnid=41gnCpf1T5AdNM:&amp;ved=0CAUQjBw&amp;url=http%3A%2F%2Fwww.destination360.com%2Fnorth-america%2Fus%2Fwashington-dc%2Fimages%2Fwhite-house-photo.jpg&amp;ei=Yi7pUrKwF4aD2AXW6oHADw&amp;psig=AFQjCNH1QwIPTfmMrpKCcMCJ0xGTtp2P8w&amp;ust=13910998744313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739140"/>
            <a:ext cx="7267574" cy="58140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81200" y="6553200"/>
            <a:ext cx="5410200" cy="230832"/>
          </a:xfrm>
          <a:prstGeom prst="rect">
            <a:avLst/>
          </a:prstGeom>
        </p:spPr>
        <p:txBody>
          <a:bodyPr wrap="square">
            <a:spAutoFit/>
          </a:bodyPr>
          <a:lstStyle/>
          <a:p>
            <a:r>
              <a:rPr lang="en-US" sz="900" i="1" dirty="0" smtClean="0"/>
              <a:t>Source: http://www.destination360.com/north-america/us/washington-dc/images/white-house-photo.jpg</a:t>
            </a:r>
            <a:endParaRPr lang="en-US" sz="900" i="1" dirty="0"/>
          </a:p>
        </p:txBody>
      </p:sp>
      <p:sp>
        <p:nvSpPr>
          <p:cNvPr id="8" name="Rectangle 7"/>
          <p:cNvSpPr/>
          <p:nvPr/>
        </p:nvSpPr>
        <p:spPr>
          <a:xfrm>
            <a:off x="215900" y="15875"/>
            <a:ext cx="1765300" cy="2095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Can you find…</a:t>
            </a:r>
          </a:p>
          <a:p>
            <a:pPr lvl="1"/>
            <a:r>
              <a:rPr lang="en-US" b="1" dirty="0" smtClean="0"/>
              <a:t>Line</a:t>
            </a:r>
            <a:r>
              <a:rPr lang="en-US" dirty="0" smtClean="0"/>
              <a:t> </a:t>
            </a:r>
          </a:p>
          <a:p>
            <a:pPr lvl="1"/>
            <a:r>
              <a:rPr lang="en-US" b="1" dirty="0" smtClean="0"/>
              <a:t>Form</a:t>
            </a:r>
            <a:r>
              <a:rPr lang="en-US" dirty="0" smtClean="0"/>
              <a:t> </a:t>
            </a:r>
          </a:p>
          <a:p>
            <a:pPr lvl="1"/>
            <a:r>
              <a:rPr lang="en-US" b="1" dirty="0" smtClean="0"/>
              <a:t>Space</a:t>
            </a:r>
            <a:r>
              <a:rPr lang="en-US" dirty="0" smtClean="0"/>
              <a:t> </a:t>
            </a:r>
          </a:p>
          <a:p>
            <a:pPr lvl="1"/>
            <a:r>
              <a:rPr lang="en-US" b="1" dirty="0" smtClean="0"/>
              <a:t>Color </a:t>
            </a:r>
          </a:p>
          <a:p>
            <a:pPr lvl="1"/>
            <a:r>
              <a:rPr lang="en-US" b="1" dirty="0" smtClean="0"/>
              <a:t>Texture</a:t>
            </a:r>
            <a:r>
              <a:rPr lang="en-US" dirty="0" smtClean="0"/>
              <a:t> </a:t>
            </a:r>
          </a:p>
          <a:p>
            <a:pPr lvl="1"/>
            <a:r>
              <a:rPr lang="en-US" b="1" dirty="0" smtClean="0"/>
              <a:t>Value</a:t>
            </a:r>
            <a:endParaRPr lang="en-US" dirty="0"/>
          </a:p>
        </p:txBody>
      </p:sp>
    </p:spTree>
    <p:extLst>
      <p:ext uri="{BB962C8B-B14F-4D97-AF65-F5344CB8AC3E}">
        <p14:creationId xmlns:p14="http://schemas.microsoft.com/office/powerpoint/2010/main" val="344263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Design</a:t>
            </a:r>
            <a:endParaRPr lang="en-US" dirty="0"/>
          </a:p>
        </p:txBody>
      </p:sp>
      <p:sp>
        <p:nvSpPr>
          <p:cNvPr id="3" name="Content Placeholder 2"/>
          <p:cNvSpPr>
            <a:spLocks noGrp="1"/>
          </p:cNvSpPr>
          <p:nvPr>
            <p:ph idx="1"/>
          </p:nvPr>
        </p:nvSpPr>
        <p:spPr/>
        <p:txBody>
          <a:bodyPr>
            <a:normAutofit/>
          </a:bodyPr>
          <a:lstStyle/>
          <a:p>
            <a:pPr lvl="0"/>
            <a:r>
              <a:rPr lang="en-US" dirty="0"/>
              <a:t>The elements of design are the considerations that must be taken into account for a design before any other work can begin. </a:t>
            </a:r>
          </a:p>
          <a:p>
            <a:pPr lvl="1"/>
            <a:r>
              <a:rPr lang="en-US" dirty="0"/>
              <a:t>If even one of the elements if misused or overlooked, the entire landscape will generally be viewed as a failure by anyone who sees it. </a:t>
            </a:r>
          </a:p>
          <a:p>
            <a:pPr lvl="1"/>
            <a:r>
              <a:rPr lang="en-US" dirty="0"/>
              <a:t>Elements of design are common to any and all forms of art – while these will be used in application to landscape design, they also apply to building design, fashion, interior decorating, and more. </a:t>
            </a:r>
          </a:p>
          <a:p>
            <a:endParaRPr lang="en-US" dirty="0"/>
          </a:p>
        </p:txBody>
      </p:sp>
    </p:spTree>
    <p:extLst>
      <p:ext uri="{BB962C8B-B14F-4D97-AF65-F5344CB8AC3E}">
        <p14:creationId xmlns:p14="http://schemas.microsoft.com/office/powerpoint/2010/main" val="3255287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Design</a:t>
            </a:r>
            <a:endParaRPr lang="en-US" dirty="0"/>
          </a:p>
        </p:txBody>
      </p:sp>
      <p:sp>
        <p:nvSpPr>
          <p:cNvPr id="3" name="Content Placeholder 2"/>
          <p:cNvSpPr>
            <a:spLocks noGrp="1"/>
          </p:cNvSpPr>
          <p:nvPr>
            <p:ph idx="1"/>
          </p:nvPr>
        </p:nvSpPr>
        <p:spPr>
          <a:xfrm>
            <a:off x="304800" y="1600200"/>
            <a:ext cx="6019800" cy="5105400"/>
          </a:xfrm>
        </p:spPr>
        <p:txBody>
          <a:bodyPr>
            <a:normAutofit fontScale="92500" lnSpcReduction="20000"/>
          </a:bodyPr>
          <a:lstStyle/>
          <a:p>
            <a:pPr lvl="0"/>
            <a:r>
              <a:rPr lang="en-US" dirty="0"/>
              <a:t>The elements of design are:</a:t>
            </a:r>
          </a:p>
          <a:p>
            <a:pPr lvl="1"/>
            <a:r>
              <a:rPr lang="en-US" b="1" dirty="0" smtClean="0"/>
              <a:t>Line</a:t>
            </a:r>
            <a:r>
              <a:rPr lang="en-US" dirty="0" smtClean="0"/>
              <a:t> – how is the eye guided?</a:t>
            </a:r>
            <a:endParaRPr lang="en-US" dirty="0"/>
          </a:p>
          <a:p>
            <a:pPr lvl="1"/>
            <a:r>
              <a:rPr lang="en-US" b="1" dirty="0" smtClean="0"/>
              <a:t>Form</a:t>
            </a:r>
            <a:r>
              <a:rPr lang="en-US" dirty="0" smtClean="0"/>
              <a:t> – what shapes are found?</a:t>
            </a:r>
            <a:endParaRPr lang="en-US" dirty="0"/>
          </a:p>
          <a:p>
            <a:pPr lvl="1"/>
            <a:r>
              <a:rPr lang="en-US" b="1" dirty="0"/>
              <a:t>Space</a:t>
            </a:r>
            <a:r>
              <a:rPr lang="en-US" dirty="0"/>
              <a:t> </a:t>
            </a:r>
            <a:r>
              <a:rPr lang="en-US" dirty="0" smtClean="0"/>
              <a:t>– does the design seem three dimensional? Does the design ‘pull you in’ and catch your eye? </a:t>
            </a:r>
            <a:endParaRPr lang="en-US" dirty="0"/>
          </a:p>
          <a:p>
            <a:pPr lvl="1"/>
            <a:r>
              <a:rPr lang="en-US" b="1" dirty="0" smtClean="0"/>
              <a:t>Color </a:t>
            </a:r>
            <a:r>
              <a:rPr lang="en-US" dirty="0" smtClean="0"/>
              <a:t>– how is consistency and variety created via color? What mood does it create? </a:t>
            </a:r>
            <a:endParaRPr lang="en-US" dirty="0"/>
          </a:p>
          <a:p>
            <a:pPr lvl="1"/>
            <a:r>
              <a:rPr lang="en-US" b="1" dirty="0" smtClean="0"/>
              <a:t>Texture</a:t>
            </a:r>
            <a:r>
              <a:rPr lang="en-US" dirty="0" smtClean="0"/>
              <a:t> – how do the visual surfaces of the design components create a functional landscape? </a:t>
            </a:r>
            <a:endParaRPr lang="en-US" dirty="0"/>
          </a:p>
          <a:p>
            <a:pPr lvl="1"/>
            <a:r>
              <a:rPr lang="en-US" b="1" dirty="0" smtClean="0"/>
              <a:t>Value</a:t>
            </a:r>
            <a:r>
              <a:rPr lang="en-US" dirty="0" smtClean="0"/>
              <a:t> – how is contrast used to support the intent of the design? </a:t>
            </a:r>
            <a:endParaRPr lang="en-US" dirty="0"/>
          </a:p>
          <a:p>
            <a:endParaRPr lang="en-US" dirty="0"/>
          </a:p>
        </p:txBody>
      </p:sp>
      <p:sp>
        <p:nvSpPr>
          <p:cNvPr id="4" name="Text Box 2"/>
          <p:cNvSpPr txBox="1">
            <a:spLocks noChangeArrowheads="1"/>
          </p:cNvSpPr>
          <p:nvPr/>
        </p:nvSpPr>
        <p:spPr bwMode="auto">
          <a:xfrm>
            <a:off x="6553200" y="609600"/>
            <a:ext cx="2362200" cy="59436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2800" b="1" dirty="0">
                <a:effectLst/>
                <a:latin typeface="Calibri"/>
                <a:ea typeface="Calibri"/>
                <a:cs typeface="Times New Roman"/>
              </a:rPr>
              <a:t>L</a:t>
            </a:r>
            <a:r>
              <a:rPr lang="en-US" sz="2800" dirty="0">
                <a:effectLst/>
                <a:latin typeface="Calibri"/>
                <a:ea typeface="Calibri"/>
                <a:cs typeface="Times New Roman"/>
              </a:rPr>
              <a:t>andscaping</a:t>
            </a:r>
            <a:br>
              <a:rPr lang="en-US" sz="2800" dirty="0">
                <a:effectLst/>
                <a:latin typeface="Calibri"/>
                <a:ea typeface="Calibri"/>
                <a:cs typeface="Times New Roman"/>
              </a:rPr>
            </a:br>
            <a:r>
              <a:rPr lang="en-US" sz="2800" dirty="0" smtClean="0">
                <a:effectLst/>
                <a:latin typeface="Calibri"/>
                <a:ea typeface="Calibri"/>
                <a:cs typeface="Times New Roman"/>
              </a:rPr>
              <a:t/>
            </a:r>
            <a:br>
              <a:rPr lang="en-US" sz="2800" dirty="0" smtClean="0">
                <a:effectLst/>
                <a:latin typeface="Calibri"/>
                <a:ea typeface="Calibri"/>
                <a:cs typeface="Times New Roman"/>
              </a:rPr>
            </a:br>
            <a:r>
              <a:rPr lang="en-US" sz="2800" b="1" dirty="0" smtClean="0">
                <a:effectLst/>
                <a:latin typeface="Calibri"/>
                <a:ea typeface="Calibri"/>
                <a:cs typeface="Times New Roman"/>
              </a:rPr>
              <a:t>F</a:t>
            </a:r>
            <a:r>
              <a:rPr lang="en-US" sz="2800" dirty="0" smtClean="0">
                <a:effectLst/>
                <a:latin typeface="Calibri"/>
                <a:ea typeface="Calibri"/>
                <a:cs typeface="Times New Roman"/>
              </a:rPr>
              <a:t>orms</a:t>
            </a:r>
            <a:br>
              <a:rPr lang="en-US" sz="2800" dirty="0" smtClean="0">
                <a:effectLst/>
                <a:latin typeface="Calibri"/>
                <a:ea typeface="Calibri"/>
                <a:cs typeface="Times New Roman"/>
              </a:rPr>
            </a:br>
            <a:r>
              <a:rPr lang="en-US" sz="2800" dirty="0">
                <a:effectLst/>
                <a:latin typeface="Calibri"/>
                <a:ea typeface="Calibri"/>
                <a:cs typeface="Times New Roman"/>
              </a:rPr>
              <a:t/>
            </a:r>
            <a:br>
              <a:rPr lang="en-US" sz="2800" dirty="0">
                <a:effectLst/>
                <a:latin typeface="Calibri"/>
                <a:ea typeface="Calibri"/>
                <a:cs typeface="Times New Roman"/>
              </a:rPr>
            </a:br>
            <a:r>
              <a:rPr lang="en-US" sz="2800" b="1" dirty="0">
                <a:effectLst/>
                <a:latin typeface="Calibri"/>
                <a:ea typeface="Calibri"/>
                <a:cs typeface="Times New Roman"/>
              </a:rPr>
              <a:t>S</a:t>
            </a:r>
            <a:r>
              <a:rPr lang="en-US" sz="2800" dirty="0">
                <a:effectLst/>
                <a:latin typeface="Calibri"/>
                <a:ea typeface="Calibri"/>
                <a:cs typeface="Times New Roman"/>
              </a:rPr>
              <a:t>pecial </a:t>
            </a:r>
            <a:r>
              <a:rPr lang="en-US" sz="2800" dirty="0" smtClean="0">
                <a:effectLst/>
                <a:latin typeface="Calibri"/>
                <a:ea typeface="Calibri"/>
                <a:cs typeface="Times New Roman"/>
              </a:rPr>
              <a:t/>
            </a:r>
            <a:br>
              <a:rPr lang="en-US" sz="2800" dirty="0" smtClean="0">
                <a:effectLst/>
                <a:latin typeface="Calibri"/>
                <a:ea typeface="Calibri"/>
                <a:cs typeface="Times New Roman"/>
              </a:rPr>
            </a:br>
            <a:r>
              <a:rPr lang="en-US" sz="2800" dirty="0">
                <a:effectLst/>
                <a:latin typeface="Calibri"/>
                <a:ea typeface="Calibri"/>
                <a:cs typeface="Times New Roman"/>
              </a:rPr>
              <a:t/>
            </a:r>
            <a:br>
              <a:rPr lang="en-US" sz="2800" dirty="0">
                <a:effectLst/>
                <a:latin typeface="Calibri"/>
                <a:ea typeface="Calibri"/>
                <a:cs typeface="Times New Roman"/>
              </a:rPr>
            </a:br>
            <a:r>
              <a:rPr lang="en-US" sz="2800" b="1" dirty="0">
                <a:effectLst/>
                <a:latin typeface="Calibri"/>
                <a:ea typeface="Calibri"/>
                <a:cs typeface="Times New Roman"/>
              </a:rPr>
              <a:t>C</a:t>
            </a:r>
            <a:r>
              <a:rPr lang="en-US" sz="2800" dirty="0">
                <a:effectLst/>
                <a:latin typeface="Calibri"/>
                <a:ea typeface="Calibri"/>
                <a:cs typeface="Times New Roman"/>
              </a:rPr>
              <a:t>reations </a:t>
            </a:r>
            <a:br>
              <a:rPr lang="en-US" sz="2800" dirty="0">
                <a:effectLst/>
                <a:latin typeface="Calibri"/>
                <a:ea typeface="Calibri"/>
                <a:cs typeface="Times New Roman"/>
              </a:rPr>
            </a:br>
            <a:r>
              <a:rPr lang="en-US" sz="2800" dirty="0" smtClean="0">
                <a:effectLst/>
                <a:latin typeface="Calibri"/>
                <a:ea typeface="Calibri"/>
                <a:cs typeface="Times New Roman"/>
              </a:rPr>
              <a:t/>
            </a:r>
            <a:br>
              <a:rPr lang="en-US" sz="2800" dirty="0" smtClean="0">
                <a:effectLst/>
                <a:latin typeface="Calibri"/>
                <a:ea typeface="Calibri"/>
                <a:cs typeface="Times New Roman"/>
              </a:rPr>
            </a:br>
            <a:r>
              <a:rPr lang="en-US" sz="2800" b="1" dirty="0" smtClean="0">
                <a:effectLst/>
                <a:latin typeface="Calibri"/>
                <a:ea typeface="Calibri"/>
                <a:cs typeface="Times New Roman"/>
              </a:rPr>
              <a:t>T</a:t>
            </a:r>
            <a:r>
              <a:rPr lang="en-US" sz="2800" dirty="0" smtClean="0">
                <a:effectLst/>
                <a:latin typeface="Calibri"/>
                <a:ea typeface="Calibri"/>
                <a:cs typeface="Times New Roman"/>
              </a:rPr>
              <a:t>hrough</a:t>
            </a:r>
            <a:r>
              <a:rPr lang="en-US" sz="2800" dirty="0">
                <a:effectLst/>
                <a:latin typeface="Calibri"/>
                <a:ea typeface="Calibri"/>
                <a:cs typeface="Times New Roman"/>
              </a:rPr>
              <a:t/>
            </a:r>
            <a:br>
              <a:rPr lang="en-US" sz="2800" dirty="0">
                <a:effectLst/>
                <a:latin typeface="Calibri"/>
                <a:ea typeface="Calibri"/>
                <a:cs typeface="Times New Roman"/>
              </a:rPr>
            </a:br>
            <a:r>
              <a:rPr lang="en-US" sz="2800" dirty="0" smtClean="0">
                <a:effectLst/>
                <a:latin typeface="Calibri"/>
                <a:ea typeface="Calibri"/>
                <a:cs typeface="Times New Roman"/>
              </a:rPr>
              <a:t/>
            </a:r>
            <a:br>
              <a:rPr lang="en-US" sz="2800" dirty="0" smtClean="0">
                <a:effectLst/>
                <a:latin typeface="Calibri"/>
                <a:ea typeface="Calibri"/>
                <a:cs typeface="Times New Roman"/>
              </a:rPr>
            </a:br>
            <a:r>
              <a:rPr lang="en-US" sz="2800" b="1" dirty="0" smtClean="0">
                <a:effectLst/>
                <a:latin typeface="Calibri"/>
                <a:ea typeface="Calibri"/>
                <a:cs typeface="Times New Roman"/>
              </a:rPr>
              <a:t>V</a:t>
            </a:r>
            <a:r>
              <a:rPr lang="en-US" sz="2800" dirty="0" smtClean="0">
                <a:effectLst/>
                <a:latin typeface="Calibri"/>
                <a:ea typeface="Calibri"/>
                <a:cs typeface="Times New Roman"/>
              </a:rPr>
              <a:t>ision</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3790166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Elements</a:t>
            </a:r>
            <a:endParaRPr lang="en-US" dirty="0"/>
          </a:p>
        </p:txBody>
      </p:sp>
      <p:sp>
        <p:nvSpPr>
          <p:cNvPr id="3" name="Content Placeholder 2"/>
          <p:cNvSpPr>
            <a:spLocks noGrp="1"/>
          </p:cNvSpPr>
          <p:nvPr>
            <p:ph idx="1"/>
          </p:nvPr>
        </p:nvSpPr>
        <p:spPr/>
        <p:txBody>
          <a:bodyPr/>
          <a:lstStyle/>
          <a:p>
            <a:pPr lvl="0"/>
            <a:r>
              <a:rPr lang="en-US" dirty="0"/>
              <a:t>Additional elements to consider (but are not an element by themselves due to the fact that they are a combination of different elements) are: </a:t>
            </a:r>
          </a:p>
          <a:p>
            <a:pPr lvl="1"/>
            <a:r>
              <a:rPr lang="en-US" b="1" dirty="0"/>
              <a:t>Pattern</a:t>
            </a:r>
            <a:r>
              <a:rPr lang="en-US" dirty="0"/>
              <a:t> – Combination of line, form, color, texture, and space</a:t>
            </a:r>
          </a:p>
          <a:p>
            <a:pPr lvl="1"/>
            <a:r>
              <a:rPr lang="en-US" b="1" dirty="0"/>
              <a:t>Size</a:t>
            </a:r>
            <a:r>
              <a:rPr lang="en-US" dirty="0"/>
              <a:t> – Combination of line, form, and space. </a:t>
            </a:r>
          </a:p>
          <a:p>
            <a:endParaRPr lang="en-US" dirty="0"/>
          </a:p>
        </p:txBody>
      </p:sp>
    </p:spTree>
    <p:extLst>
      <p:ext uri="{BB962C8B-B14F-4D97-AF65-F5344CB8AC3E}">
        <p14:creationId xmlns:p14="http://schemas.microsoft.com/office/powerpoint/2010/main" val="3089119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t>
            </a:r>
            <a:endParaRPr lang="en-US" dirty="0"/>
          </a:p>
        </p:txBody>
      </p:sp>
      <p:sp>
        <p:nvSpPr>
          <p:cNvPr id="3" name="Content Placeholder 2"/>
          <p:cNvSpPr>
            <a:spLocks noGrp="1"/>
          </p:cNvSpPr>
          <p:nvPr>
            <p:ph idx="1"/>
          </p:nvPr>
        </p:nvSpPr>
        <p:spPr/>
        <p:txBody>
          <a:bodyPr/>
          <a:lstStyle/>
          <a:p>
            <a:pPr lvl="0"/>
            <a:r>
              <a:rPr lang="en-US" dirty="0"/>
              <a:t>Line: Line is the element that guides a viewer’s eye through a design and adds visual structure to a design.  This means that line… </a:t>
            </a:r>
          </a:p>
          <a:p>
            <a:pPr lvl="1"/>
            <a:r>
              <a:rPr lang="en-US" dirty="0"/>
              <a:t>Tells your eyes where to look. </a:t>
            </a:r>
          </a:p>
          <a:p>
            <a:pPr lvl="2"/>
            <a:r>
              <a:rPr lang="en-US" dirty="0"/>
              <a:t>A poor design will create visual confusion – we take it for granted that our eyes will go to one spot when we look at a design.</a:t>
            </a:r>
          </a:p>
          <a:p>
            <a:pPr lvl="2"/>
            <a:r>
              <a:rPr lang="en-US" dirty="0"/>
              <a:t>A good design will cause your </a:t>
            </a:r>
            <a:r>
              <a:rPr lang="en-US" dirty="0" smtClean="0"/>
              <a:t/>
            </a:r>
            <a:br>
              <a:rPr lang="en-US" dirty="0" smtClean="0"/>
            </a:br>
            <a:r>
              <a:rPr lang="en-US" dirty="0" smtClean="0"/>
              <a:t>eyes </a:t>
            </a:r>
            <a:r>
              <a:rPr lang="en-US" dirty="0"/>
              <a:t>to focus on a specific spot </a:t>
            </a:r>
            <a:r>
              <a:rPr lang="en-US" dirty="0" smtClean="0"/>
              <a:t/>
            </a:r>
            <a:br>
              <a:rPr lang="en-US" dirty="0" smtClean="0"/>
            </a:br>
            <a:r>
              <a:rPr lang="en-US" dirty="0" smtClean="0"/>
              <a:t>(</a:t>
            </a:r>
            <a:r>
              <a:rPr lang="en-US" dirty="0"/>
              <a:t>or spots) the moment you </a:t>
            </a:r>
            <a:r>
              <a:rPr lang="en-US" dirty="0" smtClean="0"/>
              <a:t/>
            </a:r>
            <a:br>
              <a:rPr lang="en-US" dirty="0" smtClean="0"/>
            </a:br>
            <a:r>
              <a:rPr lang="en-US" dirty="0" smtClean="0"/>
              <a:t>glance </a:t>
            </a:r>
            <a:r>
              <a:rPr lang="en-US" dirty="0"/>
              <a:t>at a design. </a:t>
            </a:r>
          </a:p>
          <a:p>
            <a:endParaRPr lang="en-US" dirty="0"/>
          </a:p>
        </p:txBody>
      </p:sp>
      <p:pic>
        <p:nvPicPr>
          <p:cNvPr id="2050" name="Picture 2" descr="http://www.landscape-design-advisor.com/wp-content/uploads/2012/06/elements-of-landscape-design-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276725"/>
            <a:ext cx="3333750" cy="25050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72200" y="6550968"/>
            <a:ext cx="2270173" cy="230832"/>
          </a:xfrm>
          <a:prstGeom prst="rect">
            <a:avLst/>
          </a:prstGeom>
        </p:spPr>
        <p:txBody>
          <a:bodyPr wrap="none">
            <a:spAutoFit/>
          </a:bodyPr>
          <a:lstStyle/>
          <a:p>
            <a:r>
              <a:rPr lang="en-US" sz="900" i="1" dirty="0" smtClean="0">
                <a:hlinkClick r:id="rId3"/>
              </a:rPr>
              <a:t>Source: www.landscape-design-advisor.com</a:t>
            </a:r>
            <a:r>
              <a:rPr lang="en-US" sz="900" i="1" dirty="0"/>
              <a:t> </a:t>
            </a:r>
          </a:p>
        </p:txBody>
      </p:sp>
    </p:spTree>
    <p:extLst>
      <p:ext uri="{BB962C8B-B14F-4D97-AF65-F5344CB8AC3E}">
        <p14:creationId xmlns:p14="http://schemas.microsoft.com/office/powerpoint/2010/main" val="1754577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t>
            </a:r>
            <a:endParaRPr lang="en-US" dirty="0"/>
          </a:p>
        </p:txBody>
      </p:sp>
      <p:sp>
        <p:nvSpPr>
          <p:cNvPr id="3" name="Content Placeholder 2"/>
          <p:cNvSpPr>
            <a:spLocks noGrp="1"/>
          </p:cNvSpPr>
          <p:nvPr>
            <p:ph idx="1"/>
          </p:nvPr>
        </p:nvSpPr>
        <p:spPr/>
        <p:txBody>
          <a:bodyPr>
            <a:normAutofit fontScale="92500"/>
          </a:bodyPr>
          <a:lstStyle/>
          <a:p>
            <a:r>
              <a:rPr lang="en-US" dirty="0" smtClean="0"/>
              <a:t>Line tells </a:t>
            </a:r>
            <a:r>
              <a:rPr lang="en-US" dirty="0"/>
              <a:t>your eyes where the design begins and ends.</a:t>
            </a:r>
          </a:p>
          <a:p>
            <a:pPr lvl="1"/>
            <a:r>
              <a:rPr lang="en-US" dirty="0"/>
              <a:t>A poor design will seem “blurry” – it will be unclear where the boundaries of each part of the design exist. </a:t>
            </a:r>
          </a:p>
          <a:p>
            <a:pPr lvl="1"/>
            <a:r>
              <a:rPr lang="en-US" dirty="0"/>
              <a:t>A strong design will have clear boundaries that separate and unit different components of the landscape. </a:t>
            </a:r>
          </a:p>
          <a:p>
            <a:pPr lvl="1"/>
            <a:r>
              <a:rPr lang="en-US" dirty="0"/>
              <a:t>Landscapes are like cartoon characters.  Mickey Mouse and Bugs Bunny had clear, distinct lines that separated the edges of their body from the space around them.  Landscapes should be the same. </a:t>
            </a:r>
          </a:p>
          <a:p>
            <a:endParaRPr lang="en-US" dirty="0"/>
          </a:p>
        </p:txBody>
      </p:sp>
    </p:spTree>
    <p:extLst>
      <p:ext uri="{BB962C8B-B14F-4D97-AF65-F5344CB8AC3E}">
        <p14:creationId xmlns:p14="http://schemas.microsoft.com/office/powerpoint/2010/main" val="2319220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t>
            </a:r>
            <a:endParaRPr lang="en-US" dirty="0"/>
          </a:p>
        </p:txBody>
      </p:sp>
      <p:sp>
        <p:nvSpPr>
          <p:cNvPr id="3" name="Content Placeholder 2"/>
          <p:cNvSpPr>
            <a:spLocks noGrp="1"/>
          </p:cNvSpPr>
          <p:nvPr>
            <p:ph idx="1"/>
          </p:nvPr>
        </p:nvSpPr>
        <p:spPr/>
        <p:txBody>
          <a:bodyPr>
            <a:normAutofit fontScale="92500" lnSpcReduction="20000"/>
          </a:bodyPr>
          <a:lstStyle/>
          <a:p>
            <a:r>
              <a:rPr lang="en-US" dirty="0"/>
              <a:t>Line can be created by many different components of the landscape.  This could include…</a:t>
            </a:r>
          </a:p>
          <a:p>
            <a:pPr lvl="1"/>
            <a:r>
              <a:rPr lang="en-US" u="sng" dirty="0"/>
              <a:t>Vegetation</a:t>
            </a:r>
            <a:r>
              <a:rPr lang="en-US" dirty="0"/>
              <a:t> – contrasting colors or types of vegetation can create specific borders because of this contrast. </a:t>
            </a:r>
          </a:p>
          <a:p>
            <a:pPr lvl="2"/>
            <a:r>
              <a:rPr lang="en-US" dirty="0"/>
              <a:t>For example, dark hedges on light grass automatically create a line that your </a:t>
            </a:r>
            <a:r>
              <a:rPr lang="en-US" dirty="0" err="1"/>
              <a:t>yee</a:t>
            </a:r>
            <a:r>
              <a:rPr lang="en-US" dirty="0"/>
              <a:t> can follow. </a:t>
            </a:r>
          </a:p>
          <a:p>
            <a:pPr lvl="1"/>
            <a:r>
              <a:rPr lang="en-US" u="sng" dirty="0"/>
              <a:t>Natural elements</a:t>
            </a:r>
            <a:r>
              <a:rPr lang="en-US" dirty="0"/>
              <a:t> – a flowing river gives your eye a natural line to follow; a ridge of a hill or a distant skyline guides your eye through your landscape if it is well-designed. </a:t>
            </a:r>
          </a:p>
          <a:p>
            <a:pPr lvl="1"/>
            <a:r>
              <a:rPr lang="en-US" u="sng" dirty="0"/>
              <a:t>Human elements</a:t>
            </a:r>
            <a:r>
              <a:rPr lang="en-US" dirty="0"/>
              <a:t> – a meandering </a:t>
            </a:r>
            <a:r>
              <a:rPr lang="en-US" dirty="0" smtClean="0"/>
              <a:t/>
            </a:r>
            <a:br>
              <a:rPr lang="en-US" dirty="0" smtClean="0"/>
            </a:br>
            <a:r>
              <a:rPr lang="en-US" dirty="0" smtClean="0"/>
              <a:t>path</a:t>
            </a:r>
            <a:r>
              <a:rPr lang="en-US" dirty="0"/>
              <a:t>, a brick wall, and even a </a:t>
            </a:r>
            <a:r>
              <a:rPr lang="en-US" dirty="0" smtClean="0"/>
              <a:t/>
            </a:r>
            <a:br>
              <a:rPr lang="en-US" dirty="0" smtClean="0"/>
            </a:br>
            <a:r>
              <a:rPr lang="en-US" dirty="0" smtClean="0"/>
              <a:t>sidewalk </a:t>
            </a:r>
            <a:r>
              <a:rPr lang="en-US" dirty="0"/>
              <a:t>or street add lines that </a:t>
            </a:r>
            <a:r>
              <a:rPr lang="en-US" dirty="0" smtClean="0"/>
              <a:t/>
            </a:r>
            <a:br>
              <a:rPr lang="en-US" dirty="0" smtClean="0"/>
            </a:br>
            <a:r>
              <a:rPr lang="en-US" dirty="0" smtClean="0"/>
              <a:t>can </a:t>
            </a:r>
            <a:r>
              <a:rPr lang="en-US" dirty="0"/>
              <a:t>complement or enhance your </a:t>
            </a:r>
            <a:r>
              <a:rPr lang="en-US" dirty="0" smtClean="0"/>
              <a:t/>
            </a:r>
            <a:br>
              <a:rPr lang="en-US" dirty="0" smtClean="0"/>
            </a:br>
            <a:r>
              <a:rPr lang="en-US" dirty="0" smtClean="0"/>
              <a:t>design</a:t>
            </a:r>
            <a:r>
              <a:rPr lang="en-US" dirty="0"/>
              <a:t>. </a:t>
            </a:r>
          </a:p>
          <a:p>
            <a:endParaRPr lang="en-US" dirty="0"/>
          </a:p>
        </p:txBody>
      </p:sp>
      <p:pic>
        <p:nvPicPr>
          <p:cNvPr id="3074" name="Picture 2" descr="https://encrypted-tbn0.gstatic.com/images?q=tbn:ANd9GcSK5StzbFsX-ZYeuwcCEYdK-rdbpGWhi5sgEvufkGaVBE29zEz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724400"/>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68219" y="6614855"/>
            <a:ext cx="2103461" cy="230832"/>
          </a:xfrm>
          <a:prstGeom prst="rect">
            <a:avLst/>
          </a:prstGeom>
        </p:spPr>
        <p:txBody>
          <a:bodyPr wrap="none">
            <a:spAutoFit/>
          </a:bodyPr>
          <a:lstStyle/>
          <a:p>
            <a:r>
              <a:rPr lang="en-US" sz="900" i="1" dirty="0" smtClean="0">
                <a:hlinkClick r:id="rId4"/>
              </a:rPr>
              <a:t>Source: newtampalandscapeservice.com</a:t>
            </a:r>
            <a:r>
              <a:rPr lang="en-US" sz="900" i="1" dirty="0"/>
              <a:t> </a:t>
            </a:r>
          </a:p>
        </p:txBody>
      </p:sp>
    </p:spTree>
    <p:extLst>
      <p:ext uri="{BB962C8B-B14F-4D97-AF65-F5344CB8AC3E}">
        <p14:creationId xmlns:p14="http://schemas.microsoft.com/office/powerpoint/2010/main" val="1716310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t>
            </a:r>
            <a:endParaRPr lang="en-US" dirty="0"/>
          </a:p>
        </p:txBody>
      </p:sp>
      <p:sp>
        <p:nvSpPr>
          <p:cNvPr id="3" name="Content Placeholder 2"/>
          <p:cNvSpPr>
            <a:spLocks noGrp="1"/>
          </p:cNvSpPr>
          <p:nvPr>
            <p:ph idx="1"/>
          </p:nvPr>
        </p:nvSpPr>
        <p:spPr/>
        <p:txBody>
          <a:bodyPr>
            <a:normAutofit fontScale="70000" lnSpcReduction="20000"/>
          </a:bodyPr>
          <a:lstStyle/>
          <a:p>
            <a:r>
              <a:rPr lang="en-US" dirty="0"/>
              <a:t>Line is used effectively when it is used to draw the viewers’ eyes to points of interest in the landscape (a.k.a. the focal point), emphasize the ‘structural’ lines that give shape to the landscape, and highlight or accentuate lines in nature that may already exist.</a:t>
            </a:r>
          </a:p>
          <a:p>
            <a:pPr lvl="1"/>
            <a:r>
              <a:rPr lang="en-US" dirty="0"/>
              <a:t>For example, if a landscape is designed around a historical statue or monument, the lines in that landscape should effortlessly guide the viewers’ eyes to that structure. </a:t>
            </a:r>
          </a:p>
          <a:p>
            <a:pPr lvl="1"/>
            <a:r>
              <a:rPr lang="en-US" dirty="0"/>
              <a:t>Lines may also separate the edge of a landscape from the space around the landscape, or separate different parts of the landscape from each other. </a:t>
            </a:r>
          </a:p>
          <a:p>
            <a:pPr lvl="1"/>
            <a:r>
              <a:rPr lang="en-US" dirty="0"/>
              <a:t>Lines may also be used to make </a:t>
            </a:r>
            <a:r>
              <a:rPr lang="en-US" dirty="0" smtClean="0"/>
              <a:t/>
            </a:r>
            <a:br>
              <a:rPr lang="en-US" dirty="0" smtClean="0"/>
            </a:br>
            <a:r>
              <a:rPr lang="en-US" dirty="0" smtClean="0"/>
              <a:t>already-existing </a:t>
            </a:r>
            <a:r>
              <a:rPr lang="en-US" dirty="0"/>
              <a:t>lines “bolder</a:t>
            </a:r>
            <a:r>
              <a:rPr lang="en-US" dirty="0" smtClean="0"/>
              <a:t>”.</a:t>
            </a:r>
          </a:p>
          <a:p>
            <a:pPr lvl="1"/>
            <a:r>
              <a:rPr lang="en-US" dirty="0"/>
              <a:t>F</a:t>
            </a:r>
            <a:r>
              <a:rPr lang="en-US" dirty="0" smtClean="0"/>
              <a:t>or </a:t>
            </a:r>
            <a:r>
              <a:rPr lang="en-US" dirty="0"/>
              <a:t>example, if a river </a:t>
            </a:r>
            <a:r>
              <a:rPr lang="en-US" dirty="0" smtClean="0"/>
              <a:t>exists </a:t>
            </a:r>
            <a:r>
              <a:rPr lang="en-US" dirty="0"/>
              <a:t>as </a:t>
            </a:r>
            <a:r>
              <a:rPr lang="en-US" dirty="0" smtClean="0"/>
              <a:t>a </a:t>
            </a:r>
            <a:br>
              <a:rPr lang="en-US" dirty="0" smtClean="0"/>
            </a:br>
            <a:r>
              <a:rPr lang="en-US" dirty="0" smtClean="0"/>
              <a:t>line</a:t>
            </a:r>
            <a:r>
              <a:rPr lang="en-US" dirty="0"/>
              <a:t>, plantings </a:t>
            </a:r>
            <a:r>
              <a:rPr lang="en-US" dirty="0" smtClean="0"/>
              <a:t>along the edge </a:t>
            </a:r>
            <a:br>
              <a:rPr lang="en-US" dirty="0" smtClean="0"/>
            </a:br>
            <a:r>
              <a:rPr lang="en-US" dirty="0" smtClean="0"/>
              <a:t>of </a:t>
            </a:r>
            <a:r>
              <a:rPr lang="en-US" dirty="0"/>
              <a:t>the river </a:t>
            </a:r>
            <a:r>
              <a:rPr lang="en-US" dirty="0" smtClean="0"/>
              <a:t>add additional </a:t>
            </a:r>
            <a:br>
              <a:rPr lang="en-US" dirty="0" smtClean="0"/>
            </a:br>
            <a:r>
              <a:rPr lang="en-US" dirty="0" smtClean="0"/>
              <a:t>emphasis </a:t>
            </a:r>
            <a:r>
              <a:rPr lang="en-US" dirty="0"/>
              <a:t>to </a:t>
            </a:r>
            <a:r>
              <a:rPr lang="en-US" dirty="0" smtClean="0"/>
              <a:t>make </a:t>
            </a:r>
            <a:r>
              <a:rPr lang="en-US" dirty="0"/>
              <a:t>that line have </a:t>
            </a:r>
            <a:r>
              <a:rPr lang="en-US" dirty="0" smtClean="0"/>
              <a:t/>
            </a:r>
            <a:br>
              <a:rPr lang="en-US" dirty="0" smtClean="0"/>
            </a:br>
            <a:r>
              <a:rPr lang="en-US" dirty="0" smtClean="0"/>
              <a:t>more impact</a:t>
            </a:r>
            <a:r>
              <a:rPr lang="en-US" dirty="0"/>
              <a:t>. </a:t>
            </a:r>
            <a:br>
              <a:rPr lang="en-US" dirty="0"/>
            </a:br>
            <a:endParaRPr lang="en-US" dirty="0"/>
          </a:p>
          <a:p>
            <a:endParaRPr lang="en-US" dirty="0"/>
          </a:p>
        </p:txBody>
      </p:sp>
      <p:sp>
        <p:nvSpPr>
          <p:cNvPr id="4" name="Rectangle 3"/>
          <p:cNvSpPr/>
          <p:nvPr/>
        </p:nvSpPr>
        <p:spPr>
          <a:xfrm>
            <a:off x="6096000" y="6629400"/>
            <a:ext cx="1797287" cy="215444"/>
          </a:xfrm>
          <a:prstGeom prst="rect">
            <a:avLst/>
          </a:prstGeom>
        </p:spPr>
        <p:txBody>
          <a:bodyPr wrap="none">
            <a:spAutoFit/>
          </a:bodyPr>
          <a:lstStyle/>
          <a:p>
            <a:r>
              <a:rPr lang="en-US" sz="800" i="1" dirty="0" smtClean="0">
                <a:hlinkClick r:id="rId2"/>
              </a:rPr>
              <a:t>Source: www.gardeninggonewild.com</a:t>
            </a:r>
            <a:r>
              <a:rPr lang="en-US" sz="800" i="1" dirty="0"/>
              <a:t> </a:t>
            </a:r>
          </a:p>
        </p:txBody>
      </p:sp>
      <p:pic>
        <p:nvPicPr>
          <p:cNvPr id="4098" name="Picture 2" descr="http://ggw.fransoringardend.netdna-cdn.com/wp-content/uploads/2009/09/holt_780_03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111" y="4038600"/>
            <a:ext cx="389176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4833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141</TotalTime>
  <Words>1881</Words>
  <Application>Microsoft Office PowerPoint</Application>
  <PresentationFormat>On-screen Show (4:3)</PresentationFormat>
  <Paragraphs>130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vt:lpstr>
      <vt:lpstr>Times New Roman</vt:lpstr>
      <vt:lpstr>Adjacency</vt:lpstr>
      <vt:lpstr>Elements of Landscape Design</vt:lpstr>
      <vt:lpstr>Elements of Design</vt:lpstr>
      <vt:lpstr>Elements of Design</vt:lpstr>
      <vt:lpstr>Elements of Design</vt:lpstr>
      <vt:lpstr>Additional Elements</vt:lpstr>
      <vt:lpstr>Line</vt:lpstr>
      <vt:lpstr>Line</vt:lpstr>
      <vt:lpstr>Line</vt:lpstr>
      <vt:lpstr>Line</vt:lpstr>
      <vt:lpstr>Form</vt:lpstr>
      <vt:lpstr>Form</vt:lpstr>
      <vt:lpstr>Space</vt:lpstr>
      <vt:lpstr>Space</vt:lpstr>
      <vt:lpstr>Color</vt:lpstr>
      <vt:lpstr>Texture</vt:lpstr>
      <vt:lpstr>Texture</vt:lpstr>
      <vt:lpstr>Value</vt:lpstr>
      <vt:lpstr>Contrast</vt:lpstr>
      <vt:lpstr>Misuse</vt:lpstr>
      <vt:lpstr>Proper Use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WUHS</dc:creator>
  <cp:lastModifiedBy>Kohn Craig</cp:lastModifiedBy>
  <cp:revision>24</cp:revision>
  <dcterms:created xsi:type="dcterms:W3CDTF">2014-01-29T14:25:57Z</dcterms:created>
  <dcterms:modified xsi:type="dcterms:W3CDTF">2014-01-31T14:49:23Z</dcterms:modified>
</cp:coreProperties>
</file>