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9" r:id="rId4"/>
    <p:sldId id="259" r:id="rId5"/>
    <p:sldId id="280" r:id="rId6"/>
    <p:sldId id="258" r:id="rId7"/>
    <p:sldId id="274" r:id="rId8"/>
    <p:sldId id="260" r:id="rId9"/>
    <p:sldId id="275" r:id="rId10"/>
    <p:sldId id="261" r:id="rId11"/>
    <p:sldId id="281" r:id="rId12"/>
    <p:sldId id="262" r:id="rId13"/>
    <p:sldId id="263" r:id="rId14"/>
    <p:sldId id="282" r:id="rId15"/>
    <p:sldId id="264" r:id="rId16"/>
    <p:sldId id="283" r:id="rId17"/>
    <p:sldId id="265" r:id="rId18"/>
    <p:sldId id="276" r:id="rId19"/>
    <p:sldId id="266" r:id="rId20"/>
    <p:sldId id="286" r:id="rId21"/>
    <p:sldId id="278" r:id="rId22"/>
    <p:sldId id="268" r:id="rId23"/>
    <p:sldId id="270" r:id="rId24"/>
    <p:sldId id="271" r:id="rId25"/>
    <p:sldId id="284" r:id="rId26"/>
    <p:sldId id="285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6C237-09F9-4FD9-82C3-16EB5848C961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D0F5C-04DF-4120-9F27-EFCD7622D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41206-C53E-4202-A49C-2965905F511F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ACCD-03D9-424C-9BE1-8745BE14F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ACCD-03D9-424C-9BE1-8745BE14F0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ACCD-03D9-424C-9BE1-8745BE14F0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323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0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8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7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6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61"/>
            <a:ext cx="8534400" cy="784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52400" y="1066800"/>
            <a:ext cx="8487229" cy="51211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>
              <a:defRPr sz="32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cap="none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i="1" cap="none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cap="none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cap="non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WUHS\Documents\Ag Department Files\Logos, Letterhead, and Symbols\AgDept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151503"/>
            <a:ext cx="416585" cy="61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6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46A36-A37D-4107-806C-802B3821B3B7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A07393-BD68-47B1-A4E6-03CF7751F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 Kohn, L </a:t>
            </a:r>
            <a:r>
              <a:rPr lang="en-US" dirty="0" err="1" smtClean="0"/>
              <a:t>Hitsman</a:t>
            </a:r>
            <a:r>
              <a:rPr lang="en-US" dirty="0" smtClean="0"/>
              <a:t>, Waterford WI</a:t>
            </a:r>
            <a:endParaRPr lang="en-US" dirty="0"/>
          </a:p>
        </p:txBody>
      </p:sp>
      <p:pic>
        <p:nvPicPr>
          <p:cNvPr id="4" name="Picture 3" descr="Logo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685800"/>
            <a:ext cx="2109202" cy="107017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17" y="0"/>
            <a:ext cx="7797662" cy="1151965"/>
          </a:xfrm>
        </p:spPr>
        <p:txBody>
          <a:bodyPr/>
          <a:lstStyle/>
          <a:p>
            <a:r>
              <a:rPr lang="en-US" dirty="0" smtClean="0"/>
              <a:t>Variability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38200"/>
            <a:ext cx="8172449" cy="4038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cap="none" dirty="0"/>
              <a:t>Whether or not the numbers in data are similar to each other (or vary widely) is known as </a:t>
            </a:r>
            <a:r>
              <a:rPr lang="en-US" u="sng" cap="none" dirty="0"/>
              <a:t>variability</a:t>
            </a:r>
            <a:r>
              <a:rPr lang="en-US" cap="none" dirty="0"/>
              <a:t>. </a:t>
            </a:r>
          </a:p>
          <a:p>
            <a:pPr lvl="1"/>
            <a:r>
              <a:rPr lang="en-US" cap="none" dirty="0"/>
              <a:t>Variability is the opposite of similarity in data</a:t>
            </a:r>
            <a:r>
              <a:rPr lang="en-US" cap="none" dirty="0" smtClean="0"/>
              <a:t>.</a:t>
            </a:r>
            <a:br>
              <a:rPr lang="en-US" cap="none" dirty="0" smtClean="0"/>
            </a:br>
            <a:r>
              <a:rPr lang="en-US" cap="none" dirty="0" smtClean="0"/>
              <a:t> </a:t>
            </a:r>
            <a:endParaRPr lang="en-US" cap="none" dirty="0"/>
          </a:p>
          <a:p>
            <a:pPr lvl="0"/>
            <a:r>
              <a:rPr lang="en-US" cap="none" dirty="0"/>
              <a:t>The </a:t>
            </a:r>
            <a:r>
              <a:rPr lang="en-US" i="1" cap="none" dirty="0"/>
              <a:t>more</a:t>
            </a:r>
            <a:r>
              <a:rPr lang="en-US" cap="none" dirty="0"/>
              <a:t> similar our data, the </a:t>
            </a:r>
            <a:r>
              <a:rPr lang="en-US" i="1" cap="none" dirty="0"/>
              <a:t>less</a:t>
            </a:r>
            <a:r>
              <a:rPr lang="en-US" cap="none" dirty="0"/>
              <a:t> variable it is.  The </a:t>
            </a:r>
            <a:r>
              <a:rPr lang="en-US" i="1" cap="none" dirty="0"/>
              <a:t>less</a:t>
            </a:r>
            <a:r>
              <a:rPr lang="en-US" cap="none" dirty="0"/>
              <a:t> variable the data, the </a:t>
            </a:r>
            <a:r>
              <a:rPr lang="en-US" i="1" cap="none" dirty="0"/>
              <a:t>more</a:t>
            </a:r>
            <a:r>
              <a:rPr lang="en-US" cap="none" dirty="0"/>
              <a:t> reliable it is. </a:t>
            </a:r>
          </a:p>
          <a:p>
            <a:pPr lvl="1"/>
            <a:r>
              <a:rPr lang="en-US" cap="none" dirty="0"/>
              <a:t>Just like an archer wants all of their arrows to be close together, we want the numbers in our data to be as similar as possible.</a:t>
            </a:r>
          </a:p>
          <a:p>
            <a:pPr lvl="1"/>
            <a:r>
              <a:rPr lang="en-US" cap="none" dirty="0"/>
              <a:t>In other words, we want our data to have low variability.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796589"/>
            <a:ext cx="7118578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More Variable			         Less Variable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5586" y="6649214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Source: topendsports.com</a:t>
            </a:r>
            <a:endParaRPr lang="en-US" sz="1100" i="1" dirty="0"/>
          </a:p>
        </p:txBody>
      </p:sp>
      <p:pic>
        <p:nvPicPr>
          <p:cNvPr id="7" name="Picture 2" descr="http://www.topendsports.com/sport/archery/images/target-practice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"/>
          <a:stretch/>
        </p:blipFill>
        <p:spPr bwMode="auto">
          <a:xfrm>
            <a:off x="1651325" y="5082424"/>
            <a:ext cx="1524405" cy="15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795319" y="5188055"/>
            <a:ext cx="126736" cy="6858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61714" y="5162846"/>
            <a:ext cx="305995" cy="5690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44034" y="6173878"/>
            <a:ext cx="502569" cy="508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://www.topendsports.com/sport/archery/images/target-practice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"/>
          <a:stretch/>
        </p:blipFill>
        <p:spPr bwMode="auto">
          <a:xfrm>
            <a:off x="5625167" y="5082423"/>
            <a:ext cx="1524405" cy="15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323403" y="5136626"/>
            <a:ext cx="126736" cy="6858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88534" y="5195020"/>
            <a:ext cx="305995" cy="5690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7570" y="5786484"/>
            <a:ext cx="502569" cy="508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88534" y="5745017"/>
            <a:ext cx="547033" cy="11630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87298" y="5136626"/>
            <a:ext cx="484473" cy="30966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8624" y="5530955"/>
            <a:ext cx="471002" cy="38342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73415" y="5379789"/>
            <a:ext cx="520174" cy="41661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30340" y="5798949"/>
            <a:ext cx="700774" cy="2447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347648" y="5796401"/>
            <a:ext cx="78245" cy="46515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57804" y="5264775"/>
            <a:ext cx="773263" cy="5478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66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1" y="1066800"/>
            <a:ext cx="6324600" cy="512118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less similar our data, the more variable it is.  The more variable the data, the less reliable it is. </a:t>
            </a:r>
          </a:p>
          <a:p>
            <a:pPr lvl="1"/>
            <a:r>
              <a:rPr lang="en-US" dirty="0"/>
              <a:t>We know that if an archer has arrows all over the target, they are not a reliable shooter.</a:t>
            </a:r>
          </a:p>
          <a:p>
            <a:pPr lvl="1"/>
            <a:r>
              <a:rPr lang="en-US" dirty="0"/>
              <a:t>Similarly, if the numbers in our data are highly variable and very dissimilar, our experiment does not have reliable results.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The lower the variability of our data, and the greater the amount of data that we have, the more reliable and repeatable our data.</a:t>
            </a:r>
          </a:p>
          <a:p>
            <a:pPr lvl="1"/>
            <a:r>
              <a:rPr lang="en-US" dirty="0"/>
              <a:t>An experiment with large amounts of data and with minimal variability is a reliable experiment. </a:t>
            </a:r>
          </a:p>
          <a:p>
            <a:pPr lvl="1"/>
            <a:r>
              <a:rPr lang="en-US" dirty="0"/>
              <a:t>An experiment with little data and/or data with lots of variability is </a:t>
            </a:r>
            <a:r>
              <a:rPr lang="en-US" u="sng" dirty="0"/>
              <a:t>not</a:t>
            </a:r>
            <a:r>
              <a:rPr lang="en-US" dirty="0"/>
              <a:t> a reliable experiment.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41391"/>
            <a:ext cx="245470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3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4887"/>
            <a:ext cx="7797662" cy="1151965"/>
          </a:xfrm>
        </p:spPr>
        <p:txBody>
          <a:bodyPr/>
          <a:lstStyle/>
          <a:p>
            <a:r>
              <a:rPr lang="en-US" dirty="0" smtClean="0"/>
              <a:t>Standard Deviation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914400"/>
            <a:ext cx="779603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cap="none" dirty="0"/>
              <a:t>Variability can be measured using a statistical method known as </a:t>
            </a:r>
            <a:r>
              <a:rPr lang="en-US" u="sng" cap="none" dirty="0"/>
              <a:t>Standard Deviation</a:t>
            </a:r>
            <a:r>
              <a:rPr lang="en-US" cap="none" dirty="0"/>
              <a:t>.</a:t>
            </a:r>
          </a:p>
          <a:p>
            <a:pPr lvl="1"/>
            <a:r>
              <a:rPr lang="en-US" cap="none" dirty="0"/>
              <a:t>Standard deviation is the “average variability”. </a:t>
            </a:r>
          </a:p>
          <a:p>
            <a:pPr lvl="1"/>
            <a:r>
              <a:rPr lang="en-US" b="1" u="sng" cap="none" dirty="0"/>
              <a:t>Standard deviation</a:t>
            </a:r>
            <a:r>
              <a:rPr lang="en-US" cap="none" dirty="0"/>
              <a:t> is a measurement of how similar or dissimilar the numbers from an experiment are to each other. 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 smtClean="0"/>
              <a:t>A </a:t>
            </a:r>
            <a:r>
              <a:rPr lang="en-US" i="1" cap="none" dirty="0" smtClean="0"/>
              <a:t>low SD</a:t>
            </a:r>
            <a:r>
              <a:rPr lang="en-US" cap="none" dirty="0" smtClean="0"/>
              <a:t> score means </a:t>
            </a:r>
            <a:r>
              <a:rPr lang="en-US" cap="none" dirty="0"/>
              <a:t>your data is all very </a:t>
            </a:r>
            <a:r>
              <a:rPr lang="en-US" u="sng" cap="none" dirty="0"/>
              <a:t>similar</a:t>
            </a:r>
            <a:r>
              <a:rPr lang="en-US" cap="none" dirty="0"/>
              <a:t>.</a:t>
            </a:r>
          </a:p>
          <a:p>
            <a:pPr lvl="1"/>
            <a:r>
              <a:rPr lang="en-US" cap="none" dirty="0"/>
              <a:t>These corn plants would have </a:t>
            </a:r>
            <a:r>
              <a:rPr lang="en-US" cap="none" dirty="0" smtClean="0"/>
              <a:t>low SD</a:t>
            </a:r>
          </a:p>
          <a:p>
            <a:pPr marL="457200" lvl="1" indent="0">
              <a:buNone/>
            </a:pP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 smtClean="0"/>
              <a:t>A </a:t>
            </a:r>
            <a:r>
              <a:rPr lang="en-US" i="1" cap="none" dirty="0" smtClean="0"/>
              <a:t>high SD</a:t>
            </a:r>
            <a:r>
              <a:rPr lang="en-US" cap="none" dirty="0" smtClean="0"/>
              <a:t> score means </a:t>
            </a:r>
            <a:r>
              <a:rPr lang="en-US" cap="none" dirty="0"/>
              <a:t>your data is very </a:t>
            </a:r>
            <a:r>
              <a:rPr lang="en-US" u="sng" cap="none" dirty="0"/>
              <a:t>dissimilar</a:t>
            </a:r>
            <a:r>
              <a:rPr lang="en-US" cap="none" dirty="0"/>
              <a:t>. </a:t>
            </a:r>
          </a:p>
          <a:p>
            <a:pPr lvl="1"/>
            <a:r>
              <a:rPr lang="en-US" cap="none" dirty="0"/>
              <a:t>These corn plants would have high </a:t>
            </a:r>
            <a:r>
              <a:rPr lang="en-US" cap="none" dirty="0" smtClean="0"/>
              <a:t>SD</a:t>
            </a:r>
          </a:p>
          <a:p>
            <a:pPr marL="457200" lvl="1" indent="0">
              <a:buNone/>
            </a:pPr>
            <a:endParaRPr lang="en-US" cap="none" dirty="0"/>
          </a:p>
        </p:txBody>
      </p:sp>
      <p:grpSp>
        <p:nvGrpSpPr>
          <p:cNvPr id="4" name="Group 3"/>
          <p:cNvGrpSpPr/>
          <p:nvPr/>
        </p:nvGrpSpPr>
        <p:grpSpPr>
          <a:xfrm>
            <a:off x="5417693" y="4876800"/>
            <a:ext cx="3345307" cy="1371600"/>
            <a:chOff x="5189093" y="3962400"/>
            <a:chExt cx="3345307" cy="1371600"/>
          </a:xfrm>
        </p:grpSpPr>
        <p:pic>
          <p:nvPicPr>
            <p:cNvPr id="5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093" y="4257675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724398"/>
              <a:ext cx="808440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713" y="4257674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620" y="4114800"/>
              <a:ext cx="808440" cy="1219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53" y="4572000"/>
              <a:ext cx="80844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960" y="3962400"/>
              <a:ext cx="80844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ight Arrow 10"/>
          <p:cNvSpPr/>
          <p:nvPr/>
        </p:nvSpPr>
        <p:spPr>
          <a:xfrm>
            <a:off x="2362399" y="5461696"/>
            <a:ext cx="2992861" cy="538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lin Sans FB" panose="020E0602020502020306" pitchFamily="34" charset="0"/>
              </a:rPr>
              <a:t>Less reliable data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93893" y="3532521"/>
            <a:ext cx="3345307" cy="1076326"/>
            <a:chOff x="5181600" y="5629274"/>
            <a:chExt cx="3345307" cy="1076326"/>
          </a:xfrm>
        </p:grpSpPr>
        <p:pic>
          <p:nvPicPr>
            <p:cNvPr id="14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629275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507" y="5629275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220" y="5629274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127" y="5629274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560" y="5629275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imagecache2.allposters.com/images/NWPPOD/AGRI2A-0003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467" y="5629275"/>
              <a:ext cx="808440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ight Arrow 19"/>
          <p:cNvSpPr/>
          <p:nvPr/>
        </p:nvSpPr>
        <p:spPr>
          <a:xfrm>
            <a:off x="2286000" y="3884613"/>
            <a:ext cx="3040178" cy="538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lin Sans FB" panose="020E0602020502020306" pitchFamily="34" charset="0"/>
              </a:rPr>
              <a:t>More reliable data </a:t>
            </a:r>
            <a:endParaRPr lang="en-US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76200"/>
            <a:ext cx="7797662" cy="1151965"/>
          </a:xfrm>
        </p:spPr>
        <p:txBody>
          <a:bodyPr/>
          <a:lstStyle/>
          <a:p>
            <a:r>
              <a:rPr lang="en-US" dirty="0" smtClean="0"/>
              <a:t>Standard Deviation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8381999" cy="4038600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smtClean="0"/>
              <a:t>Standard deviation is calculated by measuring the difference between the average and each individual measurement and taking the average of these differences. </a:t>
            </a:r>
          </a:p>
          <a:p>
            <a:pPr lvl="1"/>
            <a:r>
              <a:rPr lang="en-US" cap="none" dirty="0" smtClean="0"/>
              <a:t>The </a:t>
            </a:r>
            <a:r>
              <a:rPr lang="en-US" cap="none" dirty="0"/>
              <a:t>lower the standard deviation value, the more reliable the data. </a:t>
            </a:r>
          </a:p>
          <a:p>
            <a:pPr lvl="1"/>
            <a:r>
              <a:rPr lang="en-US" cap="none" dirty="0"/>
              <a:t>The greater the standard deviation value, the less reliable the data.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2" y="4800600"/>
            <a:ext cx="807942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To calculate standard deviation, we have to determine the average difference between each number and the mean of the data and divide by the amount of data minus 1. </a:t>
            </a:r>
            <a:endParaRPr lang="en-US" b="0" dirty="0"/>
          </a:p>
          <a:p>
            <a:pPr lvl="1"/>
            <a:r>
              <a:rPr lang="en-US" b="0" i="1" dirty="0" smtClean="0"/>
              <a:t>Don’t </a:t>
            </a:r>
            <a:r>
              <a:rPr lang="en-US" b="0" i="1" dirty="0"/>
              <a:t>worry about knowing the specific formula; just focus on knowing what standard deviation values </a:t>
            </a:r>
            <a:r>
              <a:rPr lang="en-US" b="0" i="1" dirty="0" smtClean="0"/>
              <a:t>indicate</a:t>
            </a:r>
            <a:r>
              <a:rPr lang="en-US" b="0" dirty="0" smtClean="0"/>
              <a:t>. </a:t>
            </a:r>
            <a:br>
              <a:rPr lang="en-US" b="0" dirty="0" smtClean="0"/>
            </a:br>
            <a:endParaRPr lang="en-US" b="0" dirty="0"/>
          </a:p>
          <a:p>
            <a:r>
              <a:rPr lang="en-US" dirty="0"/>
              <a:t>For example, if we had radish height measurements of 7, 10, and 13 cm, our average height would be 10 cm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SD </a:t>
            </a:r>
            <a:r>
              <a:rPr lang="en-US" dirty="0" smtClean="0"/>
              <a:t>=	 </a:t>
            </a:r>
            <a:r>
              <a:rPr lang="en-US" u="sng" dirty="0"/>
              <a:t>[(7-10)</a:t>
            </a:r>
            <a:r>
              <a:rPr lang="en-US" u="sng" baseline="30000" dirty="0"/>
              <a:t>2</a:t>
            </a:r>
            <a:r>
              <a:rPr lang="en-US" u="sng" dirty="0"/>
              <a:t> + (10-10)</a:t>
            </a:r>
            <a:r>
              <a:rPr lang="en-US" u="sng" baseline="30000" dirty="0"/>
              <a:t>2</a:t>
            </a:r>
            <a:r>
              <a:rPr lang="en-US" u="sng" dirty="0"/>
              <a:t> + (</a:t>
            </a:r>
            <a:r>
              <a:rPr lang="en-US" u="sng" dirty="0" smtClean="0"/>
              <a:t>13-10)</a:t>
            </a:r>
            <a:r>
              <a:rPr lang="en-US" u="sng" baseline="30000" dirty="0" smtClean="0"/>
              <a:t>2</a:t>
            </a:r>
            <a:r>
              <a:rPr lang="en-US" u="sng" dirty="0" smtClean="0"/>
              <a:t>]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dirty="0" smtClean="0"/>
              <a:t>				(3-1)</a:t>
            </a:r>
            <a:endParaRPr lang="en-US" dirty="0"/>
          </a:p>
          <a:p>
            <a:pPr lvl="1"/>
            <a:r>
              <a:rPr lang="en-US" dirty="0"/>
              <a:t>Our standard deviation in this case is 3 cm.</a:t>
            </a:r>
          </a:p>
          <a:p>
            <a:pPr lvl="1"/>
            <a:r>
              <a:rPr lang="en-US" dirty="0"/>
              <a:t>This indicates that on average each measured height varies by 3 cm from the mean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962400"/>
            <a:ext cx="4267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3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93" y="13771"/>
            <a:ext cx="7797662" cy="1151965"/>
          </a:xfrm>
        </p:spPr>
        <p:txBody>
          <a:bodyPr/>
          <a:lstStyle/>
          <a:p>
            <a:r>
              <a:rPr lang="en-US" dirty="0" smtClean="0"/>
              <a:t>Standard error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38200"/>
            <a:ext cx="8172449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u="sng" cap="none" dirty="0"/>
              <a:t>Standard error</a:t>
            </a:r>
            <a:r>
              <a:rPr lang="en-US" cap="none" dirty="0"/>
              <a:t> is another statistical equation that can be used to calculate the reliability of data from an experiment. </a:t>
            </a:r>
          </a:p>
          <a:p>
            <a:pPr lvl="1"/>
            <a:r>
              <a:rPr lang="en-US" cap="none" dirty="0"/>
              <a:t>Standard error is very similar to standard deviation.</a:t>
            </a:r>
          </a:p>
          <a:p>
            <a:pPr lvl="1"/>
            <a:r>
              <a:rPr lang="en-US" cap="none" dirty="0"/>
              <a:t>While standard deviation uses the “average variance” to calculate the reliability of data, standard error uses both variability </a:t>
            </a:r>
            <a:r>
              <a:rPr lang="en-US" u="sng" cap="none" dirty="0"/>
              <a:t>and</a:t>
            </a:r>
            <a:r>
              <a:rPr lang="en-US" cap="none" dirty="0"/>
              <a:t> the size of the sample to calculate reliability</a:t>
            </a:r>
            <a:r>
              <a:rPr lang="en-US" cap="none" dirty="0" smtClean="0"/>
              <a:t>.</a:t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/>
              <a:t>Standard error is calculated by dividing the standard deviation value by the square root of the amount of data that you have.  </a:t>
            </a:r>
          </a:p>
          <a:p>
            <a:pPr lvl="1"/>
            <a:r>
              <a:rPr lang="en-US" cap="none" dirty="0"/>
              <a:t>For example, if your mean was 10, if your standard deviation was 3, and your sample size was 9, your standard error would be 3/√9 = 3/3 = 1. </a:t>
            </a:r>
          </a:p>
          <a:p>
            <a:pPr lvl="1"/>
            <a:r>
              <a:rPr lang="en-US" cap="none" dirty="0"/>
              <a:t>In this case, our standard error value is 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1"/>
            <a:ext cx="8487229" cy="5333999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Because standard error incorporates both the sample size and the variability of the data, it is more valuable than standard deviation for calculating reliability. </a:t>
            </a:r>
          </a:p>
          <a:p>
            <a:pPr lvl="1"/>
            <a:r>
              <a:rPr lang="en-US" sz="2000" dirty="0"/>
              <a:t>The lower the standard error value, the more reliable the data. </a:t>
            </a:r>
          </a:p>
          <a:p>
            <a:pPr lvl="1"/>
            <a:r>
              <a:rPr lang="en-US" sz="2000" dirty="0"/>
              <a:t>The greater the standard error value, the less reliable the data.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0"/>
            <a:r>
              <a:rPr lang="en-US" sz="2000" dirty="0"/>
              <a:t>Standard error can be used to calculate the </a:t>
            </a:r>
            <a:r>
              <a:rPr lang="en-US" sz="2000" u="sng" dirty="0"/>
              <a:t>margin of error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u="sng" dirty="0"/>
              <a:t>Margin of error</a:t>
            </a:r>
            <a:r>
              <a:rPr lang="en-US" sz="2000" dirty="0"/>
              <a:t> shows the range in which our mean (average) would be found any time we repeated an experiment under the same conditions. </a:t>
            </a:r>
          </a:p>
          <a:p>
            <a:pPr lvl="1"/>
            <a:r>
              <a:rPr lang="en-US" sz="2000" dirty="0"/>
              <a:t>The smaller the margin of error, the more reliable the results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94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51" y="-18197"/>
            <a:ext cx="7797662" cy="1151965"/>
          </a:xfrm>
        </p:spPr>
        <p:txBody>
          <a:bodyPr/>
          <a:lstStyle/>
          <a:p>
            <a:r>
              <a:rPr lang="en-US" dirty="0" smtClean="0"/>
              <a:t>Margin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838200"/>
            <a:ext cx="4267199" cy="5334000"/>
          </a:xfrm>
        </p:spPr>
        <p:txBody>
          <a:bodyPr>
            <a:normAutofit fontScale="62500" lnSpcReduction="20000"/>
          </a:bodyPr>
          <a:lstStyle/>
          <a:p>
            <a:r>
              <a:rPr lang="en-US" cap="none" dirty="0" smtClean="0"/>
              <a:t>The </a:t>
            </a:r>
            <a:r>
              <a:rPr lang="en-US" cap="none" dirty="0"/>
              <a:t>margin of error is the range in which we would find the new results if the experiment was repeated under the same conditions. </a:t>
            </a:r>
          </a:p>
          <a:p>
            <a:pPr lvl="1"/>
            <a:r>
              <a:rPr lang="en-US" cap="none" dirty="0"/>
              <a:t>For example, if we repeated the Gatorade-radish experiment under the same conditions, the margin of error tells us the range in which we would find the average height for the second experiment. </a:t>
            </a:r>
          </a:p>
          <a:p>
            <a:pPr lvl="1"/>
            <a:r>
              <a:rPr lang="en-US" cap="none" dirty="0"/>
              <a:t>This helps a scientist to </a:t>
            </a:r>
            <a:r>
              <a:rPr lang="en-US" cap="none" dirty="0" smtClean="0"/>
              <a:t>determine how </a:t>
            </a:r>
            <a:r>
              <a:rPr lang="en-US" cap="none" dirty="0"/>
              <a:t>similar </a:t>
            </a:r>
            <a:r>
              <a:rPr lang="en-US" cap="none" dirty="0" smtClean="0"/>
              <a:t>and </a:t>
            </a:r>
            <a:r>
              <a:rPr lang="en-US" cap="none" dirty="0"/>
              <a:t>predictable their </a:t>
            </a:r>
            <a:r>
              <a:rPr lang="en-US" cap="none" dirty="0" smtClean="0"/>
              <a:t>results </a:t>
            </a:r>
            <a:r>
              <a:rPr lang="en-US" cap="none" dirty="0"/>
              <a:t>will be each </a:t>
            </a:r>
            <a:r>
              <a:rPr lang="en-US" cap="none" dirty="0" smtClean="0"/>
              <a:t>time an experiment </a:t>
            </a:r>
            <a:r>
              <a:rPr lang="en-US" cap="none" dirty="0"/>
              <a:t>is performed. </a:t>
            </a:r>
            <a:endParaRPr lang="en-US" cap="non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36000" contrast="80000"/>
          </a:blip>
          <a:stretch>
            <a:fillRect/>
          </a:stretch>
        </p:blipFill>
        <p:spPr>
          <a:xfrm>
            <a:off x="4819626" y="1155637"/>
            <a:ext cx="3959474" cy="4660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95436" y="1524000"/>
            <a:ext cx="886153" cy="5334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Margin of Error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8" idx="1"/>
          </p:cNvCxnSpPr>
          <p:nvPr/>
        </p:nvCxnSpPr>
        <p:spPr>
          <a:xfrm flipH="1">
            <a:off x="6400800" y="1790700"/>
            <a:ext cx="1394636" cy="419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89853" y="2079269"/>
            <a:ext cx="602901" cy="765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97662" cy="1151965"/>
          </a:xfrm>
        </p:spPr>
        <p:txBody>
          <a:bodyPr/>
          <a:lstStyle/>
          <a:p>
            <a:r>
              <a:rPr lang="en-US" dirty="0" smtClean="0"/>
              <a:t>Margin of Error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8341842" cy="3733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cap="none" dirty="0"/>
              <a:t>Typically the margin of error is equal to: Mean +/- (2 x Standard Error). </a:t>
            </a:r>
          </a:p>
          <a:p>
            <a:pPr lvl="1"/>
            <a:r>
              <a:rPr lang="en-US" cap="none" dirty="0"/>
              <a:t>For example, in our previous example, the mean was 10 cm and the standard error value is 1 cm. </a:t>
            </a:r>
          </a:p>
          <a:p>
            <a:pPr lvl="1"/>
            <a:r>
              <a:rPr lang="en-US" cap="none" dirty="0"/>
              <a:t>This would mean that our margin of error would be 12 to 8 cm.</a:t>
            </a:r>
          </a:p>
          <a:p>
            <a:pPr lvl="2"/>
            <a:r>
              <a:rPr lang="en-US" cap="none" dirty="0"/>
              <a:t>[10 +/- (2 x 1)] = 12 or 8</a:t>
            </a:r>
          </a:p>
          <a:p>
            <a:pPr lvl="0"/>
            <a:r>
              <a:rPr lang="en-US" cap="none" dirty="0"/>
              <a:t>If margin of error is calculated by doubling the standard error value, it provides over a 95% confidence interval. </a:t>
            </a:r>
          </a:p>
          <a:p>
            <a:pPr lvl="1"/>
            <a:r>
              <a:rPr lang="en-US" cap="none" dirty="0"/>
              <a:t>This means that there is over a 95% chance if an experiment were repeated under the same conditions, the new results would be inside the margin of error.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42" y="4134002"/>
            <a:ext cx="5907558" cy="26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0"/>
            <a:ext cx="7797662" cy="1151965"/>
          </a:xfrm>
        </p:spPr>
        <p:txBody>
          <a:bodyPr/>
          <a:lstStyle/>
          <a:p>
            <a:r>
              <a:rPr lang="en-US" dirty="0" smtClean="0"/>
              <a:t>Error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cap="none" dirty="0"/>
              <a:t>Standard Error and the Margin of Error are used to create </a:t>
            </a:r>
            <a:r>
              <a:rPr lang="en-US" u="sng" cap="none" dirty="0"/>
              <a:t>Error Bars</a:t>
            </a:r>
            <a:r>
              <a:rPr lang="en-US" cap="none" dirty="0"/>
              <a:t>. </a:t>
            </a:r>
          </a:p>
          <a:p>
            <a:pPr lvl="1"/>
            <a:r>
              <a:rPr lang="en-US" b="1" u="sng" cap="none" dirty="0"/>
              <a:t>Error bars</a:t>
            </a:r>
            <a:r>
              <a:rPr lang="en-US" cap="none" dirty="0"/>
              <a:t> are a visual depiction of your Margin of Error. </a:t>
            </a:r>
          </a:p>
          <a:p>
            <a:pPr lvl="0"/>
            <a:r>
              <a:rPr lang="en-US" cap="none" dirty="0"/>
              <a:t>Both margin of error and error bars enable us to visually determine if two averages have a statistically significant difference. </a:t>
            </a:r>
          </a:p>
          <a:p>
            <a:pPr lvl="1"/>
            <a:r>
              <a:rPr lang="en-US" cap="none" dirty="0"/>
              <a:t>In other words, the error bars show whether or not two groups are different enough to always be different (if we repeated the same experiment under the same conditions</a:t>
            </a:r>
            <a:r>
              <a:rPr lang="en-US" cap="none" dirty="0" smtClean="0"/>
              <a:t>).</a:t>
            </a:r>
            <a:endParaRPr lang="en-US" cap="none" dirty="0"/>
          </a:p>
          <a:p>
            <a:pPr lvl="0"/>
            <a:r>
              <a:rPr lang="en-US" cap="none" dirty="0"/>
              <a:t>If the error bars and margin of error do not overlap, then the average of one group will always be greater than the average of another group.</a:t>
            </a:r>
          </a:p>
          <a:p>
            <a:pPr lvl="1"/>
            <a:r>
              <a:rPr lang="en-US" cap="none" dirty="0"/>
              <a:t>Error bars do not overlap if the greatest error bar value of one group is less than the lowest error bar value of another group. </a:t>
            </a:r>
          </a:p>
          <a:p>
            <a:pPr lvl="1"/>
            <a:r>
              <a:rPr lang="en-US" cap="none" dirty="0"/>
              <a:t>Visually, this would mean that the top of one error bar is beneath the bottom of another error bar.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52400"/>
            <a:ext cx="7797662" cy="1151965"/>
          </a:xfrm>
        </p:spPr>
        <p:txBody>
          <a:bodyPr/>
          <a:lstStyle/>
          <a:p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914400"/>
            <a:ext cx="7796030" cy="5715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u="sng" cap="none" dirty="0"/>
              <a:t>Statistics</a:t>
            </a:r>
            <a:r>
              <a:rPr lang="en-US" cap="none" dirty="0"/>
              <a:t> is the </a:t>
            </a:r>
            <a:r>
              <a:rPr lang="en-US" cap="none" dirty="0" smtClean="0"/>
              <a:t>collection</a:t>
            </a:r>
            <a:r>
              <a:rPr lang="en-US" cap="none" dirty="0"/>
              <a:t>, analysis, and interpretation of the data in order to determine the specific outcome of an experiment or survey.</a:t>
            </a:r>
          </a:p>
          <a:p>
            <a:pPr lvl="1"/>
            <a:r>
              <a:rPr lang="en-US" cap="none" dirty="0"/>
              <a:t>Scientists use statistics to determine whether or not their experimental results are reliable and repeatable.   </a:t>
            </a:r>
          </a:p>
          <a:p>
            <a:pPr lvl="1"/>
            <a:r>
              <a:rPr lang="en-US" cap="none" dirty="0"/>
              <a:t>Scientists </a:t>
            </a:r>
            <a:r>
              <a:rPr lang="en-US" cap="none" dirty="0" smtClean="0"/>
              <a:t>also use </a:t>
            </a:r>
            <a:r>
              <a:rPr lang="en-US" cap="none" dirty="0"/>
              <a:t>statistics to determine whether or not they can trust the accuracy of their results</a:t>
            </a:r>
            <a:r>
              <a:rPr lang="en-US" cap="none" dirty="0" smtClean="0"/>
              <a:t>.</a:t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/>
              <a:t>Knowing whether the trends of an experiment are a one-time occurrence or will occur every time is critical in determining the dependability of an experiment. </a:t>
            </a:r>
          </a:p>
          <a:p>
            <a:pPr lvl="1"/>
            <a:r>
              <a:rPr lang="en-US" cap="none" dirty="0"/>
              <a:t>An experiment with results that vary each time is not dependable. </a:t>
            </a:r>
            <a:endParaRPr lang="en-US" cap="none" dirty="0" smtClean="0"/>
          </a:p>
          <a:p>
            <a:pPr lvl="1"/>
            <a:r>
              <a:rPr lang="en-US" cap="none" dirty="0" smtClean="0"/>
              <a:t>A </a:t>
            </a:r>
            <a:r>
              <a:rPr lang="en-US" cap="none" dirty="0"/>
              <a:t>dependable experiment is one that gets similar results each time it is performed. </a:t>
            </a:r>
            <a:endParaRPr lang="en-US" cap="none" dirty="0" smtClean="0"/>
          </a:p>
          <a:p>
            <a:pPr marL="457200" lvl="1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336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bars &amp; margin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5105400" cy="5867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the error bars and margin of error DO overlap, this means that the two groups are too similar to say that there is any real difference. </a:t>
            </a:r>
          </a:p>
          <a:p>
            <a:pPr lvl="1"/>
            <a:r>
              <a:rPr lang="en-US" dirty="0"/>
              <a:t>This would occur when the top of one error bar is above the bottom of another error bar. </a:t>
            </a:r>
          </a:p>
          <a:p>
            <a:pPr lvl="1"/>
            <a:r>
              <a:rPr lang="en-US" dirty="0"/>
              <a:t>This means that if an experiment were repeated, it would be impossible to predict which group would have the greatest average value in the second experimental trial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For example, if radishes treated with Gatorade had an average height whose margin of error/error bars overlapped with that of the control, this would mean that…</a:t>
            </a:r>
          </a:p>
          <a:p>
            <a:pPr lvl="1"/>
            <a:r>
              <a:rPr lang="en-US" dirty="0"/>
              <a:t>There is no significant difference between average height of the Gatorade-treated radishes and the average height of the control radishes.</a:t>
            </a:r>
          </a:p>
          <a:p>
            <a:pPr lvl="1"/>
            <a:r>
              <a:rPr lang="en-US" dirty="0"/>
              <a:t>If we were to repeat the experiment under the same conditions, we would be unable to predict whether the Gatorade-radishes or the control radishes would be taller on average.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143000"/>
            <a:ext cx="341416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1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04" y="-23884"/>
            <a:ext cx="9187468" cy="3273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8815"/>
            <a:ext cx="8388823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838200"/>
          </a:xfrm>
        </p:spPr>
        <p:txBody>
          <a:bodyPr/>
          <a:lstStyle/>
          <a:p>
            <a:r>
              <a:rPr lang="en-US" dirty="0" smtClean="0"/>
              <a:t>What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153399" cy="5181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cap="none" dirty="0"/>
              <a:t> </a:t>
            </a:r>
            <a:r>
              <a:rPr lang="en-US" b="1" u="sng" cap="none" dirty="0"/>
              <a:t>Null </a:t>
            </a:r>
            <a:r>
              <a:rPr lang="en-US" b="1" u="sng" cap="none" dirty="0" smtClean="0"/>
              <a:t>Hypothesis</a:t>
            </a:r>
            <a:r>
              <a:rPr lang="en-US" cap="none" dirty="0" smtClean="0"/>
              <a:t> </a:t>
            </a:r>
            <a:r>
              <a:rPr lang="en-US" cap="none" dirty="0"/>
              <a:t>is the statement </a:t>
            </a:r>
            <a:r>
              <a:rPr lang="en-US" cap="none" dirty="0" smtClean="0"/>
              <a:t>that you </a:t>
            </a:r>
            <a:r>
              <a:rPr lang="en-US" cap="none" dirty="0"/>
              <a:t>want to test. </a:t>
            </a:r>
            <a:endParaRPr lang="en-US" cap="none" dirty="0" smtClean="0"/>
          </a:p>
          <a:p>
            <a:pPr lvl="1"/>
            <a:r>
              <a:rPr lang="en-US" cap="none" dirty="0" smtClean="0"/>
              <a:t>It </a:t>
            </a:r>
            <a:r>
              <a:rPr lang="en-US" cap="none" dirty="0"/>
              <a:t>is the hypothesis </a:t>
            </a:r>
            <a:r>
              <a:rPr lang="en-US" dirty="0" smtClean="0"/>
              <a:t>that </a:t>
            </a:r>
            <a:r>
              <a:rPr lang="en-US" cap="none" dirty="0" smtClean="0"/>
              <a:t>the </a:t>
            </a:r>
            <a:r>
              <a:rPr lang="en-US" cap="none" dirty="0"/>
              <a:t>researcher tries to disprove, reject, or nullify. </a:t>
            </a:r>
          </a:p>
          <a:p>
            <a:pPr lvl="1"/>
            <a:r>
              <a:rPr lang="en-US" cap="none" dirty="0"/>
              <a:t>The null hypothesis </a:t>
            </a:r>
            <a:r>
              <a:rPr lang="en-US" cap="none" dirty="0" smtClean="0"/>
              <a:t>may represent an existing hypothesis that has </a:t>
            </a:r>
            <a:r>
              <a:rPr lang="en-US" cap="none" dirty="0"/>
              <a:t>not been proven correct or incorrect.</a:t>
            </a:r>
          </a:p>
          <a:p>
            <a:r>
              <a:rPr lang="en-US" cap="none" dirty="0"/>
              <a:t>For example, if we were testing whether or not radishes that were </a:t>
            </a:r>
            <a:r>
              <a:rPr lang="en-US" cap="none" dirty="0" smtClean="0"/>
              <a:t>treated with Gatorade </a:t>
            </a:r>
            <a:r>
              <a:rPr lang="en-US" cap="none" dirty="0"/>
              <a:t>would grow taller, our null hypothesis would </a:t>
            </a:r>
            <a:r>
              <a:rPr lang="en-US" cap="none" dirty="0" smtClean="0"/>
              <a:t>be:</a:t>
            </a:r>
          </a:p>
          <a:p>
            <a:pPr lvl="1"/>
            <a:r>
              <a:rPr lang="en-US" cap="none" dirty="0" smtClean="0"/>
              <a:t>“</a:t>
            </a:r>
            <a:r>
              <a:rPr lang="en-US" cap="none" dirty="0"/>
              <a:t>There is no difference between the height of radishes given Gatorade and the height of the control radishes.” </a:t>
            </a:r>
          </a:p>
          <a:p>
            <a:pPr lvl="0"/>
            <a:r>
              <a:rPr lang="en-US" cap="none" dirty="0"/>
              <a:t>The </a:t>
            </a:r>
            <a:r>
              <a:rPr lang="en-US" b="1" u="sng" cap="none" dirty="0"/>
              <a:t>alternative hypothesis</a:t>
            </a:r>
            <a:r>
              <a:rPr lang="en-US" cap="none" dirty="0"/>
              <a:t> is what we are attempting to prove or demonstrate.</a:t>
            </a:r>
          </a:p>
          <a:p>
            <a:pPr lvl="1"/>
            <a:r>
              <a:rPr lang="en-US" cap="none" dirty="0"/>
              <a:t>Alternative hypothesis is what you accept if the null hypothesis is rejected.</a:t>
            </a:r>
          </a:p>
          <a:p>
            <a:r>
              <a:rPr lang="en-US" cap="none" dirty="0" smtClean="0"/>
              <a:t>For </a:t>
            </a:r>
            <a:r>
              <a:rPr lang="en-US" cap="none" dirty="0"/>
              <a:t>example, our alternative hypothesis in </a:t>
            </a:r>
            <a:r>
              <a:rPr lang="en-US" cap="none" dirty="0" smtClean="0"/>
              <a:t>the earlier situation </a:t>
            </a:r>
            <a:r>
              <a:rPr lang="en-US" cap="none" dirty="0"/>
              <a:t>would </a:t>
            </a:r>
            <a:r>
              <a:rPr lang="en-US" cap="none" dirty="0" smtClean="0"/>
              <a:t>be: </a:t>
            </a:r>
          </a:p>
          <a:p>
            <a:pPr lvl="1"/>
            <a:r>
              <a:rPr lang="en-US" cap="none" dirty="0" smtClean="0"/>
              <a:t>“Radishes </a:t>
            </a:r>
            <a:r>
              <a:rPr lang="en-US" cap="none" dirty="0"/>
              <a:t>treated with Gatorade will grow taller than the control radishes</a:t>
            </a:r>
            <a:r>
              <a:rPr lang="en-US" cap="none" dirty="0" smtClean="0"/>
              <a:t>.”</a:t>
            </a:r>
            <a:endParaRPr lang="en-US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97662" cy="914400"/>
          </a:xfrm>
        </p:spPr>
        <p:txBody>
          <a:bodyPr/>
          <a:lstStyle/>
          <a:p>
            <a:r>
              <a:rPr lang="en-US" dirty="0" smtClean="0"/>
              <a:t>significance </a:t>
            </a:r>
            <a:r>
              <a:rPr lang="en-US" dirty="0"/>
              <a:t>of your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8382000" cy="5257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b="1" u="sng" cap="none" dirty="0"/>
              <a:t>P-value:</a:t>
            </a:r>
            <a:r>
              <a:rPr lang="en-US" cap="none" dirty="0"/>
              <a:t> </a:t>
            </a:r>
            <a:r>
              <a:rPr lang="en-US" cap="none" dirty="0" smtClean="0"/>
              <a:t>this measurement enables you to determine whether or not you can accept or reject the null hypothesis. </a:t>
            </a:r>
          </a:p>
          <a:p>
            <a:pPr lvl="1"/>
            <a:r>
              <a:rPr lang="en-US" cap="none" dirty="0" smtClean="0"/>
              <a:t>P-value </a:t>
            </a:r>
            <a:r>
              <a:rPr lang="en-US" cap="none" dirty="0"/>
              <a:t>is a number between 0 and 1 and is interpreted in the following way</a:t>
            </a:r>
            <a:r>
              <a:rPr lang="en-US" cap="none" dirty="0" smtClean="0"/>
              <a:t>:</a:t>
            </a:r>
            <a:br>
              <a:rPr lang="en-US" cap="none" dirty="0" smtClean="0"/>
            </a:br>
            <a:endParaRPr lang="en-US" cap="none" dirty="0"/>
          </a:p>
          <a:p>
            <a:r>
              <a:rPr lang="en-US" cap="none" dirty="0"/>
              <a:t>Small p-value (lower than 0.05) = STRONG evidence against the null hypothesis.   </a:t>
            </a:r>
          </a:p>
          <a:p>
            <a:pPr lvl="1"/>
            <a:r>
              <a:rPr lang="en-US" cap="none" dirty="0"/>
              <a:t>A p-value under 0.05 means you would reject the null hypothesis and accept the alternative hypothesis. 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  <a:p>
            <a:r>
              <a:rPr lang="en-US" cap="none" dirty="0"/>
              <a:t>Large p-value </a:t>
            </a:r>
            <a:r>
              <a:rPr lang="en-US" cap="none" dirty="0" smtClean="0"/>
              <a:t>(over </a:t>
            </a:r>
            <a:r>
              <a:rPr lang="en-US" cap="none" dirty="0"/>
              <a:t>0.05) indicates that you have WEAK evidence against the null </a:t>
            </a:r>
            <a:r>
              <a:rPr lang="en-US" cap="none" dirty="0" smtClean="0"/>
              <a:t>hypothesis.</a:t>
            </a:r>
            <a:endParaRPr lang="en-US" cap="none" dirty="0"/>
          </a:p>
          <a:p>
            <a:pPr lvl="1"/>
            <a:r>
              <a:rPr lang="en-US" cap="none" dirty="0"/>
              <a:t>If p-value </a:t>
            </a:r>
            <a:r>
              <a:rPr lang="en-US" cap="none" dirty="0" smtClean="0"/>
              <a:t>greater than 0.05, you cannot reject </a:t>
            </a:r>
            <a:r>
              <a:rPr lang="en-US" cap="none" dirty="0"/>
              <a:t>the null </a:t>
            </a:r>
            <a:r>
              <a:rPr lang="en-US" cap="none" dirty="0" smtClean="0"/>
              <a:t>hypothesis.</a:t>
            </a:r>
            <a:br>
              <a:rPr lang="en-US" cap="none" dirty="0" smtClean="0"/>
            </a:br>
            <a:endParaRPr lang="en-US" cap="none" dirty="0" smtClean="0"/>
          </a:p>
          <a:p>
            <a:r>
              <a:rPr lang="en-US" dirty="0" smtClean="0"/>
              <a:t>A p-value above 0.05 does not indicate anything about your alternative hypothesis.  </a:t>
            </a:r>
          </a:p>
          <a:p>
            <a:pPr lvl="1"/>
            <a:r>
              <a:rPr lang="en-US" dirty="0" smtClean="0"/>
              <a:t>It only means that we cannot prove that the null hypothesis is incorrect.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308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59" y="24788"/>
            <a:ext cx="7797662" cy="1151965"/>
          </a:xfrm>
        </p:spPr>
        <p:txBody>
          <a:bodyPr/>
          <a:lstStyle/>
          <a:p>
            <a:pPr lvl="0"/>
            <a:r>
              <a:rPr lang="en-US" dirty="0"/>
              <a:t>Summary of concepts terms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779603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cap="none" dirty="0"/>
              <a:t>Most Important</a:t>
            </a:r>
            <a:r>
              <a:rPr lang="en-US" cap="none" dirty="0"/>
              <a:t> – </a:t>
            </a:r>
            <a:r>
              <a:rPr lang="en-US" u="sng" cap="none" dirty="0"/>
              <a:t>Reliability</a:t>
            </a:r>
            <a:r>
              <a:rPr lang="en-US" cap="none" dirty="0"/>
              <a:t> of data depends on two factors:</a:t>
            </a:r>
          </a:p>
          <a:p>
            <a:pPr lvl="1"/>
            <a:r>
              <a:rPr lang="en-US" cap="none" dirty="0"/>
              <a:t>1) </a:t>
            </a:r>
            <a:r>
              <a:rPr lang="en-US" b="1" cap="none" dirty="0"/>
              <a:t>How much data we have</a:t>
            </a:r>
            <a:r>
              <a:rPr lang="en-US" cap="none" dirty="0"/>
              <a:t>.  More data is more reliable.</a:t>
            </a:r>
          </a:p>
          <a:p>
            <a:pPr lvl="1"/>
            <a:r>
              <a:rPr lang="en-US" cap="none" dirty="0"/>
              <a:t>2) </a:t>
            </a:r>
            <a:r>
              <a:rPr lang="en-US" b="1" cap="none" dirty="0"/>
              <a:t>How similar the measurements are to each other</a:t>
            </a:r>
            <a:r>
              <a:rPr lang="en-US" cap="none" dirty="0"/>
              <a:t>.  More similar data is more reliable</a:t>
            </a:r>
            <a:r>
              <a:rPr lang="en-US" cap="none" dirty="0" smtClean="0"/>
              <a:t>.</a:t>
            </a:r>
            <a:br>
              <a:rPr lang="en-US" cap="none" dirty="0" smtClean="0"/>
            </a:br>
            <a:r>
              <a:rPr lang="en-US" cap="none" dirty="0" smtClean="0"/>
              <a:t> </a:t>
            </a:r>
            <a:endParaRPr lang="en-US" cap="none" dirty="0"/>
          </a:p>
          <a:p>
            <a:r>
              <a:rPr lang="en-US" u="sng" cap="none" dirty="0"/>
              <a:t>Mean</a:t>
            </a:r>
            <a:r>
              <a:rPr lang="en-US" cap="none" dirty="0"/>
              <a:t>: the average of the data.</a:t>
            </a:r>
          </a:p>
          <a:p>
            <a:pPr lvl="1"/>
            <a:r>
              <a:rPr lang="en-US" cap="none" dirty="0"/>
              <a:t>The mean is found by adding up all the measurements and dividing by the number of measurements that you have. </a:t>
            </a:r>
          </a:p>
          <a:p>
            <a:pPr lvl="1"/>
            <a:r>
              <a:rPr lang="en-US" cap="none" dirty="0"/>
              <a:t>Whether or not a mean (average) is reliable depends on how much data was used to create the mean and how similar the measurements are to each other</a:t>
            </a:r>
            <a:r>
              <a:rPr lang="en-US" cap="none" dirty="0" smtClean="0"/>
              <a:t>.</a:t>
            </a:r>
            <a:br>
              <a:rPr lang="en-US" cap="none" dirty="0" smtClean="0"/>
            </a:br>
            <a:endParaRPr lang="en-US" cap="none" dirty="0"/>
          </a:p>
          <a:p>
            <a:r>
              <a:rPr lang="en-US" u="sng" cap="none" dirty="0"/>
              <a:t>Variability</a:t>
            </a:r>
            <a:r>
              <a:rPr lang="en-US" cap="none" dirty="0"/>
              <a:t>: this is the measure of how much your measurements are different from each other. </a:t>
            </a:r>
          </a:p>
          <a:p>
            <a:pPr lvl="1"/>
            <a:r>
              <a:rPr lang="en-US" cap="none" dirty="0"/>
              <a:t>The more similar your measurements, the lower your variability. </a:t>
            </a:r>
          </a:p>
          <a:p>
            <a:pPr lvl="1"/>
            <a:r>
              <a:rPr lang="en-US" cap="none" dirty="0"/>
              <a:t>The less similar your measurements, the greater your variability.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59" y="24788"/>
            <a:ext cx="7797662" cy="1151965"/>
          </a:xfrm>
        </p:spPr>
        <p:txBody>
          <a:bodyPr/>
          <a:lstStyle/>
          <a:p>
            <a:pPr lvl="0"/>
            <a:r>
              <a:rPr lang="en-US" dirty="0"/>
              <a:t>Summary of concepts terms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779603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u="sng" dirty="0"/>
              <a:t>Standard Deviation</a:t>
            </a:r>
            <a:r>
              <a:rPr lang="en-US" dirty="0"/>
              <a:t>: this is the measurement of how much variability you have. </a:t>
            </a:r>
          </a:p>
          <a:p>
            <a:pPr lvl="1"/>
            <a:r>
              <a:rPr lang="en-US" dirty="0"/>
              <a:t>Standard Deviation tells us how much each measurement differs from the mean on average. </a:t>
            </a:r>
            <a:r>
              <a:rPr lang="en-US" dirty="0" smtClean="0"/>
              <a:t>The </a:t>
            </a:r>
            <a:r>
              <a:rPr lang="en-US" u="sng" dirty="0" smtClean="0"/>
              <a:t>lower</a:t>
            </a:r>
            <a:r>
              <a:rPr lang="en-US" dirty="0" smtClean="0"/>
              <a:t> the standard deviation, the </a:t>
            </a:r>
            <a:r>
              <a:rPr lang="en-US" u="sng" dirty="0" smtClean="0"/>
              <a:t>lower</a:t>
            </a:r>
            <a:r>
              <a:rPr lang="en-US" dirty="0" smtClean="0"/>
              <a:t> the variance, the </a:t>
            </a:r>
            <a:r>
              <a:rPr lang="en-US" u="sng" dirty="0" smtClean="0"/>
              <a:t>more reliable</a:t>
            </a:r>
            <a:r>
              <a:rPr lang="en-US" dirty="0" smtClean="0"/>
              <a:t> the results. </a:t>
            </a:r>
            <a:br>
              <a:rPr lang="en-US" dirty="0" smtClean="0"/>
            </a:br>
            <a:endParaRPr lang="en-US" dirty="0"/>
          </a:p>
          <a:p>
            <a:r>
              <a:rPr lang="en-US" u="sng" dirty="0"/>
              <a:t>Standard Error</a:t>
            </a:r>
            <a:r>
              <a:rPr lang="en-US" dirty="0"/>
              <a:t>: this is a measurement of the reliability of data that includes both variability and the amount of data in an experiment. </a:t>
            </a:r>
          </a:p>
          <a:p>
            <a:pPr lvl="1"/>
            <a:r>
              <a:rPr lang="en-US" dirty="0"/>
              <a:t>Standard Error is a more valuable measurement of the reliability of data because it includes both size and variance. </a:t>
            </a:r>
            <a:r>
              <a:rPr lang="en-US" dirty="0" smtClean="0"/>
              <a:t>The </a:t>
            </a:r>
            <a:r>
              <a:rPr lang="en-US" u="sng" dirty="0" smtClean="0"/>
              <a:t>lower</a:t>
            </a:r>
            <a:r>
              <a:rPr lang="en-US" dirty="0" smtClean="0"/>
              <a:t> the SE, the more reliable the results.</a:t>
            </a:r>
            <a:br>
              <a:rPr lang="en-US" dirty="0" smtClean="0"/>
            </a:br>
            <a:endParaRPr lang="en-US" dirty="0"/>
          </a:p>
          <a:p>
            <a:r>
              <a:rPr lang="en-US" u="sng" dirty="0"/>
              <a:t>Margin of Error</a:t>
            </a:r>
            <a:r>
              <a:rPr lang="en-US" dirty="0"/>
              <a:t>: the range in which we would almost always find the mean if we repeated the experiment under the same conditions. </a:t>
            </a:r>
          </a:p>
          <a:p>
            <a:pPr lvl="1"/>
            <a:r>
              <a:rPr lang="en-US" dirty="0"/>
              <a:t>Margin of Error is equal to: Mean +/- (2 x Standard Error).</a:t>
            </a:r>
          </a:p>
          <a:p>
            <a:pPr lvl="1"/>
            <a:r>
              <a:rPr lang="en-US" dirty="0"/>
              <a:t>This gives us over a 95% likelihood of finding an accurate margin of error.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u="sng" dirty="0"/>
              <a:t>Error Bars</a:t>
            </a:r>
            <a:r>
              <a:rPr lang="en-US" dirty="0"/>
              <a:t>: a visual depiction of margin of error on a graph. </a:t>
            </a:r>
          </a:p>
          <a:p>
            <a:pPr lvl="1"/>
            <a:r>
              <a:rPr lang="en-US" dirty="0"/>
              <a:t>Error bars are drawn on a graph based on the margin of error.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59" y="24788"/>
            <a:ext cx="7797662" cy="1151965"/>
          </a:xfrm>
        </p:spPr>
        <p:txBody>
          <a:bodyPr/>
          <a:lstStyle/>
          <a:p>
            <a:pPr lvl="0"/>
            <a:r>
              <a:rPr lang="en-US" dirty="0"/>
              <a:t>Summary of concepts terms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779603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u="sng" dirty="0"/>
              <a:t>Statistically significant difference</a:t>
            </a:r>
            <a:r>
              <a:rPr lang="en-US" dirty="0"/>
              <a:t>: this means that two means (averages) are different enough that they will always be different. </a:t>
            </a:r>
          </a:p>
          <a:p>
            <a:pPr lvl="1"/>
            <a:r>
              <a:rPr lang="en-US" dirty="0"/>
              <a:t>Two groups are significantly different if their </a:t>
            </a:r>
            <a:r>
              <a:rPr lang="en-US" dirty="0" smtClean="0"/>
              <a:t>error </a:t>
            </a:r>
            <a:r>
              <a:rPr lang="en-US" dirty="0"/>
              <a:t>bars do not overlap.</a:t>
            </a:r>
          </a:p>
          <a:p>
            <a:pPr lvl="1"/>
            <a:r>
              <a:rPr lang="en-US" dirty="0"/>
              <a:t>This means that the highest value in the margin of error of one group’s average does not overlap with the lowest value of the other group average’s margin of error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u="sng" dirty="0"/>
              <a:t>Null Hypothesis</a:t>
            </a:r>
            <a:r>
              <a:rPr lang="en-US" dirty="0"/>
              <a:t>: this is the hypothesis you are trying to disprove. </a:t>
            </a:r>
          </a:p>
          <a:p>
            <a:r>
              <a:rPr lang="en-US" u="sng" dirty="0"/>
              <a:t>Alternative Hypothesis</a:t>
            </a:r>
            <a:r>
              <a:rPr lang="en-US" dirty="0"/>
              <a:t>: this is the hypothesis </a:t>
            </a:r>
            <a:r>
              <a:rPr lang="en-US" dirty="0" smtClean="0"/>
              <a:t>that you </a:t>
            </a:r>
            <a:r>
              <a:rPr lang="en-US" dirty="0"/>
              <a:t>are trying to </a:t>
            </a:r>
            <a:r>
              <a:rPr lang="en-US" dirty="0" smtClean="0"/>
              <a:t>prove is correct </a:t>
            </a:r>
            <a:r>
              <a:rPr lang="en-US" dirty="0"/>
              <a:t>by disproving the null hypothesis.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u="sng" dirty="0"/>
              <a:t>P-value</a:t>
            </a:r>
            <a:r>
              <a:rPr lang="en-US" dirty="0"/>
              <a:t>: this tells us whether or not we can reject the null hypothesis and accept the alternative hypothesis. </a:t>
            </a:r>
          </a:p>
          <a:p>
            <a:pPr lvl="1"/>
            <a:r>
              <a:rPr lang="en-US" dirty="0"/>
              <a:t>If the p-value is below 0.05, we can reject the null </a:t>
            </a:r>
            <a:r>
              <a:rPr lang="en-US" dirty="0" smtClean="0"/>
              <a:t>hypothesis and accept the alternative hypothesis. </a:t>
            </a:r>
            <a:endParaRPr lang="en-US" dirty="0"/>
          </a:p>
          <a:p>
            <a:pPr lvl="1"/>
            <a:r>
              <a:rPr lang="en-US" dirty="0"/>
              <a:t>If the p-value is above 0.05, we cannot reject the null </a:t>
            </a:r>
            <a:r>
              <a:rPr lang="en-US" dirty="0" smtClean="0"/>
              <a:t>hypothesis.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=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Two factors affect whether or not the results of an experiment will be similar each time.</a:t>
            </a:r>
          </a:p>
          <a:p>
            <a:pPr lvl="1"/>
            <a:r>
              <a:rPr lang="en-US" b="1" u="sng" dirty="0"/>
              <a:t>Amount of Data</a:t>
            </a:r>
            <a:r>
              <a:rPr lang="en-US" u="sng" dirty="0"/>
              <a:t>:</a:t>
            </a:r>
            <a:r>
              <a:rPr lang="en-US" dirty="0"/>
              <a:t> the more data we have, the more likely we will have similar averages from our experiments each time it is performed. </a:t>
            </a:r>
          </a:p>
          <a:p>
            <a:pPr lvl="1"/>
            <a:r>
              <a:rPr lang="en-US" b="1" u="sng" dirty="0"/>
              <a:t>Similarity of Data:</a:t>
            </a:r>
            <a:r>
              <a:rPr lang="en-US" dirty="0"/>
              <a:t> the more alike our data, the more likely the experiment will have similar results each time.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Scientists use data to answer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/>
              <a:t>questions:</a:t>
            </a:r>
          </a:p>
          <a:p>
            <a:pPr lvl="1"/>
            <a:r>
              <a:rPr lang="en-US" u="sng" dirty="0"/>
              <a:t>1. How do I know that I am not wrong?</a:t>
            </a:r>
          </a:p>
          <a:p>
            <a:pPr lvl="1"/>
            <a:r>
              <a:rPr lang="en-US" u="sng" dirty="0"/>
              <a:t>2. How do I know that I will be right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i="1" u="sng" dirty="0" smtClean="0"/>
              <a:t>every</a:t>
            </a:r>
            <a:r>
              <a:rPr lang="en-US" u="sng" dirty="0" smtClean="0"/>
              <a:t> </a:t>
            </a:r>
            <a:r>
              <a:rPr lang="en-US" u="sng" dirty="0"/>
              <a:t>time? </a:t>
            </a:r>
          </a:p>
          <a:p>
            <a:endParaRPr lang="en-US" dirty="0"/>
          </a:p>
        </p:txBody>
      </p:sp>
      <p:pic>
        <p:nvPicPr>
          <p:cNvPr id="4" name="Picture 2" descr="http://www.opticalres.com/optics_for_kids/images/image_scientist_question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748926"/>
            <a:ext cx="2391229" cy="24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08726" y="6154888"/>
            <a:ext cx="845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effectLst/>
              </a:rPr>
              <a:t>opticalres.com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90160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9" y="228600"/>
            <a:ext cx="7797662" cy="1151965"/>
          </a:xfrm>
        </p:spPr>
        <p:txBody>
          <a:bodyPr/>
          <a:lstStyle/>
          <a:p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143000"/>
            <a:ext cx="7796030" cy="50292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cap="none" dirty="0"/>
              <a:t>Data in research is sort of like target practice. </a:t>
            </a:r>
          </a:p>
          <a:p>
            <a:pPr lvl="1"/>
            <a:r>
              <a:rPr lang="en-US" cap="none" dirty="0"/>
              <a:t>When you are shooting at a target, you want all of your shots to be close together. </a:t>
            </a:r>
            <a:endParaRPr lang="en-US" cap="none" dirty="0" smtClean="0"/>
          </a:p>
          <a:p>
            <a:pPr lvl="2"/>
            <a:r>
              <a:rPr lang="en-US" cap="none" dirty="0" smtClean="0"/>
              <a:t>The closer your shots are to each other, the better. </a:t>
            </a:r>
          </a:p>
          <a:p>
            <a:pPr lvl="1"/>
            <a:r>
              <a:rPr lang="en-US" cap="none" dirty="0" smtClean="0"/>
              <a:t>You </a:t>
            </a:r>
            <a:r>
              <a:rPr lang="en-US" cap="none" dirty="0"/>
              <a:t>also need to have lots of shots to ensure that a shooter is accurate and not just “lucky”.</a:t>
            </a:r>
          </a:p>
          <a:p>
            <a:pPr lvl="2"/>
            <a:r>
              <a:rPr lang="en-US" cap="none" dirty="0"/>
              <a:t>If a shooter only takes one shot and they hit a bulls-eye, it might be accuracy or it might be luck. </a:t>
            </a:r>
            <a:endParaRPr lang="en-US" cap="none" dirty="0" smtClean="0"/>
          </a:p>
          <a:p>
            <a:pPr lvl="2"/>
            <a:r>
              <a:rPr lang="en-US" cap="none" dirty="0" smtClean="0"/>
              <a:t>If a shooter takes lots of shots and all are on the bulls-eye, we know that the shooter is accurate. </a:t>
            </a:r>
            <a:br>
              <a:rPr lang="en-US" cap="none" dirty="0" smtClean="0"/>
            </a:br>
            <a:endParaRPr lang="en-US" cap="none" dirty="0" smtClean="0"/>
          </a:p>
          <a:p>
            <a:pPr lvl="0"/>
            <a:r>
              <a:rPr lang="en-US" cap="none" dirty="0" smtClean="0"/>
              <a:t>Statistics </a:t>
            </a:r>
            <a:r>
              <a:rPr lang="en-US" cap="none" dirty="0"/>
              <a:t>are similar to target practice: the more numbers we have, and the more similar each number is to each other, the better.</a:t>
            </a:r>
          </a:p>
          <a:p>
            <a:pPr lvl="1"/>
            <a:r>
              <a:rPr lang="en-US" cap="none" dirty="0" smtClean="0"/>
              <a:t>An </a:t>
            </a:r>
            <a:r>
              <a:rPr lang="en-US" cap="none" dirty="0"/>
              <a:t>archer wants lots of arrows all close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together </a:t>
            </a:r>
            <a:r>
              <a:rPr lang="en-US" cap="none" dirty="0"/>
              <a:t>on the </a:t>
            </a:r>
            <a:r>
              <a:rPr lang="en-US" cap="none" dirty="0" smtClean="0"/>
              <a:t>target.</a:t>
            </a:r>
          </a:p>
          <a:p>
            <a:pPr lvl="1"/>
            <a:r>
              <a:rPr lang="en-US" cap="none" dirty="0" smtClean="0"/>
              <a:t>A </a:t>
            </a:r>
            <a:r>
              <a:rPr lang="en-US" cap="none" dirty="0"/>
              <a:t>researcher wants </a:t>
            </a:r>
            <a:r>
              <a:rPr lang="en-US" cap="none" dirty="0" smtClean="0"/>
              <a:t>a large amount of </a:t>
            </a:r>
            <a:br>
              <a:rPr lang="en-US" cap="none" dirty="0" smtClean="0"/>
            </a:br>
            <a:r>
              <a:rPr lang="en-US" cap="none" dirty="0" smtClean="0"/>
              <a:t>measurements, </a:t>
            </a:r>
            <a:r>
              <a:rPr lang="en-US" cap="none" dirty="0"/>
              <a:t>and they want </a:t>
            </a:r>
            <a:r>
              <a:rPr lang="en-US" cap="none" dirty="0" smtClean="0"/>
              <a:t>those</a:t>
            </a:r>
            <a:br>
              <a:rPr lang="en-US" cap="none" dirty="0" smtClean="0"/>
            </a:br>
            <a:r>
              <a:rPr lang="en-US" cap="none" dirty="0" smtClean="0"/>
              <a:t>measurements to be </a:t>
            </a:r>
            <a:r>
              <a:rPr lang="en-US" cap="none" dirty="0"/>
              <a:t>as similar to each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other as </a:t>
            </a:r>
            <a:r>
              <a:rPr lang="en-US" cap="none" dirty="0"/>
              <a:t>possible. </a:t>
            </a:r>
          </a:p>
          <a:p>
            <a:pPr lvl="2"/>
            <a:endParaRPr lang="en-US" cap="none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667000" cy="207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487229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experiment with very little data and/or data that varies a lot will have results that are unreliable. </a:t>
            </a:r>
          </a:p>
          <a:p>
            <a:pPr lvl="1"/>
            <a:r>
              <a:rPr lang="en-US" dirty="0" smtClean="0"/>
              <a:t>If we don’t have a lot of data, or if that data varies a lot, we will be unable to predict how that experiment would turn out even if we repeated it under the exact same conditions.</a:t>
            </a:r>
            <a:endParaRPr lang="en-US" dirty="0"/>
          </a:p>
          <a:p>
            <a:r>
              <a:rPr lang="en-US" dirty="0"/>
              <a:t>However, if an experiment has lots of data AND that data is very similar, it is likely that the experiment </a:t>
            </a:r>
            <a:r>
              <a:rPr lang="en-US" i="1" dirty="0"/>
              <a:t>will</a:t>
            </a:r>
            <a:r>
              <a:rPr lang="en-US" dirty="0"/>
              <a:t> have reliable results if performed again. </a:t>
            </a:r>
          </a:p>
          <a:p>
            <a:pPr lvl="1"/>
            <a:r>
              <a:rPr lang="en-US" dirty="0"/>
              <a:t>This tells a researcher that their experimental results will be similar and predictable every time their experiment is repeated.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results are then considered reliable.</a:t>
            </a:r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29200"/>
            <a:ext cx="7118578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Somewhat Reliable		More Reliable	         Most Reliable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vs. Unreliable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6691556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Source: topendsports.com</a:t>
            </a:r>
            <a:endParaRPr lang="en-US" sz="1100" i="1" dirty="0"/>
          </a:p>
        </p:txBody>
      </p:sp>
      <p:pic>
        <p:nvPicPr>
          <p:cNvPr id="6" name="Picture 2" descr="http://www.topendsports.com/sport/archery/images/target-practice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"/>
          <a:stretch/>
        </p:blipFill>
        <p:spPr bwMode="auto">
          <a:xfrm>
            <a:off x="3810000" y="5334000"/>
            <a:ext cx="1524405" cy="15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opendsports.com/sport/archery/images/target-practice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"/>
          <a:stretch/>
        </p:blipFill>
        <p:spPr bwMode="auto">
          <a:xfrm>
            <a:off x="1727525" y="5334001"/>
            <a:ext cx="1524405" cy="15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508236" y="5388203"/>
            <a:ext cx="126736" cy="6858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73367" y="5446597"/>
            <a:ext cx="305995" cy="5690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32403" y="6038061"/>
            <a:ext cx="502569" cy="508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http://www.topendsports.com/sport/archery/images/target-practice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"/>
          <a:stretch/>
        </p:blipFill>
        <p:spPr bwMode="auto">
          <a:xfrm>
            <a:off x="5701367" y="5334000"/>
            <a:ext cx="1524405" cy="15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6399603" y="5388203"/>
            <a:ext cx="126736" cy="6858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64734" y="5446597"/>
            <a:ext cx="305995" cy="5690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23770" y="6038061"/>
            <a:ext cx="502569" cy="508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64734" y="5996594"/>
            <a:ext cx="547033" cy="11630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56606" y="5550251"/>
            <a:ext cx="126736" cy="6858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56332" y="5425397"/>
            <a:ext cx="48444" cy="6225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49615" y="5631366"/>
            <a:ext cx="520174" cy="41661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69015" y="6049427"/>
            <a:ext cx="700774" cy="24471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72940" y="6002652"/>
            <a:ext cx="78245" cy="46515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34004" y="5516352"/>
            <a:ext cx="773263" cy="54781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3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76200"/>
            <a:ext cx="7797662" cy="1151965"/>
          </a:xfrm>
        </p:spPr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1228164"/>
            <a:ext cx="8305800" cy="50964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cap="none" dirty="0"/>
              <a:t>In an experiment, the most important kind of statistic is the mean (or average) of the data.</a:t>
            </a:r>
          </a:p>
          <a:p>
            <a:pPr lvl="1"/>
            <a:r>
              <a:rPr lang="en-US" cap="none" dirty="0"/>
              <a:t>Mean is the same as average. </a:t>
            </a:r>
          </a:p>
          <a:p>
            <a:pPr lvl="1"/>
            <a:r>
              <a:rPr lang="en-US" cap="none" dirty="0"/>
              <a:t>It is calculated by dividing the sum of the numbers by the sample size. </a:t>
            </a:r>
          </a:p>
          <a:p>
            <a:pPr lvl="2"/>
            <a:r>
              <a:rPr lang="en-US" cap="none" dirty="0"/>
              <a:t>Mean = (Sum of Data)/(Sample Size)</a:t>
            </a:r>
          </a:p>
          <a:p>
            <a:pPr lvl="2"/>
            <a:r>
              <a:rPr lang="en-US" dirty="0"/>
              <a:t>T</a:t>
            </a:r>
            <a:r>
              <a:rPr lang="en-US" cap="none" dirty="0" smtClean="0"/>
              <a:t>he </a:t>
            </a:r>
            <a:r>
              <a:rPr lang="en-US" cap="none" dirty="0"/>
              <a:t>mean of 1, 2, &amp; 3 would be (1+2+3)/3 = 2.  The mean is 2. 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/>
              <a:t>The mean is important because provides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information </a:t>
            </a:r>
            <a:r>
              <a:rPr lang="en-US" cap="none" dirty="0"/>
              <a:t>about every measurement in a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single </a:t>
            </a:r>
            <a:r>
              <a:rPr lang="en-US" cap="none" dirty="0"/>
              <a:t>number. </a:t>
            </a:r>
          </a:p>
          <a:p>
            <a:pPr lvl="1"/>
            <a:r>
              <a:rPr lang="en-US" cap="none" dirty="0"/>
              <a:t>For example, a teacher would know if their class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understood </a:t>
            </a:r>
            <a:r>
              <a:rPr lang="en-US" cap="none" dirty="0"/>
              <a:t>the material in a unit by the average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score </a:t>
            </a:r>
            <a:r>
              <a:rPr lang="en-US" cap="none" dirty="0"/>
              <a:t>from the unit quiz.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63" y="3776382"/>
            <a:ext cx="1963238" cy="2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Averages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40873"/>
          <a:stretch/>
        </p:blipFill>
        <p:spPr>
          <a:xfrm>
            <a:off x="6781800" y="1066800"/>
            <a:ext cx="1835609" cy="5029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6553200" cy="5029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cap="none" dirty="0"/>
              <a:t>If the average score of a quiz is high, a teacher does not have to look at each score individually to see if the class did well. </a:t>
            </a:r>
            <a:endParaRPr lang="en-US" cap="none" dirty="0" smtClean="0"/>
          </a:p>
          <a:p>
            <a:pPr lvl="1"/>
            <a:r>
              <a:rPr lang="en-US" cap="none" dirty="0" smtClean="0"/>
              <a:t>A </a:t>
            </a:r>
            <a:r>
              <a:rPr lang="en-US" cap="none" dirty="0"/>
              <a:t>teacher can look at the average quiz score and assume that the class as a whole understood the </a:t>
            </a:r>
            <a:r>
              <a:rPr lang="en-US" cap="none" dirty="0" smtClean="0"/>
              <a:t>material if the average is high. </a:t>
            </a:r>
            <a:endParaRPr lang="en-US" cap="none" dirty="0"/>
          </a:p>
          <a:p>
            <a:pPr lvl="1"/>
            <a:r>
              <a:rPr lang="en-US" cap="none" dirty="0"/>
              <a:t>While a couple students might need to relearn the material and retake the quiz, </a:t>
            </a:r>
            <a:r>
              <a:rPr lang="en-US" cap="none" dirty="0" smtClean="0"/>
              <a:t>a </a:t>
            </a:r>
            <a:r>
              <a:rPr lang="en-US" cap="none" dirty="0"/>
              <a:t>teacher can assume they can move on to the next </a:t>
            </a:r>
            <a:r>
              <a:rPr lang="en-US" cap="none" dirty="0" smtClean="0"/>
              <a:t>unit with a high average. </a:t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/>
              <a:t>On the other hand, if the average quiz score is low, a teacher knows they should re-teach that unit (even if a couple students scored pretty well). </a:t>
            </a:r>
          </a:p>
          <a:p>
            <a:pPr lvl="1"/>
            <a:r>
              <a:rPr lang="en-US" cap="none" dirty="0"/>
              <a:t>Because they have the mean quiz score, a teacher can focus primarily on this number (the mean) to determine if their teaching was effective.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6200"/>
            <a:ext cx="7797662" cy="1151965"/>
          </a:xfrm>
        </p:spPr>
        <p:txBody>
          <a:bodyPr/>
          <a:lstStyle/>
          <a:p>
            <a:r>
              <a:rPr lang="en-US" dirty="0" smtClean="0"/>
              <a:t>Averages Can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14400"/>
            <a:ext cx="8077200" cy="5334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cap="none" dirty="0"/>
              <a:t>When we take the average of something, we are using a number that can change as our data changes.</a:t>
            </a:r>
          </a:p>
          <a:p>
            <a:pPr lvl="1"/>
            <a:r>
              <a:rPr lang="en-US" cap="none" dirty="0"/>
              <a:t>For example, if we wanted to know the mean height of this class. We would…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cap="none" dirty="0"/>
              <a:t>Record each person’s height.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cap="none" dirty="0"/>
              <a:t>Add all the heights together.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cap="none" dirty="0"/>
              <a:t>Divide by the number of students we </a:t>
            </a:r>
            <a:r>
              <a:rPr lang="en-US" cap="none" dirty="0" smtClean="0"/>
              <a:t>have.</a:t>
            </a:r>
            <a:br>
              <a:rPr lang="en-US" cap="none" dirty="0" smtClean="0"/>
            </a:br>
            <a:endParaRPr lang="en-US" cap="none" dirty="0" smtClean="0"/>
          </a:p>
          <a:p>
            <a:pPr lvl="0"/>
            <a:r>
              <a:rPr lang="en-US" cap="none" dirty="0" smtClean="0"/>
              <a:t>However, the mean height of class can change.</a:t>
            </a:r>
          </a:p>
          <a:p>
            <a:pPr lvl="1"/>
            <a:r>
              <a:rPr lang="en-US" cap="none" dirty="0" smtClean="0"/>
              <a:t>If </a:t>
            </a:r>
            <a:r>
              <a:rPr lang="en-US" cap="none" dirty="0"/>
              <a:t>we gained or lost a student, the mean </a:t>
            </a:r>
            <a:r>
              <a:rPr lang="en-US" cap="none" dirty="0" smtClean="0"/>
              <a:t>or </a:t>
            </a:r>
            <a:r>
              <a:rPr lang="en-US" cap="none" dirty="0"/>
              <a:t>average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height </a:t>
            </a:r>
            <a:r>
              <a:rPr lang="en-US" cap="none" dirty="0"/>
              <a:t>would be a new number.</a:t>
            </a:r>
          </a:p>
          <a:p>
            <a:pPr lvl="1"/>
            <a:r>
              <a:rPr lang="en-US" cap="none" dirty="0"/>
              <a:t>If a student had a growth-spurt, their </a:t>
            </a:r>
            <a:r>
              <a:rPr lang="en-US" cap="none" dirty="0" smtClean="0"/>
              <a:t>new </a:t>
            </a:r>
            <a:r>
              <a:rPr lang="en-US" cap="none" dirty="0"/>
              <a:t>height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would </a:t>
            </a:r>
            <a:r>
              <a:rPr lang="en-US" cap="none" dirty="0"/>
              <a:t>change the average </a:t>
            </a:r>
            <a:r>
              <a:rPr lang="en-US" cap="none" dirty="0" smtClean="0"/>
              <a:t>height </a:t>
            </a:r>
            <a:r>
              <a:rPr lang="en-US" cap="none" dirty="0"/>
              <a:t>if it was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calculated </a:t>
            </a:r>
            <a:r>
              <a:rPr lang="en-US" cap="none" dirty="0"/>
              <a:t>a few months later.</a:t>
            </a:r>
          </a:p>
          <a:p>
            <a:pPr lvl="1"/>
            <a:r>
              <a:rPr lang="en-US" cap="none" dirty="0"/>
              <a:t>The “average height” is not one number</a:t>
            </a:r>
            <a:r>
              <a:rPr lang="en-US" cap="none" dirty="0" smtClean="0"/>
              <a:t>; </a:t>
            </a:r>
            <a:r>
              <a:rPr lang="en-US" cap="none" dirty="0"/>
              <a:t>it can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change </a:t>
            </a:r>
            <a:r>
              <a:rPr lang="en-US" cap="none" dirty="0"/>
              <a:t>each time it is measured!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5"/>
          <a:stretch/>
        </p:blipFill>
        <p:spPr>
          <a:xfrm>
            <a:off x="6477001" y="2023339"/>
            <a:ext cx="2514599" cy="44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060"/>
            <a:ext cx="7797662" cy="1151965"/>
          </a:xfrm>
        </p:spPr>
        <p:txBody>
          <a:bodyPr/>
          <a:lstStyle/>
          <a:p>
            <a:r>
              <a:rPr lang="en-US" dirty="0" smtClean="0"/>
              <a:t>Class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395" y="990599"/>
            <a:ext cx="7796030" cy="510909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cap="none" dirty="0"/>
              <a:t>If our class did not have very many students, the addition of one more person’s height would have a big impact on the calculated average.</a:t>
            </a:r>
          </a:p>
          <a:p>
            <a:pPr lvl="1"/>
            <a:r>
              <a:rPr lang="en-US" cap="none" dirty="0"/>
              <a:t>On the other hand, if we had 1000 students in our class, the addition of one more person’s height would hardly change the calculated average. 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  <a:p>
            <a:pPr lvl="0"/>
            <a:r>
              <a:rPr lang="en-US" cap="none" dirty="0"/>
              <a:t>If a new person’s height was very similar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to </a:t>
            </a:r>
            <a:r>
              <a:rPr lang="en-US" cap="none" dirty="0"/>
              <a:t>the average, our calculated average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would </a:t>
            </a:r>
            <a:r>
              <a:rPr lang="en-US" cap="none" dirty="0"/>
              <a:t>not change much.</a:t>
            </a:r>
          </a:p>
          <a:p>
            <a:pPr lvl="1"/>
            <a:r>
              <a:rPr lang="en-US" cap="none" dirty="0"/>
              <a:t>On the other hand, if they were 6’7”, </a:t>
            </a:r>
            <a:r>
              <a:rPr lang="en-US" cap="none" dirty="0" smtClean="0"/>
              <a:t>our </a:t>
            </a:r>
            <a:br>
              <a:rPr lang="en-US" cap="none" dirty="0" smtClean="0"/>
            </a:br>
            <a:r>
              <a:rPr lang="en-US" cap="none" dirty="0" smtClean="0"/>
              <a:t>calculated </a:t>
            </a:r>
            <a:r>
              <a:rPr lang="en-US" cap="none" dirty="0"/>
              <a:t>average would </a:t>
            </a:r>
            <a:r>
              <a:rPr lang="en-US" cap="none" dirty="0" smtClean="0"/>
              <a:t>change a </a:t>
            </a:r>
            <a:r>
              <a:rPr lang="en-US" cap="none" dirty="0"/>
              <a:t>lot more.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88" r="18148"/>
          <a:stretch/>
        </p:blipFill>
        <p:spPr>
          <a:xfrm>
            <a:off x="6934200" y="2660933"/>
            <a:ext cx="2133600" cy="3968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1400" y="6409945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Berlin Sans FB" panose="020E0602020502020306" pitchFamily="34" charset="0"/>
              </a:rPr>
              <a:t>www.presentermedia.com</a:t>
            </a:r>
          </a:p>
        </p:txBody>
      </p:sp>
    </p:spTree>
    <p:extLst>
      <p:ext uri="{BB962C8B-B14F-4D97-AF65-F5344CB8AC3E}">
        <p14:creationId xmlns:p14="http://schemas.microsoft.com/office/powerpoint/2010/main" val="21950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1922</Words>
  <Application>Microsoft Office PowerPoint</Application>
  <PresentationFormat>On-screen Show (4:3)</PresentationFormat>
  <Paragraphs>193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Calibri</vt:lpstr>
      <vt:lpstr>Impact</vt:lpstr>
      <vt:lpstr>Main Event</vt:lpstr>
      <vt:lpstr>Statistics</vt:lpstr>
      <vt:lpstr>Statistics </vt:lpstr>
      <vt:lpstr>Reliability = similarity</vt:lpstr>
      <vt:lpstr>Statistics </vt:lpstr>
      <vt:lpstr>Reliable vs. Unreliable </vt:lpstr>
      <vt:lpstr>Averages</vt:lpstr>
      <vt:lpstr>Averages continued</vt:lpstr>
      <vt:lpstr>Averages Can change </vt:lpstr>
      <vt:lpstr>Class average</vt:lpstr>
      <vt:lpstr>Variability </vt:lpstr>
      <vt:lpstr>Variability </vt:lpstr>
      <vt:lpstr>Standard Deviation </vt:lpstr>
      <vt:lpstr>Standard Deviation </vt:lpstr>
      <vt:lpstr>Standard Deviation</vt:lpstr>
      <vt:lpstr>Standard error </vt:lpstr>
      <vt:lpstr>Standard Error</vt:lpstr>
      <vt:lpstr>Margin of error</vt:lpstr>
      <vt:lpstr>Margin of Error Continued…</vt:lpstr>
      <vt:lpstr>Error bars</vt:lpstr>
      <vt:lpstr>Error bars &amp; margin of error</vt:lpstr>
      <vt:lpstr>PowerPoint Presentation</vt:lpstr>
      <vt:lpstr>What to test?</vt:lpstr>
      <vt:lpstr>significance of your results</vt:lpstr>
      <vt:lpstr>Summary of concepts terms:</vt:lpstr>
      <vt:lpstr>Summary of concepts terms:</vt:lpstr>
      <vt:lpstr>Summary of concepts terms: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Species</dc:title>
  <dc:creator>WUHS</dc:creator>
  <cp:lastModifiedBy>Kohn Craig</cp:lastModifiedBy>
  <cp:revision>112</cp:revision>
  <cp:lastPrinted>2014-10-17T19:48:38Z</cp:lastPrinted>
  <dcterms:created xsi:type="dcterms:W3CDTF">2010-10-10T13:39:16Z</dcterms:created>
  <dcterms:modified xsi:type="dcterms:W3CDTF">2014-10-17T20:44:11Z</dcterms:modified>
</cp:coreProperties>
</file>