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236075" cy="7010400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17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17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98F31BA-3127-42BB-AE87-07667C59B98F}" type="datetimeFigureOut">
              <a:rPr lang="en-US" smtClean="0"/>
              <a:t>12/31/2014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AD58AFC-2EBF-4F48-9574-B5CC465F1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8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125E7-7F3E-4E8C-ACFC-A1EFE47BB390}" type="datetimeFigureOut">
              <a:rPr lang="en-US" smtClean="0"/>
              <a:t>12/31/2014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373438"/>
            <a:ext cx="7388225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F97DB-9F5E-438D-8D51-D0AC4603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1650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F97DB-9F5E-438D-8D51-D0AC46036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7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1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3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8" y="5410203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4" y="5410201"/>
            <a:ext cx="578317" cy="365125"/>
          </a:xfrm>
        </p:spPr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4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6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7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6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4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1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6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0692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3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6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3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3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7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7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60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1" y="4404597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1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6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6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3" y="4980856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73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40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1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8" y="609601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8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175376" y="7032"/>
            <a:ext cx="7110184" cy="1052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220592" y="1218973"/>
            <a:ext cx="8720208" cy="5443084"/>
          </a:xfrm>
          <a:solidFill>
            <a:srgbClr val="FDF7F7">
              <a:alpha val="87059"/>
            </a:srgbClr>
          </a:solidFill>
        </p:spPr>
        <p:txBody>
          <a:bodyPr>
            <a:normAutofit/>
          </a:bodyPr>
          <a:lstStyle>
            <a:lvl1pPr>
              <a:defRPr sz="3600" b="1"/>
            </a:lvl1pPr>
            <a:lvl2pPr>
              <a:defRPr sz="3200"/>
            </a:lvl2pPr>
            <a:lvl3pPr>
              <a:defRPr sz="2800" i="1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961">
            <a:off x="8289211" y="93367"/>
            <a:ext cx="1015674" cy="9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0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419228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9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8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9128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3" y="2249487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073399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3" y="2249486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9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6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2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30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1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30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8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7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3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1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1" y="618519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1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7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2" y="5883276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73D60-A7D7-4B5A-97AD-C633A4CC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8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on.theloop.school.nz/moodle/mod/book/tool/print/index.php?id=15989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net.com/ringworm_pictures_slideshow/article.htm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quizlet.com/20127153/micro-ch13-virions-prions-flash-card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cience.education.nih.gov/supplements/nih1/diseases/guide/understanding1.htm" TargetMode="External"/><Relationship Id="rId3" Type="http://schemas.openxmlformats.org/officeDocument/2006/relationships/hyperlink" Target="http://www.path.cam.ac.uk/~schisto/general_parasitology/parasitology_general_pathology.html" TargetMode="External"/><Relationship Id="rId7" Type="http://schemas.openxmlformats.org/officeDocument/2006/relationships/hyperlink" Target="http://www.cwd-info.org/index.php/fuseaction/about.faqDetail/ID/209ea1b39c93f85dde9a5a4261400ea2" TargetMode="External"/><Relationship Id="rId2" Type="http://schemas.openxmlformats.org/officeDocument/2006/relationships/hyperlink" Target="http://micro.digitalproteus.com/morphology2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nds.nih.gov/disorders/kuru/kuru.htm" TargetMode="External"/><Relationship Id="rId5" Type="http://schemas.openxmlformats.org/officeDocument/2006/relationships/hyperlink" Target="http://www.cdc.gov/ncidod/dvrd/prions/" TargetMode="External"/><Relationship Id="rId4" Type="http://schemas.openxmlformats.org/officeDocument/2006/relationships/hyperlink" Target="http://www.merckmanuals.com/home/infections/bacteremia_sepsis_and_septic_shock/sepsis_and_septic_shock.html" TargetMode="External"/><Relationship Id="rId9" Type="http://schemas.openxmlformats.org/officeDocument/2006/relationships/hyperlink" Target="https://www.softchalk.com/lessonchallenge09/lesson/ImmuneSystems/BloodLymphaticandImmuneSystems_prin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immunology.blogspot.com/2010/09/invasion-entry-of-pathogens-into-body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versideonline.com/health_reference/Infectious-Disease/ID00002.cf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droid.com/printerFriendlyViewPack.php?packId=469753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.bioninja.com.au/options/option-f-microbes-and-biote/f6-microbes-and-disease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u="sng" dirty="0"/>
              <a:t>Pathogens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 smtClean="0"/>
              <a:t>By C. Kohn</a:t>
            </a:r>
          </a:p>
          <a:p>
            <a:r>
              <a:rPr lang="en-US" cap="none" dirty="0" smtClean="0"/>
              <a:t>Agricultural Sciences</a:t>
            </a:r>
          </a:p>
          <a:p>
            <a:r>
              <a:rPr lang="en-US" cap="none" dirty="0" smtClean="0"/>
              <a:t>Waterford, WI</a:t>
            </a:r>
            <a:endParaRPr lang="en-US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10" y="5973767"/>
            <a:ext cx="2831690" cy="7514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3D60-A7D7-4B5A-97AD-C633A4CC65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2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2" y="840660"/>
            <a:ext cx="8720208" cy="582139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The inflammatory response due to the presence of toxins from bacteria can lead to </a:t>
            </a:r>
            <a:r>
              <a:rPr lang="en-US" dirty="0" smtClean="0"/>
              <a:t>septic shock </a:t>
            </a:r>
            <a:r>
              <a:rPr lang="en-US" dirty="0"/>
              <a:t>and even death.</a:t>
            </a:r>
          </a:p>
          <a:p>
            <a:pPr lvl="1"/>
            <a:r>
              <a:rPr lang="en-US" dirty="0"/>
              <a:t>When a toxin is sensed by an animal’s body, it causes a </a:t>
            </a:r>
            <a:r>
              <a:rPr lang="en-US" dirty="0" smtClean="0"/>
              <a:t>systemic </a:t>
            </a:r>
            <a:r>
              <a:rPr lang="en-US" dirty="0"/>
              <a:t>(body-wide) </a:t>
            </a:r>
            <a:r>
              <a:rPr lang="en-US" u="sng" dirty="0"/>
              <a:t>inflammatory response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This means that all the blood vessels in the body expand. </a:t>
            </a:r>
          </a:p>
          <a:p>
            <a:pPr lvl="1"/>
            <a:r>
              <a:rPr lang="en-US" dirty="0"/>
              <a:t>As </a:t>
            </a:r>
            <a:r>
              <a:rPr lang="en-US" u="sng" dirty="0"/>
              <a:t>vasodilation</a:t>
            </a:r>
            <a:r>
              <a:rPr lang="en-US" dirty="0"/>
              <a:t> (expansion of the blood vessels) occurs, the blood pressure of the animal drops. </a:t>
            </a:r>
            <a:r>
              <a:rPr lang="en-US" dirty="0" smtClean="0"/>
              <a:t>This </a:t>
            </a:r>
            <a:r>
              <a:rPr lang="en-US" dirty="0"/>
              <a:t>drop in blood pressure is known as </a:t>
            </a:r>
            <a:r>
              <a:rPr lang="en-US" u="sng" dirty="0"/>
              <a:t>hypotension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/>
              <a:t>The heart will weaken as it works harder to compensate for the hypotension. 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a result of this hypotension, organs will not receive adequate oxygen or nutrients due to impaired blood flow (</a:t>
            </a:r>
            <a:r>
              <a:rPr lang="en-US" u="sng" dirty="0" err="1"/>
              <a:t>hypoperfusion</a:t>
            </a:r>
            <a:r>
              <a:rPr lang="en-US" dirty="0"/>
              <a:t>), and organ systems will begin to shut down. </a:t>
            </a:r>
            <a:endParaRPr lang="en-US" dirty="0" smtClean="0"/>
          </a:p>
          <a:p>
            <a:pPr lvl="2"/>
            <a:r>
              <a:rPr lang="en-US" dirty="0" smtClean="0"/>
              <a:t>The kidneys will be unable to eliminate waste, allowing it to accumulate in the blood.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respiratory system will begin to fail, resulting in even less oxygen flow to the body’s organs and an increased rate of organ shut-down. </a:t>
            </a:r>
          </a:p>
          <a:p>
            <a:pPr lvl="1"/>
            <a:r>
              <a:rPr lang="en-US" dirty="0"/>
              <a:t>When an infection causes life-threatening low blood </a:t>
            </a:r>
            <a:r>
              <a:rPr lang="en-US" dirty="0" smtClean="0"/>
              <a:t>pressure, </a:t>
            </a:r>
            <a:r>
              <a:rPr lang="en-US" dirty="0"/>
              <a:t>this is known as </a:t>
            </a:r>
            <a:r>
              <a:rPr lang="en-US" u="sng" dirty="0"/>
              <a:t>septic shock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66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32189" y="6076339"/>
            <a:ext cx="1814052" cy="7079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Death</a:t>
            </a:r>
          </a:p>
        </p:txBody>
      </p:sp>
      <p:sp>
        <p:nvSpPr>
          <p:cNvPr id="7" name="Down Arrow 6"/>
          <p:cNvSpPr/>
          <p:nvPr/>
        </p:nvSpPr>
        <p:spPr>
          <a:xfrm>
            <a:off x="6747388" y="4125510"/>
            <a:ext cx="1983657" cy="2186798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Septic</a:t>
            </a:r>
            <a:br>
              <a:rPr lang="en-US" dirty="0"/>
            </a:br>
            <a:r>
              <a:rPr lang="en-US" dirty="0"/>
              <a:t>Shock</a:t>
            </a:r>
          </a:p>
        </p:txBody>
      </p:sp>
      <p:sp>
        <p:nvSpPr>
          <p:cNvPr id="6" name="Down Arrow 5"/>
          <p:cNvSpPr/>
          <p:nvPr/>
        </p:nvSpPr>
        <p:spPr>
          <a:xfrm>
            <a:off x="6747389" y="2967003"/>
            <a:ext cx="1983657" cy="17377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Sepsis</a:t>
            </a:r>
          </a:p>
        </p:txBody>
      </p:sp>
      <p:sp>
        <p:nvSpPr>
          <p:cNvPr id="5" name="Down Arrow 4"/>
          <p:cNvSpPr/>
          <p:nvPr/>
        </p:nvSpPr>
        <p:spPr>
          <a:xfrm>
            <a:off x="6747389" y="1737642"/>
            <a:ext cx="1983657" cy="1713483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Septic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3" y="1218973"/>
            <a:ext cx="6017975" cy="544308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Septic shock has the following stages:</a:t>
            </a:r>
          </a:p>
          <a:p>
            <a:pPr lvl="1"/>
            <a:r>
              <a:rPr lang="en-US" u="sng" dirty="0"/>
              <a:t>Infection</a:t>
            </a:r>
            <a:r>
              <a:rPr lang="en-US" dirty="0"/>
              <a:t>: presence of bacteria in what is normally sterile bodily tissue.</a:t>
            </a:r>
          </a:p>
          <a:p>
            <a:pPr lvl="1"/>
            <a:r>
              <a:rPr lang="en-US" u="sng" dirty="0"/>
              <a:t>Bacteremia</a:t>
            </a:r>
            <a:r>
              <a:rPr lang="en-US" dirty="0"/>
              <a:t>: presence of bacteria in the blood. </a:t>
            </a:r>
            <a:endParaRPr lang="en-US" dirty="0" smtClean="0"/>
          </a:p>
          <a:p>
            <a:pPr lvl="1"/>
            <a:r>
              <a:rPr lang="en-US" u="sng" dirty="0" smtClean="0"/>
              <a:t>Systemic Inflammatory Response (SIRS)</a:t>
            </a:r>
            <a:r>
              <a:rPr lang="en-US" dirty="0" smtClean="0"/>
              <a:t>: </a:t>
            </a:r>
            <a:r>
              <a:rPr lang="en-US" dirty="0"/>
              <a:t>when blood vessel dilate (vasodilation) due to bacteremia, causing hypotension (drop in blood pressure) and </a:t>
            </a:r>
            <a:r>
              <a:rPr lang="en-US" dirty="0" err="1"/>
              <a:t>hypoperfusion</a:t>
            </a:r>
            <a:r>
              <a:rPr lang="en-US" dirty="0"/>
              <a:t> (lack of blood flow through an organ). </a:t>
            </a:r>
          </a:p>
          <a:p>
            <a:pPr lvl="1"/>
            <a:r>
              <a:rPr lang="en-US" u="sng" dirty="0" smtClean="0"/>
              <a:t>Sepsis</a:t>
            </a:r>
            <a:r>
              <a:rPr lang="en-US" dirty="0"/>
              <a:t>: when </a:t>
            </a:r>
            <a:r>
              <a:rPr lang="en-US" dirty="0" smtClean="0"/>
              <a:t>inflammatory responses occur in tissues that are remote from the infection. </a:t>
            </a:r>
            <a:endParaRPr lang="en-US" dirty="0"/>
          </a:p>
          <a:p>
            <a:pPr lvl="1"/>
            <a:r>
              <a:rPr lang="en-US" dirty="0" smtClean="0"/>
              <a:t>Sepsis </a:t>
            </a:r>
            <a:r>
              <a:rPr lang="en-US" dirty="0"/>
              <a:t>becomes </a:t>
            </a:r>
            <a:r>
              <a:rPr lang="en-US" u="sng" dirty="0"/>
              <a:t>septic shock</a:t>
            </a:r>
            <a:r>
              <a:rPr lang="en-US" dirty="0"/>
              <a:t> if the </a:t>
            </a:r>
            <a:r>
              <a:rPr lang="en-US" dirty="0" smtClean="0"/>
              <a:t>systemic inflammatory </a:t>
            </a:r>
            <a:r>
              <a:rPr lang="en-US" dirty="0"/>
              <a:t>response leads to </a:t>
            </a:r>
            <a:r>
              <a:rPr lang="en-US" dirty="0" smtClean="0"/>
              <a:t>dangerously low </a:t>
            </a:r>
            <a:r>
              <a:rPr lang="en-US" dirty="0"/>
              <a:t>blood </a:t>
            </a:r>
            <a:r>
              <a:rPr lang="en-US" dirty="0" smtClean="0"/>
              <a:t>pressure, </a:t>
            </a:r>
            <a:r>
              <a:rPr lang="en-US" dirty="0"/>
              <a:t>and organ systems begin to fail as a </a:t>
            </a:r>
            <a:r>
              <a:rPr lang="en-US" dirty="0" smtClean="0"/>
              <a:t>result. </a:t>
            </a:r>
            <a:endParaRPr lang="en-US" dirty="0"/>
          </a:p>
        </p:txBody>
      </p:sp>
      <p:sp>
        <p:nvSpPr>
          <p:cNvPr id="10" name="Down Arrow Callout 9"/>
          <p:cNvSpPr/>
          <p:nvPr/>
        </p:nvSpPr>
        <p:spPr>
          <a:xfrm>
            <a:off x="6492977" y="423308"/>
            <a:ext cx="2492477" cy="1684763"/>
          </a:xfrm>
          <a:prstGeom prst="downArrowCallout">
            <a:avLst>
              <a:gd name="adj1" fmla="val 50000"/>
              <a:gd name="adj2" fmla="val 53837"/>
              <a:gd name="adj3" fmla="val 42335"/>
              <a:gd name="adj4" fmla="val 4764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Infection &amp; Bacteremia</a:t>
            </a:r>
          </a:p>
        </p:txBody>
      </p:sp>
    </p:spTree>
    <p:extLst>
      <p:ext uri="{BB962C8B-B14F-4D97-AF65-F5344CB8AC3E}">
        <p14:creationId xmlns:p14="http://schemas.microsoft.com/office/powerpoint/2010/main" val="203840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The second category of disease-causing pathogens are </a:t>
            </a:r>
            <a:r>
              <a:rPr lang="en-US" u="sng" dirty="0"/>
              <a:t>viruses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virus</a:t>
            </a:r>
            <a:r>
              <a:rPr lang="en-US" dirty="0"/>
              <a:t> consists of genetic material surrounded by a protein coat. </a:t>
            </a:r>
          </a:p>
          <a:p>
            <a:pPr lvl="2"/>
            <a:r>
              <a:rPr lang="en-US" dirty="0"/>
              <a:t>Viral genomes can be double or single stranded and can be DNA or </a:t>
            </a:r>
            <a:r>
              <a:rPr lang="en-US" dirty="0" smtClean="0"/>
              <a:t>RNA</a:t>
            </a:r>
          </a:p>
          <a:p>
            <a:r>
              <a:rPr lang="en-US" dirty="0" smtClean="0"/>
              <a:t>Viruses </a:t>
            </a:r>
            <a:r>
              <a:rPr lang="en-US" dirty="0"/>
              <a:t>are non-living. They cannot reproduce on their own and they do not metabolize food for energy.  </a:t>
            </a:r>
          </a:p>
          <a:p>
            <a:pPr lvl="1"/>
            <a:r>
              <a:rPr lang="en-US" dirty="0"/>
              <a:t>Because a virus is not alive, it will not respond to an antibiotic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To reproduce, a virus must hijack a cell and manipulate the cell so that it produces viral proteins instead of its normal cellular proteins. </a:t>
            </a:r>
          </a:p>
          <a:p>
            <a:pPr lvl="1"/>
            <a:r>
              <a:rPr lang="en-US" dirty="0"/>
              <a:t>To do this, the virus inserts its genome into the host cell,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forces the cell to reproduce its own genome.</a:t>
            </a:r>
          </a:p>
          <a:p>
            <a:pPr lvl="1"/>
            <a:r>
              <a:rPr lang="en-US" dirty="0"/>
              <a:t>The cell then makes mRNA and </a:t>
            </a:r>
            <a:r>
              <a:rPr lang="en-US" dirty="0" err="1"/>
              <a:t>tRNA</a:t>
            </a:r>
            <a:r>
              <a:rPr lang="en-US" dirty="0"/>
              <a:t> in order to produce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</a:t>
            </a:r>
            <a:r>
              <a:rPr lang="en-US" dirty="0"/>
              <a:t>viral proteins. </a:t>
            </a:r>
          </a:p>
          <a:p>
            <a:pPr lvl="1"/>
            <a:r>
              <a:rPr lang="en-US" dirty="0"/>
              <a:t>The cell assembles the viral proteins and genomes into new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viruses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These newly-assembled viruses are released from the cell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then </a:t>
            </a:r>
            <a:r>
              <a:rPr lang="en-US" dirty="0"/>
              <a:t>infect other cells, repeating the process over </a:t>
            </a:r>
            <a:r>
              <a:rPr lang="en-US" dirty="0" smtClean="0"/>
              <a:t>and </a:t>
            </a:r>
            <a:r>
              <a:rPr lang="en-US" dirty="0"/>
              <a:t>over.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r="8633"/>
          <a:stretch/>
        </p:blipFill>
        <p:spPr>
          <a:xfrm>
            <a:off x="6772789" y="4111999"/>
            <a:ext cx="2326969" cy="267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323051" y="6606043"/>
            <a:ext cx="16177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hlinkClick r:id="rId3"/>
              </a:rPr>
              <a:t>Source: learningon.theloop.school.nz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421622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2" y="931333"/>
            <a:ext cx="8720208" cy="573072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u="sng" dirty="0"/>
              <a:t>Retroviruses</a:t>
            </a:r>
            <a:r>
              <a:rPr lang="en-US" dirty="0"/>
              <a:t> are a kind of virus with the ability to insert their own genetic material into the genome of a cell. </a:t>
            </a:r>
          </a:p>
          <a:p>
            <a:pPr lvl="1"/>
            <a:r>
              <a:rPr lang="en-US" dirty="0"/>
              <a:t>Retroviruses have a unique enzyme called </a:t>
            </a:r>
            <a:r>
              <a:rPr lang="en-US" u="sng" dirty="0"/>
              <a:t>reverse transcriptase</a:t>
            </a:r>
            <a:r>
              <a:rPr lang="en-US" dirty="0"/>
              <a:t> that allows them to copy their RNA into the cell’s genome. </a:t>
            </a:r>
          </a:p>
          <a:p>
            <a:pPr lvl="1"/>
            <a:r>
              <a:rPr lang="en-US" dirty="0"/>
              <a:t>As the host’s cells divide, they reproduce the viral DNA, making retroviruses difficult to eliminate from a host. </a:t>
            </a:r>
          </a:p>
          <a:p>
            <a:r>
              <a:rPr lang="en-US" dirty="0"/>
              <a:t>Retroviruses also tend to have long latent periods (the time between infection and the exhibition of symptoms) which means that the disease often goes unnoticed and can more easily spread. </a:t>
            </a:r>
          </a:p>
          <a:p>
            <a:pPr lvl="1"/>
            <a:r>
              <a:rPr lang="en-US" dirty="0"/>
              <a:t>HIV is an example of a retrovirus. </a:t>
            </a:r>
          </a:p>
          <a:p>
            <a:pPr lvl="0"/>
            <a:r>
              <a:rPr lang="en-US" dirty="0"/>
              <a:t>All viruses cause their respective diseases by interrupting normal cellular function. </a:t>
            </a:r>
          </a:p>
          <a:p>
            <a:pPr lvl="1"/>
            <a:r>
              <a:rPr lang="en-US" dirty="0"/>
              <a:t>Some viruses use their own proteins to stop the creation of the host cell’s proteins. </a:t>
            </a:r>
          </a:p>
          <a:p>
            <a:pPr lvl="1"/>
            <a:r>
              <a:rPr lang="en-US" dirty="0"/>
              <a:t>Some viruses cause the cell membrane to break open and rupture. </a:t>
            </a:r>
          </a:p>
          <a:p>
            <a:pPr lvl="1"/>
            <a:r>
              <a:rPr lang="en-US" dirty="0"/>
              <a:t>Some viral proteins are toxins.</a:t>
            </a:r>
          </a:p>
          <a:p>
            <a:pPr lvl="1"/>
            <a:r>
              <a:rPr lang="en-US" dirty="0"/>
              <a:t>The presence of some proteins causes the host’s own immune system to attack and destroy its own cells to eliminate the virus. </a:t>
            </a:r>
          </a:p>
        </p:txBody>
      </p:sp>
    </p:spTree>
    <p:extLst>
      <p:ext uri="{BB962C8B-B14F-4D97-AF65-F5344CB8AC3E}">
        <p14:creationId xmlns:p14="http://schemas.microsoft.com/office/powerpoint/2010/main" val="380832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4" y="1218973"/>
            <a:ext cx="8598943" cy="544308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The third category of pathogens are </a:t>
            </a:r>
            <a:r>
              <a:rPr lang="en-US" u="sng" dirty="0"/>
              <a:t>fungi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Fungi, like animals and plants, are classified as their own kingdom of life. </a:t>
            </a:r>
          </a:p>
          <a:p>
            <a:pPr lvl="1"/>
            <a:r>
              <a:rPr lang="en-US" dirty="0"/>
              <a:t>Like animals and plants, fungi are </a:t>
            </a:r>
            <a:r>
              <a:rPr lang="en-US" u="sng" dirty="0"/>
              <a:t>eukaryotic</a:t>
            </a:r>
            <a:r>
              <a:rPr lang="en-US" dirty="0"/>
              <a:t>, meaning they have cellular organelle.</a:t>
            </a:r>
          </a:p>
          <a:p>
            <a:r>
              <a:rPr lang="en-US" dirty="0" smtClean="0"/>
              <a:t>Fungi </a:t>
            </a:r>
            <a:r>
              <a:rPr lang="en-US" dirty="0"/>
              <a:t>can be either unicellular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such as yeast) or multicellular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such as mushrooms). </a:t>
            </a:r>
          </a:p>
          <a:p>
            <a:pPr lvl="1"/>
            <a:r>
              <a:rPr lang="en-US" dirty="0"/>
              <a:t>With bacteria, fungi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the main decomposers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environment. </a:t>
            </a:r>
          </a:p>
          <a:p>
            <a:pPr lvl="1"/>
            <a:r>
              <a:rPr lang="en-US" dirty="0"/>
              <a:t>Ringworm in livestock is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well-known </a:t>
            </a:r>
            <a:r>
              <a:rPr lang="en-US" dirty="0"/>
              <a:t>example of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disease </a:t>
            </a:r>
            <a:r>
              <a:rPr lang="en-US" dirty="0"/>
              <a:t>caused by a fungal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pathogen</a:t>
            </a:r>
            <a:r>
              <a:rPr lang="en-US" dirty="0"/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0"/>
          <a:stretch/>
        </p:blipFill>
        <p:spPr>
          <a:xfrm>
            <a:off x="4730469" y="2569237"/>
            <a:ext cx="4070527" cy="4252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7822" y="6634050"/>
            <a:ext cx="25875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hlinkClick r:id="rId3"/>
              </a:rPr>
              <a:t>Source</a:t>
            </a:r>
            <a:r>
              <a:rPr lang="en-US" sz="800" i="1" dirty="0"/>
              <a:t>: http://www.scabies-killer.com/images/ringworm.jpg</a:t>
            </a:r>
          </a:p>
        </p:txBody>
      </p:sp>
    </p:spTree>
    <p:extLst>
      <p:ext uri="{BB962C8B-B14F-4D97-AF65-F5344CB8AC3E}">
        <p14:creationId xmlns:p14="http://schemas.microsoft.com/office/powerpoint/2010/main" val="1866076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Protozoa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3" y="1218973"/>
            <a:ext cx="5944234" cy="544308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u="sng" dirty="0"/>
              <a:t>Protozoa</a:t>
            </a:r>
            <a:r>
              <a:rPr lang="en-US" dirty="0"/>
              <a:t> are the fourth category of pathogens. </a:t>
            </a:r>
          </a:p>
          <a:p>
            <a:pPr lvl="1"/>
            <a:r>
              <a:rPr lang="en-US" dirty="0"/>
              <a:t>Protozoa are single-celled eukaryotes (they have cellular organelles). </a:t>
            </a:r>
          </a:p>
          <a:p>
            <a:pPr lvl="2"/>
            <a:r>
              <a:rPr lang="en-US" dirty="0"/>
              <a:t>The amoebas and paramecium are common examples. </a:t>
            </a:r>
          </a:p>
          <a:p>
            <a:pPr lvl="1"/>
            <a:r>
              <a:rPr lang="en-US" dirty="0"/>
              <a:t>Protozoa lack cell walls, which make them flexible and capable of quick movements.</a:t>
            </a:r>
          </a:p>
          <a:p>
            <a:r>
              <a:rPr lang="en-US" dirty="0"/>
              <a:t>Protozoa often invade the tissue of their hosts, causing tissue erosion and degradation. </a:t>
            </a:r>
          </a:p>
          <a:p>
            <a:pPr lvl="1"/>
            <a:r>
              <a:rPr lang="en-US" dirty="0"/>
              <a:t>Other protozoa, including </a:t>
            </a:r>
            <a:r>
              <a:rPr lang="en-US" i="1" dirty="0"/>
              <a:t>Giardia</a:t>
            </a:r>
            <a:r>
              <a:rPr lang="en-US" dirty="0"/>
              <a:t>, cause infection of the large intestine, causing it to swell which prevents nutrient absorption and causes diarrhea, gas, and cramping. </a:t>
            </a:r>
          </a:p>
          <a:p>
            <a:pPr lvl="1"/>
            <a:r>
              <a:rPr lang="en-US" dirty="0"/>
              <a:t>Malaria is caused by the </a:t>
            </a:r>
            <a:r>
              <a:rPr lang="en-US" i="1" dirty="0"/>
              <a:t>Plasmodium</a:t>
            </a:r>
            <a:r>
              <a:rPr lang="en-US" dirty="0"/>
              <a:t> protozoa; when Plasmodium gets into the blood, it destroys red blood cells and causes anemia, alternating fever &amp; chills, exhaustion, and often death.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4" b="7996"/>
          <a:stretch/>
        </p:blipFill>
        <p:spPr>
          <a:xfrm>
            <a:off x="6164828" y="1218974"/>
            <a:ext cx="2961820" cy="54088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9639" y="6554335"/>
            <a:ext cx="29054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Source: http://thumbs.dreamstime.com/z/protozoa-22943129.jpg</a:t>
            </a:r>
          </a:p>
        </p:txBody>
      </p:sp>
    </p:spTree>
    <p:extLst>
      <p:ext uri="{BB962C8B-B14F-4D97-AF65-F5344CB8AC3E}">
        <p14:creationId xmlns:p14="http://schemas.microsoft.com/office/powerpoint/2010/main" val="130397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Helminths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u="sng" dirty="0" err="1"/>
              <a:t>Helminths</a:t>
            </a:r>
            <a:r>
              <a:rPr lang="en-US" dirty="0"/>
              <a:t>, or </a:t>
            </a:r>
            <a:r>
              <a:rPr lang="en-US" dirty="0" smtClean="0"/>
              <a:t>parasitic </a:t>
            </a:r>
            <a:r>
              <a:rPr lang="en-US" dirty="0"/>
              <a:t>worms, comprise the fifth category of pathogens.</a:t>
            </a:r>
          </a:p>
          <a:p>
            <a:pPr lvl="1"/>
            <a:r>
              <a:rPr lang="en-US" dirty="0" err="1"/>
              <a:t>Helminths</a:t>
            </a:r>
            <a:r>
              <a:rPr lang="en-US" dirty="0"/>
              <a:t> are multicellular eukaryotes with tube-like bodies. </a:t>
            </a:r>
          </a:p>
          <a:p>
            <a:pPr lvl="1"/>
            <a:r>
              <a:rPr lang="en-US" dirty="0"/>
              <a:t>There are three main classes of helminthes: </a:t>
            </a:r>
            <a:r>
              <a:rPr lang="en-US" u="sng" dirty="0"/>
              <a:t>nematodes</a:t>
            </a:r>
            <a:r>
              <a:rPr lang="en-US" dirty="0"/>
              <a:t> (roundworms), </a:t>
            </a:r>
            <a:r>
              <a:rPr lang="en-US" u="sng" dirty="0" err="1"/>
              <a:t>cestodes</a:t>
            </a:r>
            <a:r>
              <a:rPr lang="en-US" dirty="0"/>
              <a:t> (tapeworms), and </a:t>
            </a:r>
            <a:r>
              <a:rPr lang="en-US" u="sng" dirty="0" err="1"/>
              <a:t>trematodes</a:t>
            </a:r>
            <a:r>
              <a:rPr lang="en-US" dirty="0"/>
              <a:t> (flukes). </a:t>
            </a:r>
          </a:p>
          <a:p>
            <a:pPr lvl="1"/>
            <a:r>
              <a:rPr lang="en-US" dirty="0" err="1"/>
              <a:t>Helminths</a:t>
            </a:r>
            <a:r>
              <a:rPr lang="en-US" dirty="0"/>
              <a:t> are unique because they do not proliferate inside their hosts; their offspring will usually be passed in fecal matter from animal hosts so that they can infect other animals. </a:t>
            </a:r>
          </a:p>
          <a:p>
            <a:pPr lvl="1"/>
            <a:r>
              <a:rPr lang="en-US" dirty="0"/>
              <a:t>Most </a:t>
            </a:r>
            <a:r>
              <a:rPr lang="en-US" dirty="0" err="1"/>
              <a:t>helminths</a:t>
            </a:r>
            <a:r>
              <a:rPr lang="en-US" dirty="0"/>
              <a:t> develop slowly inside their hosts, and usually symptoms are mild and have a slow onset. </a:t>
            </a:r>
          </a:p>
          <a:p>
            <a:pPr lvl="0"/>
            <a:r>
              <a:rPr lang="en-US" dirty="0" err="1"/>
              <a:t>Helminths</a:t>
            </a:r>
            <a:r>
              <a:rPr lang="en-US" dirty="0"/>
              <a:t> can affect their hosts in a variety of ways. </a:t>
            </a:r>
          </a:p>
          <a:p>
            <a:pPr lvl="1"/>
            <a:r>
              <a:rPr lang="en-US" dirty="0"/>
              <a:t>Both adults and larva can cause diseases depending </a:t>
            </a:r>
            <a:r>
              <a:rPr lang="en-US" dirty="0" smtClean="0"/>
              <a:t>on </a:t>
            </a:r>
            <a:r>
              <a:rPr lang="en-US" dirty="0"/>
              <a:t>the species. </a:t>
            </a:r>
          </a:p>
          <a:p>
            <a:pPr lvl="1"/>
            <a:r>
              <a:rPr lang="en-US" dirty="0"/>
              <a:t>The severity of the symptoms depends on the concentration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err="1"/>
              <a:t>helminths</a:t>
            </a:r>
            <a:r>
              <a:rPr lang="en-US" dirty="0"/>
              <a:t> inside the host. </a:t>
            </a:r>
          </a:p>
          <a:p>
            <a:pPr lvl="1"/>
            <a:r>
              <a:rPr lang="en-US" dirty="0" err="1"/>
              <a:t>Helminths</a:t>
            </a:r>
            <a:r>
              <a:rPr lang="en-US" dirty="0"/>
              <a:t> affect the host’s tissue in a number of ways, but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typically </a:t>
            </a:r>
            <a:r>
              <a:rPr lang="en-US" dirty="0"/>
              <a:t>they cause disruption either by physically disrupting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tissue of the host or by taking nutrients from the host’s body.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47" y="4818509"/>
            <a:ext cx="2038555" cy="1843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89290" y="6642556"/>
            <a:ext cx="26547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Source: http://bingsti.ru/styled/files/044004380441-1.jpg</a:t>
            </a:r>
          </a:p>
        </p:txBody>
      </p:sp>
    </p:spTree>
    <p:extLst>
      <p:ext uri="{BB962C8B-B14F-4D97-AF65-F5344CB8AC3E}">
        <p14:creationId xmlns:p14="http://schemas.microsoft.com/office/powerpoint/2010/main" val="2614047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err="1" smtClean="0"/>
              <a:t>Helminths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2" y="1218973"/>
            <a:ext cx="5369046" cy="544308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Examples of </a:t>
            </a:r>
            <a:r>
              <a:rPr lang="en-US" dirty="0" err="1"/>
              <a:t>helminth</a:t>
            </a:r>
            <a:r>
              <a:rPr lang="en-US" dirty="0"/>
              <a:t> diseases include the following: </a:t>
            </a:r>
          </a:p>
          <a:p>
            <a:pPr lvl="1"/>
            <a:r>
              <a:rPr lang="en-US" dirty="0"/>
              <a:t>Hookworms are a kind of </a:t>
            </a:r>
            <a:r>
              <a:rPr lang="en-US" dirty="0" err="1"/>
              <a:t>helminth</a:t>
            </a:r>
            <a:r>
              <a:rPr lang="en-US" dirty="0"/>
              <a:t> and cause anemia (lack of red blood cells) and malnutrition. </a:t>
            </a:r>
          </a:p>
          <a:p>
            <a:pPr lvl="1"/>
            <a:r>
              <a:rPr lang="en-US" dirty="0"/>
              <a:t>Some </a:t>
            </a:r>
            <a:r>
              <a:rPr lang="en-US" dirty="0" err="1"/>
              <a:t>helminths</a:t>
            </a:r>
            <a:r>
              <a:rPr lang="en-US" dirty="0"/>
              <a:t> burrow into the skin or eyes causing itching, infection, and inflammation. </a:t>
            </a:r>
          </a:p>
          <a:p>
            <a:pPr lvl="1"/>
            <a:r>
              <a:rPr lang="en-US" dirty="0" err="1"/>
              <a:t>Cysticercosis</a:t>
            </a:r>
            <a:r>
              <a:rPr lang="en-US" dirty="0"/>
              <a:t> is caused by a pork tapeworm and causes bumps to develop in the skin and muscles as well as neurological problems. </a:t>
            </a:r>
          </a:p>
          <a:p>
            <a:pPr lvl="1"/>
            <a:r>
              <a:rPr lang="en-US" dirty="0" err="1"/>
              <a:t>Echinococcus</a:t>
            </a:r>
            <a:r>
              <a:rPr lang="en-US" dirty="0"/>
              <a:t> tapeworms cause liver failure, lung disease, and brain abnormalities.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4661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/>
              <a:t>Source: http://www.poultryhub.org/wp-content/uploads/2012/05/Helminths-Ascaridia-galli-in-SI.jpg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1370" y="1891620"/>
            <a:ext cx="5356577" cy="35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26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Prions are the most-recently discovered class of pathogens. </a:t>
            </a:r>
          </a:p>
          <a:p>
            <a:pPr lvl="1"/>
            <a:r>
              <a:rPr lang="en-US" u="sng" dirty="0"/>
              <a:t>Prions</a:t>
            </a:r>
            <a:r>
              <a:rPr lang="en-US" dirty="0"/>
              <a:t> are infectious proteins. They are not alive and are not a kind of living species. 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Prions affect their host by causing abnormal folding of the host’s proteins. </a:t>
            </a:r>
          </a:p>
          <a:p>
            <a:pPr lvl="1"/>
            <a:r>
              <a:rPr lang="en-US" dirty="0"/>
              <a:t>Like a key for a lock, the function of a protein depends on its shape. </a:t>
            </a:r>
          </a:p>
          <a:p>
            <a:pPr lvl="1"/>
            <a:r>
              <a:rPr lang="en-US" dirty="0"/>
              <a:t>When a prion alters the shape of a protein, it changes its function and makes it useless (much like if you bent a key at an angle, it would not work in a lock). </a:t>
            </a:r>
          </a:p>
          <a:p>
            <a:pPr lvl="1"/>
            <a:r>
              <a:rPr lang="en-US" dirty="0"/>
              <a:t>The abnormal folding or proteins leads to tissue loss in the brain of the host, leading to literal holes in the brain.</a:t>
            </a:r>
          </a:p>
          <a:p>
            <a:pPr lvl="1"/>
            <a:r>
              <a:rPr lang="en-US" dirty="0"/>
              <a:t>Bovine Spongiform Encephalopathy (BSE, or Mad Cow), Chronic Wasting Disease (CWD, common in deer and elk), and </a:t>
            </a:r>
            <a:r>
              <a:rPr lang="en-US" dirty="0" err="1"/>
              <a:t>scrapie</a:t>
            </a:r>
            <a:r>
              <a:rPr lang="en-US" dirty="0"/>
              <a:t> (common in sheep) are common forms of animal prion diseases. </a:t>
            </a:r>
          </a:p>
          <a:p>
            <a:pPr lvl="1"/>
            <a:r>
              <a:rPr lang="en-US" dirty="0"/>
              <a:t>Humans prion diseases include Creutzfeldt-Jakob Disease (CJD) and </a:t>
            </a:r>
            <a:r>
              <a:rPr lang="en-US" dirty="0" err="1"/>
              <a:t>Kuru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2684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Prion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72" y="791932"/>
            <a:ext cx="6711150" cy="576240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Prion diseases are most commonly spread through ingestion of infected materials.</a:t>
            </a:r>
          </a:p>
          <a:p>
            <a:pPr lvl="1"/>
            <a:r>
              <a:rPr lang="en-US" dirty="0"/>
              <a:t>For example, </a:t>
            </a:r>
            <a:r>
              <a:rPr lang="en-US" dirty="0" err="1"/>
              <a:t>scrapie</a:t>
            </a:r>
            <a:r>
              <a:rPr lang="en-US" dirty="0"/>
              <a:t> and mad cow disease </a:t>
            </a:r>
            <a:r>
              <a:rPr lang="en-US" dirty="0" smtClean="0"/>
              <a:t>(below) were </a:t>
            </a:r>
            <a:r>
              <a:rPr lang="en-US" dirty="0"/>
              <a:t>transmitted to animals when they were fed rendered animal protein supplements from previously-infected animals. </a:t>
            </a:r>
          </a:p>
          <a:p>
            <a:pPr lvl="1"/>
            <a:r>
              <a:rPr lang="en-US" dirty="0" err="1"/>
              <a:t>Kuru</a:t>
            </a:r>
            <a:r>
              <a:rPr lang="en-US" dirty="0"/>
              <a:t> was spread among the Fore people of New Guinea because of a practice of ritualized cannibalism. </a:t>
            </a:r>
          </a:p>
          <a:p>
            <a:pPr lvl="1"/>
            <a:r>
              <a:rPr lang="en-US" dirty="0"/>
              <a:t>CWD seems to be spread by saliva, urine, and feces and may have a correlation to populations of deer and elk that have high </a:t>
            </a:r>
            <a:r>
              <a:rPr lang="en-US" dirty="0" smtClean="0"/>
              <a:t>concentrations around </a:t>
            </a:r>
            <a:r>
              <a:rPr lang="en-US" dirty="0"/>
              <a:t>a feeding </a:t>
            </a:r>
            <a:r>
              <a:rPr lang="en-US" dirty="0" smtClean="0"/>
              <a:t>area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As of this time,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is </a:t>
            </a:r>
            <a:r>
              <a:rPr lang="en-US" dirty="0"/>
              <a:t>no known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treatment </a:t>
            </a:r>
            <a:r>
              <a:rPr lang="en-US" dirty="0"/>
              <a:t>for any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prion </a:t>
            </a:r>
            <a:r>
              <a:rPr lang="en-US" dirty="0"/>
              <a:t>diseases.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0"/>
          <a:stretch/>
        </p:blipFill>
        <p:spPr>
          <a:xfrm>
            <a:off x="7103680" y="231762"/>
            <a:ext cx="1804346" cy="3256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57" y="4504009"/>
            <a:ext cx="3888967" cy="218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2"/>
          <a:stretch/>
        </p:blipFill>
        <p:spPr>
          <a:xfrm>
            <a:off x="7118199" y="3405374"/>
            <a:ext cx="1789829" cy="32566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18199" y="6554335"/>
            <a:ext cx="9476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DD4B39"/>
                </a:solidFill>
                <a:hlinkClick r:id="rId4"/>
              </a:rPr>
              <a:t>Source: quizlet.com</a:t>
            </a:r>
            <a:endParaRPr lang="en-US" sz="800" i="1" dirty="0"/>
          </a:p>
        </p:txBody>
      </p:sp>
      <p:sp>
        <p:nvSpPr>
          <p:cNvPr id="8" name="Rectangle 7"/>
          <p:cNvSpPr/>
          <p:nvPr/>
        </p:nvSpPr>
        <p:spPr>
          <a:xfrm>
            <a:off x="5167525" y="6655134"/>
            <a:ext cx="18501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/>
              <a:t>Source: news.bbcimg.co.uk/media/images</a:t>
            </a:r>
          </a:p>
        </p:txBody>
      </p:sp>
    </p:spTree>
    <p:extLst>
      <p:ext uri="{BB962C8B-B14F-4D97-AF65-F5344CB8AC3E}">
        <p14:creationId xmlns:p14="http://schemas.microsoft.com/office/powerpoint/2010/main" val="205622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67258" y="1192160"/>
            <a:ext cx="6593164" cy="5491544"/>
          </a:xfrm>
          <a:prstGeom prst="rect">
            <a:avLst/>
          </a:prstGeom>
          <a:solidFill>
            <a:srgbClr val="FDF7F7">
              <a:alpha val="87059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2" y="1218972"/>
            <a:ext cx="8687435" cy="549154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Any organism that is capable </a:t>
            </a:r>
            <a:r>
              <a:rPr lang="en-US" dirty="0"/>
              <a:t>of causing </a:t>
            </a:r>
            <a:r>
              <a:rPr lang="en-US" dirty="0" smtClean="0"/>
              <a:t>a disease is called a </a:t>
            </a:r>
            <a:r>
              <a:rPr lang="en-US" u="sng" dirty="0" smtClean="0"/>
              <a:t>pathogen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Most pathogens are </a:t>
            </a:r>
            <a:r>
              <a:rPr lang="en-US" u="sng" dirty="0" smtClean="0"/>
              <a:t>microorganisms</a:t>
            </a:r>
            <a:r>
              <a:rPr lang="en-US" dirty="0" smtClean="0"/>
              <a:t> (</a:t>
            </a:r>
            <a:r>
              <a:rPr lang="en-US" dirty="0"/>
              <a:t>bacterium, </a:t>
            </a:r>
            <a:r>
              <a:rPr lang="en-US" dirty="0" smtClean="0"/>
              <a:t>virus</a:t>
            </a:r>
            <a:r>
              <a:rPr lang="en-US" dirty="0"/>
              <a:t>, or </a:t>
            </a:r>
            <a:r>
              <a:rPr lang="en-US" dirty="0" smtClean="0"/>
              <a:t>fungus) but most </a:t>
            </a:r>
            <a:r>
              <a:rPr lang="en-US" dirty="0"/>
              <a:t>microorganisms do NOT </a:t>
            </a:r>
            <a:r>
              <a:rPr lang="en-US" dirty="0" smtClean="0"/>
              <a:t>cause </a:t>
            </a:r>
            <a:r>
              <a:rPr lang="en-US" dirty="0"/>
              <a:t>disease.</a:t>
            </a:r>
          </a:p>
          <a:p>
            <a:pPr lvl="1"/>
            <a:r>
              <a:rPr lang="en-US" dirty="0"/>
              <a:t>Many </a:t>
            </a:r>
            <a:r>
              <a:rPr lang="en-US" dirty="0" smtClean="0"/>
              <a:t>microorganisms even </a:t>
            </a:r>
            <a:r>
              <a:rPr lang="en-US" dirty="0"/>
              <a:t>provide some protection from infectious pathogens by slowing their growth through competition.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In order to cause disease a pathogen must </a:t>
            </a:r>
            <a:r>
              <a:rPr lang="en-US" dirty="0" smtClean="0"/>
              <a:t>be </a:t>
            </a:r>
            <a:r>
              <a:rPr lang="en-US" dirty="0"/>
              <a:t>able </a:t>
            </a:r>
            <a:r>
              <a:rPr lang="en-US" dirty="0" smtClean="0"/>
              <a:t>to </a:t>
            </a:r>
            <a:r>
              <a:rPr lang="en-US" dirty="0"/>
              <a:t>get entrance into a host (the affected organism), </a:t>
            </a:r>
            <a:r>
              <a:rPr lang="en-US" dirty="0" smtClean="0"/>
              <a:t>adhere </a:t>
            </a:r>
            <a:r>
              <a:rPr lang="en-US" dirty="0"/>
              <a:t>to the host’s tissue, and cause </a:t>
            </a:r>
            <a:r>
              <a:rPr lang="en-US" dirty="0" smtClean="0"/>
              <a:t>damage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 pathogen most commonly gains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entrance </a:t>
            </a:r>
            <a:r>
              <a:rPr lang="en-US" dirty="0"/>
              <a:t>into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animal </a:t>
            </a:r>
            <a:r>
              <a:rPr lang="en-US" dirty="0"/>
              <a:t>via the mucus membranes,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including </a:t>
            </a:r>
            <a:r>
              <a:rPr lang="en-US" dirty="0"/>
              <a:t>the mouth,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eyes</a:t>
            </a:r>
            <a:r>
              <a:rPr lang="en-US" dirty="0"/>
              <a:t>, nostrils, and genitals. </a:t>
            </a:r>
          </a:p>
          <a:p>
            <a:pPr lvl="1"/>
            <a:r>
              <a:rPr lang="en-US" dirty="0"/>
              <a:t>Cuts or openings in the skin can also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lead </a:t>
            </a:r>
            <a:r>
              <a:rPr lang="en-US" dirty="0"/>
              <a:t>to infection.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60" y="3770854"/>
            <a:ext cx="4769597" cy="31357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58697" y="6674011"/>
            <a:ext cx="28021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Source: http://www.scq.ubc.ca/mucosal-immunity-and-vaccines/</a:t>
            </a:r>
          </a:p>
        </p:txBody>
      </p:sp>
    </p:spTree>
    <p:extLst>
      <p:ext uri="{BB962C8B-B14F-4D97-AF65-F5344CB8AC3E}">
        <p14:creationId xmlns:p14="http://schemas.microsoft.com/office/powerpoint/2010/main" val="2056058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u="sng" dirty="0">
                <a:hlinkClick r:id="rId2"/>
              </a:rPr>
              <a:t>http://micro.digitalproteus.com/morphology2.php</a:t>
            </a:r>
            <a:endParaRPr lang="en-US" dirty="0"/>
          </a:p>
          <a:p>
            <a:r>
              <a:rPr lang="en-US" u="sng" dirty="0">
                <a:hlinkClick r:id="rId3"/>
              </a:rPr>
              <a:t>http://www.path.cam.ac.uk/~schisto/general_parasitology/parasitology_general_pathology.html</a:t>
            </a:r>
            <a:endParaRPr lang="en-US" dirty="0"/>
          </a:p>
          <a:p>
            <a:r>
              <a:rPr lang="en-US" u="sng" dirty="0">
                <a:hlinkClick r:id="rId4"/>
              </a:rPr>
              <a:t>http://www.merckmanuals.com/home/infections/bacteremia_sepsis_and_septic_shock/sepsis_and_septic_shock.html</a:t>
            </a:r>
            <a:endParaRPr lang="en-US" dirty="0"/>
          </a:p>
          <a:p>
            <a:r>
              <a:rPr lang="en-US" u="sng" dirty="0">
                <a:hlinkClick r:id="rId5"/>
              </a:rPr>
              <a:t>http://www.cdc.gov/ncidod/dvrd/prions/</a:t>
            </a:r>
            <a:endParaRPr lang="en-US" dirty="0"/>
          </a:p>
          <a:p>
            <a:r>
              <a:rPr lang="en-US" u="sng" dirty="0">
                <a:hlinkClick r:id="rId6"/>
              </a:rPr>
              <a:t>http://www.ninds.nih.gov/disorders/kuru/kuru.htm</a:t>
            </a:r>
            <a:endParaRPr lang="en-US" dirty="0"/>
          </a:p>
          <a:p>
            <a:r>
              <a:rPr lang="en-US" u="sng" dirty="0">
                <a:hlinkClick r:id="rId7"/>
              </a:rPr>
              <a:t>http://www.cwd-info.org/index.php/fuseaction/about.faqDetail/ID/209ea1b39c93f85dde9a5a4261400ea2</a:t>
            </a:r>
            <a:endParaRPr lang="en-US" dirty="0"/>
          </a:p>
          <a:p>
            <a:r>
              <a:rPr lang="en-US" u="sng" dirty="0">
                <a:hlinkClick r:id="rId8"/>
              </a:rPr>
              <a:t>https://</a:t>
            </a:r>
            <a:r>
              <a:rPr lang="en-US" u="sng" dirty="0" smtClean="0">
                <a:hlinkClick r:id="rId8"/>
              </a:rPr>
              <a:t>science.education.nih.gov/supplements/nih1/diseases/guide/understanding1.htm</a:t>
            </a:r>
            <a:endParaRPr lang="en-US" u="sng" dirty="0" smtClean="0"/>
          </a:p>
          <a:p>
            <a:r>
              <a:rPr lang="en-US" u="sng" dirty="0">
                <a:hlinkClick r:id="rId9"/>
              </a:rPr>
              <a:t>https://www.softchalk.com/lessonchallenge09/lesson/ImmuneSystems/BloodLymphaticandImmuneSystems_print.html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4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67258" y="1059545"/>
            <a:ext cx="6593164" cy="5624161"/>
          </a:xfrm>
          <a:prstGeom prst="rect">
            <a:avLst/>
          </a:prstGeom>
          <a:solidFill>
            <a:srgbClr val="FDF7F7">
              <a:alpha val="87059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Pathogens are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60" y="1059543"/>
            <a:ext cx="5812948" cy="560251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Most pathogens attack a specific kind of tissue.</a:t>
            </a:r>
          </a:p>
          <a:p>
            <a:pPr lvl="1"/>
            <a:r>
              <a:rPr lang="en-US" dirty="0"/>
              <a:t>While a pathogen can invade the tissue where they gained entrance into the host, most often a pathogen focuses on attacking a specific kind of tissue in the host (such as respiratory cells, intestinal tissue, or other specific kinds of cells). </a:t>
            </a:r>
          </a:p>
          <a:p>
            <a:pPr lvl="0"/>
            <a:r>
              <a:rPr lang="en-US" dirty="0"/>
              <a:t>While the growth and reproduction of a pathogen can cause problems inside the host’s body, damage is more often due to the production of toxins or destructive enzymes by the pathogen.</a:t>
            </a:r>
          </a:p>
          <a:p>
            <a:pPr lvl="1"/>
            <a:r>
              <a:rPr lang="en-US" dirty="0"/>
              <a:t>These toxins or enzymes are often used to enable the pathogen to further invade the host’s tissues and/or to more easily acquire energy or nutrition from the host. </a:t>
            </a:r>
          </a:p>
          <a:p>
            <a:pPr lvl="1"/>
            <a:r>
              <a:rPr lang="en-US" dirty="0"/>
              <a:t>For example, some ‘flesh-eating’ diseases produce enzymes that break down tissue and dissolve fibrin blot clots in order to enable the pathogen to invade even more tissue in the host.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96"/>
          <a:stretch/>
        </p:blipFill>
        <p:spPr>
          <a:xfrm>
            <a:off x="5644563" y="671386"/>
            <a:ext cx="2868627" cy="6290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0"/>
          <a:stretch/>
        </p:blipFill>
        <p:spPr>
          <a:xfrm>
            <a:off x="8136930" y="1422059"/>
            <a:ext cx="1141413" cy="50623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96798" y="6268951"/>
            <a:ext cx="17636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DD4B39"/>
                </a:solidFill>
                <a:hlinkClick r:id="rId3"/>
              </a:rPr>
              <a:t>Source: onlineimmunology.blogspot.com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81626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467258" y="1059545"/>
            <a:ext cx="6593164" cy="5624161"/>
          </a:xfrm>
          <a:prstGeom prst="rect">
            <a:avLst/>
          </a:prstGeom>
          <a:solidFill>
            <a:srgbClr val="FDF7F7">
              <a:alpha val="87059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3" y="1059544"/>
            <a:ext cx="6252761" cy="5650973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There are six major kinds of pathogens that can cause infectious disease:</a:t>
            </a:r>
          </a:p>
          <a:p>
            <a:pPr lvl="1"/>
            <a:r>
              <a:rPr lang="en-US" sz="1800" u="sng" dirty="0"/>
              <a:t>Bacteria</a:t>
            </a:r>
            <a:r>
              <a:rPr lang="en-US" sz="1800" dirty="0"/>
              <a:t>: single-celled organisms that lack cellular organelles and divide by fission (splitting in two).</a:t>
            </a:r>
          </a:p>
          <a:p>
            <a:pPr lvl="1"/>
            <a:r>
              <a:rPr lang="en-US" sz="1800" u="sng" dirty="0"/>
              <a:t>Viruses</a:t>
            </a:r>
            <a:r>
              <a:rPr lang="en-US" sz="1800" dirty="0"/>
              <a:t>: non-living nucleic acid surrounded by a protein coat that uses living cells to reproduce. </a:t>
            </a:r>
          </a:p>
          <a:p>
            <a:pPr lvl="1"/>
            <a:r>
              <a:rPr lang="en-US" sz="1800" u="sng" dirty="0"/>
              <a:t>Fungi</a:t>
            </a:r>
            <a:r>
              <a:rPr lang="en-US" sz="1800" dirty="0"/>
              <a:t>: eukaryotic (has organelles) organisms that reproduce by forming spores, can be unicellular or multicellular, and are common decomposers.</a:t>
            </a:r>
          </a:p>
          <a:p>
            <a:pPr lvl="1"/>
            <a:r>
              <a:rPr lang="en-US" sz="1800" u="sng" dirty="0"/>
              <a:t>Protozoa</a:t>
            </a:r>
            <a:r>
              <a:rPr lang="en-US" sz="1800" dirty="0"/>
              <a:t>: single-celled eukaryotic organisms that are mobile and feed off other organisms. </a:t>
            </a:r>
          </a:p>
          <a:p>
            <a:pPr lvl="1"/>
            <a:r>
              <a:rPr lang="en-US" sz="1800" u="sng" dirty="0" err="1"/>
              <a:t>Helminths</a:t>
            </a:r>
            <a:r>
              <a:rPr lang="en-US" sz="1800" dirty="0"/>
              <a:t> (worms): simple multi-celled invertebrates that often have multi-staged reproductive cycles.</a:t>
            </a:r>
          </a:p>
          <a:p>
            <a:pPr lvl="1"/>
            <a:r>
              <a:rPr lang="en-US" sz="1800" u="sng" dirty="0"/>
              <a:t>Prions</a:t>
            </a:r>
            <a:r>
              <a:rPr lang="en-US" sz="1800" dirty="0"/>
              <a:t>: non-living infectious proteins that most commonly affect the nervous system of the host.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2" t="4758" r="60839" b="55081"/>
          <a:stretch/>
        </p:blipFill>
        <p:spPr>
          <a:xfrm>
            <a:off x="6862840" y="223132"/>
            <a:ext cx="1812206" cy="1979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0" t="11049" r="12064" b="59920"/>
          <a:stretch/>
        </p:blipFill>
        <p:spPr>
          <a:xfrm>
            <a:off x="6014756" y="1754789"/>
            <a:ext cx="1430688" cy="1430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47823" r="64710" b="14436"/>
          <a:stretch/>
        </p:blipFill>
        <p:spPr>
          <a:xfrm>
            <a:off x="6111729" y="3835281"/>
            <a:ext cx="1502222" cy="1859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 t="34275" r="38774" b="33306"/>
          <a:stretch/>
        </p:blipFill>
        <p:spPr>
          <a:xfrm>
            <a:off x="7101289" y="2630290"/>
            <a:ext cx="1335308" cy="1597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1" t="53629" r="13226" b="17339"/>
          <a:stretch/>
        </p:blipFill>
        <p:spPr>
          <a:xfrm>
            <a:off x="7101289" y="4979830"/>
            <a:ext cx="1287620" cy="14306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74337" y="6602793"/>
            <a:ext cx="14622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hlinkClick r:id="rId3"/>
              </a:rPr>
              <a:t>Source: www.riversideonline.com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75218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375" y="-96205"/>
            <a:ext cx="7110184" cy="1052512"/>
          </a:xfrm>
        </p:spPr>
        <p:txBody>
          <a:bodyPr/>
          <a:lstStyle/>
          <a:p>
            <a:r>
              <a:rPr lang="en-US" dirty="0" smtClean="0"/>
              <a:t>Bacteria (Prokaryotes)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2" y="752172"/>
            <a:ext cx="8720208" cy="525042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u="sng" dirty="0"/>
              <a:t>Bacteria</a:t>
            </a:r>
            <a:r>
              <a:rPr lang="en-US" dirty="0"/>
              <a:t> are unicellular (single-celled) organisms. </a:t>
            </a:r>
          </a:p>
          <a:p>
            <a:pPr lvl="1"/>
            <a:r>
              <a:rPr lang="en-US" dirty="0"/>
              <a:t>Bacteria are </a:t>
            </a:r>
            <a:r>
              <a:rPr lang="en-US" u="sng" dirty="0"/>
              <a:t>prokaryotes</a:t>
            </a:r>
            <a:r>
              <a:rPr lang="en-US" dirty="0"/>
              <a:t>, meaning they lack a nuclei, mitochondria, or other cellular organelles</a:t>
            </a:r>
            <a:r>
              <a:rPr lang="en-US" dirty="0" smtClean="0"/>
              <a:t>. (Conversely, </a:t>
            </a:r>
            <a:r>
              <a:rPr lang="en-US" u="sng" dirty="0" smtClean="0"/>
              <a:t>eukaryotes</a:t>
            </a:r>
            <a:r>
              <a:rPr lang="en-US" dirty="0" smtClean="0"/>
              <a:t> have organelles like a nuclei or mitochondria.)</a:t>
            </a:r>
            <a:endParaRPr lang="en-US" dirty="0"/>
          </a:p>
          <a:p>
            <a:pPr lvl="1"/>
            <a:r>
              <a:rPr lang="en-US" dirty="0"/>
              <a:t>They have circular, double-stranded DNA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They also have small additional ‘packets’ of DNA called </a:t>
            </a:r>
            <a:r>
              <a:rPr lang="en-US" u="sng" dirty="0" smtClean="0"/>
              <a:t>plasmids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Most bacteria reproduce by growing and then dividing into two cells in a process called </a:t>
            </a:r>
            <a:r>
              <a:rPr lang="en-US" u="sng" dirty="0"/>
              <a:t>binary fission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Bacteria are typically classified by their shape. </a:t>
            </a:r>
          </a:p>
          <a:p>
            <a:pPr lvl="1"/>
            <a:r>
              <a:rPr lang="en-US" dirty="0"/>
              <a:t>Bacteria are most commonly classified as either </a:t>
            </a:r>
            <a:r>
              <a:rPr lang="en-US" i="1" dirty="0"/>
              <a:t>bacillus</a:t>
            </a:r>
            <a:r>
              <a:rPr lang="en-US" dirty="0"/>
              <a:t> (</a:t>
            </a:r>
            <a:r>
              <a:rPr lang="en-US" dirty="0" err="1"/>
              <a:t>rodshaped</a:t>
            </a:r>
            <a:r>
              <a:rPr lang="en-US" dirty="0"/>
              <a:t>), </a:t>
            </a:r>
            <a:r>
              <a:rPr lang="en-US" i="1" dirty="0"/>
              <a:t>coccus</a:t>
            </a:r>
            <a:r>
              <a:rPr lang="en-US" dirty="0"/>
              <a:t> (spherical), or </a:t>
            </a:r>
            <a:r>
              <a:rPr lang="en-US" i="1" dirty="0"/>
              <a:t>spirillum</a:t>
            </a:r>
            <a:r>
              <a:rPr lang="en-US" dirty="0"/>
              <a:t> (helical rods).</a:t>
            </a:r>
          </a:p>
          <a:p>
            <a:r>
              <a:rPr lang="en-US" dirty="0"/>
              <a:t>Bacteria can also be classified by how they obtain their energy.</a:t>
            </a:r>
          </a:p>
          <a:p>
            <a:pPr lvl="1"/>
            <a:r>
              <a:rPr lang="en-US" dirty="0"/>
              <a:t>Some bacteria are photosynthetic, some oxidize inorganic compounds, and some break down organic compounds (such as sugar and amino acids). </a:t>
            </a:r>
          </a:p>
          <a:p>
            <a:pPr lvl="1"/>
            <a:r>
              <a:rPr lang="en-US" dirty="0"/>
              <a:t>Bacteria can also be classified as </a:t>
            </a:r>
            <a:r>
              <a:rPr lang="en-US" u="sng" dirty="0"/>
              <a:t>aerobes</a:t>
            </a:r>
            <a:r>
              <a:rPr lang="en-US" dirty="0"/>
              <a:t> (need oxygen), </a:t>
            </a:r>
            <a:r>
              <a:rPr lang="en-US" u="sng" dirty="0"/>
              <a:t>anaerobes</a:t>
            </a:r>
            <a:r>
              <a:rPr lang="en-US" dirty="0"/>
              <a:t> (can only live in the absence of oxygen) or </a:t>
            </a:r>
            <a:r>
              <a:rPr lang="en-US" u="sng" dirty="0"/>
              <a:t>facultative anaerobes</a:t>
            </a:r>
            <a:r>
              <a:rPr lang="en-US" dirty="0"/>
              <a:t> (can live with or without oxygen).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06" y="5751872"/>
            <a:ext cx="4516616" cy="1094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88158" y="6261434"/>
            <a:ext cx="1519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Source: http://evolution.berkeley.edu/evolibrary/images/endosymbiosis/cells.gif</a:t>
            </a:r>
          </a:p>
        </p:txBody>
      </p:sp>
    </p:spTree>
    <p:extLst>
      <p:ext uri="{BB962C8B-B14F-4D97-AF65-F5344CB8AC3E}">
        <p14:creationId xmlns:p14="http://schemas.microsoft.com/office/powerpoint/2010/main" val="355958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</a:t>
            </a:r>
            <a:r>
              <a:rPr lang="en-US" dirty="0" err="1" smtClean="0"/>
              <a:t>Neg</a:t>
            </a:r>
            <a:r>
              <a:rPr lang="en-US" dirty="0" smtClean="0"/>
              <a:t> vs. Gram </a:t>
            </a:r>
            <a:r>
              <a:rPr lang="en-US" dirty="0" err="1" smtClean="0"/>
              <a:t>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2" y="1145233"/>
            <a:ext cx="8761176" cy="391346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In regards to disease, bacteria are most commonly classified as Gram Positive or Gram Negative based on the presence or absence of an outer cell membrane. </a:t>
            </a:r>
          </a:p>
          <a:p>
            <a:pPr lvl="1"/>
            <a:r>
              <a:rPr lang="en-US" dirty="0"/>
              <a:t>Both kinds of bacteria are very similar internally. </a:t>
            </a:r>
          </a:p>
          <a:p>
            <a:pPr lvl="1"/>
            <a:r>
              <a:rPr lang="en-US" dirty="0"/>
              <a:t>The main difference between a gram negative and a gram positive bacteria is based on their cell walls. 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Gram positive and gram negative bacteria can be identified using a laboratory stain. </a:t>
            </a:r>
          </a:p>
          <a:p>
            <a:pPr lvl="1"/>
            <a:r>
              <a:rPr lang="en-US" dirty="0"/>
              <a:t>When a gram stain is applied, gram positive bacteria turn purple and gram negative bacteria turn red.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" b="45354"/>
          <a:stretch/>
        </p:blipFill>
        <p:spPr>
          <a:xfrm>
            <a:off x="2322760" y="4532560"/>
            <a:ext cx="4815417" cy="21680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0467" y="670057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/>
              <a:t>Source: http://www.dbriers.com/tutorials/wp-content/uploads/2012/12/GramPositiveNegative21.jpg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t="12902" r="56966" b="51987"/>
          <a:stretch/>
        </p:blipFill>
        <p:spPr>
          <a:xfrm>
            <a:off x="2949679" y="4999704"/>
            <a:ext cx="1445343" cy="143059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7511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Positive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2" y="1218973"/>
            <a:ext cx="8539950" cy="544308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A </a:t>
            </a:r>
            <a:r>
              <a:rPr lang="en-US" u="sng" dirty="0"/>
              <a:t>gram positive</a:t>
            </a:r>
            <a:r>
              <a:rPr lang="en-US" dirty="0"/>
              <a:t> bacteria has a cell wall made mainly of peptidoglycan. </a:t>
            </a:r>
          </a:p>
          <a:p>
            <a:pPr lvl="1"/>
            <a:r>
              <a:rPr lang="en-US" u="sng" dirty="0"/>
              <a:t>Peptidoglycan</a:t>
            </a:r>
            <a:r>
              <a:rPr lang="en-US" dirty="0"/>
              <a:t> is a mesh-like </a:t>
            </a:r>
            <a:r>
              <a:rPr lang="en-US" dirty="0" smtClean="0"/>
              <a:t>substance in the cell wall and is similar </a:t>
            </a:r>
            <a:r>
              <a:rPr lang="en-US" dirty="0"/>
              <a:t>to that of the exoskeleton of an insect. </a:t>
            </a:r>
          </a:p>
          <a:p>
            <a:r>
              <a:rPr lang="en-US" dirty="0"/>
              <a:t>Because the peptidoglycan cell wall is mesh-like, this means that substances can diffuse across the membrane and enter the inside of the bacterial cell. </a:t>
            </a:r>
          </a:p>
          <a:p>
            <a:pPr lvl="1"/>
            <a:r>
              <a:rPr lang="en-US" dirty="0"/>
              <a:t>This makes gram positive bacteria </a:t>
            </a:r>
            <a:r>
              <a:rPr lang="en-US" dirty="0" smtClean="0"/>
              <a:t>susceptible </a:t>
            </a:r>
            <a:r>
              <a:rPr lang="en-US" dirty="0"/>
              <a:t>to most antibiotics, and </a:t>
            </a:r>
            <a:r>
              <a:rPr lang="en-US" dirty="0" smtClean="0"/>
              <a:t>this </a:t>
            </a:r>
            <a:r>
              <a:rPr lang="en-US" dirty="0"/>
              <a:t>makes it easier to treat a gram </a:t>
            </a:r>
            <a:r>
              <a:rPr lang="en-US" dirty="0" smtClean="0"/>
              <a:t>positive </a:t>
            </a:r>
            <a:r>
              <a:rPr lang="en-US" dirty="0"/>
              <a:t>bacterial infection than it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treat a gram negative bacterial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infection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Peptidoglycan can also be broken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down by </a:t>
            </a:r>
            <a:r>
              <a:rPr lang="en-US" dirty="0"/>
              <a:t>lysozyme enzymes produced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animal </a:t>
            </a:r>
            <a:r>
              <a:rPr lang="en-US" dirty="0" smtClean="0"/>
              <a:t>cells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42" y="4525605"/>
            <a:ext cx="4248458" cy="22958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42416" y="6634050"/>
            <a:ext cx="11015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DD4B39"/>
                </a:solidFill>
                <a:hlinkClick r:id="rId3"/>
              </a:rPr>
              <a:t>Source: studydroid.com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2429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Negative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12" y="764583"/>
            <a:ext cx="5280551" cy="591643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u="sng" dirty="0"/>
              <a:t>Gram negative</a:t>
            </a:r>
            <a:r>
              <a:rPr lang="en-US" dirty="0"/>
              <a:t> bacteria have an extra layer of protection due to the presence of an outer membrane on the outside of their cell wall.</a:t>
            </a:r>
          </a:p>
          <a:p>
            <a:pPr lvl="1"/>
            <a:r>
              <a:rPr lang="en-US" dirty="0"/>
              <a:t>This outer membrane is like a stiff canvas sack and blocks larger molecules including antibiotics and lysozymes. </a:t>
            </a:r>
          </a:p>
          <a:p>
            <a:pPr lvl="1"/>
            <a:r>
              <a:rPr lang="en-US" dirty="0"/>
              <a:t>The outer membrane is like a bulletproof shield for gram negative bacteria, repelling most molecules that would otherwise harm the bacterial cell. </a:t>
            </a:r>
          </a:p>
          <a:p>
            <a:pPr lvl="1"/>
            <a:r>
              <a:rPr lang="en-US" dirty="0"/>
              <a:t>The outer membrane also protects gram negative from drying and from harsh environments including the stomach acid of animals and engulfment by white blood cells. </a:t>
            </a:r>
          </a:p>
          <a:p>
            <a:pPr lvl="1"/>
            <a:r>
              <a:rPr lang="en-US" dirty="0"/>
              <a:t>Finally, the outer membrane can enable some species of gram negative bacteria to adhere (or ‘stick’) to the cells of their hosts to increase their likelihood of invasion and infection.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139" t="18219" r="29346" b="10144"/>
          <a:stretch/>
        </p:blipFill>
        <p:spPr>
          <a:xfrm>
            <a:off x="5649945" y="3575722"/>
            <a:ext cx="3464561" cy="3222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6808" t="20208" r="29620" b="19792"/>
          <a:stretch/>
        </p:blipFill>
        <p:spPr>
          <a:xfrm>
            <a:off x="5635195" y="764583"/>
            <a:ext cx="3498160" cy="270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302805" y="668101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/>
              <a:t>Source: http://biology-forums.com/index.php?action=gallery;sa=view;id=752</a:t>
            </a:r>
          </a:p>
        </p:txBody>
      </p:sp>
    </p:spTree>
    <p:extLst>
      <p:ext uri="{BB962C8B-B14F-4D97-AF65-F5344CB8AC3E}">
        <p14:creationId xmlns:p14="http://schemas.microsoft.com/office/powerpoint/2010/main" val="10958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92" y="1218974"/>
            <a:ext cx="8720208" cy="409044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Gram negative bacteria contain endotoxins in their cell wall and outer membrane. </a:t>
            </a:r>
          </a:p>
          <a:p>
            <a:pPr lvl="1"/>
            <a:r>
              <a:rPr lang="en-US" u="sng" dirty="0"/>
              <a:t>Endotoxins</a:t>
            </a:r>
            <a:r>
              <a:rPr lang="en-US" dirty="0"/>
              <a:t> are toxins found inside bacterial cells and are mostly only released if the cell if broken down. </a:t>
            </a:r>
          </a:p>
          <a:p>
            <a:pPr lvl="2"/>
            <a:r>
              <a:rPr lang="en-US" dirty="0"/>
              <a:t>This is different from an </a:t>
            </a:r>
            <a:r>
              <a:rPr lang="en-US" u="sng" dirty="0"/>
              <a:t>exotoxin</a:t>
            </a:r>
            <a:r>
              <a:rPr lang="en-US" dirty="0"/>
              <a:t>, which is a toxin released by a bacterial cell while it is still alive. </a:t>
            </a:r>
          </a:p>
          <a:p>
            <a:pPr lvl="2"/>
            <a:r>
              <a:rPr lang="en-US" dirty="0"/>
              <a:t>Exotoxins are much more common in gram positive bacteria, whereas endotoxins are more common in gram negative bacteria. </a:t>
            </a:r>
          </a:p>
          <a:p>
            <a:pPr lvl="1"/>
            <a:r>
              <a:rPr lang="en-US" dirty="0"/>
              <a:t>If the outer membrane and cell wall of gram negative bacteria are broken down, these endotoxins will be released into the body of the host.</a:t>
            </a:r>
          </a:p>
          <a:p>
            <a:pPr lvl="2"/>
            <a:r>
              <a:rPr lang="en-US" dirty="0"/>
              <a:t>Endotoxins are very resilient and can remain intact even after 30 minutes of boiling temperatures. </a:t>
            </a:r>
          </a:p>
          <a:p>
            <a:pPr lvl="1"/>
            <a:r>
              <a:rPr lang="en-US" dirty="0"/>
              <a:t>These endotoxins cause an inflammatory response in animal hosts.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4645742"/>
            <a:ext cx="8572500" cy="22122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15410" y="6642556"/>
            <a:ext cx="14253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DD4B39"/>
                </a:solidFill>
                <a:hlinkClick r:id="rId3"/>
              </a:rPr>
              <a:t>Source: www.ib.bioninja.com.au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5341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1531</TotalTime>
  <Words>2066</Words>
  <Application>Microsoft Office PowerPoint</Application>
  <PresentationFormat>On-screen Show (4:3)</PresentationFormat>
  <Paragraphs>178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Tw Cen MT</vt:lpstr>
      <vt:lpstr>Circuit</vt:lpstr>
      <vt:lpstr>Pathogens</vt:lpstr>
      <vt:lpstr>Pathogens </vt:lpstr>
      <vt:lpstr>Pathogens are Specific</vt:lpstr>
      <vt:lpstr>Categories of Pathogens</vt:lpstr>
      <vt:lpstr>Bacteria (Prokaryotes)</vt:lpstr>
      <vt:lpstr>Gram Neg vs. Gram Pos</vt:lpstr>
      <vt:lpstr>Gram Positive Bacteria</vt:lpstr>
      <vt:lpstr>Gram Negative Bacteria</vt:lpstr>
      <vt:lpstr>Toxins</vt:lpstr>
      <vt:lpstr>Septic Shock</vt:lpstr>
      <vt:lpstr>Stages of Septic Shock</vt:lpstr>
      <vt:lpstr>Viruses</vt:lpstr>
      <vt:lpstr>Retroviruses</vt:lpstr>
      <vt:lpstr>Fungi</vt:lpstr>
      <vt:lpstr>Protozoa</vt:lpstr>
      <vt:lpstr>Helminths</vt:lpstr>
      <vt:lpstr>Examples of Helminths</vt:lpstr>
      <vt:lpstr>Prions </vt:lpstr>
      <vt:lpstr>Prion Diseases</vt:lpstr>
      <vt:lpstr>Works Cited</vt:lpstr>
    </vt:vector>
  </TitlesOfParts>
  <Company>Waterford Union 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Pathogens</dc:title>
  <dc:creator>Kohn Craig</dc:creator>
  <cp:lastModifiedBy>Mike Baumgartner</cp:lastModifiedBy>
  <cp:revision>54</cp:revision>
  <cp:lastPrinted>2014-10-23T14:35:11Z</cp:lastPrinted>
  <dcterms:created xsi:type="dcterms:W3CDTF">2014-10-21T21:33:31Z</dcterms:created>
  <dcterms:modified xsi:type="dcterms:W3CDTF">2014-12-31T19:35:49Z</dcterms:modified>
</cp:coreProperties>
</file>