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25"/>
  </p:notesMasterIdLst>
  <p:handoutMasterIdLst>
    <p:handoutMasterId r:id="rId26"/>
  </p:handoutMasterIdLst>
  <p:sldIdLst>
    <p:sldId id="256" r:id="rId2"/>
    <p:sldId id="268" r:id="rId3"/>
    <p:sldId id="276" r:id="rId4"/>
    <p:sldId id="269" r:id="rId5"/>
    <p:sldId id="274" r:id="rId6"/>
    <p:sldId id="273" r:id="rId7"/>
    <p:sldId id="271" r:id="rId8"/>
    <p:sldId id="272" r:id="rId9"/>
    <p:sldId id="279" r:id="rId10"/>
    <p:sldId id="257" r:id="rId11"/>
    <p:sldId id="258" r:id="rId12"/>
    <p:sldId id="259" r:id="rId13"/>
    <p:sldId id="260" r:id="rId14"/>
    <p:sldId id="261" r:id="rId15"/>
    <p:sldId id="262" r:id="rId16"/>
    <p:sldId id="275" r:id="rId17"/>
    <p:sldId id="263" r:id="rId18"/>
    <p:sldId id="264" r:id="rId19"/>
    <p:sldId id="278" r:id="rId20"/>
    <p:sldId id="265" r:id="rId21"/>
    <p:sldId id="266" r:id="rId22"/>
    <p:sldId id="267" r:id="rId23"/>
    <p:sldId id="277" r:id="rId24"/>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44091"/>
          </a:xfrm>
          <a:prstGeom prst="rect">
            <a:avLst/>
          </a:prstGeom>
        </p:spPr>
        <p:txBody>
          <a:bodyPr vert="horz" lIns="91440" tIns="45720" rIns="91440" bIns="45720" rtlCol="0"/>
          <a:lstStyle>
            <a:lvl1pPr algn="r">
              <a:defRPr sz="1200"/>
            </a:lvl1pPr>
          </a:lstStyle>
          <a:p>
            <a:fld id="{6AF39D5D-4D18-451F-899F-4B5B96168860}" type="datetimeFigureOut">
              <a:rPr lang="en-US" smtClean="0"/>
              <a:t>1/9/2015</a:t>
            </a:fld>
            <a:endParaRPr lang="en-US"/>
          </a:p>
        </p:txBody>
      </p:sp>
      <p:sp>
        <p:nvSpPr>
          <p:cNvPr id="4" name="Footer Placeholder 3"/>
          <p:cNvSpPr>
            <a:spLocks noGrp="1"/>
          </p:cNvSpPr>
          <p:nvPr>
            <p:ph type="ftr" sz="quarter" idx="2"/>
          </p:nvPr>
        </p:nvSpPr>
        <p:spPr>
          <a:xfrm>
            <a:off x="0" y="6513910"/>
            <a:ext cx="402844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4090"/>
          </a:xfrm>
          <a:prstGeom prst="rect">
            <a:avLst/>
          </a:prstGeom>
        </p:spPr>
        <p:txBody>
          <a:bodyPr vert="horz" lIns="91440" tIns="45720" rIns="91440" bIns="45720" rtlCol="0" anchor="b"/>
          <a:lstStyle>
            <a:lvl1pPr algn="r">
              <a:defRPr sz="1200"/>
            </a:lvl1pPr>
          </a:lstStyle>
          <a:p>
            <a:fld id="{727B2D9D-C0CF-49A2-9D43-63C90544C017}" type="slidenum">
              <a:rPr lang="en-US" smtClean="0"/>
              <a:t>‹#›</a:t>
            </a:fld>
            <a:endParaRPr lang="en-US"/>
          </a:p>
        </p:txBody>
      </p:sp>
    </p:spTree>
    <p:extLst>
      <p:ext uri="{BB962C8B-B14F-4D97-AF65-F5344CB8AC3E}">
        <p14:creationId xmlns:p14="http://schemas.microsoft.com/office/powerpoint/2010/main" val="17134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6347" y="0"/>
            <a:ext cx="4028440" cy="344488"/>
          </a:xfrm>
          <a:prstGeom prst="rect">
            <a:avLst/>
          </a:prstGeom>
        </p:spPr>
        <p:txBody>
          <a:bodyPr vert="horz" lIns="91440" tIns="45720" rIns="91440" bIns="45720" rtlCol="0"/>
          <a:lstStyle>
            <a:lvl1pPr algn="r">
              <a:defRPr sz="1200"/>
            </a:lvl1pPr>
          </a:lstStyle>
          <a:p>
            <a:fld id="{C9F545F5-E85A-442D-96E4-6525C434BEB7}" type="datetimeFigureOut">
              <a:rPr lang="en-US" smtClean="0"/>
              <a:t>1/9/2015</a:t>
            </a:fld>
            <a:endParaRPr lang="en-US"/>
          </a:p>
        </p:txBody>
      </p:sp>
      <p:sp>
        <p:nvSpPr>
          <p:cNvPr id="4" name="Slide Image Placeholder 3"/>
          <p:cNvSpPr>
            <a:spLocks noGrp="1" noRot="1" noChangeAspect="1"/>
          </p:cNvSpPr>
          <p:nvPr>
            <p:ph type="sldImg" idx="2"/>
          </p:nvPr>
        </p:nvSpPr>
        <p:spPr>
          <a:xfrm>
            <a:off x="31051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00414"/>
            <a:ext cx="743712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4"/>
            <a:ext cx="402844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513514"/>
            <a:ext cx="4028440" cy="344487"/>
          </a:xfrm>
          <a:prstGeom prst="rect">
            <a:avLst/>
          </a:prstGeom>
        </p:spPr>
        <p:txBody>
          <a:bodyPr vert="horz" lIns="91440" tIns="45720" rIns="91440" bIns="45720" rtlCol="0" anchor="b"/>
          <a:lstStyle>
            <a:lvl1pPr algn="r">
              <a:defRPr sz="1200"/>
            </a:lvl1pPr>
          </a:lstStyle>
          <a:p>
            <a:fld id="{32A140AD-0347-4FCC-96C3-E3D0017A5A29}" type="slidenum">
              <a:rPr lang="en-US" smtClean="0"/>
              <a:t>‹#›</a:t>
            </a:fld>
            <a:endParaRPr lang="en-US"/>
          </a:p>
        </p:txBody>
      </p:sp>
    </p:spTree>
    <p:extLst>
      <p:ext uri="{BB962C8B-B14F-4D97-AF65-F5344CB8AC3E}">
        <p14:creationId xmlns:p14="http://schemas.microsoft.com/office/powerpoint/2010/main" val="373350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140AD-0347-4FCC-96C3-E3D0017A5A29}" type="slidenum">
              <a:rPr lang="en-US" smtClean="0"/>
              <a:t>5</a:t>
            </a:fld>
            <a:endParaRPr lang="en-US"/>
          </a:p>
        </p:txBody>
      </p:sp>
    </p:spTree>
    <p:extLst>
      <p:ext uri="{BB962C8B-B14F-4D97-AF65-F5344CB8AC3E}">
        <p14:creationId xmlns:p14="http://schemas.microsoft.com/office/powerpoint/2010/main" val="275004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81E655B-D5D2-47D8-90E6-145F6861A046}" type="datetimeFigureOut">
              <a:rPr lang="en-US" smtClean="0"/>
              <a:t>1/9/2015</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409739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34005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54230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0ABF0D5B-8364-4A50-BE68-BEA5AB2E5739}"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9239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234633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1E655B-D5D2-47D8-90E6-145F6861A046}"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278423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1E655B-D5D2-47D8-90E6-145F6861A046}"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16117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1E655B-D5D2-47D8-90E6-145F6861A046}"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197475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581E655B-D5D2-47D8-90E6-145F6861A046}" type="datetimeFigureOut">
              <a:rPr lang="en-US" smtClean="0"/>
              <a:t>1/9/2015</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ABF0D5B-8364-4A50-BE68-BEA5AB2E5739}" type="slidenum">
              <a:rPr lang="en-US" smtClean="0"/>
              <a:t>‹#›</a:t>
            </a:fld>
            <a:endParaRPr lang="en-US"/>
          </a:p>
        </p:txBody>
      </p:sp>
    </p:spTree>
    <p:extLst>
      <p:ext uri="{BB962C8B-B14F-4D97-AF65-F5344CB8AC3E}">
        <p14:creationId xmlns:p14="http://schemas.microsoft.com/office/powerpoint/2010/main" val="146677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139701"/>
            <a:ext cx="9161969" cy="952500"/>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50638" y="139700"/>
            <a:ext cx="7151861" cy="61352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638" y="1073354"/>
            <a:ext cx="8752062" cy="5594145"/>
          </a:xfrm>
        </p:spPr>
        <p:txBody>
          <a:bodyPr>
            <a:normAutofit/>
          </a:bodyPr>
          <a:lstStyle>
            <a:lvl1pPr>
              <a:defRPr sz="3600" b="1"/>
            </a:lvl1pPr>
            <a:lvl2pPr>
              <a:defRPr sz="3200"/>
            </a:lvl2pPr>
            <a:lvl3pPr>
              <a:defRPr sz="2800" i="1"/>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149544">
            <a:off x="8016194" y="157864"/>
            <a:ext cx="818080" cy="731450"/>
          </a:xfrm>
          <a:prstGeom prst="rect">
            <a:avLst/>
          </a:prstGeom>
        </p:spPr>
      </p:pic>
    </p:spTree>
    <p:extLst>
      <p:ext uri="{BB962C8B-B14F-4D97-AF65-F5344CB8AC3E}">
        <p14:creationId xmlns:p14="http://schemas.microsoft.com/office/powerpoint/2010/main" val="46703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581E655B-D5D2-47D8-90E6-145F6861A046}" type="datetimeFigureOut">
              <a:rPr lang="en-US" smtClean="0"/>
              <a:t>1/9/2015</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27766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135404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E655B-D5D2-47D8-90E6-145F6861A046}"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357488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1E655B-D5D2-47D8-90E6-145F6861A046}"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27168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81E655B-D5D2-47D8-90E6-145F6861A046}"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296282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30890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655B-D5D2-47D8-90E6-145F6861A046}"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F0D5B-8364-4A50-BE68-BEA5AB2E5739}" type="slidenum">
              <a:rPr lang="en-US" smtClean="0"/>
              <a:t>‹#›</a:t>
            </a:fld>
            <a:endParaRPr lang="en-US"/>
          </a:p>
        </p:txBody>
      </p:sp>
    </p:spTree>
    <p:extLst>
      <p:ext uri="{BB962C8B-B14F-4D97-AF65-F5344CB8AC3E}">
        <p14:creationId xmlns:p14="http://schemas.microsoft.com/office/powerpoint/2010/main" val="338185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1E655B-D5D2-47D8-90E6-145F6861A046}" type="datetimeFigureOut">
              <a:rPr lang="en-US" smtClean="0"/>
              <a:t>1/9/2015</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ABF0D5B-8364-4A50-BE68-BEA5AB2E5739}" type="slidenum">
              <a:rPr lang="en-US" smtClean="0"/>
              <a:t>‹#›</a:t>
            </a:fld>
            <a:endParaRPr lang="en-US"/>
          </a:p>
        </p:txBody>
      </p:sp>
    </p:spTree>
    <p:extLst>
      <p:ext uri="{BB962C8B-B14F-4D97-AF65-F5344CB8AC3E}">
        <p14:creationId xmlns:p14="http://schemas.microsoft.com/office/powerpoint/2010/main" val="75742694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umansarefree.com/2014/04/hepatitis-b-vaccine-kills-17-children.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orrisvetcenter.com/morrisvet/Livestock/Swine-Vaccinations.asp"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wineimprovement.com/ev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oodandsafety.com.au/blog/2014/antibiotics-affecting-animal-food-safet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iomedcentral.com/1741-7007/8/123/figure/F1"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chopen.com/books/trends-in-helicobacter-pylori-infection/the-mechanisms-of-action-and-resistance-to-fluoroquinolone-in-helicobacter-pylori-infect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extbookofbacteriology.net/resantimicrobial_3.html"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hutterstock.com/video/clip-3208051-stock-footage-veterinarian-doctor-examining-pigs-at-a-pig-farm.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mrls.cvm.msu.edu/microbiology/bacterial-resistance-strategies/target-modification" TargetMode="External"/><Relationship Id="rId2" Type="http://schemas.openxmlformats.org/officeDocument/2006/relationships/hyperlink" Target="https://www.softchalk.com/lessonchallenge09/lesson/ImmuneSystems/BloodLymphaticandImmuneSystems_print.html" TargetMode="External"/><Relationship Id="rId1" Type="http://schemas.openxmlformats.org/officeDocument/2006/relationships/slideLayout" Target="../slideLayouts/slideLayout2.xml"/><Relationship Id="rId5" Type="http://schemas.openxmlformats.org/officeDocument/2006/relationships/hyperlink" Target="http://www.pork.org/filelibrary/PQAPlus/PQAPlusEdBook.pdf" TargetMode="External"/><Relationship Id="rId4" Type="http://schemas.openxmlformats.org/officeDocument/2006/relationships/hyperlink" Target="http://textbookofbacteriology.net/resantimicrobial_3.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oftchalk.com/lessonchallenge09/lesson/ImmuneSystems/BloodLymphaticandImmuneSystems_print.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lasses.midlandstech.edu/carterp/courses/bio225/chap16/lecture1.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nx.org/content/m49767/late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notesformedicalstudents.com/search/label/Natural%20Killer%20Cells" TargetMode="External"/><Relationship Id="rId4" Type="http://schemas.openxmlformats.org/officeDocument/2006/relationships/hyperlink" Target="http://legacy.owensboro.kctcs.edu/gcaplan/anat2/notes/APIINotes7%20Nonspepecific%20Defenses.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2.estrellamountain.edu/faculty/farabee/biobk/biobookimmun.html"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Vaccines &amp; Antibiotics</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78076" y="2891379"/>
            <a:ext cx="2395420" cy="1215400"/>
          </a:xfrm>
          <a:prstGeom prst="rect">
            <a:avLst/>
          </a:prstGeom>
        </p:spPr>
      </p:pic>
    </p:spTree>
    <p:extLst>
      <p:ext uri="{BB962C8B-B14F-4D97-AF65-F5344CB8AC3E}">
        <p14:creationId xmlns:p14="http://schemas.microsoft.com/office/powerpoint/2010/main" val="395243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A </a:t>
            </a:r>
            <a:r>
              <a:rPr lang="en-US" u="sng" dirty="0"/>
              <a:t>vaccine</a:t>
            </a:r>
            <a:r>
              <a:rPr lang="en-US" dirty="0"/>
              <a:t> is a substance used to stimulate the production of antibodies in an animal that will recognize and destroy a pathogen in order to prevent a second reoccurrence of a disease. </a:t>
            </a:r>
          </a:p>
          <a:p>
            <a:pPr lvl="1"/>
            <a:r>
              <a:rPr lang="en-US" dirty="0"/>
              <a:t>A vaccine consists of a small dose of a disease in a format that does not enable the disease to occur but does enable the body to develop an immune response to the disease. </a:t>
            </a:r>
          </a:p>
          <a:p>
            <a:pPr lvl="1"/>
            <a:r>
              <a:rPr lang="en-US" dirty="0"/>
              <a:t>The immune system of the vaccinated animal will “learn” to recognize the disease and destroy the disease the moment it is able to gain access to the body. </a:t>
            </a:r>
          </a:p>
          <a:p>
            <a:pPr lvl="1"/>
            <a:r>
              <a:rPr lang="en-US" dirty="0"/>
              <a:t>This either prevents the animal from acquiring the disease or, at minimum, keeps the disease from becoming too severe for the animal to fight it on its own. </a:t>
            </a:r>
            <a:br>
              <a:rPr lang="en-US" dirty="0"/>
            </a:br>
            <a:endParaRPr lang="en-US" dirty="0"/>
          </a:p>
          <a:p>
            <a:pPr lvl="0"/>
            <a:r>
              <a:rPr lang="en-US" dirty="0"/>
              <a:t>There are four kinds of vaccinations: </a:t>
            </a:r>
          </a:p>
          <a:p>
            <a:pPr marL="971550" lvl="1" indent="-514350">
              <a:buFont typeface="+mj-lt"/>
              <a:buAutoNum type="arabicPeriod"/>
            </a:pPr>
            <a:r>
              <a:rPr lang="en-US" dirty="0"/>
              <a:t>A </a:t>
            </a:r>
            <a:r>
              <a:rPr lang="en-US" u="sng" dirty="0"/>
              <a:t>live virus vaccine</a:t>
            </a:r>
            <a:r>
              <a:rPr lang="en-US" dirty="0"/>
              <a:t> uses a weakened form of the disease </a:t>
            </a:r>
            <a:r>
              <a:rPr lang="en-US" dirty="0" smtClean="0"/>
              <a:t/>
            </a:r>
            <a:br>
              <a:rPr lang="en-US" dirty="0" smtClean="0"/>
            </a:br>
            <a:r>
              <a:rPr lang="en-US" dirty="0" smtClean="0"/>
              <a:t>that </a:t>
            </a:r>
            <a:r>
              <a:rPr lang="en-US" dirty="0"/>
              <a:t>the body can more easily overcome. </a:t>
            </a:r>
          </a:p>
          <a:p>
            <a:pPr marL="971550" lvl="1" indent="-514350">
              <a:buFont typeface="+mj-lt"/>
              <a:buAutoNum type="arabicPeriod"/>
            </a:pPr>
            <a:r>
              <a:rPr lang="en-US" dirty="0"/>
              <a:t>A </a:t>
            </a:r>
            <a:r>
              <a:rPr lang="en-US" u="sng" dirty="0"/>
              <a:t>killed (or inactivated) vaccine</a:t>
            </a:r>
            <a:r>
              <a:rPr lang="en-US" dirty="0"/>
              <a:t> uses proteins or small </a:t>
            </a:r>
            <a:r>
              <a:rPr lang="en-US" dirty="0" smtClean="0"/>
              <a:t/>
            </a:r>
            <a:br>
              <a:rPr lang="en-US" dirty="0" smtClean="0"/>
            </a:br>
            <a:r>
              <a:rPr lang="en-US" dirty="0" smtClean="0"/>
              <a:t>particles </a:t>
            </a:r>
            <a:r>
              <a:rPr lang="en-US" dirty="0"/>
              <a:t>from a pathogen to stimulate the production </a:t>
            </a:r>
            <a:r>
              <a:rPr lang="en-US" dirty="0" smtClean="0"/>
              <a:t/>
            </a:r>
            <a:br>
              <a:rPr lang="en-US" dirty="0" smtClean="0"/>
            </a:br>
            <a:r>
              <a:rPr lang="en-US" dirty="0" smtClean="0"/>
              <a:t>of </a:t>
            </a:r>
            <a:r>
              <a:rPr lang="en-US" dirty="0"/>
              <a:t>antibodies in an animal. </a:t>
            </a:r>
          </a:p>
          <a:p>
            <a:pPr marL="971550" lvl="1" indent="-514350">
              <a:buFont typeface="+mj-lt"/>
              <a:buAutoNum type="arabicPeriod"/>
            </a:pPr>
            <a:r>
              <a:rPr lang="en-US" u="sng" dirty="0"/>
              <a:t>Toxoid vaccines</a:t>
            </a:r>
            <a:r>
              <a:rPr lang="en-US" dirty="0"/>
              <a:t> contain a toxin produced by a pathogen </a:t>
            </a:r>
            <a:r>
              <a:rPr lang="en-US" dirty="0" smtClean="0"/>
              <a:t/>
            </a:r>
            <a:br>
              <a:rPr lang="en-US" dirty="0" smtClean="0"/>
            </a:br>
            <a:r>
              <a:rPr lang="en-US" dirty="0" smtClean="0"/>
              <a:t>which </a:t>
            </a:r>
            <a:r>
              <a:rPr lang="en-US" dirty="0"/>
              <a:t>makes the animal immune to the toxins produced </a:t>
            </a:r>
            <a:r>
              <a:rPr lang="en-US" dirty="0" smtClean="0"/>
              <a:t/>
            </a:r>
            <a:br>
              <a:rPr lang="en-US" dirty="0" smtClean="0"/>
            </a:br>
            <a:r>
              <a:rPr lang="en-US" dirty="0" smtClean="0"/>
              <a:t>by </a:t>
            </a:r>
            <a:r>
              <a:rPr lang="en-US" dirty="0"/>
              <a:t>the pathogen but not immune to the pathogen itself. </a:t>
            </a:r>
          </a:p>
          <a:p>
            <a:pPr marL="971550" lvl="1" indent="-514350">
              <a:buFont typeface="+mj-lt"/>
              <a:buAutoNum type="arabicPeriod"/>
            </a:pPr>
            <a:r>
              <a:rPr lang="en-US" u="sng" dirty="0"/>
              <a:t>Biosynthetic vaccines</a:t>
            </a:r>
            <a:r>
              <a:rPr lang="en-US" dirty="0"/>
              <a:t> use artificially-reproduced </a:t>
            </a:r>
            <a:r>
              <a:rPr lang="en-US" dirty="0" smtClean="0"/>
              <a:t/>
            </a:r>
            <a:br>
              <a:rPr lang="en-US" dirty="0" smtClean="0"/>
            </a:br>
            <a:r>
              <a:rPr lang="en-US" dirty="0" smtClean="0"/>
              <a:t>substances </a:t>
            </a:r>
            <a:r>
              <a:rPr lang="en-US" dirty="0"/>
              <a:t>that are similar to what the pathogen would </a:t>
            </a:r>
            <a:r>
              <a:rPr lang="en-US" dirty="0" smtClean="0"/>
              <a:t/>
            </a:r>
            <a:br>
              <a:rPr lang="en-US" dirty="0" smtClean="0"/>
            </a:br>
            <a:r>
              <a:rPr lang="en-US" dirty="0" smtClean="0"/>
              <a:t>contain</a:t>
            </a:r>
            <a:r>
              <a:rPr lang="en-US" dirty="0"/>
              <a:t>. </a:t>
            </a:r>
          </a:p>
        </p:txBody>
      </p:sp>
      <p:pic>
        <p:nvPicPr>
          <p:cNvPr id="5122" name="Picture 2" descr="http://1.bp.blogspot.com/-JqenwukE_Ok/U0Wps5W_0UI/AAAAAAAAMNo/G0xeTiT_7gU/s1600/syringe-vaccination.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13469"/>
          <a:stretch/>
        </p:blipFill>
        <p:spPr bwMode="auto">
          <a:xfrm rot="16200000">
            <a:off x="6386320" y="4220969"/>
            <a:ext cx="3338832" cy="193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57696" y="6559777"/>
            <a:ext cx="148630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humansarefree.com</a:t>
            </a:r>
            <a:endParaRPr lang="en-US" sz="800" i="1" dirty="0"/>
          </a:p>
        </p:txBody>
      </p:sp>
    </p:spTree>
    <p:extLst>
      <p:ext uri="{BB962C8B-B14F-4D97-AF65-F5344CB8AC3E}">
        <p14:creationId xmlns:p14="http://schemas.microsoft.com/office/powerpoint/2010/main" val="1566120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Vaccinations &amp; Animal Safety</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Vaccinations are a necessary aspect of ensuring the safety and wellbeing of production animals in agriculture. </a:t>
            </a:r>
          </a:p>
          <a:p>
            <a:pPr lvl="1"/>
            <a:r>
              <a:rPr lang="en-US" dirty="0"/>
              <a:t>Calves, piglets, chicks, and other baby livestock animals are born with passive immunity inherited from the mother and from a mammalian mother’s milk immediately after </a:t>
            </a:r>
            <a:r>
              <a:rPr lang="en-US" dirty="0" smtClean="0"/>
              <a:t>birth.</a:t>
            </a:r>
          </a:p>
          <a:p>
            <a:pPr lvl="2"/>
            <a:r>
              <a:rPr lang="en-US" dirty="0" smtClean="0"/>
              <a:t>Milk that is produced immediately after birth is called </a:t>
            </a:r>
            <a:r>
              <a:rPr lang="en-US" u="sng" dirty="0"/>
              <a:t>colostrum</a:t>
            </a:r>
            <a:r>
              <a:rPr lang="en-US" dirty="0"/>
              <a:t>, </a:t>
            </a:r>
            <a:r>
              <a:rPr lang="en-US" dirty="0" smtClean="0"/>
              <a:t>and is </a:t>
            </a:r>
            <a:r>
              <a:rPr lang="en-US" dirty="0"/>
              <a:t>richer and has a higher content of </a:t>
            </a:r>
            <a:r>
              <a:rPr lang="en-US" dirty="0" smtClean="0"/>
              <a:t>antibodies. </a:t>
            </a:r>
            <a:endParaRPr lang="en-US" dirty="0"/>
          </a:p>
          <a:p>
            <a:pPr lvl="1"/>
            <a:r>
              <a:rPr lang="en-US" dirty="0"/>
              <a:t>After a short period of time, this passive immunity will wear off. </a:t>
            </a:r>
          </a:p>
          <a:p>
            <a:pPr lvl="1"/>
            <a:r>
              <a:rPr lang="en-US" dirty="0"/>
              <a:t>Because a young animal has less exposure to disease due to its age (meaning less antibodies to fight disease) and because young animals are generally more susceptible to disease, farms depend on vaccinations to prevent the widespread disease of confinement animals. </a:t>
            </a:r>
            <a:br>
              <a:rPr lang="en-US" dirty="0"/>
            </a:br>
            <a:endParaRPr lang="en-US" dirty="0"/>
          </a:p>
          <a:p>
            <a:pPr lvl="0"/>
            <a:r>
              <a:rPr lang="en-US" dirty="0"/>
              <a:t>Vaccinations are not only used for young livestock. Vaccinations are also important for adult livestock. </a:t>
            </a:r>
          </a:p>
          <a:p>
            <a:pPr lvl="1"/>
            <a:r>
              <a:rPr lang="en-US" dirty="0"/>
              <a:t>For example, leptospirosis is a disease that can </a:t>
            </a:r>
            <a:r>
              <a:rPr lang="en-US" dirty="0" smtClean="0"/>
              <a:t/>
            </a:r>
            <a:br>
              <a:rPr lang="en-US" dirty="0" smtClean="0"/>
            </a:br>
            <a:r>
              <a:rPr lang="en-US" dirty="0" smtClean="0"/>
              <a:t>cause abortions </a:t>
            </a:r>
            <a:r>
              <a:rPr lang="en-US" dirty="0"/>
              <a:t>in swine. </a:t>
            </a:r>
          </a:p>
          <a:p>
            <a:pPr lvl="1"/>
            <a:r>
              <a:rPr lang="en-US" dirty="0"/>
              <a:t>A sow should be vaccinated for </a:t>
            </a:r>
            <a:r>
              <a:rPr lang="en-US" i="1" dirty="0" err="1"/>
              <a:t>Leptospira</a:t>
            </a:r>
            <a:r>
              <a:rPr lang="en-US" dirty="0"/>
              <a:t> bacteria </a:t>
            </a:r>
            <a:r>
              <a:rPr lang="en-US" dirty="0" smtClean="0"/>
              <a:t/>
            </a:r>
            <a:br>
              <a:rPr lang="en-US" dirty="0" smtClean="0"/>
            </a:br>
            <a:r>
              <a:rPr lang="en-US" dirty="0" smtClean="0"/>
              <a:t>before </a:t>
            </a:r>
            <a:r>
              <a:rPr lang="en-US" dirty="0"/>
              <a:t>she is bred. </a:t>
            </a:r>
          </a:p>
          <a:p>
            <a:pPr lvl="1"/>
            <a:r>
              <a:rPr lang="en-US" dirty="0"/>
              <a:t>Most “</a:t>
            </a:r>
            <a:r>
              <a:rPr lang="en-US" dirty="0" err="1"/>
              <a:t>lepto</a:t>
            </a:r>
            <a:r>
              <a:rPr lang="en-US" dirty="0"/>
              <a:t>” vaccines require a pig to vaccinated </a:t>
            </a:r>
            <a:r>
              <a:rPr lang="en-US" dirty="0" smtClean="0"/>
              <a:t/>
            </a:r>
            <a:br>
              <a:rPr lang="en-US" dirty="0" smtClean="0"/>
            </a:br>
            <a:r>
              <a:rPr lang="en-US" dirty="0" smtClean="0"/>
              <a:t>twice </a:t>
            </a:r>
            <a:r>
              <a:rPr lang="en-US" dirty="0"/>
              <a:t>as a gilt (young female) and then receive a </a:t>
            </a:r>
            <a:r>
              <a:rPr lang="en-US" dirty="0" smtClean="0"/>
              <a:t/>
            </a:r>
            <a:br>
              <a:rPr lang="en-US" dirty="0" smtClean="0"/>
            </a:br>
            <a:r>
              <a:rPr lang="en-US" dirty="0" smtClean="0"/>
              <a:t>booster </a:t>
            </a:r>
            <a:r>
              <a:rPr lang="en-US" dirty="0"/>
              <a:t>shot after each litter has been weaned off </a:t>
            </a:r>
            <a:r>
              <a:rPr lang="en-US" dirty="0" smtClean="0"/>
              <a:t/>
            </a:r>
            <a:br>
              <a:rPr lang="en-US" dirty="0" smtClean="0"/>
            </a:br>
            <a:r>
              <a:rPr lang="en-US" dirty="0" smtClean="0"/>
              <a:t>her </a:t>
            </a:r>
            <a:r>
              <a:rPr lang="en-US" dirty="0"/>
              <a:t>milk to ensure that the sow has a sufficient </a:t>
            </a:r>
            <a:r>
              <a:rPr lang="en-US" dirty="0" smtClean="0"/>
              <a:t/>
            </a:r>
            <a:br>
              <a:rPr lang="en-US" dirty="0" smtClean="0"/>
            </a:br>
            <a:r>
              <a:rPr lang="en-US" dirty="0" smtClean="0"/>
              <a:t>supply </a:t>
            </a:r>
            <a:r>
              <a:rPr lang="en-US" dirty="0"/>
              <a:t>of antibodies to fight this disease. </a:t>
            </a:r>
          </a:p>
        </p:txBody>
      </p:sp>
      <p:pic>
        <p:nvPicPr>
          <p:cNvPr id="6146" name="Picture 2" descr="http://www.morrisvetcenter.com/morrisvet/Images/Livestock/Swine-Vaccination-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829" y="4222695"/>
            <a:ext cx="2337394" cy="244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34990" y="6653499"/>
            <a:ext cx="175080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www.morrisvetcenter.com</a:t>
            </a:r>
            <a:endParaRPr lang="en-US" sz="800" i="1" dirty="0"/>
          </a:p>
        </p:txBody>
      </p:sp>
    </p:spTree>
    <p:extLst>
      <p:ext uri="{BB962C8B-B14F-4D97-AF65-F5344CB8AC3E}">
        <p14:creationId xmlns:p14="http://schemas.microsoft.com/office/powerpoint/2010/main" val="323719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Management Plans </a:t>
            </a:r>
            <a:endParaRPr lang="en-US" dirty="0"/>
          </a:p>
        </p:txBody>
      </p:sp>
      <p:sp>
        <p:nvSpPr>
          <p:cNvPr id="3" name="Content Placeholder 2"/>
          <p:cNvSpPr>
            <a:spLocks noGrp="1"/>
          </p:cNvSpPr>
          <p:nvPr>
            <p:ph idx="1"/>
          </p:nvPr>
        </p:nvSpPr>
        <p:spPr>
          <a:xfrm>
            <a:off x="150638" y="1073354"/>
            <a:ext cx="8752062" cy="4245621"/>
          </a:xfrm>
        </p:spPr>
        <p:txBody>
          <a:bodyPr>
            <a:normAutofit fontScale="55000" lnSpcReduction="20000"/>
          </a:bodyPr>
          <a:lstStyle/>
          <a:p>
            <a:pPr lvl="0"/>
            <a:r>
              <a:rPr lang="en-US" dirty="0"/>
              <a:t>Vaccinations are part of an effective health management plan for all production animal operations.</a:t>
            </a:r>
          </a:p>
          <a:p>
            <a:pPr lvl="1"/>
            <a:r>
              <a:rPr lang="en-US" dirty="0"/>
              <a:t>Healthier animals grow more quickly, efficiently, and with fewer expenses. A health management plan ensures that animals remain healthy. </a:t>
            </a:r>
          </a:p>
          <a:p>
            <a:pPr lvl="1"/>
            <a:r>
              <a:rPr lang="en-US" dirty="0"/>
              <a:t>A health management plan for a farm should include a strong vet/client/patient relationship (or </a:t>
            </a:r>
            <a:r>
              <a:rPr lang="en-US" u="sng" dirty="0"/>
              <a:t>VCPR</a:t>
            </a:r>
            <a:r>
              <a:rPr lang="en-US" dirty="0"/>
              <a:t>) in which a veterinarian is familiar with a farm, its animals, and the farmer and can make sound medical judgments because of this prior knowledge. </a:t>
            </a:r>
          </a:p>
          <a:p>
            <a:pPr lvl="1"/>
            <a:r>
              <a:rPr lang="en-US" dirty="0"/>
              <a:t>Herd health management should also include a herd health plan that includes when vaccinations should be administered as well as periodic checks of herd health.  </a:t>
            </a:r>
          </a:p>
          <a:p>
            <a:pPr lvl="1"/>
            <a:r>
              <a:rPr lang="en-US" dirty="0"/>
              <a:t>A farm’s health management plan should also address biosecurity measures, including how diseases will be prevented through sanitation measures, how diseases will be contained so that they don’t spread through quarantine, and how vectors of disease (animals that introduce diseases such as rodents and pests) will be controlled and eliminated. </a:t>
            </a:r>
          </a:p>
          <a:p>
            <a:pPr lvl="1"/>
            <a:r>
              <a:rPr lang="en-US" dirty="0"/>
              <a:t>Finally, a farm should develop an emergency management plan in the event of a disease outbreak or a possible </a:t>
            </a:r>
            <a:r>
              <a:rPr lang="en-US" dirty="0" err="1"/>
              <a:t>agroterrorist</a:t>
            </a:r>
            <a:r>
              <a:rPr lang="en-US" dirty="0"/>
              <a:t> attack. </a:t>
            </a:r>
          </a:p>
        </p:txBody>
      </p:sp>
      <p:pic>
        <p:nvPicPr>
          <p:cNvPr id="7170" name="Picture 2" descr="http://www.swineimprovement.com/images/pig_ev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646" y="4927242"/>
            <a:ext cx="666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02821" y="6642556"/>
            <a:ext cx="1899879"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www.swineimprovement.com</a:t>
            </a:r>
            <a:endParaRPr lang="en-US" sz="800" i="1" dirty="0"/>
          </a:p>
        </p:txBody>
      </p:sp>
    </p:spTree>
    <p:extLst>
      <p:ext uri="{BB962C8B-B14F-4D97-AF65-F5344CB8AC3E}">
        <p14:creationId xmlns:p14="http://schemas.microsoft.com/office/powerpoint/2010/main" val="8559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Use of Antibiotics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Responsible use of antibiotics should be part of a farm’s health management plan. </a:t>
            </a:r>
          </a:p>
          <a:p>
            <a:pPr lvl="1"/>
            <a:r>
              <a:rPr lang="en-US" u="sng" dirty="0"/>
              <a:t>Antibiotics</a:t>
            </a:r>
            <a:r>
              <a:rPr lang="en-US" dirty="0"/>
              <a:t> are medicines that kill or inhibit the growth of bacteria.  </a:t>
            </a:r>
            <a:endParaRPr lang="en-US" dirty="0" smtClean="0"/>
          </a:p>
          <a:p>
            <a:pPr lvl="1"/>
            <a:r>
              <a:rPr lang="en-US" dirty="0" smtClean="0"/>
              <a:t>Examples </a:t>
            </a:r>
            <a:r>
              <a:rPr lang="en-US" dirty="0"/>
              <a:t>include penicillin and ampicillin.</a:t>
            </a:r>
          </a:p>
          <a:p>
            <a:pPr lvl="1"/>
            <a:r>
              <a:rPr lang="en-US" dirty="0"/>
              <a:t>While vaccines are used to prevent diseases, antibiotics are primarily used for infections that have already begun. </a:t>
            </a:r>
          </a:p>
          <a:p>
            <a:pPr lvl="1"/>
            <a:r>
              <a:rPr lang="en-US" dirty="0"/>
              <a:t>Antibiotics are primarily for bacterial infections</a:t>
            </a:r>
            <a:r>
              <a:rPr lang="en-US"/>
              <a:t>; </a:t>
            </a:r>
            <a:r>
              <a:rPr lang="en-US" smtClean="0"/>
              <a:t>they have </a:t>
            </a:r>
            <a:r>
              <a:rPr lang="en-US" dirty="0"/>
              <a:t>no impact on viral infections. </a:t>
            </a:r>
            <a:br>
              <a:rPr lang="en-US" dirty="0"/>
            </a:br>
            <a:endParaRPr lang="en-US" dirty="0"/>
          </a:p>
          <a:p>
            <a:pPr lvl="0"/>
            <a:r>
              <a:rPr lang="en-US" dirty="0"/>
              <a:t>Antibiotics are used on farms for three kinds of purposes:</a:t>
            </a:r>
          </a:p>
          <a:p>
            <a:pPr marL="971550" lvl="1" indent="-514350">
              <a:buFont typeface="+mj-lt"/>
              <a:buAutoNum type="arabicPeriod"/>
            </a:pPr>
            <a:r>
              <a:rPr lang="en-US" dirty="0"/>
              <a:t>Antibiotics can be used to treat an infection that has already occurred. These are usually delivered by injection but could also be delivered by feed or water.</a:t>
            </a:r>
          </a:p>
          <a:p>
            <a:pPr marL="971550" lvl="1" indent="-514350">
              <a:buFont typeface="+mj-lt"/>
              <a:buAutoNum type="arabicPeriod"/>
            </a:pPr>
            <a:r>
              <a:rPr lang="en-US" dirty="0"/>
              <a:t>Antibiotics are also commonly used to control or prevent diseases that are either currently detected in the herd or are known to have a high likelihood of an outbreak at certain production stages. These are typically administered via the feed </a:t>
            </a:r>
            <a:r>
              <a:rPr lang="en-US" dirty="0" smtClean="0"/>
              <a:t>or water </a:t>
            </a:r>
            <a:r>
              <a:rPr lang="en-US" dirty="0"/>
              <a:t>of </a:t>
            </a:r>
            <a:r>
              <a:rPr lang="en-US" dirty="0" smtClean="0"/>
              <a:t>the </a:t>
            </a:r>
            <a:br>
              <a:rPr lang="en-US" dirty="0" smtClean="0"/>
            </a:br>
            <a:r>
              <a:rPr lang="en-US" dirty="0" smtClean="0"/>
              <a:t>animals</a:t>
            </a:r>
            <a:r>
              <a:rPr lang="en-US" dirty="0"/>
              <a:t>. </a:t>
            </a:r>
          </a:p>
          <a:p>
            <a:pPr marL="971550" lvl="1" indent="-514350">
              <a:buFont typeface="+mj-lt"/>
              <a:buAutoNum type="arabicPeriod"/>
            </a:pPr>
            <a:r>
              <a:rPr lang="en-US" dirty="0"/>
              <a:t>Finally, antibiotics can be administered </a:t>
            </a:r>
            <a:r>
              <a:rPr lang="en-US" dirty="0" smtClean="0"/>
              <a:t/>
            </a:r>
            <a:br>
              <a:rPr lang="en-US" dirty="0" smtClean="0"/>
            </a:br>
            <a:r>
              <a:rPr lang="en-US" dirty="0" smtClean="0"/>
              <a:t>to improve </a:t>
            </a:r>
            <a:r>
              <a:rPr lang="en-US" dirty="0"/>
              <a:t>the ability of an animal to </a:t>
            </a:r>
            <a:r>
              <a:rPr lang="en-US" dirty="0" smtClean="0"/>
              <a:t/>
            </a:r>
            <a:br>
              <a:rPr lang="en-US" dirty="0" smtClean="0"/>
            </a:br>
            <a:r>
              <a:rPr lang="en-US" dirty="0" smtClean="0"/>
              <a:t>convert their </a:t>
            </a:r>
            <a:r>
              <a:rPr lang="en-US" dirty="0"/>
              <a:t>feed into food products </a:t>
            </a:r>
            <a:r>
              <a:rPr lang="en-US" dirty="0" smtClean="0"/>
              <a:t/>
            </a:r>
            <a:br>
              <a:rPr lang="en-US" dirty="0" smtClean="0"/>
            </a:br>
            <a:r>
              <a:rPr lang="en-US" dirty="0" smtClean="0"/>
              <a:t>(</a:t>
            </a:r>
            <a:r>
              <a:rPr lang="en-US" dirty="0"/>
              <a:t>particularly </a:t>
            </a:r>
            <a:r>
              <a:rPr lang="en-US" dirty="0" smtClean="0"/>
              <a:t>in </a:t>
            </a:r>
            <a:r>
              <a:rPr lang="en-US" dirty="0"/>
              <a:t>meat animals). These </a:t>
            </a:r>
            <a:r>
              <a:rPr lang="en-US" dirty="0" smtClean="0"/>
              <a:t/>
            </a:r>
            <a:br>
              <a:rPr lang="en-US" dirty="0" smtClean="0"/>
            </a:br>
            <a:r>
              <a:rPr lang="en-US" dirty="0" smtClean="0"/>
              <a:t>are </a:t>
            </a:r>
            <a:r>
              <a:rPr lang="en-US" dirty="0"/>
              <a:t>usually delivered </a:t>
            </a:r>
            <a:r>
              <a:rPr lang="en-US" dirty="0" smtClean="0"/>
              <a:t>via </a:t>
            </a:r>
            <a:r>
              <a:rPr lang="en-US" dirty="0"/>
              <a:t>the feed. </a:t>
            </a:r>
          </a:p>
        </p:txBody>
      </p:sp>
      <p:pic>
        <p:nvPicPr>
          <p:cNvPr id="8196" name="Picture 4" descr="http://foodandsafety.com.au/wp-content/uploads/2014/10/farm-animal-antibiotics.jpg.crop_display.png"/>
          <p:cNvPicPr>
            <a:picLocks noChangeAspect="1" noChangeArrowheads="1"/>
          </p:cNvPicPr>
          <p:nvPr/>
        </p:nvPicPr>
        <p:blipFill rotWithShape="1">
          <a:blip r:embed="rId2">
            <a:extLst>
              <a:ext uri="{28A0092B-C50C-407E-A947-70E740481C1C}">
                <a14:useLocalDpi xmlns:a14="http://schemas.microsoft.com/office/drawing/2010/main" val="0"/>
              </a:ext>
            </a:extLst>
          </a:blip>
          <a:srcRect t="15468" r="-835" b="12627"/>
          <a:stretch/>
        </p:blipFill>
        <p:spPr bwMode="auto">
          <a:xfrm>
            <a:off x="5434583" y="5033692"/>
            <a:ext cx="3598605" cy="18243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45894" y="6667499"/>
            <a:ext cx="158729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foodandsafety.com.au</a:t>
            </a:r>
            <a:endParaRPr lang="en-US" sz="800" i="1" dirty="0"/>
          </a:p>
        </p:txBody>
      </p:sp>
    </p:spTree>
    <p:extLst>
      <p:ext uri="{BB962C8B-B14F-4D97-AF65-F5344CB8AC3E}">
        <p14:creationId xmlns:p14="http://schemas.microsoft.com/office/powerpoint/2010/main" val="3767650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Antibiotics Work </a:t>
            </a:r>
            <a:endParaRPr lang="en-US" dirty="0"/>
          </a:p>
        </p:txBody>
      </p:sp>
      <p:sp>
        <p:nvSpPr>
          <p:cNvPr id="3" name="Content Placeholder 2"/>
          <p:cNvSpPr>
            <a:spLocks noGrp="1"/>
          </p:cNvSpPr>
          <p:nvPr>
            <p:ph idx="1"/>
          </p:nvPr>
        </p:nvSpPr>
        <p:spPr>
          <a:xfrm>
            <a:off x="150639" y="1073354"/>
            <a:ext cx="8786884" cy="5594145"/>
          </a:xfrm>
        </p:spPr>
        <p:txBody>
          <a:bodyPr>
            <a:normAutofit fontScale="55000" lnSpcReduction="20000"/>
          </a:bodyPr>
          <a:lstStyle/>
          <a:p>
            <a:pPr lvl="0"/>
            <a:r>
              <a:rPr lang="en-US" dirty="0"/>
              <a:t>The overuse of antibiotics is related to the decreased </a:t>
            </a:r>
            <a:r>
              <a:rPr lang="en-US" dirty="0" smtClean="0"/>
              <a:t>efficacy of </a:t>
            </a:r>
            <a:r>
              <a:rPr lang="en-US" dirty="0"/>
              <a:t>antibiotics. </a:t>
            </a:r>
          </a:p>
          <a:p>
            <a:pPr lvl="1"/>
            <a:r>
              <a:rPr lang="en-US" dirty="0"/>
              <a:t>Failure to use antibiotics responsibly can worsen </a:t>
            </a:r>
            <a:r>
              <a:rPr lang="en-US" u="sng" dirty="0" smtClean="0"/>
              <a:t>antibiotic </a:t>
            </a:r>
            <a:r>
              <a:rPr lang="en-US" u="sng" dirty="0"/>
              <a:t>resistance</a:t>
            </a:r>
            <a:r>
              <a:rPr lang="en-US" dirty="0"/>
              <a:t>, a condition in which populations of a microorganism (usually a bacteria) are able to survive and withstand exposure to antibiotic treatments, making the antibiotic less effective or useless. </a:t>
            </a:r>
          </a:p>
          <a:p>
            <a:pPr lvl="1"/>
            <a:r>
              <a:rPr lang="en-US" dirty="0"/>
              <a:t>To understand how antibiotic resistance occurs, you must first understand how an antibiotic works. </a:t>
            </a:r>
            <a:br>
              <a:rPr lang="en-US" dirty="0"/>
            </a:br>
            <a:endParaRPr lang="en-US" dirty="0"/>
          </a:p>
          <a:p>
            <a:pPr lvl="0"/>
            <a:r>
              <a:rPr lang="en-US" dirty="0"/>
              <a:t>Antibiotics typically use one of four mechanisms to destroy bacteria:</a:t>
            </a:r>
          </a:p>
          <a:p>
            <a:pPr lvl="1"/>
            <a:r>
              <a:rPr lang="en-US" b="1" dirty="0"/>
              <a:t>Breached cell </a:t>
            </a:r>
            <a:r>
              <a:rPr lang="en-US" b="1" dirty="0" smtClean="0"/>
              <a:t>walls &amp; membranes</a:t>
            </a:r>
            <a:r>
              <a:rPr lang="en-US" dirty="0" smtClean="0"/>
              <a:t>: </a:t>
            </a:r>
            <a:r>
              <a:rPr lang="en-US" dirty="0"/>
              <a:t>bacteria need to protect the inside of their cells from the external environment. Breaking the cell wall </a:t>
            </a:r>
            <a:r>
              <a:rPr lang="en-US" dirty="0" smtClean="0"/>
              <a:t>or membrane </a:t>
            </a:r>
            <a:r>
              <a:rPr lang="en-US" dirty="0"/>
              <a:t>of a bacteria prevent it from maintaining homeostasis, resulting in the death of that bacteria. </a:t>
            </a:r>
          </a:p>
          <a:p>
            <a:pPr lvl="1"/>
            <a:r>
              <a:rPr lang="en-US" b="1" dirty="0"/>
              <a:t>Disruption of the ribosomes</a:t>
            </a:r>
            <a:r>
              <a:rPr lang="en-US" dirty="0"/>
              <a:t>: some antibiotics prevent the ribosomes of the bacteria from producing the proteins a bacterium needs to function. </a:t>
            </a:r>
          </a:p>
          <a:p>
            <a:pPr lvl="1"/>
            <a:r>
              <a:rPr lang="en-US" b="1" dirty="0"/>
              <a:t>Disruption of bacterial metabolism</a:t>
            </a:r>
            <a:r>
              <a:rPr lang="en-US" dirty="0"/>
              <a:t>: some antibiotics prevent a bacterium from metabolizing energy or other needed substances. If a bacterium cannot metabolize energy, or if it cannot produce the amino acids needed for its proteins, the cell will die. </a:t>
            </a:r>
          </a:p>
          <a:p>
            <a:pPr lvl="1"/>
            <a:r>
              <a:rPr lang="en-US" b="1" dirty="0"/>
              <a:t>Blocked DNA or RNA synthesis</a:t>
            </a:r>
            <a:r>
              <a:rPr lang="en-US" dirty="0"/>
              <a:t>: some antibiotics prevent a bacterium from replicating its DNA (which prevents replication) or prevents the bacterium from producing the RNA it needs to produce proteins. </a:t>
            </a:r>
          </a:p>
        </p:txBody>
      </p:sp>
    </p:spTree>
    <p:extLst>
      <p:ext uri="{BB962C8B-B14F-4D97-AF65-F5344CB8AC3E}">
        <p14:creationId xmlns:p14="http://schemas.microsoft.com/office/powerpoint/2010/main" val="26731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Fighting Mechanisms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Bacteria have evolved strategies to fight antibiotics.  These include: 	</a:t>
            </a:r>
          </a:p>
          <a:p>
            <a:pPr lvl="1"/>
            <a:r>
              <a:rPr lang="en-US" b="1" u="sng" dirty="0"/>
              <a:t>Enzymatic inactivation</a:t>
            </a:r>
            <a:r>
              <a:rPr lang="en-US" dirty="0"/>
              <a:t>: some bacteria have evolved to have the ability to produce enzymes that inactivate the antibiotic, preventing it from acting on the bacterium. </a:t>
            </a:r>
          </a:p>
          <a:p>
            <a:pPr lvl="2"/>
            <a:r>
              <a:rPr lang="en-US" dirty="0"/>
              <a:t>This is the most common form of antibiotic resistance. </a:t>
            </a:r>
          </a:p>
          <a:p>
            <a:pPr lvl="1"/>
            <a:r>
              <a:rPr lang="en-US" b="1" u="sng" dirty="0"/>
              <a:t>Decreased permeability</a:t>
            </a:r>
            <a:r>
              <a:rPr lang="en-US" dirty="0"/>
              <a:t>: some bacterial species, particularly gram negative bacteria, will not absorb the antibiotic.  Gram negative bacteria have an outer membrane outside their cell wall that protects them from antibiotics. </a:t>
            </a:r>
          </a:p>
          <a:p>
            <a:pPr lvl="1"/>
            <a:r>
              <a:rPr lang="en-US" b="1" u="sng" dirty="0"/>
              <a:t>Efflux pumps</a:t>
            </a:r>
            <a:r>
              <a:rPr lang="en-US" dirty="0"/>
              <a:t>: some bacteria have protein pumps in their cell membrane that literally pumps out the antibiotic from inside the cell. </a:t>
            </a:r>
          </a:p>
          <a:p>
            <a:pPr lvl="1"/>
            <a:r>
              <a:rPr lang="en-US" b="1" u="sng" dirty="0"/>
              <a:t>Altered target sites</a:t>
            </a:r>
            <a:r>
              <a:rPr lang="en-US" dirty="0"/>
              <a:t>: some bacteria camouflage the part of their cell targeted by the antibiotic, preventing the antibiotic from binding to and acting on its target inside the cell. </a:t>
            </a:r>
          </a:p>
          <a:p>
            <a:pPr lvl="2"/>
            <a:r>
              <a:rPr lang="en-US" dirty="0"/>
              <a:t>For example, some species of Mycobacterium spp. have modified their ribosomes to prevent an antibiotic from disabling their protein production. </a:t>
            </a:r>
          </a:p>
          <a:p>
            <a:pPr lvl="1"/>
            <a:r>
              <a:rPr lang="en-US" b="1" u="sng" dirty="0"/>
              <a:t>Overproduction of the target</a:t>
            </a:r>
            <a:r>
              <a:rPr lang="en-US" dirty="0"/>
              <a:t>: some bacteria overproduce the target of the antibiotic so that if the antibiotic inactivates a part of the bacterial cell, there is a backup to continue cellular function. </a:t>
            </a:r>
          </a:p>
        </p:txBody>
      </p:sp>
    </p:spTree>
    <p:extLst>
      <p:ext uri="{BB962C8B-B14F-4D97-AF65-F5344CB8AC3E}">
        <p14:creationId xmlns:p14="http://schemas.microsoft.com/office/powerpoint/2010/main" val="1853860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biomedcentral.com/content/figures/1741-7007-8-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303"/>
            <a:ext cx="9144000" cy="64617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87056" y="6439338"/>
            <a:ext cx="168988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www.biomedcentral.com</a:t>
            </a:r>
            <a:endParaRPr lang="en-US" sz="800" i="1" dirty="0"/>
          </a:p>
        </p:txBody>
      </p:sp>
      <p:sp>
        <p:nvSpPr>
          <p:cNvPr id="6" name="Rounded Rectangle 5"/>
          <p:cNvSpPr/>
          <p:nvPr/>
        </p:nvSpPr>
        <p:spPr>
          <a:xfrm>
            <a:off x="604683" y="575187"/>
            <a:ext cx="1445342"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Breached Cell Walls</a:t>
            </a:r>
            <a:endParaRPr lang="en-US" dirty="0"/>
          </a:p>
        </p:txBody>
      </p:sp>
      <p:sp>
        <p:nvSpPr>
          <p:cNvPr id="8" name="Rounded Rectangle 7"/>
          <p:cNvSpPr/>
          <p:nvPr/>
        </p:nvSpPr>
        <p:spPr>
          <a:xfrm>
            <a:off x="432619" y="1655487"/>
            <a:ext cx="1445342"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DNA/RNA Synthesis</a:t>
            </a:r>
            <a:endParaRPr lang="en-US" dirty="0"/>
          </a:p>
        </p:txBody>
      </p:sp>
      <p:sp>
        <p:nvSpPr>
          <p:cNvPr id="9" name="Rounded Rectangle 8"/>
          <p:cNvSpPr/>
          <p:nvPr/>
        </p:nvSpPr>
        <p:spPr>
          <a:xfrm>
            <a:off x="432619" y="4267200"/>
            <a:ext cx="1445342"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Bacterial Metabolism</a:t>
            </a:r>
            <a:endParaRPr lang="en-US" dirty="0"/>
          </a:p>
        </p:txBody>
      </p:sp>
      <p:sp>
        <p:nvSpPr>
          <p:cNvPr id="10" name="Rounded Rectangle 9"/>
          <p:cNvSpPr/>
          <p:nvPr/>
        </p:nvSpPr>
        <p:spPr>
          <a:xfrm>
            <a:off x="1155290" y="5353415"/>
            <a:ext cx="1445342"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Breached Cell Membrane</a:t>
            </a:r>
            <a:endParaRPr lang="en-US" dirty="0"/>
          </a:p>
        </p:txBody>
      </p:sp>
      <p:sp>
        <p:nvSpPr>
          <p:cNvPr id="11" name="Rounded Rectangle 10"/>
          <p:cNvSpPr/>
          <p:nvPr/>
        </p:nvSpPr>
        <p:spPr>
          <a:xfrm>
            <a:off x="2779376" y="5524938"/>
            <a:ext cx="1541903"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Protein Synthesis in Ribosomes</a:t>
            </a:r>
            <a:endParaRPr lang="en-US" dirty="0"/>
          </a:p>
        </p:txBody>
      </p:sp>
      <p:sp>
        <p:nvSpPr>
          <p:cNvPr id="12" name="Rounded Rectangle 11"/>
          <p:cNvSpPr/>
          <p:nvPr/>
        </p:nvSpPr>
        <p:spPr>
          <a:xfrm>
            <a:off x="7184510" y="489255"/>
            <a:ext cx="1692431" cy="128055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Efflux Pumps &amp; Decreased Permeability</a:t>
            </a:r>
            <a:endParaRPr lang="en-US" dirty="0"/>
          </a:p>
        </p:txBody>
      </p:sp>
      <p:sp>
        <p:nvSpPr>
          <p:cNvPr id="13" name="Rounded Rectangle 12"/>
          <p:cNvSpPr/>
          <p:nvPr/>
        </p:nvSpPr>
        <p:spPr>
          <a:xfrm>
            <a:off x="7607995" y="1818140"/>
            <a:ext cx="1445343" cy="11610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Over-production of Target</a:t>
            </a:r>
            <a:endParaRPr lang="en-US" dirty="0"/>
          </a:p>
        </p:txBody>
      </p:sp>
      <p:sp>
        <p:nvSpPr>
          <p:cNvPr id="14" name="Rounded Rectangle 13"/>
          <p:cNvSpPr/>
          <p:nvPr/>
        </p:nvSpPr>
        <p:spPr>
          <a:xfrm>
            <a:off x="7034981" y="4401332"/>
            <a:ext cx="1696063" cy="148327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Target Modification</a:t>
            </a:r>
            <a:endParaRPr lang="en-US" dirty="0"/>
          </a:p>
        </p:txBody>
      </p:sp>
      <p:sp>
        <p:nvSpPr>
          <p:cNvPr id="15" name="Rounded Rectangle 14"/>
          <p:cNvSpPr/>
          <p:nvPr/>
        </p:nvSpPr>
        <p:spPr>
          <a:xfrm>
            <a:off x="4809731" y="5359114"/>
            <a:ext cx="1733220" cy="108022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Inactivating Enzymes</a:t>
            </a:r>
            <a:endParaRPr lang="en-US" dirty="0"/>
          </a:p>
        </p:txBody>
      </p:sp>
      <p:sp>
        <p:nvSpPr>
          <p:cNvPr id="16" name="Rounded Rectangle 15"/>
          <p:cNvSpPr/>
          <p:nvPr/>
        </p:nvSpPr>
        <p:spPr>
          <a:xfrm>
            <a:off x="4424514" y="-103238"/>
            <a:ext cx="191319" cy="696123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4272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 vs. Acquired Resistance </a:t>
            </a:r>
            <a:endParaRPr lang="en-US" dirty="0"/>
          </a:p>
        </p:txBody>
      </p:sp>
      <p:sp>
        <p:nvSpPr>
          <p:cNvPr id="3" name="Content Placeholder 2"/>
          <p:cNvSpPr>
            <a:spLocks noGrp="1"/>
          </p:cNvSpPr>
          <p:nvPr>
            <p:ph idx="1"/>
          </p:nvPr>
        </p:nvSpPr>
        <p:spPr>
          <a:xfrm>
            <a:off x="150638" y="1073354"/>
            <a:ext cx="8809532" cy="5594145"/>
          </a:xfrm>
        </p:spPr>
        <p:txBody>
          <a:bodyPr>
            <a:normAutofit fontScale="55000" lnSpcReduction="20000"/>
          </a:bodyPr>
          <a:lstStyle/>
          <a:p>
            <a:pPr lvl="0"/>
            <a:r>
              <a:rPr lang="en-US" dirty="0"/>
              <a:t>Antibiotic resistance can be inherent (natural) or acquired.</a:t>
            </a:r>
          </a:p>
          <a:p>
            <a:pPr lvl="1"/>
            <a:r>
              <a:rPr lang="en-US" u="sng" dirty="0"/>
              <a:t>Inherent resistance</a:t>
            </a:r>
            <a:r>
              <a:rPr lang="en-US" dirty="0"/>
              <a:t> occurs mostly because of chance; for example, some bacteria may be unable to absorb an antibiotic because they lack a transport system for it or because they have an additional membrane (gram negative bacteria).  They may also lack the target of the antibiotic. </a:t>
            </a:r>
            <a:r>
              <a:rPr lang="en-US" dirty="0" smtClean="0"/>
              <a:t/>
            </a:r>
            <a:br>
              <a:rPr lang="en-US" dirty="0" smtClean="0"/>
            </a:br>
            <a:endParaRPr lang="en-US" dirty="0"/>
          </a:p>
          <a:p>
            <a:pPr lvl="0"/>
            <a:r>
              <a:rPr lang="en-US" u="sng" dirty="0"/>
              <a:t>Acquired resistance</a:t>
            </a:r>
            <a:r>
              <a:rPr lang="en-US" dirty="0"/>
              <a:t> occurs when a bacterium </a:t>
            </a:r>
            <a:r>
              <a:rPr lang="en-US" dirty="0" smtClean="0"/>
              <a:t/>
            </a:r>
            <a:br>
              <a:rPr lang="en-US" dirty="0" smtClean="0"/>
            </a:br>
            <a:r>
              <a:rPr lang="en-US" dirty="0" smtClean="0"/>
              <a:t>acquires </a:t>
            </a:r>
            <a:r>
              <a:rPr lang="en-US" dirty="0"/>
              <a:t>genes for antibiotic resistance that </a:t>
            </a:r>
            <a:r>
              <a:rPr lang="en-US" dirty="0" smtClean="0"/>
              <a:t/>
            </a:r>
            <a:br>
              <a:rPr lang="en-US" dirty="0" smtClean="0"/>
            </a:br>
            <a:r>
              <a:rPr lang="en-US" dirty="0" smtClean="0"/>
              <a:t>it </a:t>
            </a:r>
            <a:r>
              <a:rPr lang="en-US" dirty="0"/>
              <a:t>did not have at an earlier point. </a:t>
            </a:r>
          </a:p>
          <a:p>
            <a:pPr lvl="1"/>
            <a:r>
              <a:rPr lang="en-US" dirty="0"/>
              <a:t>Very rarely, acquired resistance will occur because </a:t>
            </a:r>
            <a:r>
              <a:rPr lang="en-US" dirty="0" smtClean="0"/>
              <a:t/>
            </a:r>
            <a:br>
              <a:rPr lang="en-US" dirty="0" smtClean="0"/>
            </a:br>
            <a:r>
              <a:rPr lang="en-US" dirty="0" smtClean="0"/>
              <a:t>of </a:t>
            </a:r>
            <a:r>
              <a:rPr lang="en-US" dirty="0"/>
              <a:t>a random chance mutation that provides a </a:t>
            </a:r>
            <a:r>
              <a:rPr lang="en-US" dirty="0" smtClean="0"/>
              <a:t/>
            </a:r>
            <a:br>
              <a:rPr lang="en-US" dirty="0" smtClean="0"/>
            </a:br>
            <a:r>
              <a:rPr lang="en-US" dirty="0" smtClean="0"/>
              <a:t>bacterium </a:t>
            </a:r>
            <a:r>
              <a:rPr lang="en-US" dirty="0"/>
              <a:t>with an advantageous trait that makes </a:t>
            </a:r>
            <a:r>
              <a:rPr lang="en-US" dirty="0" smtClean="0"/>
              <a:t/>
            </a:r>
            <a:br>
              <a:rPr lang="en-US" dirty="0" smtClean="0"/>
            </a:br>
            <a:r>
              <a:rPr lang="en-US" dirty="0" smtClean="0"/>
              <a:t>it </a:t>
            </a:r>
            <a:r>
              <a:rPr lang="en-US" dirty="0"/>
              <a:t>unsusceptible to an antibiotic. This is very rare.</a:t>
            </a:r>
          </a:p>
          <a:p>
            <a:pPr lvl="1"/>
            <a:r>
              <a:rPr lang="en-US" dirty="0"/>
              <a:t>More often, acquired resistance is due to uptake of </a:t>
            </a:r>
            <a:r>
              <a:rPr lang="en-US" dirty="0" smtClean="0"/>
              <a:t/>
            </a:r>
            <a:br>
              <a:rPr lang="en-US" dirty="0" smtClean="0"/>
            </a:br>
            <a:r>
              <a:rPr lang="en-US" dirty="0" smtClean="0"/>
              <a:t>genes </a:t>
            </a:r>
            <a:r>
              <a:rPr lang="en-US" dirty="0"/>
              <a:t>from another bacterium that already has </a:t>
            </a:r>
            <a:r>
              <a:rPr lang="en-US" dirty="0" smtClean="0"/>
              <a:t/>
            </a:r>
            <a:br>
              <a:rPr lang="en-US" dirty="0" smtClean="0"/>
            </a:br>
            <a:r>
              <a:rPr lang="en-US" dirty="0" smtClean="0"/>
              <a:t>resistance </a:t>
            </a:r>
            <a:r>
              <a:rPr lang="en-US" dirty="0"/>
              <a:t>to an antibiotic</a:t>
            </a:r>
            <a:r>
              <a:rPr lang="en-US" dirty="0" smtClean="0"/>
              <a:t>.</a:t>
            </a:r>
            <a:br>
              <a:rPr lang="en-US" dirty="0" smtClean="0"/>
            </a:br>
            <a:endParaRPr lang="en-US" dirty="0"/>
          </a:p>
          <a:p>
            <a:r>
              <a:rPr lang="en-US" dirty="0"/>
              <a:t>When a bacterium gains a trait from another </a:t>
            </a:r>
            <a:r>
              <a:rPr lang="en-US" dirty="0" smtClean="0"/>
              <a:t/>
            </a:r>
            <a:br>
              <a:rPr lang="en-US" dirty="0" smtClean="0"/>
            </a:br>
            <a:r>
              <a:rPr lang="en-US" dirty="0" smtClean="0"/>
              <a:t>bacterium</a:t>
            </a:r>
            <a:r>
              <a:rPr lang="en-US" dirty="0"/>
              <a:t>, this is </a:t>
            </a:r>
            <a:r>
              <a:rPr lang="en-US" dirty="0" smtClean="0"/>
              <a:t>called </a:t>
            </a:r>
            <a:r>
              <a:rPr lang="en-US" u="sng" dirty="0"/>
              <a:t>horizontal gene transfer</a:t>
            </a:r>
            <a:r>
              <a:rPr lang="en-US" dirty="0"/>
              <a:t>.</a:t>
            </a:r>
          </a:p>
          <a:p>
            <a:pPr lvl="1"/>
            <a:r>
              <a:rPr lang="en-US" dirty="0"/>
              <a:t>Unlike eukaryotes, whose genomes remain unchanged </a:t>
            </a:r>
            <a:r>
              <a:rPr lang="en-US" dirty="0" smtClean="0"/>
              <a:t/>
            </a:r>
            <a:br>
              <a:rPr lang="en-US" dirty="0" smtClean="0"/>
            </a:br>
            <a:r>
              <a:rPr lang="en-US" dirty="0" smtClean="0"/>
              <a:t>in </a:t>
            </a:r>
            <a:r>
              <a:rPr lang="en-US" dirty="0"/>
              <a:t>almost all circumstance after conception, bacteria </a:t>
            </a:r>
            <a:r>
              <a:rPr lang="en-US" dirty="0" smtClean="0"/>
              <a:t/>
            </a:r>
            <a:br>
              <a:rPr lang="en-US" dirty="0" smtClean="0"/>
            </a:br>
            <a:r>
              <a:rPr lang="en-US" dirty="0" smtClean="0"/>
              <a:t>can </a:t>
            </a:r>
            <a:r>
              <a:rPr lang="en-US" dirty="0"/>
              <a:t>change their genomes frequently by exchanging </a:t>
            </a:r>
            <a:r>
              <a:rPr lang="en-US" dirty="0" smtClean="0"/>
              <a:t/>
            </a:r>
            <a:br>
              <a:rPr lang="en-US" dirty="0" smtClean="0"/>
            </a:br>
            <a:r>
              <a:rPr lang="en-US" dirty="0" smtClean="0"/>
              <a:t>plasmids</a:t>
            </a:r>
            <a:r>
              <a:rPr lang="en-US" dirty="0"/>
              <a:t>.</a:t>
            </a:r>
          </a:p>
          <a:p>
            <a:pPr lvl="1"/>
            <a:r>
              <a:rPr lang="en-US" u="sng" dirty="0"/>
              <a:t>Plasmids</a:t>
            </a:r>
            <a:r>
              <a:rPr lang="en-US" dirty="0"/>
              <a:t> are small circular “packets” of DNA that can </a:t>
            </a:r>
            <a:r>
              <a:rPr lang="en-US" dirty="0" smtClean="0"/>
              <a:t/>
            </a:r>
            <a:br>
              <a:rPr lang="en-US" dirty="0" smtClean="0"/>
            </a:br>
            <a:r>
              <a:rPr lang="en-US" dirty="0" smtClean="0"/>
              <a:t>be </a:t>
            </a:r>
            <a:r>
              <a:rPr lang="en-US" dirty="0"/>
              <a:t>exchanged among bacteria. </a:t>
            </a:r>
          </a:p>
        </p:txBody>
      </p:sp>
      <p:pic>
        <p:nvPicPr>
          <p:cNvPr id="3074" name="Picture 2" descr="http://www.intechopen.com/source/html/46480/media/image5.png"/>
          <p:cNvPicPr>
            <a:picLocks noChangeAspect="1" noChangeArrowheads="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r="20702" b="681"/>
          <a:stretch/>
        </p:blipFill>
        <p:spPr bwMode="auto">
          <a:xfrm>
            <a:off x="6245523" y="2079521"/>
            <a:ext cx="2898476" cy="4778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0161" y="6647334"/>
            <a:ext cx="1710725"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www.intechopen.com</a:t>
            </a:r>
            <a:endParaRPr lang="en-US" sz="900" i="1" dirty="0"/>
          </a:p>
        </p:txBody>
      </p:sp>
    </p:spTree>
    <p:extLst>
      <p:ext uri="{BB962C8B-B14F-4D97-AF65-F5344CB8AC3E}">
        <p14:creationId xmlns:p14="http://schemas.microsoft.com/office/powerpoint/2010/main" val="371770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Acquired Resistance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Acquired bacterial resistance via horizontal gene transfer can happen in four different ways: </a:t>
            </a:r>
          </a:p>
          <a:p>
            <a:pPr lvl="1"/>
            <a:r>
              <a:rPr lang="en-US" u="sng" dirty="0"/>
              <a:t>Conjugation</a:t>
            </a:r>
            <a:r>
              <a:rPr lang="en-US" dirty="0"/>
              <a:t> occurs when bacteria transfer DNA across a small bridge-like appendage called a sex pilus. This is the most common method of horizontal gene transfer. </a:t>
            </a:r>
          </a:p>
          <a:p>
            <a:pPr lvl="1"/>
            <a:r>
              <a:rPr lang="en-US" u="sng" dirty="0"/>
              <a:t>Transformation</a:t>
            </a:r>
            <a:r>
              <a:rPr lang="en-US" dirty="0"/>
              <a:t> occurs when DNA plasmids are absorbed by a bacterium from the environment after the death and lysis of a different bacterium. </a:t>
            </a:r>
          </a:p>
          <a:p>
            <a:pPr lvl="1"/>
            <a:r>
              <a:rPr lang="en-US" u="sng" dirty="0"/>
              <a:t>Transduction</a:t>
            </a:r>
            <a:r>
              <a:rPr lang="en-US" dirty="0"/>
              <a:t> occurs when a virus transfers DNA between two different bacteria (similar to how a mosquito can transfer malaria). </a:t>
            </a:r>
          </a:p>
          <a:p>
            <a:pPr lvl="1"/>
            <a:r>
              <a:rPr lang="en-US" u="sng" dirty="0"/>
              <a:t>Transposons</a:t>
            </a:r>
            <a:r>
              <a:rPr lang="en-US" dirty="0"/>
              <a:t> are “jumping genes”; </a:t>
            </a:r>
            <a:r>
              <a:rPr lang="en-US" dirty="0" smtClean="0"/>
              <a:t/>
            </a:r>
            <a:br>
              <a:rPr lang="en-US" dirty="0" smtClean="0"/>
            </a:br>
            <a:r>
              <a:rPr lang="en-US" dirty="0" smtClean="0"/>
              <a:t>genes </a:t>
            </a:r>
            <a:r>
              <a:rPr lang="en-US" dirty="0"/>
              <a:t>for resistance may leave the </a:t>
            </a:r>
            <a:r>
              <a:rPr lang="en-US" dirty="0" smtClean="0"/>
              <a:t/>
            </a:r>
            <a:br>
              <a:rPr lang="en-US" dirty="0" smtClean="0"/>
            </a:br>
            <a:r>
              <a:rPr lang="en-US" dirty="0" smtClean="0"/>
              <a:t>primary </a:t>
            </a:r>
            <a:r>
              <a:rPr lang="en-US" dirty="0"/>
              <a:t>genome of a bacterium, </a:t>
            </a:r>
            <a:r>
              <a:rPr lang="en-US" dirty="0" smtClean="0"/>
              <a:t/>
            </a:r>
            <a:br>
              <a:rPr lang="en-US" dirty="0" smtClean="0"/>
            </a:br>
            <a:r>
              <a:rPr lang="en-US" dirty="0" smtClean="0"/>
              <a:t>enter </a:t>
            </a:r>
            <a:r>
              <a:rPr lang="en-US" dirty="0"/>
              <a:t>a plasmid, and be transmitted </a:t>
            </a:r>
            <a:r>
              <a:rPr lang="en-US" dirty="0" smtClean="0"/>
              <a:t/>
            </a:r>
            <a:br>
              <a:rPr lang="en-US" dirty="0" smtClean="0"/>
            </a:br>
            <a:r>
              <a:rPr lang="en-US" dirty="0" smtClean="0"/>
              <a:t>to </a:t>
            </a:r>
            <a:r>
              <a:rPr lang="en-US" dirty="0"/>
              <a:t>another cell via conjugation, </a:t>
            </a:r>
            <a:r>
              <a:rPr lang="en-US" dirty="0" smtClean="0"/>
              <a:t/>
            </a:r>
            <a:br>
              <a:rPr lang="en-US" dirty="0" smtClean="0"/>
            </a:br>
            <a:r>
              <a:rPr lang="en-US" dirty="0" smtClean="0"/>
              <a:t>transformation</a:t>
            </a:r>
            <a:r>
              <a:rPr lang="en-US" dirty="0"/>
              <a:t>, or transduction. </a:t>
            </a:r>
          </a:p>
          <a:p>
            <a:pPr lvl="2"/>
            <a:r>
              <a:rPr lang="en-US" dirty="0"/>
              <a:t>The original transposon remains at </a:t>
            </a:r>
            <a:r>
              <a:rPr lang="en-US" dirty="0" smtClean="0"/>
              <a:t/>
            </a:r>
            <a:br>
              <a:rPr lang="en-US" dirty="0" smtClean="0"/>
            </a:br>
            <a:r>
              <a:rPr lang="en-US" dirty="0" smtClean="0"/>
              <a:t>the </a:t>
            </a:r>
            <a:r>
              <a:rPr lang="en-US" dirty="0"/>
              <a:t>original site while its copy is </a:t>
            </a:r>
            <a:r>
              <a:rPr lang="en-US" dirty="0" smtClean="0"/>
              <a:t/>
            </a:r>
            <a:br>
              <a:rPr lang="en-US" dirty="0" smtClean="0"/>
            </a:br>
            <a:r>
              <a:rPr lang="en-US" dirty="0" smtClean="0"/>
              <a:t>inserted </a:t>
            </a:r>
            <a:r>
              <a:rPr lang="en-US" dirty="0"/>
              <a:t>in a plasmid.</a:t>
            </a:r>
          </a:p>
        </p:txBody>
      </p:sp>
      <p:pic>
        <p:nvPicPr>
          <p:cNvPr id="10242" name="Picture 2" descr="http://textbookofbacteriology.net/HorizontalTransfer.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2153" y="3701936"/>
            <a:ext cx="3674350" cy="3231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02499" y="6642556"/>
            <a:ext cx="177644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textbookofbacteriology.net</a:t>
            </a:r>
            <a:endParaRPr lang="en-US" sz="800" i="1" dirty="0"/>
          </a:p>
        </p:txBody>
      </p:sp>
    </p:spTree>
    <p:extLst>
      <p:ext uri="{BB962C8B-B14F-4D97-AF65-F5344CB8AC3E}">
        <p14:creationId xmlns:p14="http://schemas.microsoft.com/office/powerpoint/2010/main" val="207815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19667" y="110204"/>
            <a:ext cx="3244645" cy="16370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Antibiotic Resistance</a:t>
            </a:r>
            <a:r>
              <a:rPr lang="en-US" sz="2000" dirty="0" smtClean="0"/>
              <a:t>: when bacteria develop the ability to overcome antibiotics. </a:t>
            </a:r>
            <a:endParaRPr lang="en-US" sz="2000" dirty="0"/>
          </a:p>
        </p:txBody>
      </p:sp>
      <p:sp>
        <p:nvSpPr>
          <p:cNvPr id="5" name="Rounded Rectangle 4"/>
          <p:cNvSpPr/>
          <p:nvPr/>
        </p:nvSpPr>
        <p:spPr>
          <a:xfrm>
            <a:off x="245085" y="2010289"/>
            <a:ext cx="3176541" cy="1322848"/>
          </a:xfrm>
          <a:prstGeom prst="round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t>Inherent Resistance</a:t>
            </a:r>
            <a:r>
              <a:rPr lang="en-US" dirty="0" smtClean="0"/>
              <a:t>: a bacterium lacks the target of the antibiotic or cannot absorb the antibiotic.</a:t>
            </a:r>
            <a:endParaRPr lang="en-US" dirty="0"/>
          </a:p>
        </p:txBody>
      </p:sp>
      <p:sp>
        <p:nvSpPr>
          <p:cNvPr id="6" name="Rounded Rectangle 5"/>
          <p:cNvSpPr/>
          <p:nvPr/>
        </p:nvSpPr>
        <p:spPr>
          <a:xfrm>
            <a:off x="5788614" y="1929175"/>
            <a:ext cx="2843285" cy="1226982"/>
          </a:xfrm>
          <a:prstGeom prst="round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t>Acquired Resistance</a:t>
            </a:r>
            <a:r>
              <a:rPr lang="en-US" dirty="0" smtClean="0"/>
              <a:t>: a bacterium gains a trait it did not have before.</a:t>
            </a:r>
            <a:endParaRPr lang="en-US" dirty="0"/>
          </a:p>
        </p:txBody>
      </p:sp>
      <p:sp>
        <p:nvSpPr>
          <p:cNvPr id="7" name="Rounded Rectangle 6"/>
          <p:cNvSpPr/>
          <p:nvPr/>
        </p:nvSpPr>
        <p:spPr>
          <a:xfrm>
            <a:off x="6005120" y="3642854"/>
            <a:ext cx="2843285" cy="1637071"/>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Random Mutation</a:t>
            </a:r>
            <a:r>
              <a:rPr lang="en-US" dirty="0" smtClean="0"/>
              <a:t>: a bacterium receives a mutation that provides a beneficial trait (rare).</a:t>
            </a:r>
            <a:endParaRPr lang="en-US" dirty="0"/>
          </a:p>
        </p:txBody>
      </p:sp>
      <p:sp>
        <p:nvSpPr>
          <p:cNvPr id="9" name="Rounded Rectangle 8"/>
          <p:cNvSpPr/>
          <p:nvPr/>
        </p:nvSpPr>
        <p:spPr>
          <a:xfrm>
            <a:off x="2130621" y="3775588"/>
            <a:ext cx="3276293" cy="1637071"/>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Horizontal Gene Transfer</a:t>
            </a:r>
            <a:r>
              <a:rPr lang="en-US" dirty="0" smtClean="0"/>
              <a:t>: a bacterium receives a plasmid from another bacterium that has the beneficial trait.</a:t>
            </a:r>
            <a:endParaRPr lang="en-US" dirty="0"/>
          </a:p>
        </p:txBody>
      </p:sp>
      <p:sp>
        <p:nvSpPr>
          <p:cNvPr id="10" name="Rounded Rectangle 9"/>
          <p:cNvSpPr/>
          <p:nvPr/>
        </p:nvSpPr>
        <p:spPr>
          <a:xfrm>
            <a:off x="6616485" y="5796117"/>
            <a:ext cx="2175336" cy="1032387"/>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Conjugation</a:t>
            </a:r>
            <a:r>
              <a:rPr lang="en-US" sz="1600" b="1" dirty="0" smtClean="0"/>
              <a:t>: plasmids are transferred via a pilus. </a:t>
            </a:r>
            <a:endParaRPr lang="en-US" sz="1600" dirty="0"/>
          </a:p>
        </p:txBody>
      </p:sp>
      <p:sp>
        <p:nvSpPr>
          <p:cNvPr id="11" name="Rounded Rectangle 10"/>
          <p:cNvSpPr/>
          <p:nvPr/>
        </p:nvSpPr>
        <p:spPr>
          <a:xfrm>
            <a:off x="4319246" y="5796117"/>
            <a:ext cx="2175336" cy="1032387"/>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Transformation</a:t>
            </a:r>
            <a:r>
              <a:rPr lang="en-US" sz="1600" b="1" dirty="0" smtClean="0"/>
              <a:t>: plasmids are absorbed from dead bacteria.</a:t>
            </a:r>
            <a:endParaRPr lang="en-US" sz="1600" dirty="0"/>
          </a:p>
        </p:txBody>
      </p:sp>
      <p:sp>
        <p:nvSpPr>
          <p:cNvPr id="12" name="Rounded Rectangle 11"/>
          <p:cNvSpPr/>
          <p:nvPr/>
        </p:nvSpPr>
        <p:spPr>
          <a:xfrm>
            <a:off x="2212258" y="5796117"/>
            <a:ext cx="1934378" cy="1032387"/>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Transduction</a:t>
            </a:r>
            <a:r>
              <a:rPr lang="en-US" sz="1600" b="1" dirty="0" smtClean="0"/>
              <a:t>: plasmids are transferred by virus. </a:t>
            </a:r>
            <a:endParaRPr lang="en-US" sz="1600" dirty="0"/>
          </a:p>
        </p:txBody>
      </p:sp>
      <p:sp>
        <p:nvSpPr>
          <p:cNvPr id="13" name="Rounded Rectangle 12"/>
          <p:cNvSpPr/>
          <p:nvPr/>
        </p:nvSpPr>
        <p:spPr>
          <a:xfrm>
            <a:off x="105270" y="5796116"/>
            <a:ext cx="1934378" cy="1032387"/>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Transposons</a:t>
            </a:r>
            <a:r>
              <a:rPr lang="en-US" sz="1600" b="1" dirty="0" smtClean="0"/>
              <a:t>: “jumping genes”</a:t>
            </a:r>
            <a:endParaRPr lang="en-US" sz="1600" dirty="0"/>
          </a:p>
        </p:txBody>
      </p:sp>
      <p:cxnSp>
        <p:nvCxnSpPr>
          <p:cNvPr id="15" name="Straight Connector 14"/>
          <p:cNvCxnSpPr>
            <a:stCxn id="4" idx="2"/>
            <a:endCxn id="6" idx="0"/>
          </p:cNvCxnSpPr>
          <p:nvPr/>
        </p:nvCxnSpPr>
        <p:spPr>
          <a:xfrm>
            <a:off x="4641990" y="1747275"/>
            <a:ext cx="2568267" cy="181900"/>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5" idx="0"/>
            <a:endCxn id="4" idx="2"/>
          </p:cNvCxnSpPr>
          <p:nvPr/>
        </p:nvCxnSpPr>
        <p:spPr>
          <a:xfrm flipV="1">
            <a:off x="1833356" y="1747275"/>
            <a:ext cx="2808634" cy="263014"/>
          </a:xfrm>
          <a:prstGeom prst="line">
            <a:avLst/>
          </a:prstGeom>
          <a:ln w="38100"/>
        </p:spPr>
        <p:style>
          <a:lnRef idx="3">
            <a:schemeClr val="dk1"/>
          </a:lnRef>
          <a:fillRef idx="0">
            <a:schemeClr val="dk1"/>
          </a:fillRef>
          <a:effectRef idx="2">
            <a:schemeClr val="dk1"/>
          </a:effectRef>
          <a:fontRef idx="minor">
            <a:schemeClr val="tx1"/>
          </a:fontRef>
        </p:style>
      </p:cxnSp>
      <p:cxnSp>
        <p:nvCxnSpPr>
          <p:cNvPr id="23" name="Straight Connector 22"/>
          <p:cNvCxnSpPr>
            <a:stCxn id="9" idx="0"/>
            <a:endCxn id="6" idx="2"/>
          </p:cNvCxnSpPr>
          <p:nvPr/>
        </p:nvCxnSpPr>
        <p:spPr>
          <a:xfrm flipV="1">
            <a:off x="3768768" y="3156157"/>
            <a:ext cx="3441489" cy="619431"/>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p:cNvCxnSpPr>
            <a:stCxn id="6" idx="2"/>
            <a:endCxn id="7" idx="0"/>
          </p:cNvCxnSpPr>
          <p:nvPr/>
        </p:nvCxnSpPr>
        <p:spPr>
          <a:xfrm>
            <a:off x="7210257" y="3156157"/>
            <a:ext cx="216506" cy="486697"/>
          </a:xfrm>
          <a:prstGeom prst="line">
            <a:avLst/>
          </a:prstGeom>
          <a:ln w="38100"/>
        </p:spPr>
        <p:style>
          <a:lnRef idx="3">
            <a:schemeClr val="dk1"/>
          </a:lnRef>
          <a:fillRef idx="0">
            <a:schemeClr val="dk1"/>
          </a:fillRef>
          <a:effectRef idx="2">
            <a:schemeClr val="dk1"/>
          </a:effectRef>
          <a:fontRef idx="minor">
            <a:schemeClr val="tx1"/>
          </a:fontRef>
        </p:style>
      </p:cxnSp>
      <p:cxnSp>
        <p:nvCxnSpPr>
          <p:cNvPr id="27" name="Straight Connector 26"/>
          <p:cNvCxnSpPr>
            <a:stCxn id="10" idx="0"/>
            <a:endCxn id="9" idx="2"/>
          </p:cNvCxnSpPr>
          <p:nvPr/>
        </p:nvCxnSpPr>
        <p:spPr>
          <a:xfrm flipH="1" flipV="1">
            <a:off x="3768768" y="5412659"/>
            <a:ext cx="3935385" cy="383458"/>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p:cNvCxnSpPr>
            <a:stCxn id="11" idx="0"/>
            <a:endCxn id="9" idx="2"/>
          </p:cNvCxnSpPr>
          <p:nvPr/>
        </p:nvCxnSpPr>
        <p:spPr>
          <a:xfrm flipH="1" flipV="1">
            <a:off x="3768768" y="5412659"/>
            <a:ext cx="1638146" cy="383458"/>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p:cNvCxnSpPr>
            <a:stCxn id="12" idx="0"/>
            <a:endCxn id="9" idx="2"/>
          </p:cNvCxnSpPr>
          <p:nvPr/>
        </p:nvCxnSpPr>
        <p:spPr>
          <a:xfrm flipV="1">
            <a:off x="3179447" y="5412659"/>
            <a:ext cx="589321" cy="383458"/>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p:cNvCxnSpPr>
            <a:stCxn id="13" idx="0"/>
            <a:endCxn id="9" idx="2"/>
          </p:cNvCxnSpPr>
          <p:nvPr/>
        </p:nvCxnSpPr>
        <p:spPr>
          <a:xfrm flipV="1">
            <a:off x="1072459" y="5412659"/>
            <a:ext cx="2696309" cy="383457"/>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2774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 &amp; Pathogens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u="sng" dirty="0"/>
              <a:t>Homeostasis</a:t>
            </a:r>
            <a:r>
              <a:rPr lang="en-US" dirty="0"/>
              <a:t> is the maintenance of a constant internal environment inside of the body. </a:t>
            </a:r>
            <a:endParaRPr lang="en-US" dirty="0" smtClean="0"/>
          </a:p>
          <a:p>
            <a:pPr lvl="1"/>
            <a:r>
              <a:rPr lang="en-US" dirty="0" smtClean="0"/>
              <a:t>Because </a:t>
            </a:r>
            <a:r>
              <a:rPr lang="en-US" dirty="0"/>
              <a:t>an animal’s body must maintain </a:t>
            </a:r>
            <a:r>
              <a:rPr lang="en-US" dirty="0" smtClean="0"/>
              <a:t>a constant internal environment, </a:t>
            </a:r>
            <a:r>
              <a:rPr lang="en-US" dirty="0"/>
              <a:t>infections by pathogens are an obvious </a:t>
            </a:r>
            <a:r>
              <a:rPr lang="en-US" dirty="0" smtClean="0"/>
              <a:t>threat. </a:t>
            </a:r>
            <a:endParaRPr lang="en-US" dirty="0"/>
          </a:p>
          <a:p>
            <a:pPr lvl="1"/>
            <a:r>
              <a:rPr lang="en-US" dirty="0" smtClean="0"/>
              <a:t>Blood </a:t>
            </a:r>
            <a:r>
              <a:rPr lang="en-US" dirty="0"/>
              <a:t>and lymph, which serve as the two liquid tissues of the body, help to ensure a constant internal environment. </a:t>
            </a:r>
            <a:r>
              <a:rPr lang="en-US" dirty="0" smtClean="0"/>
              <a:t/>
            </a:r>
            <a:br>
              <a:rPr lang="en-US" dirty="0" smtClean="0"/>
            </a:br>
            <a:endParaRPr lang="en-US" dirty="0"/>
          </a:p>
          <a:p>
            <a:r>
              <a:rPr lang="en-US" dirty="0"/>
              <a:t>The blood and lymph combine with the immune system to protect the body from pathogens in order to maintain homeostasis. </a:t>
            </a:r>
          </a:p>
          <a:p>
            <a:pPr lvl="1"/>
            <a:r>
              <a:rPr lang="en-US" dirty="0" smtClean="0"/>
              <a:t>The </a:t>
            </a:r>
            <a:r>
              <a:rPr lang="en-US" u="sng" dirty="0"/>
              <a:t>immune system</a:t>
            </a:r>
            <a:r>
              <a:rPr lang="en-US" dirty="0"/>
              <a:t> is composed of organs, tissues, cells, and chemical messengers that protect the body from foreign pathogens and from its own infected cells. </a:t>
            </a:r>
            <a:r>
              <a:rPr lang="en-US" dirty="0" smtClean="0"/>
              <a:t/>
            </a:r>
            <a:br>
              <a:rPr lang="en-US" dirty="0" smtClean="0"/>
            </a:br>
            <a:endParaRPr lang="en-US" dirty="0"/>
          </a:p>
          <a:p>
            <a:r>
              <a:rPr lang="en-US" dirty="0"/>
              <a:t>The immune system has multiple levels of defense to protect the body from pathogens and to maintain homeostasis. </a:t>
            </a:r>
          </a:p>
          <a:p>
            <a:pPr lvl="1"/>
            <a:r>
              <a:rPr lang="en-US" dirty="0"/>
              <a:t>A pathogen seeks to gain entry to the body, reproduce, and utilize the body to obtain energy and continue the process of </a:t>
            </a:r>
            <a:r>
              <a:rPr lang="en-US" dirty="0" smtClean="0"/>
              <a:t>infection.</a:t>
            </a:r>
          </a:p>
          <a:p>
            <a:pPr lvl="1"/>
            <a:r>
              <a:rPr lang="en-US" dirty="0"/>
              <a:t>T</a:t>
            </a:r>
            <a:r>
              <a:rPr lang="en-US" dirty="0" smtClean="0"/>
              <a:t>he </a:t>
            </a:r>
            <a:r>
              <a:rPr lang="en-US" dirty="0"/>
              <a:t>immune system works to negate pathogens in each of these tasks. </a:t>
            </a:r>
          </a:p>
        </p:txBody>
      </p:sp>
    </p:spTree>
    <p:extLst>
      <p:ext uri="{BB962C8B-B14F-4D97-AF65-F5344CB8AC3E}">
        <p14:creationId xmlns:p14="http://schemas.microsoft.com/office/powerpoint/2010/main" val="129170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Resistance</a:t>
            </a:r>
            <a:endParaRPr lang="en-US" dirty="0"/>
          </a:p>
        </p:txBody>
      </p:sp>
      <p:sp>
        <p:nvSpPr>
          <p:cNvPr id="3" name="Content Placeholder 2"/>
          <p:cNvSpPr>
            <a:spLocks noGrp="1"/>
          </p:cNvSpPr>
          <p:nvPr>
            <p:ph idx="1"/>
          </p:nvPr>
        </p:nvSpPr>
        <p:spPr>
          <a:xfrm>
            <a:off x="121142" y="1073354"/>
            <a:ext cx="8752062" cy="5594145"/>
          </a:xfrm>
        </p:spPr>
        <p:txBody>
          <a:bodyPr>
            <a:normAutofit fontScale="62500" lnSpcReduction="20000"/>
          </a:bodyPr>
          <a:lstStyle/>
          <a:p>
            <a:pPr lvl="0"/>
            <a:r>
              <a:rPr lang="en-US" dirty="0"/>
              <a:t>Antibiotic resistance can be prevented by adopting the following practices: </a:t>
            </a:r>
          </a:p>
          <a:p>
            <a:pPr lvl="1"/>
            <a:r>
              <a:rPr lang="en-US" dirty="0"/>
              <a:t>Antibiotics should only be used if necessary, and only if they will be effective against a pathogen that is susceptible to the antibiotic. </a:t>
            </a:r>
          </a:p>
          <a:p>
            <a:pPr lvl="1"/>
            <a:r>
              <a:rPr lang="en-US" dirty="0"/>
              <a:t>Antibiotics should only be used if alternative measures (including vaccinations, health management plans, biosecurity, etc.) are not enough to prevent and/or control a pathogen. </a:t>
            </a:r>
          </a:p>
          <a:p>
            <a:pPr lvl="1"/>
            <a:r>
              <a:rPr lang="en-US" dirty="0"/>
              <a:t>Antibiotics should be used for treatment only when there is an appropriate clinical diagnosis; administration of antibiotics should be limited only to ill or at-risk animals (the fewer animals treated with antibiotics, the better). </a:t>
            </a:r>
          </a:p>
          <a:p>
            <a:pPr lvl="1"/>
            <a:r>
              <a:rPr lang="en-US" dirty="0"/>
              <a:t>Farmers should keep and maintain a strong working relationship with a veterinarian (VCPR) in order to ensure that antibiotics are only being used when necessary. </a:t>
            </a:r>
          </a:p>
          <a:p>
            <a:pPr lvl="1"/>
            <a:r>
              <a:rPr lang="en-US" dirty="0"/>
              <a:t>Farmers should never practice </a:t>
            </a:r>
            <a:r>
              <a:rPr lang="en-US" u="sng" dirty="0"/>
              <a:t>off-label usage</a:t>
            </a:r>
            <a:r>
              <a:rPr lang="en-US" dirty="0"/>
              <a:t>, or the usage of a drug in a manner not prescribed by either the manufacturer or a medical professional.</a:t>
            </a:r>
          </a:p>
          <a:p>
            <a:pPr lvl="2"/>
            <a:r>
              <a:rPr lang="en-US" dirty="0"/>
              <a:t>A veterinarian can prescribe </a:t>
            </a:r>
            <a:r>
              <a:rPr lang="en-US" u="sng" dirty="0"/>
              <a:t>extra-label usage</a:t>
            </a:r>
            <a:r>
              <a:rPr lang="en-US" dirty="0"/>
              <a:t>, </a:t>
            </a:r>
            <a:r>
              <a:rPr lang="en-US" dirty="0" smtClean="0"/>
              <a:t/>
            </a:r>
            <a:br>
              <a:rPr lang="en-US" dirty="0" smtClean="0"/>
            </a:br>
            <a:r>
              <a:rPr lang="en-US" dirty="0" smtClean="0"/>
              <a:t>or </a:t>
            </a:r>
            <a:r>
              <a:rPr lang="en-US" dirty="0"/>
              <a:t>the use of a drug in a manner that differs </a:t>
            </a:r>
            <a:r>
              <a:rPr lang="en-US" dirty="0" smtClean="0"/>
              <a:t/>
            </a:r>
            <a:br>
              <a:rPr lang="en-US" dirty="0" smtClean="0"/>
            </a:br>
            <a:r>
              <a:rPr lang="en-US" dirty="0" smtClean="0"/>
              <a:t>from </a:t>
            </a:r>
            <a:r>
              <a:rPr lang="en-US" dirty="0"/>
              <a:t>the manufacturer’s instruction but has </a:t>
            </a:r>
            <a:r>
              <a:rPr lang="en-US" dirty="0" smtClean="0"/>
              <a:t/>
            </a:r>
            <a:br>
              <a:rPr lang="en-US" dirty="0" smtClean="0"/>
            </a:br>
            <a:r>
              <a:rPr lang="en-US" dirty="0" smtClean="0"/>
              <a:t>been </a:t>
            </a:r>
            <a:r>
              <a:rPr lang="en-US" dirty="0"/>
              <a:t>deemed acceptable and necessary by </a:t>
            </a:r>
            <a:r>
              <a:rPr lang="en-US" dirty="0" smtClean="0"/>
              <a:t>a </a:t>
            </a:r>
            <a:br>
              <a:rPr lang="en-US" dirty="0" smtClean="0"/>
            </a:br>
            <a:r>
              <a:rPr lang="en-US" dirty="0" smtClean="0"/>
              <a:t>veterinarian </a:t>
            </a:r>
            <a:r>
              <a:rPr lang="en-US" dirty="0"/>
              <a:t>(within the constraints of FDA </a:t>
            </a:r>
            <a:r>
              <a:rPr lang="en-US" dirty="0" smtClean="0"/>
              <a:t/>
            </a:r>
            <a:br>
              <a:rPr lang="en-US" dirty="0" smtClean="0"/>
            </a:br>
            <a:r>
              <a:rPr lang="en-US" dirty="0" smtClean="0"/>
              <a:t>regulation</a:t>
            </a:r>
            <a:r>
              <a:rPr lang="en-US" dirty="0"/>
              <a:t>).</a:t>
            </a:r>
          </a:p>
          <a:p>
            <a:endParaRPr lang="en-US" dirty="0"/>
          </a:p>
        </p:txBody>
      </p:sp>
      <p:pic>
        <p:nvPicPr>
          <p:cNvPr id="2050" name="Picture 2" descr="http://ak9.picdn.net/shutterstock/videos/1567504/preview/stock-footage-veterinarian-doctor-examining-pigs-at-a-pig-farm-intensive-pig-farming-pig-farm-worker.jpg"/>
          <p:cNvPicPr>
            <a:picLocks noChangeAspect="1" noChangeArrowheads="1"/>
          </p:cNvPicPr>
          <p:nvPr/>
        </p:nvPicPr>
        <p:blipFill rotWithShape="1">
          <a:blip r:embed="rId2">
            <a:extLst>
              <a:ext uri="{28A0092B-C50C-407E-A947-70E740481C1C}">
                <a14:useLocalDpi xmlns:a14="http://schemas.microsoft.com/office/drawing/2010/main" val="0"/>
              </a:ext>
            </a:extLst>
          </a:blip>
          <a:srcRect l="6819" t="10769" r="26842" b="11538"/>
          <a:stretch/>
        </p:blipFill>
        <p:spPr bwMode="auto">
          <a:xfrm>
            <a:off x="6268066" y="4971356"/>
            <a:ext cx="2831690" cy="18571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68066" y="6613060"/>
            <a:ext cx="159851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www.shutterstock.com</a:t>
            </a:r>
            <a:endParaRPr lang="en-US" sz="800" i="1" dirty="0"/>
          </a:p>
        </p:txBody>
      </p:sp>
    </p:spTree>
    <p:extLst>
      <p:ext uri="{BB962C8B-B14F-4D97-AF65-F5344CB8AC3E}">
        <p14:creationId xmlns:p14="http://schemas.microsoft.com/office/powerpoint/2010/main" val="511941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Keeping</a:t>
            </a:r>
            <a:endParaRPr lang="en-US" dirty="0"/>
          </a:p>
        </p:txBody>
      </p:sp>
      <p:sp>
        <p:nvSpPr>
          <p:cNvPr id="3" name="Content Placeholder 2"/>
          <p:cNvSpPr>
            <a:spLocks noGrp="1"/>
          </p:cNvSpPr>
          <p:nvPr>
            <p:ph idx="1"/>
          </p:nvPr>
        </p:nvSpPr>
        <p:spPr>
          <a:xfrm>
            <a:off x="150638" y="1073354"/>
            <a:ext cx="8752062" cy="4292596"/>
          </a:xfrm>
        </p:spPr>
        <p:txBody>
          <a:bodyPr>
            <a:normAutofit fontScale="55000" lnSpcReduction="20000"/>
          </a:bodyPr>
          <a:lstStyle/>
          <a:p>
            <a:pPr lvl="0"/>
            <a:r>
              <a:rPr lang="en-US" dirty="0"/>
              <a:t>After the administration of an antibiotic, a producer should develop a plan to identify treated animals. This plan needs to include:</a:t>
            </a:r>
          </a:p>
          <a:p>
            <a:pPr lvl="1"/>
            <a:r>
              <a:rPr lang="en-US" dirty="0"/>
              <a:t>The premise ID (from the USDA).</a:t>
            </a:r>
          </a:p>
          <a:p>
            <a:pPr lvl="1"/>
            <a:r>
              <a:rPr lang="en-US" dirty="0"/>
              <a:t>The animal identification (ear tag, breed registration, ear notches, tattoos, etc.).</a:t>
            </a:r>
          </a:p>
          <a:p>
            <a:pPr lvl="1"/>
            <a:r>
              <a:rPr lang="en-US" dirty="0"/>
              <a:t>A record of where the animal has been moved to (pen, facility, or other pertinent information). </a:t>
            </a:r>
          </a:p>
          <a:p>
            <a:pPr lvl="1"/>
            <a:r>
              <a:rPr lang="en-US" dirty="0"/>
              <a:t>Dates of administration of antibiotics, as well as dates of any movement of the animal.</a:t>
            </a:r>
            <a:br>
              <a:rPr lang="en-US" dirty="0"/>
            </a:br>
            <a:endParaRPr lang="en-US" dirty="0"/>
          </a:p>
          <a:p>
            <a:pPr lvl="0"/>
            <a:r>
              <a:rPr lang="en-US" dirty="0"/>
              <a:t>In addition to identification of treated animals, records should be kept of all medications that have been administered on a farm. </a:t>
            </a:r>
          </a:p>
          <a:p>
            <a:pPr lvl="1"/>
            <a:r>
              <a:rPr lang="en-US" smtClean="0"/>
              <a:t>Animal </a:t>
            </a:r>
            <a:r>
              <a:rPr lang="en-US" dirty="0"/>
              <a:t>medication record should include the </a:t>
            </a:r>
            <a:r>
              <a:rPr lang="en-US" dirty="0" smtClean="0"/>
              <a:t>date </a:t>
            </a:r>
            <a:r>
              <a:rPr lang="en-US" dirty="0"/>
              <a:t>of administration, the animals treated, the drugs administered, the method of administration (injection, oral, etc.), the person who administered the drug, the amount of drug administered, and the withdrawal time needed for the drug to be eliminated from the animal’s body. </a:t>
            </a:r>
          </a:p>
        </p:txBody>
      </p:sp>
      <p:pic>
        <p:nvPicPr>
          <p:cNvPr id="5" name="Picture 4"/>
          <p:cNvPicPr>
            <a:picLocks noChangeAspect="1"/>
          </p:cNvPicPr>
          <p:nvPr/>
        </p:nvPicPr>
        <p:blipFill rotWithShape="1">
          <a:blip r:embed="rId2"/>
          <a:srcRect b="16825"/>
          <a:stretch/>
        </p:blipFill>
        <p:spPr>
          <a:xfrm>
            <a:off x="174654" y="5007650"/>
            <a:ext cx="8728046" cy="1702866"/>
          </a:xfrm>
          <a:prstGeom prst="rect">
            <a:avLst/>
          </a:prstGeom>
          <a:ln>
            <a:noFill/>
          </a:ln>
          <a:effectLst>
            <a:softEdge rad="112500"/>
          </a:effectLst>
        </p:spPr>
      </p:pic>
      <p:sp>
        <p:nvSpPr>
          <p:cNvPr id="6" name="Rectangle 5"/>
          <p:cNvSpPr/>
          <p:nvPr/>
        </p:nvSpPr>
        <p:spPr>
          <a:xfrm>
            <a:off x="4866968" y="6595100"/>
            <a:ext cx="4572000" cy="230832"/>
          </a:xfrm>
          <a:prstGeom prst="rect">
            <a:avLst/>
          </a:prstGeom>
        </p:spPr>
        <p:txBody>
          <a:bodyPr>
            <a:spAutoFit/>
          </a:bodyPr>
          <a:lstStyle/>
          <a:p>
            <a:r>
              <a:rPr lang="en-US" sz="900" i="1" dirty="0" smtClean="0"/>
              <a:t>Source: http</a:t>
            </a:r>
            <a:r>
              <a:rPr lang="en-US" sz="900" i="1" dirty="0"/>
              <a:t>://www.pork.org/filelibrary/PQAPlus/PQAPlusEdBook.pdf</a:t>
            </a:r>
          </a:p>
        </p:txBody>
      </p:sp>
    </p:spTree>
    <p:extLst>
      <p:ext uri="{BB962C8B-B14F-4D97-AF65-F5344CB8AC3E}">
        <p14:creationId xmlns:p14="http://schemas.microsoft.com/office/powerpoint/2010/main" val="1256874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Withdrawal Times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While there are many reasons to keep accurate animal medication records, the primary reason is to ensure that withdrawal times have elapsed before the animal is used for food. </a:t>
            </a:r>
          </a:p>
          <a:p>
            <a:pPr lvl="1"/>
            <a:r>
              <a:rPr lang="en-US" dirty="0"/>
              <a:t>A </a:t>
            </a:r>
            <a:r>
              <a:rPr lang="en-US" u="sng" dirty="0"/>
              <a:t>withdrawal time</a:t>
            </a:r>
            <a:r>
              <a:rPr lang="en-US" dirty="0"/>
              <a:t> is the required for the medication to be completely eliminated from the body of the treated animal. </a:t>
            </a:r>
          </a:p>
          <a:p>
            <a:pPr lvl="1"/>
            <a:r>
              <a:rPr lang="en-US" dirty="0"/>
              <a:t>If a drug has a withdrawal time, it will be on the label, package, or insert of the medication.</a:t>
            </a:r>
          </a:p>
          <a:p>
            <a:pPr lvl="1"/>
            <a:r>
              <a:rPr lang="en-US" dirty="0"/>
              <a:t>If a drug has been administered in an extra-label manner, the veterinarian prescribing the drug will determine the withdrawal time.  </a:t>
            </a:r>
            <a:br>
              <a:rPr lang="en-US" dirty="0"/>
            </a:br>
            <a:endParaRPr lang="en-US" dirty="0"/>
          </a:p>
          <a:p>
            <a:pPr lvl="0"/>
            <a:r>
              <a:rPr lang="en-US" dirty="0"/>
              <a:t>Most medications will list the withdrawal time in days. </a:t>
            </a:r>
          </a:p>
          <a:p>
            <a:pPr lvl="1"/>
            <a:r>
              <a:rPr lang="en-US" dirty="0"/>
              <a:t>A day is a full 24 hours from the time of the injection, or when the animal has last had access to medicated feed or water. </a:t>
            </a:r>
          </a:p>
          <a:p>
            <a:pPr lvl="1"/>
            <a:r>
              <a:rPr lang="en-US" dirty="0"/>
              <a:t>If a pig was treated at 9 am on a Friday, and the drug has a 5-day withdrawal time, that pig could not be sold for slaughter until after 9 am the next Wednesday. </a:t>
            </a:r>
          </a:p>
          <a:p>
            <a:pPr lvl="1"/>
            <a:r>
              <a:rPr lang="en-US" dirty="0"/>
              <a:t>If an animal will be sold as food (or produces milk, eggs, or other food products that will be sold) within the withdrawal time of a medication, that medication should not be administered or the animal should not be sold. </a:t>
            </a:r>
          </a:p>
        </p:txBody>
      </p:sp>
    </p:spTree>
    <p:extLst>
      <p:ext uri="{BB962C8B-B14F-4D97-AF65-F5344CB8AC3E}">
        <p14:creationId xmlns:p14="http://schemas.microsoft.com/office/powerpoint/2010/main" val="2410495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150638" y="1073354"/>
            <a:ext cx="8752062" cy="3380659"/>
          </a:xfrm>
        </p:spPr>
        <p:txBody>
          <a:bodyPr>
            <a:normAutofit fontScale="77500" lnSpcReduction="20000"/>
          </a:bodyPr>
          <a:lstStyle/>
          <a:p>
            <a:r>
              <a:rPr lang="en-US" u="sng" dirty="0">
                <a:hlinkClick r:id="rId2"/>
              </a:rPr>
              <a:t>https://www.softchalk.com/lessonchallenge09/lesson/ImmuneSystems/BloodLymphaticandImmuneSystems_print.html</a:t>
            </a:r>
            <a:endParaRPr lang="en-US" dirty="0"/>
          </a:p>
          <a:p>
            <a:r>
              <a:rPr lang="en-US" u="sng" dirty="0">
                <a:hlinkClick r:id="rId3"/>
              </a:rPr>
              <a:t>http://amrls.cvm.msu.edu/microbiology/bacterial-resistance-strategies/target-modification</a:t>
            </a:r>
            <a:endParaRPr lang="en-US" dirty="0"/>
          </a:p>
          <a:p>
            <a:r>
              <a:rPr lang="en-US" u="sng" dirty="0">
                <a:hlinkClick r:id="rId4"/>
              </a:rPr>
              <a:t>http://textbookofbacteriology.net/resantimicrobial_3.html</a:t>
            </a:r>
            <a:endParaRPr lang="en-US" dirty="0"/>
          </a:p>
          <a:p>
            <a:r>
              <a:rPr lang="en-US" dirty="0">
                <a:hlinkClick r:id="rId5"/>
              </a:rPr>
              <a:t>http://</a:t>
            </a:r>
            <a:r>
              <a:rPr lang="en-US" dirty="0" smtClean="0">
                <a:hlinkClick r:id="rId5"/>
              </a:rPr>
              <a:t>www.pork.org/filelibrary/PQAPlus/PQAPlusEdBook.pdf</a:t>
            </a:r>
            <a:endParaRPr lang="en-US" dirty="0" smtClean="0"/>
          </a:p>
          <a:p>
            <a:endParaRPr lang="en-US" dirty="0"/>
          </a:p>
        </p:txBody>
      </p:sp>
    </p:spTree>
    <p:extLst>
      <p:ext uri="{BB962C8B-B14F-4D97-AF65-F5344CB8AC3E}">
        <p14:creationId xmlns:p14="http://schemas.microsoft.com/office/powerpoint/2010/main" val="1780495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Immune Response Levels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09368"/>
            <a:ext cx="9040969" cy="5295899"/>
          </a:xfrm>
          <a:prstGeom prst="rect">
            <a:avLst/>
          </a:prstGeom>
          <a:noFill/>
        </p:spPr>
      </p:pic>
      <p:sp>
        <p:nvSpPr>
          <p:cNvPr id="5" name="Rectangle 4"/>
          <p:cNvSpPr/>
          <p:nvPr/>
        </p:nvSpPr>
        <p:spPr>
          <a:xfrm>
            <a:off x="3726568" y="6633964"/>
            <a:ext cx="5781368" cy="224036"/>
          </a:xfrm>
          <a:prstGeom prst="rect">
            <a:avLst/>
          </a:prstGeom>
        </p:spPr>
        <p:txBody>
          <a:bodyPr wrap="square">
            <a:spAutoFit/>
          </a:bodyPr>
          <a:lstStyle/>
          <a:p>
            <a:pPr>
              <a:lnSpc>
                <a:spcPct val="107000"/>
              </a:lnSpc>
              <a:spcAft>
                <a:spcPts val="800"/>
              </a:spcAft>
            </a:pPr>
            <a:r>
              <a:rPr lang="en-US" sz="800" i="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Source: https</a:t>
            </a:r>
            <a:r>
              <a:rPr lang="en-US" sz="8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://www.softchalk.com/lessonchallenge09/lesson/ImmuneSystems/BloodLymphaticandImmuneSystems_print.html</a:t>
            </a:r>
            <a:endParaRPr lang="en-US" sz="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79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Immune System</a:t>
            </a:r>
            <a:endParaRPr lang="en-US" dirty="0"/>
          </a:p>
        </p:txBody>
      </p:sp>
      <p:sp>
        <p:nvSpPr>
          <p:cNvPr id="3" name="Content Placeholder 2"/>
          <p:cNvSpPr>
            <a:spLocks noGrp="1"/>
          </p:cNvSpPr>
          <p:nvPr>
            <p:ph idx="1"/>
          </p:nvPr>
        </p:nvSpPr>
        <p:spPr>
          <a:xfrm>
            <a:off x="220592" y="958849"/>
            <a:ext cx="8720208" cy="4616037"/>
          </a:xfrm>
          <a:solidFill>
            <a:srgbClr val="FDF7F7">
              <a:alpha val="87059"/>
            </a:srgbClr>
          </a:solidFill>
        </p:spPr>
        <p:txBody>
          <a:bodyPr vert="horz" lIns="91440" tIns="45720" rIns="91440" bIns="45720" rtlCol="0">
            <a:normAutofit lnSpcReduction="10000"/>
          </a:bodyPr>
          <a:lstStyle/>
          <a:p>
            <a:r>
              <a:rPr lang="en-US" sz="1800" dirty="0"/>
              <a:t>The immune system recognizes which cells belong to the body and which cells do not.</a:t>
            </a:r>
          </a:p>
          <a:p>
            <a:pPr lvl="1"/>
            <a:r>
              <a:rPr lang="en-US" sz="1600" dirty="0"/>
              <a:t>Cells that are not part of the body (including bacteria and fungi) are eliminated by the immune system. </a:t>
            </a:r>
          </a:p>
          <a:p>
            <a:pPr lvl="1"/>
            <a:r>
              <a:rPr lang="en-US" sz="1600" dirty="0"/>
              <a:t>The immune system can also attack the body’s own cells if they are infected by a virus or other pathogen and even has a limited ability to destroy and slow the growth of cancerous cells. </a:t>
            </a:r>
          </a:p>
          <a:p>
            <a:r>
              <a:rPr lang="en-US" sz="1800" dirty="0"/>
              <a:t>The immune system’s </a:t>
            </a:r>
            <a:r>
              <a:rPr lang="en-US" sz="1800" i="1" dirty="0"/>
              <a:t>first </a:t>
            </a:r>
            <a:r>
              <a:rPr lang="en-US" sz="1800" i="1" dirty="0" smtClean="0"/>
              <a:t>line of </a:t>
            </a:r>
            <a:r>
              <a:rPr lang="en-US" sz="1800" i="1" dirty="0"/>
              <a:t>defense </a:t>
            </a:r>
            <a:r>
              <a:rPr lang="en-US" sz="1800" dirty="0"/>
              <a:t>is </a:t>
            </a:r>
            <a:r>
              <a:rPr lang="en-US" sz="1800" u="sng" dirty="0"/>
              <a:t>nonspecific immunity</a:t>
            </a:r>
            <a:r>
              <a:rPr lang="en-US" sz="1800" dirty="0"/>
              <a:t>; this refers to the various ways in which the body protects itself from pathogens without having to ‘recognize’ them. </a:t>
            </a:r>
          </a:p>
          <a:p>
            <a:pPr lvl="1"/>
            <a:r>
              <a:rPr lang="en-US" sz="1600" dirty="0" smtClean="0"/>
              <a:t>Continual forms of nonspecific </a:t>
            </a:r>
            <a:r>
              <a:rPr lang="en-US" sz="1600" dirty="0"/>
              <a:t>immunity </a:t>
            </a:r>
            <a:r>
              <a:rPr lang="en-US" sz="1600" dirty="0" smtClean="0"/>
              <a:t>can be </a:t>
            </a:r>
            <a:r>
              <a:rPr lang="en-US" sz="1600" dirty="0"/>
              <a:t>mechanical, physical, and chemical. </a:t>
            </a:r>
          </a:p>
          <a:p>
            <a:pPr lvl="1"/>
            <a:r>
              <a:rPr lang="en-US" sz="1600" u="sng" dirty="0"/>
              <a:t>Mechanical nonspecific immunity</a:t>
            </a:r>
            <a:r>
              <a:rPr lang="en-US" sz="1600" dirty="0"/>
              <a:t> includes physical barriers to pathogens, including the skin and hair. </a:t>
            </a:r>
          </a:p>
          <a:p>
            <a:pPr lvl="1"/>
            <a:r>
              <a:rPr lang="en-US" sz="1600" u="sng" dirty="0"/>
              <a:t>Physical nonspecific immunity</a:t>
            </a:r>
            <a:r>
              <a:rPr lang="en-US" sz="1600" dirty="0"/>
              <a:t> includes </a:t>
            </a:r>
            <a:r>
              <a:rPr lang="en-US" sz="1600" dirty="0" smtClean="0"/>
              <a:t>coughing</a:t>
            </a:r>
            <a:r>
              <a:rPr lang="en-US" sz="1600" dirty="0"/>
              <a:t>, sneezing, vomiting, and diarrhea. </a:t>
            </a:r>
          </a:p>
          <a:p>
            <a:pPr lvl="1"/>
            <a:r>
              <a:rPr lang="en-US" sz="1600" u="sng" dirty="0"/>
              <a:t>Chemical nonspecific immunity</a:t>
            </a:r>
            <a:r>
              <a:rPr lang="en-US" sz="1600" dirty="0"/>
              <a:t> includes tears, saliva, and perspiration, which contain lysozymes that can break down some pathogens; chemical nonspecific immunity can also include the stomach’s acid. </a:t>
            </a:r>
            <a:br>
              <a:rPr lang="en-US" sz="1600" dirty="0"/>
            </a:br>
            <a:endParaRPr lang="en-US" sz="1600" dirty="0"/>
          </a:p>
          <a:p>
            <a:endParaRPr lang="en-US" sz="1800" dirty="0"/>
          </a:p>
        </p:txBody>
      </p:sp>
      <p:pic>
        <p:nvPicPr>
          <p:cNvPr id="1026" name="Picture 2" descr="http://classes.midlandstech.edu/carterp/courses/bio225/chap16/Slide1.JPG"/>
          <p:cNvPicPr>
            <a:picLocks noChangeAspect="1" noChangeArrowheads="1"/>
          </p:cNvPicPr>
          <p:nvPr/>
        </p:nvPicPr>
        <p:blipFill rotWithShape="1">
          <a:blip r:embed="rId2">
            <a:extLst>
              <a:ext uri="{28A0092B-C50C-407E-A947-70E740481C1C}">
                <a14:useLocalDpi xmlns:a14="http://schemas.microsoft.com/office/drawing/2010/main" val="0"/>
              </a:ext>
            </a:extLst>
          </a:blip>
          <a:srcRect t="34360" b="9606"/>
          <a:stretch/>
        </p:blipFill>
        <p:spPr bwMode="auto">
          <a:xfrm>
            <a:off x="220592" y="5058698"/>
            <a:ext cx="8771671" cy="1755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302499" y="6598312"/>
            <a:ext cx="175080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classes.midlandstech.edu</a:t>
            </a:r>
            <a:endParaRPr lang="en-US" sz="800" i="1" dirty="0"/>
          </a:p>
        </p:txBody>
      </p:sp>
    </p:spTree>
    <p:extLst>
      <p:ext uri="{BB962C8B-B14F-4D97-AF65-F5344CB8AC3E}">
        <p14:creationId xmlns:p14="http://schemas.microsoft.com/office/powerpoint/2010/main" val="280061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Nonspecific Immunity</a:t>
            </a:r>
            <a:endParaRPr lang="en-US" dirty="0"/>
          </a:p>
        </p:txBody>
      </p:sp>
      <p:sp>
        <p:nvSpPr>
          <p:cNvPr id="3" name="Content Placeholder 2"/>
          <p:cNvSpPr>
            <a:spLocks noGrp="1"/>
          </p:cNvSpPr>
          <p:nvPr>
            <p:ph idx="1"/>
          </p:nvPr>
        </p:nvSpPr>
        <p:spPr>
          <a:xfrm>
            <a:off x="220592" y="1094703"/>
            <a:ext cx="4493076" cy="5602311"/>
          </a:xfrm>
        </p:spPr>
        <p:txBody>
          <a:bodyPr>
            <a:normAutofit fontScale="55000" lnSpcReduction="20000"/>
          </a:bodyPr>
          <a:lstStyle/>
          <a:p>
            <a:pPr lvl="0"/>
            <a:r>
              <a:rPr lang="en-US" dirty="0"/>
              <a:t>If a pathogen is not destroyed by </a:t>
            </a:r>
            <a:r>
              <a:rPr lang="en-US" dirty="0" smtClean="0"/>
              <a:t>continual forms </a:t>
            </a:r>
            <a:r>
              <a:rPr lang="en-US" dirty="0"/>
              <a:t>of nonspecific </a:t>
            </a:r>
            <a:r>
              <a:rPr lang="en-US" dirty="0" smtClean="0"/>
              <a:t> </a:t>
            </a:r>
            <a:r>
              <a:rPr lang="en-US" dirty="0"/>
              <a:t>immunity, an animal’s body can employ </a:t>
            </a:r>
            <a:r>
              <a:rPr lang="en-US" i="1" u="sng" dirty="0"/>
              <a:t>selective</a:t>
            </a:r>
            <a:r>
              <a:rPr lang="en-US" u="sng" dirty="0"/>
              <a:t> forms of nonspecific immunity</a:t>
            </a:r>
            <a:r>
              <a:rPr lang="en-US" dirty="0"/>
              <a:t> that are only used during a serious </a:t>
            </a:r>
            <a:r>
              <a:rPr lang="en-US" dirty="0" smtClean="0"/>
              <a:t>infection as a </a:t>
            </a:r>
            <a:r>
              <a:rPr lang="en-US" i="1" dirty="0" smtClean="0"/>
              <a:t>second line of defense</a:t>
            </a:r>
            <a:r>
              <a:rPr lang="en-US" dirty="0" smtClean="0"/>
              <a:t>. </a:t>
            </a:r>
            <a:endParaRPr lang="en-US" dirty="0"/>
          </a:p>
          <a:p>
            <a:pPr lvl="1"/>
            <a:r>
              <a:rPr lang="en-US" dirty="0"/>
              <a:t>These include phagocytosis, inflammation, pyrexia, protective proteins, and NK cells. </a:t>
            </a:r>
            <a:r>
              <a:rPr lang="en-US" dirty="0" smtClean="0"/>
              <a:t/>
            </a:r>
            <a:br>
              <a:rPr lang="en-US" dirty="0" smtClean="0"/>
            </a:br>
            <a:endParaRPr lang="en-US" dirty="0"/>
          </a:p>
          <a:p>
            <a:r>
              <a:rPr lang="en-US" u="sng" dirty="0"/>
              <a:t>Phagocytosis</a:t>
            </a:r>
            <a:r>
              <a:rPr lang="en-US" dirty="0"/>
              <a:t> is the process </a:t>
            </a:r>
            <a:r>
              <a:rPr lang="en-US" dirty="0" smtClean="0"/>
              <a:t>in </a:t>
            </a:r>
            <a:r>
              <a:rPr lang="en-US" dirty="0"/>
              <a:t>which a pathogen is </a:t>
            </a:r>
            <a:r>
              <a:rPr lang="en-US" dirty="0" smtClean="0"/>
              <a:t>consumed </a:t>
            </a:r>
            <a:r>
              <a:rPr lang="en-US" dirty="0"/>
              <a:t>and broken down </a:t>
            </a:r>
            <a:r>
              <a:rPr lang="en-US" dirty="0" smtClean="0"/>
              <a:t>by </a:t>
            </a:r>
            <a:r>
              <a:rPr lang="en-US" dirty="0"/>
              <a:t>specific kinds of white </a:t>
            </a:r>
            <a:r>
              <a:rPr lang="en-US" dirty="0" smtClean="0"/>
              <a:t>blood </a:t>
            </a:r>
            <a:r>
              <a:rPr lang="en-US" dirty="0"/>
              <a:t>cells (neutrophils and </a:t>
            </a:r>
            <a:r>
              <a:rPr lang="en-US" dirty="0" smtClean="0"/>
              <a:t>monocytes</a:t>
            </a:r>
            <a:r>
              <a:rPr lang="en-US" dirty="0"/>
              <a:t>). </a:t>
            </a:r>
            <a:r>
              <a:rPr lang="en-US" dirty="0" smtClean="0"/>
              <a:t/>
            </a:r>
            <a:br>
              <a:rPr lang="en-US" dirty="0" smtClean="0"/>
            </a:br>
            <a:endParaRPr lang="en-US" dirty="0"/>
          </a:p>
          <a:p>
            <a:r>
              <a:rPr lang="en-US" u="sng" dirty="0"/>
              <a:t>Inflammation</a:t>
            </a:r>
            <a:r>
              <a:rPr lang="en-US" dirty="0"/>
              <a:t> is caused </a:t>
            </a:r>
            <a:r>
              <a:rPr lang="en-US" dirty="0" smtClean="0"/>
              <a:t>by </a:t>
            </a:r>
            <a:r>
              <a:rPr lang="en-US" dirty="0"/>
              <a:t>vasodilation (widening) </a:t>
            </a:r>
            <a:r>
              <a:rPr lang="en-US" dirty="0" smtClean="0"/>
              <a:t>of </a:t>
            </a:r>
            <a:r>
              <a:rPr lang="en-US" dirty="0"/>
              <a:t>blood </a:t>
            </a:r>
            <a:r>
              <a:rPr lang="en-US" dirty="0" smtClean="0"/>
              <a:t>vessels.</a:t>
            </a:r>
          </a:p>
          <a:p>
            <a:pPr lvl="1"/>
            <a:r>
              <a:rPr lang="en-US" dirty="0" smtClean="0"/>
              <a:t>This enables </a:t>
            </a:r>
            <a:r>
              <a:rPr lang="en-US" dirty="0"/>
              <a:t>more phagocytic </a:t>
            </a:r>
            <a:r>
              <a:rPr lang="en-US" dirty="0" smtClean="0"/>
              <a:t>white </a:t>
            </a:r>
            <a:r>
              <a:rPr lang="en-US" dirty="0"/>
              <a:t>blood cells to access the </a:t>
            </a:r>
            <a:r>
              <a:rPr lang="en-US" dirty="0" smtClean="0"/>
              <a:t/>
            </a:r>
            <a:br>
              <a:rPr lang="en-US" dirty="0" smtClean="0"/>
            </a:br>
            <a:r>
              <a:rPr lang="en-US" dirty="0" smtClean="0"/>
              <a:t>site </a:t>
            </a:r>
            <a:r>
              <a:rPr lang="en-US" dirty="0"/>
              <a:t>of infection</a:t>
            </a:r>
            <a:r>
              <a:rPr lang="en-US" dirty="0" smtClean="0"/>
              <a:t>.</a:t>
            </a:r>
            <a:endParaRPr lang="en-US" dirty="0"/>
          </a:p>
        </p:txBody>
      </p:sp>
      <p:pic>
        <p:nvPicPr>
          <p:cNvPr id="1028" name="Picture 4" descr="http://cnx.org/resources/48f82f0f4006e1898ec879b6ac284a31/2213_Inflammatory_Process.jpg"/>
          <p:cNvPicPr>
            <a:picLocks noChangeAspect="1" noChangeArrowheads="1"/>
          </p:cNvPicPr>
          <p:nvPr/>
        </p:nvPicPr>
        <p:blipFill rotWithShape="1">
          <a:blip r:embed="rId3">
            <a:extLst>
              <a:ext uri="{28A0092B-C50C-407E-A947-70E740481C1C}">
                <a14:useLocalDpi xmlns:a14="http://schemas.microsoft.com/office/drawing/2010/main" val="0"/>
              </a:ext>
            </a:extLst>
          </a:blip>
          <a:srcRect r="57605"/>
          <a:stretch/>
        </p:blipFill>
        <p:spPr bwMode="auto">
          <a:xfrm>
            <a:off x="4618014" y="1165402"/>
            <a:ext cx="2130514" cy="5531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nx.org/resources/48f82f0f4006e1898ec879b6ac284a31/2213_Inflammatory_Process.jpg"/>
          <p:cNvPicPr>
            <a:picLocks noChangeAspect="1" noChangeArrowheads="1"/>
          </p:cNvPicPr>
          <p:nvPr/>
        </p:nvPicPr>
        <p:blipFill rotWithShape="1">
          <a:blip r:embed="rId3">
            <a:extLst>
              <a:ext uri="{28A0092B-C50C-407E-A947-70E740481C1C}">
                <a14:useLocalDpi xmlns:a14="http://schemas.microsoft.com/office/drawing/2010/main" val="0"/>
              </a:ext>
            </a:extLst>
          </a:blip>
          <a:srcRect l="64233" t="11312" r="313" b="11312"/>
          <a:stretch/>
        </p:blipFill>
        <p:spPr bwMode="auto">
          <a:xfrm>
            <a:off x="6748528" y="1146221"/>
            <a:ext cx="2318200" cy="5551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36379" y="6589292"/>
            <a:ext cx="907621"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cnx.org</a:t>
            </a:r>
            <a:endParaRPr lang="en-US" sz="800" i="1" dirty="0"/>
          </a:p>
        </p:txBody>
      </p:sp>
    </p:spTree>
    <p:extLst>
      <p:ext uri="{BB962C8B-B14F-4D97-AF65-F5344CB8AC3E}">
        <p14:creationId xmlns:p14="http://schemas.microsoft.com/office/powerpoint/2010/main" val="521787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Nonspecific </a:t>
            </a:r>
            <a:r>
              <a:rPr lang="en-US" dirty="0" smtClean="0"/>
              <a:t>Immunity (cont.)</a:t>
            </a:r>
            <a:endParaRPr lang="en-US" dirty="0"/>
          </a:p>
        </p:txBody>
      </p:sp>
      <p:sp>
        <p:nvSpPr>
          <p:cNvPr id="3" name="Content Placeholder 2"/>
          <p:cNvSpPr>
            <a:spLocks noGrp="1"/>
          </p:cNvSpPr>
          <p:nvPr>
            <p:ph idx="1"/>
          </p:nvPr>
        </p:nvSpPr>
        <p:spPr>
          <a:xfrm>
            <a:off x="150638" y="1073354"/>
            <a:ext cx="5039548" cy="5594145"/>
          </a:xfrm>
        </p:spPr>
        <p:txBody>
          <a:bodyPr>
            <a:normAutofit fontScale="62500" lnSpcReduction="20000"/>
          </a:bodyPr>
          <a:lstStyle/>
          <a:p>
            <a:r>
              <a:rPr lang="en-US" u="sng" dirty="0"/>
              <a:t>Pyrexia</a:t>
            </a:r>
            <a:r>
              <a:rPr lang="en-US" dirty="0"/>
              <a:t>, or fever, can also be used by an animal’s body if a pathogen is detected. </a:t>
            </a:r>
          </a:p>
          <a:p>
            <a:pPr lvl="1"/>
            <a:r>
              <a:rPr lang="en-US" dirty="0"/>
              <a:t>Because an animal’s cells can withstand slightly higher temperatures than bacteria, it ‘cooks out’ the pathogen. </a:t>
            </a:r>
            <a:r>
              <a:rPr lang="en-US" dirty="0" smtClean="0"/>
              <a:t/>
            </a:r>
            <a:br>
              <a:rPr lang="en-US" dirty="0" smtClean="0"/>
            </a:br>
            <a:endParaRPr lang="en-US" dirty="0"/>
          </a:p>
          <a:p>
            <a:r>
              <a:rPr lang="en-US" u="sng" dirty="0"/>
              <a:t>Protective proteins</a:t>
            </a:r>
            <a:r>
              <a:rPr lang="en-US" dirty="0"/>
              <a:t> include:</a:t>
            </a:r>
          </a:p>
          <a:p>
            <a:pPr lvl="1"/>
            <a:r>
              <a:rPr lang="en-US" u="sng" dirty="0"/>
              <a:t>Interferons</a:t>
            </a:r>
            <a:r>
              <a:rPr lang="en-US" dirty="0"/>
              <a:t>, which interfere with viral replication </a:t>
            </a:r>
            <a:r>
              <a:rPr lang="en-US" dirty="0" smtClean="0"/>
              <a:t>and </a:t>
            </a:r>
            <a:r>
              <a:rPr lang="en-US" dirty="0"/>
              <a:t>limit a viruses growth and damage. </a:t>
            </a:r>
          </a:p>
          <a:p>
            <a:pPr lvl="1"/>
            <a:r>
              <a:rPr lang="en-US" u="sng" dirty="0"/>
              <a:t>Complement proteins</a:t>
            </a:r>
            <a:r>
              <a:rPr lang="en-US" dirty="0"/>
              <a:t>, which are activated by the </a:t>
            </a:r>
            <a:br>
              <a:rPr lang="en-US" dirty="0"/>
            </a:br>
            <a:r>
              <a:rPr lang="en-US" dirty="0"/>
              <a:t>presence of bacteria and lyse the bacteria. </a:t>
            </a:r>
            <a:r>
              <a:rPr lang="en-US" dirty="0" smtClean="0"/>
              <a:t/>
            </a:r>
            <a:br>
              <a:rPr lang="en-US" dirty="0" smtClean="0"/>
            </a:br>
            <a:endParaRPr lang="en-US" dirty="0"/>
          </a:p>
          <a:p>
            <a:r>
              <a:rPr lang="en-US" u="sng" dirty="0"/>
              <a:t>NK (or Natural Killer) cells</a:t>
            </a:r>
            <a:r>
              <a:rPr lang="en-US" dirty="0"/>
              <a:t> are a kind of </a:t>
            </a:r>
            <a:r>
              <a:rPr lang="en-US" dirty="0" smtClean="0"/>
              <a:t>white blood </a:t>
            </a:r>
            <a:r>
              <a:rPr lang="en-US" dirty="0"/>
              <a:t>cell that destroy infected or cancerous cells </a:t>
            </a:r>
            <a:r>
              <a:rPr lang="en-US" dirty="0" smtClean="0"/>
              <a:t>in </a:t>
            </a:r>
            <a:r>
              <a:rPr lang="en-US" dirty="0"/>
              <a:t>an animal’s body. </a:t>
            </a:r>
          </a:p>
          <a:p>
            <a:endParaRPr lang="en-US" dirty="0"/>
          </a:p>
        </p:txBody>
      </p:sp>
      <p:pic>
        <p:nvPicPr>
          <p:cNvPr id="4098" name="Picture 2" descr="http://1.bp.blogspot.com/-7qP0A15UvkI/Ujam3nvzlAI/AAAAAAAAAGE/PNHBnnpS_eQ/s1600/Natural-Killer-Cell.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0" t="5012" b="15679"/>
          <a:stretch/>
        </p:blipFill>
        <p:spPr bwMode="auto">
          <a:xfrm>
            <a:off x="6220496" y="4482249"/>
            <a:ext cx="2658023" cy="2259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egacy.owensboro.kctcs.edu/gcaplan/anat2/notes/Image451.gif"/>
          <p:cNvPicPr>
            <a:picLocks noChangeAspect="1" noChangeArrowheads="1"/>
          </p:cNvPicPr>
          <p:nvPr/>
        </p:nvPicPr>
        <p:blipFill rotWithShape="1">
          <a:blip r:embed="rId3">
            <a:clrChange>
              <a:clrFrom>
                <a:srgbClr val="FBFBFB"/>
              </a:clrFrom>
              <a:clrTo>
                <a:srgbClr val="FBFBFB">
                  <a:alpha val="0"/>
                </a:srgbClr>
              </a:clrTo>
            </a:clrChange>
            <a:extLst>
              <a:ext uri="{28A0092B-C50C-407E-A947-70E740481C1C}">
                <a14:useLocalDpi xmlns:a14="http://schemas.microsoft.com/office/drawing/2010/main" val="0"/>
              </a:ext>
            </a:extLst>
          </a:blip>
          <a:srcRect b="29363"/>
          <a:stretch/>
        </p:blipFill>
        <p:spPr bwMode="auto">
          <a:xfrm>
            <a:off x="4887439" y="845226"/>
            <a:ext cx="4305464" cy="2799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legacy.owensboro.kctcs.edu/gcaplan/anat2/notes/Image451.gif"/>
          <p:cNvPicPr>
            <a:picLocks noChangeAspect="1" noChangeArrowheads="1"/>
          </p:cNvPicPr>
          <p:nvPr/>
        </p:nvPicPr>
        <p:blipFill rotWithShape="1">
          <a:blip r:embed="rId3">
            <a:extLst>
              <a:ext uri="{28A0092B-C50C-407E-A947-70E740481C1C}">
                <a14:useLocalDpi xmlns:a14="http://schemas.microsoft.com/office/drawing/2010/main" val="0"/>
              </a:ext>
            </a:extLst>
          </a:blip>
          <a:srcRect l="17681" t="69814" r="9348" b="5496"/>
          <a:stretch/>
        </p:blipFill>
        <p:spPr bwMode="auto">
          <a:xfrm>
            <a:off x="5447763" y="3305602"/>
            <a:ext cx="3611229" cy="11247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26686" y="965632"/>
            <a:ext cx="186621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legacy.owensboro.kctcs.edu</a:t>
            </a:r>
            <a:endParaRPr lang="en-US" sz="800" i="1" dirty="0"/>
          </a:p>
        </p:txBody>
      </p:sp>
      <p:sp>
        <p:nvSpPr>
          <p:cNvPr id="5" name="Rectangle 4"/>
          <p:cNvSpPr/>
          <p:nvPr/>
        </p:nvSpPr>
        <p:spPr>
          <a:xfrm>
            <a:off x="6899065" y="6675264"/>
            <a:ext cx="216116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a:t>
            </a:r>
            <a:r>
              <a:rPr lang="en-US" sz="800" b="0" i="1" u="none" strike="noStrike" dirty="0" smtClean="0">
                <a:solidFill>
                  <a:srgbClr val="7D7D7D"/>
                </a:solidFill>
                <a:effectLst/>
                <a:latin typeface="arial" panose="020B0604020202020204" pitchFamily="34" charset="0"/>
                <a:hlinkClick r:id="rId5"/>
              </a:rPr>
              <a:t>www.notesformedicalstudents.com</a:t>
            </a:r>
            <a:endParaRPr lang="en-US" sz="800" i="1" dirty="0"/>
          </a:p>
        </p:txBody>
      </p:sp>
    </p:spTree>
    <p:extLst>
      <p:ext uri="{BB962C8B-B14F-4D97-AF65-F5344CB8AC3E}">
        <p14:creationId xmlns:p14="http://schemas.microsoft.com/office/powerpoint/2010/main" val="354433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Immunity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If a pathogen is still present after all forms of nonspecific immunity have been utilized, an animal’s body will utilize specific </a:t>
            </a:r>
            <a:r>
              <a:rPr lang="en-US" dirty="0" smtClean="0"/>
              <a:t>immunity as the </a:t>
            </a:r>
            <a:r>
              <a:rPr lang="en-US" i="1" dirty="0" smtClean="0"/>
              <a:t>third and final line of defense</a:t>
            </a:r>
            <a:r>
              <a:rPr lang="en-US" dirty="0" smtClean="0"/>
              <a:t>. </a:t>
            </a:r>
            <a:endParaRPr lang="en-US" dirty="0"/>
          </a:p>
          <a:p>
            <a:pPr lvl="1"/>
            <a:r>
              <a:rPr lang="en-US" u="sng" dirty="0"/>
              <a:t>Specific immunity</a:t>
            </a:r>
            <a:r>
              <a:rPr lang="en-US" dirty="0"/>
              <a:t> </a:t>
            </a:r>
            <a:r>
              <a:rPr lang="en-US" dirty="0" smtClean="0"/>
              <a:t>is a kind of immunity that depends </a:t>
            </a:r>
            <a:r>
              <a:rPr lang="en-US" dirty="0"/>
              <a:t>on an antigen-antibody </a:t>
            </a:r>
            <a:r>
              <a:rPr lang="en-US" dirty="0" smtClean="0"/>
              <a:t>response to eliminate a specific pathogen known from prior exposure. </a:t>
            </a:r>
            <a:br>
              <a:rPr lang="en-US" dirty="0" smtClean="0"/>
            </a:br>
            <a:endParaRPr lang="en-US" dirty="0"/>
          </a:p>
          <a:p>
            <a:r>
              <a:rPr lang="en-US" dirty="0"/>
              <a:t>An </a:t>
            </a:r>
            <a:r>
              <a:rPr lang="en-US" u="sng" dirty="0"/>
              <a:t>antibody</a:t>
            </a:r>
            <a:r>
              <a:rPr lang="en-US" dirty="0"/>
              <a:t> is a substance produced by an animal’s body that recognize and neutralize foreign substances.</a:t>
            </a:r>
          </a:p>
          <a:p>
            <a:pPr lvl="1"/>
            <a:r>
              <a:rPr lang="en-US" dirty="0"/>
              <a:t>An </a:t>
            </a:r>
            <a:r>
              <a:rPr lang="en-US" u="sng" dirty="0"/>
              <a:t>antigen</a:t>
            </a:r>
            <a:r>
              <a:rPr lang="en-US" dirty="0"/>
              <a:t> is the foreign substance that is recognized and destroyed by the antibody. Antigen is short for “</a:t>
            </a:r>
            <a:r>
              <a:rPr lang="en-US" u="sng" dirty="0"/>
              <a:t>anti</a:t>
            </a:r>
            <a:r>
              <a:rPr lang="en-US" dirty="0"/>
              <a:t>body </a:t>
            </a:r>
            <a:r>
              <a:rPr lang="en-US" u="sng" dirty="0"/>
              <a:t>gen</a:t>
            </a:r>
            <a:r>
              <a:rPr lang="en-US" dirty="0"/>
              <a:t>erator”. </a:t>
            </a:r>
          </a:p>
          <a:p>
            <a:pPr lvl="1"/>
            <a:r>
              <a:rPr lang="en-US" dirty="0"/>
              <a:t>Antibodies and antigens physically fit </a:t>
            </a:r>
            <a:r>
              <a:rPr lang="en-US" dirty="0" smtClean="0"/>
              <a:t/>
            </a:r>
            <a:br>
              <a:rPr lang="en-US" dirty="0" smtClean="0"/>
            </a:br>
            <a:r>
              <a:rPr lang="en-US" dirty="0" smtClean="0"/>
              <a:t>together </a:t>
            </a:r>
            <a:r>
              <a:rPr lang="en-US" dirty="0"/>
              <a:t>like a lock and </a:t>
            </a:r>
            <a:r>
              <a:rPr lang="en-US" dirty="0" smtClean="0"/>
              <a:t>key.</a:t>
            </a:r>
          </a:p>
          <a:p>
            <a:pPr lvl="1"/>
            <a:r>
              <a:rPr lang="en-US" dirty="0" smtClean="0"/>
              <a:t>If </a:t>
            </a:r>
            <a:r>
              <a:rPr lang="en-US" dirty="0"/>
              <a:t>an </a:t>
            </a:r>
            <a:r>
              <a:rPr lang="en-US" dirty="0" smtClean="0"/>
              <a:t>antibody </a:t>
            </a:r>
            <a:r>
              <a:rPr lang="en-US" dirty="0"/>
              <a:t>fits on an antigen, the </a:t>
            </a:r>
            <a:r>
              <a:rPr lang="en-US" dirty="0" smtClean="0"/>
              <a:t/>
            </a:r>
            <a:br>
              <a:rPr lang="en-US" dirty="0" smtClean="0"/>
            </a:br>
            <a:r>
              <a:rPr lang="en-US" dirty="0" smtClean="0"/>
              <a:t>animal’s body knows </a:t>
            </a:r>
            <a:r>
              <a:rPr lang="en-US" dirty="0"/>
              <a:t>to destroy the </a:t>
            </a:r>
            <a:r>
              <a:rPr lang="en-US" dirty="0" smtClean="0"/>
              <a:t/>
            </a:r>
            <a:br>
              <a:rPr lang="en-US" dirty="0" smtClean="0"/>
            </a:br>
            <a:r>
              <a:rPr lang="en-US" dirty="0" smtClean="0"/>
              <a:t>antigen </a:t>
            </a:r>
            <a:r>
              <a:rPr lang="en-US" dirty="0"/>
              <a:t>due to a </a:t>
            </a:r>
            <a:r>
              <a:rPr lang="en-US" dirty="0" smtClean="0"/>
              <a:t>previously </a:t>
            </a:r>
            <a:r>
              <a:rPr lang="en-US" dirty="0"/>
              <a:t>harmful </a:t>
            </a:r>
            <a:r>
              <a:rPr lang="en-US" dirty="0" smtClean="0"/>
              <a:t/>
            </a:r>
            <a:br>
              <a:rPr lang="en-US" dirty="0" smtClean="0"/>
            </a:br>
            <a:r>
              <a:rPr lang="en-US" dirty="0" smtClean="0"/>
              <a:t>experience </a:t>
            </a:r>
            <a:r>
              <a:rPr lang="en-US" dirty="0"/>
              <a:t>from </a:t>
            </a:r>
            <a:r>
              <a:rPr lang="en-US" dirty="0" smtClean="0"/>
              <a:t>which </a:t>
            </a:r>
            <a:r>
              <a:rPr lang="en-US" dirty="0"/>
              <a:t>the antibody </a:t>
            </a:r>
            <a:r>
              <a:rPr lang="en-US" dirty="0" smtClean="0"/>
              <a:t/>
            </a:r>
            <a:br>
              <a:rPr lang="en-US" dirty="0" smtClean="0"/>
            </a:br>
            <a:r>
              <a:rPr lang="en-US" dirty="0" smtClean="0"/>
              <a:t>was </a:t>
            </a:r>
            <a:r>
              <a:rPr lang="en-US" dirty="0"/>
              <a:t>developed. </a:t>
            </a:r>
          </a:p>
        </p:txBody>
      </p:sp>
      <p:pic>
        <p:nvPicPr>
          <p:cNvPr id="1026" name="Picture 2" descr="http://www2.estrellamountain.edu/faculty/farabee/biobk/antigenAB.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9858" y="4462669"/>
            <a:ext cx="3200607" cy="2204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15671" y="6713765"/>
            <a:ext cx="183575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www2.estrellamountain.edu</a:t>
            </a:r>
            <a:endParaRPr lang="en-US" sz="800" i="1" dirty="0"/>
          </a:p>
        </p:txBody>
      </p:sp>
    </p:spTree>
    <p:extLst>
      <p:ext uri="{BB962C8B-B14F-4D97-AF65-F5344CB8AC3E}">
        <p14:creationId xmlns:p14="http://schemas.microsoft.com/office/powerpoint/2010/main" val="3191090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&amp; passive Specific Immunity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Specific immunity can either be genetic or acquired. </a:t>
            </a:r>
          </a:p>
          <a:p>
            <a:pPr lvl="1"/>
            <a:r>
              <a:rPr lang="en-US" u="sng" dirty="0"/>
              <a:t>Genetic specific immunity</a:t>
            </a:r>
            <a:r>
              <a:rPr lang="en-US" dirty="0"/>
              <a:t> is an inherited ability to resist disease received from an animal’s parents. </a:t>
            </a:r>
          </a:p>
          <a:p>
            <a:pPr lvl="1"/>
            <a:r>
              <a:rPr lang="en-US" u="sng" dirty="0"/>
              <a:t>Acquired specific immunity</a:t>
            </a:r>
            <a:r>
              <a:rPr lang="en-US" dirty="0"/>
              <a:t> is developed after an animal has contracted and recovered from a disease. </a:t>
            </a:r>
            <a:br>
              <a:rPr lang="en-US" dirty="0"/>
            </a:br>
            <a:endParaRPr lang="en-US" dirty="0"/>
          </a:p>
          <a:p>
            <a:pPr lvl="0"/>
            <a:r>
              <a:rPr lang="en-US" dirty="0"/>
              <a:t>Acquired immunity can be either active or passive. </a:t>
            </a:r>
          </a:p>
          <a:p>
            <a:pPr lvl="1"/>
            <a:r>
              <a:rPr lang="en-US" u="sng" dirty="0"/>
              <a:t>Active acquired immunity</a:t>
            </a:r>
            <a:r>
              <a:rPr lang="en-US" dirty="0"/>
              <a:t> is due to development of memory white blood cells that recognize pathogens as the result of having the disease or a vaccination for a disease at a prior time; the white blood cells will destroy the pathogen once its recognized to prevent it from reproducing and re-infecting the animal. </a:t>
            </a:r>
          </a:p>
          <a:p>
            <a:pPr lvl="1"/>
            <a:r>
              <a:rPr lang="en-US" dirty="0"/>
              <a:t>Active immunity is typically permanent and will usually last the entire life of the animal. However, in some cases it can become ineffective against a disease over time. </a:t>
            </a:r>
          </a:p>
          <a:p>
            <a:pPr lvl="1"/>
            <a:r>
              <a:rPr lang="en-US" u="sng" dirty="0"/>
              <a:t>Passive acquired immunity</a:t>
            </a:r>
            <a:r>
              <a:rPr lang="en-US" dirty="0"/>
              <a:t> is when an animal receives antibodies through milk, blood, or placental transfer in the womb. It is called </a:t>
            </a:r>
            <a:r>
              <a:rPr lang="en-US" i="1" dirty="0"/>
              <a:t>passive</a:t>
            </a:r>
            <a:r>
              <a:rPr lang="en-US" dirty="0"/>
              <a:t> immunity because the work to produce the antibodies was performed in another animal’s body. </a:t>
            </a:r>
          </a:p>
          <a:p>
            <a:pPr lvl="1"/>
            <a:r>
              <a:rPr lang="en-US" dirty="0" smtClean="0"/>
              <a:t>Passive </a:t>
            </a:r>
            <a:r>
              <a:rPr lang="en-US" dirty="0"/>
              <a:t>immunity is temporary and will only last a short while. </a:t>
            </a:r>
          </a:p>
        </p:txBody>
      </p:sp>
    </p:spTree>
    <p:extLst>
      <p:ext uri="{BB962C8B-B14F-4D97-AF65-F5344CB8AC3E}">
        <p14:creationId xmlns:p14="http://schemas.microsoft.com/office/powerpoint/2010/main" val="3962697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43192" y="65303"/>
            <a:ext cx="2833573" cy="1836583"/>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t>Immunity</a:t>
            </a:r>
            <a:r>
              <a:rPr lang="en-US" sz="2400" dirty="0" smtClean="0"/>
              <a:t>: ability to prevent or stop an infection from a pathogen.</a:t>
            </a:r>
            <a:endParaRPr lang="en-US" sz="2400" dirty="0"/>
          </a:p>
        </p:txBody>
      </p:sp>
      <p:sp>
        <p:nvSpPr>
          <p:cNvPr id="5" name="Rounded Rectangle 4"/>
          <p:cNvSpPr/>
          <p:nvPr/>
        </p:nvSpPr>
        <p:spPr>
          <a:xfrm>
            <a:off x="223683" y="565086"/>
            <a:ext cx="3176541" cy="1322848"/>
          </a:xfrm>
          <a:prstGeom prst="round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t>Nonspecific immunity</a:t>
            </a:r>
            <a:r>
              <a:rPr lang="en-US" dirty="0" smtClean="0"/>
              <a:t>: general responses of the body not specific to a pathogen.</a:t>
            </a:r>
            <a:endParaRPr lang="en-US" dirty="0"/>
          </a:p>
        </p:txBody>
      </p:sp>
      <p:sp>
        <p:nvSpPr>
          <p:cNvPr id="6" name="Rounded Rectangle 5"/>
          <p:cNvSpPr/>
          <p:nvPr/>
        </p:nvSpPr>
        <p:spPr>
          <a:xfrm>
            <a:off x="6919733" y="554764"/>
            <a:ext cx="2198573" cy="1829323"/>
          </a:xfrm>
          <a:prstGeom prst="roundRect">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t>Specific Immunity</a:t>
            </a:r>
            <a:r>
              <a:rPr lang="en-US" dirty="0" smtClean="0"/>
              <a:t>: antibody/antigen response specific to a particular pathogen.</a:t>
            </a:r>
            <a:endParaRPr lang="en-US" dirty="0"/>
          </a:p>
        </p:txBody>
      </p:sp>
      <p:sp>
        <p:nvSpPr>
          <p:cNvPr id="7" name="Rounded Rectangle 6"/>
          <p:cNvSpPr/>
          <p:nvPr/>
        </p:nvSpPr>
        <p:spPr>
          <a:xfrm>
            <a:off x="7006137" y="3892535"/>
            <a:ext cx="2112169" cy="1692119"/>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Genetic Specific Immunity</a:t>
            </a:r>
            <a:r>
              <a:rPr lang="en-US" dirty="0" smtClean="0"/>
              <a:t>: present at birth due to genetic inheritance.</a:t>
            </a:r>
            <a:endParaRPr lang="en-US" dirty="0"/>
          </a:p>
        </p:txBody>
      </p:sp>
      <p:sp>
        <p:nvSpPr>
          <p:cNvPr id="9" name="Rounded Rectangle 8"/>
          <p:cNvSpPr/>
          <p:nvPr/>
        </p:nvSpPr>
        <p:spPr>
          <a:xfrm>
            <a:off x="4628907" y="3913174"/>
            <a:ext cx="2255621" cy="1671480"/>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Acquired Specific Immunity</a:t>
            </a:r>
            <a:r>
              <a:rPr lang="en-US" dirty="0" smtClean="0"/>
              <a:t>: immunity that is acquired after birth. </a:t>
            </a:r>
            <a:endParaRPr lang="en-US" dirty="0"/>
          </a:p>
        </p:txBody>
      </p:sp>
      <p:sp>
        <p:nvSpPr>
          <p:cNvPr id="11" name="Rounded Rectangle 10"/>
          <p:cNvSpPr/>
          <p:nvPr/>
        </p:nvSpPr>
        <p:spPr>
          <a:xfrm>
            <a:off x="5334867" y="5884607"/>
            <a:ext cx="3600638" cy="973393"/>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Passive Acquired Immunity</a:t>
            </a:r>
            <a:r>
              <a:rPr lang="en-US" sz="1600" b="1" dirty="0" smtClean="0"/>
              <a:t>: Occurs from a blood transfusion, placental transfer, or colostrum. </a:t>
            </a:r>
            <a:endParaRPr lang="en-US" sz="1600" dirty="0"/>
          </a:p>
        </p:txBody>
      </p:sp>
      <p:sp>
        <p:nvSpPr>
          <p:cNvPr id="13" name="Rounded Rectangle 12"/>
          <p:cNvSpPr/>
          <p:nvPr/>
        </p:nvSpPr>
        <p:spPr>
          <a:xfrm>
            <a:off x="1565359" y="5884607"/>
            <a:ext cx="3508085" cy="973393"/>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sng" dirty="0" smtClean="0"/>
              <a:t>Active Acquired Immunity</a:t>
            </a:r>
            <a:r>
              <a:rPr lang="en-US" sz="1600" b="1" dirty="0" smtClean="0"/>
              <a:t>: Occurs by actually having the disease or by vaccination</a:t>
            </a:r>
            <a:endParaRPr lang="en-US" sz="1600" dirty="0"/>
          </a:p>
        </p:txBody>
      </p:sp>
      <p:cxnSp>
        <p:nvCxnSpPr>
          <p:cNvPr id="15" name="Straight Connector 14"/>
          <p:cNvCxnSpPr>
            <a:stCxn id="4" idx="3"/>
            <a:endCxn id="6" idx="1"/>
          </p:cNvCxnSpPr>
          <p:nvPr/>
        </p:nvCxnSpPr>
        <p:spPr>
          <a:xfrm>
            <a:off x="6576765" y="983595"/>
            <a:ext cx="342968" cy="485831"/>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5" idx="3"/>
            <a:endCxn id="4" idx="1"/>
          </p:cNvCxnSpPr>
          <p:nvPr/>
        </p:nvCxnSpPr>
        <p:spPr>
          <a:xfrm flipV="1">
            <a:off x="3400224" y="983595"/>
            <a:ext cx="342968" cy="242915"/>
          </a:xfrm>
          <a:prstGeom prst="line">
            <a:avLst/>
          </a:prstGeom>
          <a:ln w="38100"/>
        </p:spPr>
        <p:style>
          <a:lnRef idx="3">
            <a:schemeClr val="dk1"/>
          </a:lnRef>
          <a:fillRef idx="0">
            <a:schemeClr val="dk1"/>
          </a:fillRef>
          <a:effectRef idx="2">
            <a:schemeClr val="dk1"/>
          </a:effectRef>
          <a:fontRef idx="minor">
            <a:schemeClr val="tx1"/>
          </a:fontRef>
        </p:style>
      </p:cxnSp>
      <p:cxnSp>
        <p:nvCxnSpPr>
          <p:cNvPr id="23" name="Straight Connector 22"/>
          <p:cNvCxnSpPr>
            <a:stCxn id="9" idx="0"/>
            <a:endCxn id="6" idx="2"/>
          </p:cNvCxnSpPr>
          <p:nvPr/>
        </p:nvCxnSpPr>
        <p:spPr>
          <a:xfrm flipV="1">
            <a:off x="5756718" y="2384087"/>
            <a:ext cx="2262302" cy="1529087"/>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p:cNvCxnSpPr>
            <a:stCxn id="6" idx="2"/>
            <a:endCxn id="7" idx="0"/>
          </p:cNvCxnSpPr>
          <p:nvPr/>
        </p:nvCxnSpPr>
        <p:spPr>
          <a:xfrm>
            <a:off x="8019020" y="2384087"/>
            <a:ext cx="43202" cy="1508448"/>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p:cNvCxnSpPr>
            <a:stCxn id="11" idx="0"/>
            <a:endCxn id="9" idx="2"/>
          </p:cNvCxnSpPr>
          <p:nvPr/>
        </p:nvCxnSpPr>
        <p:spPr>
          <a:xfrm flipH="1" flipV="1">
            <a:off x="5756718" y="5584654"/>
            <a:ext cx="1378468" cy="299953"/>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p:cNvCxnSpPr>
            <a:stCxn id="13" idx="0"/>
            <a:endCxn id="9" idx="2"/>
          </p:cNvCxnSpPr>
          <p:nvPr/>
        </p:nvCxnSpPr>
        <p:spPr>
          <a:xfrm flipV="1">
            <a:off x="3319402" y="5584654"/>
            <a:ext cx="2437316" cy="299953"/>
          </a:xfrm>
          <a:prstGeom prst="line">
            <a:avLst/>
          </a:prstGeom>
          <a:ln w="38100"/>
        </p:spPr>
        <p:style>
          <a:lnRef idx="3">
            <a:schemeClr val="dk1"/>
          </a:lnRef>
          <a:fillRef idx="0">
            <a:schemeClr val="dk1"/>
          </a:fillRef>
          <a:effectRef idx="2">
            <a:schemeClr val="dk1"/>
          </a:effectRef>
          <a:fontRef idx="minor">
            <a:schemeClr val="tx1"/>
          </a:fontRef>
        </p:style>
      </p:cxnSp>
      <p:sp>
        <p:nvSpPr>
          <p:cNvPr id="42" name="Rounded Rectangle 41"/>
          <p:cNvSpPr/>
          <p:nvPr/>
        </p:nvSpPr>
        <p:spPr>
          <a:xfrm>
            <a:off x="102464" y="2246866"/>
            <a:ext cx="2611239" cy="1463703"/>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Selective</a:t>
            </a:r>
            <a:r>
              <a:rPr lang="en-US" b="1" dirty="0" smtClean="0"/>
              <a:t>: </a:t>
            </a:r>
            <a:r>
              <a:rPr lang="en-US" dirty="0"/>
              <a:t>phagocytosis, inflammation, pyrexia, protective proteins, and NK cells</a:t>
            </a:r>
            <a:r>
              <a:rPr lang="en-US" b="1" dirty="0" smtClean="0"/>
              <a:t> </a:t>
            </a:r>
            <a:endParaRPr lang="en-US" dirty="0"/>
          </a:p>
        </p:txBody>
      </p:sp>
      <p:sp>
        <p:nvSpPr>
          <p:cNvPr id="43" name="Rounded Rectangle 42"/>
          <p:cNvSpPr/>
          <p:nvPr/>
        </p:nvSpPr>
        <p:spPr>
          <a:xfrm>
            <a:off x="2827435" y="2231409"/>
            <a:ext cx="2393494" cy="1479160"/>
          </a:xfrm>
          <a:prstGeom prst="roundRect">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u="sng" dirty="0" smtClean="0"/>
              <a:t>Continual</a:t>
            </a:r>
            <a:r>
              <a:rPr lang="en-US" b="1" dirty="0" smtClean="0"/>
              <a:t>: </a:t>
            </a:r>
            <a:r>
              <a:rPr lang="en-US" dirty="0" smtClean="0"/>
              <a:t>skin, hair physical (coughing, sneezing), chemical (lysozymes).</a:t>
            </a:r>
            <a:endParaRPr lang="en-US" dirty="0"/>
          </a:p>
        </p:txBody>
      </p:sp>
      <p:cxnSp>
        <p:nvCxnSpPr>
          <p:cNvPr id="44" name="Straight Connector 43"/>
          <p:cNvCxnSpPr>
            <a:stCxn id="42" idx="0"/>
            <a:endCxn id="5" idx="2"/>
          </p:cNvCxnSpPr>
          <p:nvPr/>
        </p:nvCxnSpPr>
        <p:spPr>
          <a:xfrm flipV="1">
            <a:off x="1408084" y="1887934"/>
            <a:ext cx="403870" cy="358932"/>
          </a:xfrm>
          <a:prstGeom prst="line">
            <a:avLst/>
          </a:prstGeom>
          <a:ln w="38100"/>
        </p:spPr>
        <p:style>
          <a:lnRef idx="3">
            <a:schemeClr val="dk1"/>
          </a:lnRef>
          <a:fillRef idx="0">
            <a:schemeClr val="dk1"/>
          </a:fillRef>
          <a:effectRef idx="2">
            <a:schemeClr val="dk1"/>
          </a:effectRef>
          <a:fontRef idx="minor">
            <a:schemeClr val="tx1"/>
          </a:fontRef>
        </p:style>
      </p:cxnSp>
      <p:cxnSp>
        <p:nvCxnSpPr>
          <p:cNvPr id="46" name="Straight Connector 45"/>
          <p:cNvCxnSpPr>
            <a:stCxn id="5" idx="2"/>
            <a:endCxn id="43" idx="0"/>
          </p:cNvCxnSpPr>
          <p:nvPr/>
        </p:nvCxnSpPr>
        <p:spPr>
          <a:xfrm>
            <a:off x="1811954" y="1887934"/>
            <a:ext cx="2212228" cy="343475"/>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3731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580</TotalTime>
  <Words>1906</Words>
  <Application>Microsoft Office PowerPoint</Application>
  <PresentationFormat>On-screen Show (4:3)</PresentationFormat>
  <Paragraphs>196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Calibri</vt:lpstr>
      <vt:lpstr>Times New Roman</vt:lpstr>
      <vt:lpstr>Trebuchet MS</vt:lpstr>
      <vt:lpstr>Berlin</vt:lpstr>
      <vt:lpstr>Vaccines &amp; Antibiotics</vt:lpstr>
      <vt:lpstr>Homeostasis &amp; Pathogens</vt:lpstr>
      <vt:lpstr>The Immune Response Levels</vt:lpstr>
      <vt:lpstr>The Immune System</vt:lpstr>
      <vt:lpstr>Nonspecific Immunity</vt:lpstr>
      <vt:lpstr>Nonspecific Immunity (cont.)</vt:lpstr>
      <vt:lpstr>Specific Immunity</vt:lpstr>
      <vt:lpstr>Active &amp; passive Specific Immunity </vt:lpstr>
      <vt:lpstr>PowerPoint Presentation</vt:lpstr>
      <vt:lpstr>Vaccines</vt:lpstr>
      <vt:lpstr>Vaccinations &amp; Animal Safety</vt:lpstr>
      <vt:lpstr>Health Management Plans </vt:lpstr>
      <vt:lpstr>Responsible Use of Antibiotics</vt:lpstr>
      <vt:lpstr>How Antibiotics Work </vt:lpstr>
      <vt:lpstr>Bacterial Fighting Mechanisms</vt:lpstr>
      <vt:lpstr>PowerPoint Presentation</vt:lpstr>
      <vt:lpstr>Inherent vs. Acquired Resistance </vt:lpstr>
      <vt:lpstr>Methods of Acquired Resistance</vt:lpstr>
      <vt:lpstr>PowerPoint Presentation</vt:lpstr>
      <vt:lpstr>Preventing Resistance</vt:lpstr>
      <vt:lpstr>Medical Record Keeping</vt:lpstr>
      <vt:lpstr>Withdrawal Times</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 &amp; Antibiotics</dc:title>
  <dc:creator>Kohn Craig</dc:creator>
  <cp:lastModifiedBy>Kohn Craig</cp:lastModifiedBy>
  <cp:revision>75</cp:revision>
  <cp:lastPrinted>2014-10-23T14:34:50Z</cp:lastPrinted>
  <dcterms:created xsi:type="dcterms:W3CDTF">2014-10-22T20:52:58Z</dcterms:created>
  <dcterms:modified xsi:type="dcterms:W3CDTF">2015-01-10T00:37:27Z</dcterms:modified>
</cp:coreProperties>
</file>