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6" r:id="rId1"/>
  </p:sldMasterIdLst>
  <p:handoutMasterIdLst>
    <p:handoutMasterId r:id="rId2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0" r:id="rId18"/>
    <p:sldId id="273" r:id="rId19"/>
    <p:sldId id="274" r:id="rId20"/>
    <p:sldId id="276" r:id="rId21"/>
    <p:sldId id="27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1410" y="186"/>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958C20-7EC0-4B26-B0EC-C61465FD91B9}" type="datetimeFigureOut">
              <a:rPr lang="en-US" smtClean="0"/>
              <a:t>12/5/2014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B425A6-7CB0-420C-AC23-86F1F331D325}" type="slidenum">
              <a:rPr lang="en-US" smtClean="0"/>
              <a:t>‹#›</a:t>
            </a:fld>
            <a:endParaRPr lang="en-US"/>
          </a:p>
        </p:txBody>
      </p:sp>
    </p:spTree>
    <p:extLst>
      <p:ext uri="{BB962C8B-B14F-4D97-AF65-F5344CB8AC3E}">
        <p14:creationId xmlns:p14="http://schemas.microsoft.com/office/powerpoint/2010/main" val="1391438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D200B3F0-A9BC-48CE-8EB6-ECE965069900}" type="datetimeFigureOut">
              <a:rPr lang="en-US" smtClean="0"/>
              <a:pPr/>
              <a:t>12/5/2014</a:t>
            </a:fld>
            <a:endParaRPr lang="en-US" dirty="0"/>
          </a:p>
        </p:txBody>
      </p:sp>
      <p:sp>
        <p:nvSpPr>
          <p:cNvPr id="5" name="Footer Placeholder 4"/>
          <p:cNvSpPr>
            <a:spLocks noGrp="1"/>
          </p:cNvSpPr>
          <p:nvPr>
            <p:ph type="ftr" sz="quarter" idx="11"/>
          </p:nvPr>
        </p:nvSpPr>
        <p:spPr>
          <a:xfrm>
            <a:off x="533401" y="5936189"/>
            <a:ext cx="4021666" cy="365125"/>
          </a:xfrm>
        </p:spPr>
        <p:txBody>
          <a:bodyPr/>
          <a:lstStyle/>
          <a:p>
            <a:r>
              <a:rPr lang="en-US" smtClean="0"/>
              <a:t>
              </a:t>
            </a:r>
            <a:endParaRPr lang="en-US" dirty="0"/>
          </a:p>
        </p:txBody>
      </p:sp>
      <p:sp>
        <p:nvSpPr>
          <p:cNvPr id="6" name="Slide Number Placeholder 5"/>
          <p:cNvSpPr>
            <a:spLocks noGrp="1"/>
          </p:cNvSpPr>
          <p:nvPr>
            <p:ph type="sldNum" sz="quarter" idx="12"/>
          </p:nvPr>
        </p:nvSpPr>
        <p:spPr>
          <a:xfrm>
            <a:off x="7010399" y="2750337"/>
            <a:ext cx="1370293" cy="1356442"/>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1928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B320A-89BA-47B2-A525-92E8D10B06E4}" type="datetimeFigureOut">
              <a:rPr lang="en-US" smtClean="0"/>
              <a:t>12/5/2014</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a:xfrm>
            <a:off x="7856438" y="4711310"/>
            <a:ext cx="1149836"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81279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A38B7-AE95-4DC8-9A51-7A71F545B098}" type="datetimeFigureOut">
              <a:rPr lang="en-US" smtClean="0"/>
              <a:t>12/5/2014</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a:xfrm>
            <a:off x="7856438" y="4711616"/>
            <a:ext cx="1149836"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2157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1EC2B-8188-4AC2-9F0D-8D09C51D505A}" type="datetimeFigureOut">
              <a:rPr lang="en-US" smtClean="0"/>
              <a:t>12/5/2014</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D57F1E4F-1CFF-5643-939E-217C01CDF565}" type="slidenum">
              <a:rPr lang="en-US" smtClean="0"/>
              <a:pPr/>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625136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2B75E-944F-430B-BE5F-C69FA8823C04}" type="datetimeFigureOut">
              <a:rPr lang="en-US" smtClean="0"/>
              <a:t>12/5/2014</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2873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64B320A-89BA-47B2-A525-92E8D10B06E4}" type="datetimeFigureOut">
              <a:rPr lang="en-US" smtClean="0"/>
              <a:t>12/5/2014</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003012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64B320A-89BA-47B2-A525-92E8D10B06E4}" type="datetimeFigureOut">
              <a:rPr lang="en-US" smtClean="0"/>
              <a:t>12/5/2014</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141368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smtClean="0"/>
              <a:t>12/5/2014</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8043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0C476AC1-EB7F-4BEF-90D9-5764B50DAF8A}" type="datetimeFigureOut">
              <a:rPr lang="en-US" smtClean="0"/>
              <a:t>12/5/2014</a:t>
            </a:fld>
            <a:endParaRPr lang="en-US" dirty="0"/>
          </a:p>
        </p:txBody>
      </p:sp>
      <p:sp>
        <p:nvSpPr>
          <p:cNvPr id="5" name="Footer Placeholder 4"/>
          <p:cNvSpPr>
            <a:spLocks noGrp="1"/>
          </p:cNvSpPr>
          <p:nvPr>
            <p:ph type="ftr" sz="quarter" idx="11"/>
          </p:nvPr>
        </p:nvSpPr>
        <p:spPr>
          <a:xfrm>
            <a:off x="510241" y="5936189"/>
            <a:ext cx="4518959" cy="365125"/>
          </a:xfrm>
        </p:spPr>
        <p:txBody>
          <a:bodyPr/>
          <a:lstStyle/>
          <a:p>
            <a:r>
              <a:rPr lang="en-US" smtClean="0"/>
              <a:t>
              </a:t>
            </a:r>
            <a:endParaRPr lang="en-US" dirty="0"/>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8349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125853"/>
            <a:ext cx="9161969" cy="915547"/>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50639" y="217684"/>
            <a:ext cx="7270150" cy="53057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50639" y="1041472"/>
            <a:ext cx="8815561" cy="5651427"/>
          </a:xfrm>
        </p:spPr>
        <p:txBody>
          <a:bodyPr>
            <a:normAutofit/>
          </a:bodyPr>
          <a:lstStyle>
            <a:lvl1pPr>
              <a:defRPr sz="3600" b="1"/>
            </a:lvl1pPr>
            <a:lvl2pPr>
              <a:defRPr sz="3200"/>
            </a:lvl2pPr>
            <a:lvl3pPr>
              <a:defRPr sz="3200" i="1"/>
            </a:lvl3pPr>
            <a:lvl4pPr>
              <a:defRPr sz="1400" i="1"/>
            </a:lvl4pPr>
            <a:lvl5pPr>
              <a:defRPr sz="1400"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4">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rot="1111951">
            <a:off x="7607052" y="21628"/>
            <a:ext cx="1031968" cy="922689"/>
          </a:xfrm>
          <a:prstGeom prst="rect">
            <a:avLst/>
          </a:prstGeom>
          <a:ln>
            <a:noFill/>
          </a:ln>
          <a:effectLst>
            <a:outerShdw blurRad="292100" dist="139700" dir="2700000" algn="tl" rotWithShape="0">
              <a:srgbClr val="333333">
                <a:alpha val="65000"/>
              </a:srgbClr>
            </a:outerShdw>
          </a:effectLst>
        </p:spPr>
      </p:pic>
      <p:sp>
        <p:nvSpPr>
          <p:cNvPr id="8" name="TextBox 7"/>
          <p:cNvSpPr txBox="1"/>
          <p:nvPr userDrawn="1"/>
        </p:nvSpPr>
        <p:spPr>
          <a:xfrm>
            <a:off x="8415523" y="281184"/>
            <a:ext cx="693262" cy="461665"/>
          </a:xfrm>
          <a:prstGeom prst="rect">
            <a:avLst/>
          </a:prstGeom>
          <a:noFill/>
        </p:spPr>
        <p:txBody>
          <a:bodyPr wrap="square" rtlCol="0">
            <a:spAutoFit/>
          </a:bodyPr>
          <a:lstStyle/>
          <a:p>
            <a:fld id="{AD35B733-8E7A-4C25-9BBF-6EA5A35C93D4}" type="slidenum">
              <a:rPr lang="en-US" sz="2400" smtClean="0">
                <a:solidFill>
                  <a:schemeClr val="bg1"/>
                </a:solidFill>
              </a:rPr>
              <a:t>‹#›</a:t>
            </a:fld>
            <a:endParaRPr lang="en-US" sz="2400" dirty="0">
              <a:solidFill>
                <a:schemeClr val="bg1"/>
              </a:solidFill>
            </a:endParaRPr>
          </a:p>
        </p:txBody>
      </p:sp>
    </p:spTree>
    <p:extLst>
      <p:ext uri="{BB962C8B-B14F-4D97-AF65-F5344CB8AC3E}">
        <p14:creationId xmlns:p14="http://schemas.microsoft.com/office/powerpoint/2010/main" val="96544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324507B7-F2DC-4B2C-B14D-58A9766807A2}" type="datetimeFigureOut">
              <a:rPr lang="en-US" smtClean="0"/>
              <a:t>12/5/2014</a:t>
            </a:fld>
            <a:endParaRPr lang="en-US" dirty="0"/>
          </a:p>
        </p:txBody>
      </p:sp>
      <p:sp>
        <p:nvSpPr>
          <p:cNvPr id="5" name="Footer Placeholder 4"/>
          <p:cNvSpPr>
            <a:spLocks noGrp="1"/>
          </p:cNvSpPr>
          <p:nvPr>
            <p:ph type="ftr" sz="quarter" idx="11"/>
          </p:nvPr>
        </p:nvSpPr>
        <p:spPr>
          <a:xfrm>
            <a:off x="533400" y="5936189"/>
            <a:ext cx="4834673" cy="365125"/>
          </a:xfrm>
        </p:spPr>
        <p:txBody>
          <a:bodyPr/>
          <a:lstStyle/>
          <a:p>
            <a:r>
              <a:rPr lang="en-US" smtClean="0"/>
              <a:t>
              </a:t>
            </a:r>
            <a:endParaRPr lang="en-US" dirty="0"/>
          </a:p>
        </p:txBody>
      </p:sp>
      <p:sp>
        <p:nvSpPr>
          <p:cNvPr id="6" name="Slide Number Placeholder 5"/>
          <p:cNvSpPr>
            <a:spLocks noGrp="1"/>
          </p:cNvSpPr>
          <p:nvPr>
            <p:ph type="sldNum" sz="quarter" idx="12"/>
          </p:nvPr>
        </p:nvSpPr>
        <p:spPr>
          <a:xfrm>
            <a:off x="7856438" y="2869896"/>
            <a:ext cx="1149836"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6877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smtClean="0"/>
              <a:t>12/5/2014</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419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smtClean="0"/>
              <a:t>12/5/2014</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201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smtClean="0"/>
              <a:t>12/5/2014</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604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203D2D6-FCC2-425A-A4A7-8058E8C01CB1}" type="datetimeFigureOut">
              <a:rPr lang="en-US" smtClean="0"/>
              <a:t>12/5/2014</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937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smtClean="0"/>
              <a:t>12/5/2014</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969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smtClean="0"/>
              <a:t>12/5/2014</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7317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64B320A-89BA-47B2-A525-92E8D10B06E4}" type="datetimeFigureOut">
              <a:rPr lang="en-US" smtClean="0"/>
              <a:t>12/5/2014</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135774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www.chasesorganicdairy.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bizplan-uz.com/learning/course/?COURSE_ID=6&amp;TYPE=Y" TargetMode="External"/><Relationship Id="rId2" Type="http://schemas.openxmlformats.org/officeDocument/2006/relationships/hyperlink" Target="http://www.infonet-biovision.org/print/ct/791/livestockSpecies"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biology.clc.uc.edu/fankhauser/Labs/Anatomy_&amp;_Physiology/A&amp;P203/203_Lectures/"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tudyblue.com/notes/note/n/spermatogenesis-and-oogenesis/deck/4357627"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babcock.wisc.edu/node/158"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CAYQjB0&amp;url=http%3A%2F%2Fwww.dairyfarmguide.com%2Fsilent-heat-problems-0163.html&amp;ei=yAiCVIiJEuO07ga2-IE4&amp;bvm=bv.80642063,d.aWw&amp;psig=AFQjCNFA6g8zGvhD4z4Wh66K9NkHKDtFRg&amp;ust=1417894226950723" TargetMode="External"/><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csrees.usda.gov/ProgViewOverview.cfm?prnum=18413" TargetMode="External"/><Relationship Id="rId1" Type="http://schemas.openxmlformats.org/officeDocument/2006/relationships/slideLayout" Target="../slideLayouts/slideLayout2.xml"/><Relationship Id="rId4" Type="http://schemas.openxmlformats.org/officeDocument/2006/relationships/hyperlink" Target="http://dairy.merial.u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cowdoc1981.blogspot.com/2013/09/finally-prolapse-with-pictures.html" TargetMode="External"/><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hyperlink" Target="http://imgarcade.com/1/uterine-prolapse-cow/" TargetMode="Externa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8" Type="http://schemas.openxmlformats.org/officeDocument/2006/relationships/hyperlink" Target="http://www.ansci.wisc.edu/jjp1/ansci_repro/misc/project_websites_07/wed07/Freemartin/genetic_aspects_of_freemartins%20-%20Freemartin%20Diagnosis.htm" TargetMode="External"/><Relationship Id="rId3" Type="http://schemas.openxmlformats.org/officeDocument/2006/relationships/hyperlink" Target="http://extension.psu.edu/animals/dairy/health/reproduction/infertility/trouble-shooting-infertility-problems-in-cattle" TargetMode="External"/><Relationship Id="rId7" Type="http://schemas.openxmlformats.org/officeDocument/2006/relationships/hyperlink" Target="http://www.nadis.org.uk/bulletins/fertility-in-dairy-herds/part-6-dealing-with-abortion.aspx" TargetMode="External"/><Relationship Id="rId2" Type="http://schemas.openxmlformats.org/officeDocument/2006/relationships/hyperlink" Target="http://www.infovets.com/books/smrm/F/F710.htm" TargetMode="External"/><Relationship Id="rId1" Type="http://schemas.openxmlformats.org/officeDocument/2006/relationships/slideLayout" Target="../slideLayouts/slideLayout2.xml"/><Relationship Id="rId6" Type="http://schemas.openxmlformats.org/officeDocument/2006/relationships/hyperlink" Target="http://pubs.ext.vt.edu/404/404-289/404-289.html" TargetMode="External"/><Relationship Id="rId5" Type="http://schemas.openxmlformats.org/officeDocument/2006/relationships/hyperlink" Target="http://www.merckmanuals.com/vet/reproductive_system/abortion_in_large_animals/abortion_in_cattle.html" TargetMode="External"/><Relationship Id="rId4" Type="http://schemas.openxmlformats.org/officeDocument/2006/relationships/hyperlink" Target="http://dairy.ifas.ufl.edu/dpc/2011/Galvao.pdf" TargetMode="External"/><Relationship Id="rId9" Type="http://schemas.openxmlformats.org/officeDocument/2006/relationships/hyperlink" Target="http://www.wvu.edu/~agexten/forglvst/Dairy/dirm20.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csrees.usda.gov/ProgViewOverview.cfm?prnum=18413" TargetMode="External"/><Relationship Id="rId1" Type="http://schemas.openxmlformats.org/officeDocument/2006/relationships/slideLayout" Target="../slideLayouts/slideLayout2.xml"/><Relationship Id="rId4" Type="http://schemas.openxmlformats.org/officeDocument/2006/relationships/hyperlink" Target="http://www.chasesorganicdairy.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en.engormix.com/MA-dairy-cattle/genetic/articles/handling-frozen-semen-straws-t2481/103-p0.htm"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xtension.missouri.edu/p/G2015"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familycow.proboards.com/thread/52325"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nfonet-biovision.org/print/ct/791/livestockSpecies"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Reproductive Anatomy</a:t>
            </a:r>
            <a:endParaRPr lang="en-US" dirty="0"/>
          </a:p>
        </p:txBody>
      </p:sp>
      <p:sp>
        <p:nvSpPr>
          <p:cNvPr id="3" name="Subtitle 2"/>
          <p:cNvSpPr>
            <a:spLocks noGrp="1"/>
          </p:cNvSpPr>
          <p:nvPr>
            <p:ph type="subTitle" idx="1"/>
          </p:nvPr>
        </p:nvSpPr>
        <p:spPr/>
        <p:txBody>
          <a:bodyPr>
            <a:normAutofit lnSpcReduction="10000"/>
          </a:bodyPr>
          <a:lstStyle/>
          <a:p>
            <a:r>
              <a:rPr lang="en-US" dirty="0" smtClean="0"/>
              <a:t>By C. Kohn</a:t>
            </a:r>
          </a:p>
          <a:p>
            <a:r>
              <a:rPr lang="en-US" dirty="0" smtClean="0"/>
              <a:t>Agricultural Sciences</a:t>
            </a:r>
          </a:p>
          <a:p>
            <a:r>
              <a:rPr lang="en-US" dirty="0" smtClean="0"/>
              <a:t>Waterford, WI</a:t>
            </a:r>
            <a:endParaRPr lang="en-US" dirty="0"/>
          </a:p>
        </p:txBody>
      </p:sp>
      <p:pic>
        <p:nvPicPr>
          <p:cNvPr id="4" name="Picture 3"/>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877318" y="2884867"/>
            <a:ext cx="2230572" cy="1131759"/>
          </a:xfrm>
          <a:prstGeom prst="rect">
            <a:avLst/>
          </a:prstGeom>
          <a:ln>
            <a:noFill/>
          </a:ln>
          <a:effectLst>
            <a:outerShdw blurRad="292100" dist="139700" dir="2700000" algn="tl" rotWithShape="0">
              <a:srgbClr val="333333">
                <a:alpha val="65000"/>
              </a:srgbClr>
            </a:outerShdw>
          </a:effectLst>
        </p:spPr>
      </p:pic>
      <p:pic>
        <p:nvPicPr>
          <p:cNvPr id="1028" name="Picture 4" descr="http://www.chasesorganicdairy.com/images/cow-head-t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 y="1059268"/>
            <a:ext cx="2311227" cy="33347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108" y="6657945"/>
            <a:ext cx="1965603" cy="200055"/>
          </a:xfrm>
          <a:prstGeom prst="rect">
            <a:avLst/>
          </a:prstGeom>
        </p:spPr>
        <p:txBody>
          <a:bodyPr wrap="none">
            <a:spAutoFit/>
          </a:bodyPr>
          <a:lstStyle/>
          <a:p>
            <a:r>
              <a:rPr lang="en-US" sz="700" i="1" dirty="0" smtClean="0">
                <a:solidFill>
                  <a:srgbClr val="7D7D7D"/>
                </a:solidFill>
                <a:latin typeface="arial" panose="020B0604020202020204" pitchFamily="34" charset="0"/>
                <a:hlinkClick r:id="rId4"/>
              </a:rPr>
              <a:t>Image source: www.chasesorganicdairy.com</a:t>
            </a:r>
            <a:endParaRPr lang="en-US" sz="700" i="1" dirty="0"/>
          </a:p>
        </p:txBody>
      </p:sp>
    </p:spTree>
    <p:extLst>
      <p:ext uri="{BB962C8B-B14F-4D97-AF65-F5344CB8AC3E}">
        <p14:creationId xmlns:p14="http://schemas.microsoft.com/office/powerpoint/2010/main" val="1157369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Uterus &amp; Oviducts</a:t>
            </a:r>
            <a:endParaRPr lang="en-US" dirty="0"/>
          </a:p>
        </p:txBody>
      </p:sp>
      <p:sp>
        <p:nvSpPr>
          <p:cNvPr id="3" name="Content Placeholder 2"/>
          <p:cNvSpPr>
            <a:spLocks noGrp="1"/>
          </p:cNvSpPr>
          <p:nvPr>
            <p:ph idx="1"/>
          </p:nvPr>
        </p:nvSpPr>
        <p:spPr>
          <a:xfrm>
            <a:off x="55104" y="1041472"/>
            <a:ext cx="8747699" cy="5651427"/>
          </a:xfrm>
        </p:spPr>
        <p:txBody>
          <a:bodyPr>
            <a:normAutofit fontScale="62500" lnSpcReduction="20000"/>
          </a:bodyPr>
          <a:lstStyle/>
          <a:p>
            <a:pPr lvl="0"/>
            <a:r>
              <a:rPr lang="en-US" dirty="0"/>
              <a:t>During pregnancy, a cow’s uterine body and uterine horns will grow to hold up to 200 lbs. of weight. </a:t>
            </a:r>
          </a:p>
          <a:p>
            <a:pPr lvl="1"/>
            <a:r>
              <a:rPr lang="en-US" dirty="0"/>
              <a:t>After a successful insemination, the fertilized embryo will attach to the uterine wall, which will form </a:t>
            </a:r>
            <a:r>
              <a:rPr lang="en-US" u="sng" dirty="0" err="1"/>
              <a:t>caruncles</a:t>
            </a:r>
            <a:r>
              <a:rPr lang="en-US" dirty="0"/>
              <a:t>, or fleshy lumps, where the placenta of the calf will attach to enable transfer of nutrients to the calf as it grows. </a:t>
            </a:r>
          </a:p>
          <a:p>
            <a:pPr lvl="1"/>
            <a:r>
              <a:rPr lang="en-US" dirty="0" err="1"/>
              <a:t>Caruncles</a:t>
            </a:r>
            <a:r>
              <a:rPr lang="en-US" dirty="0"/>
              <a:t> will form on the </a:t>
            </a:r>
            <a:r>
              <a:rPr lang="en-US" dirty="0" smtClean="0"/>
              <a:t/>
            </a:r>
            <a:br>
              <a:rPr lang="en-US" dirty="0" smtClean="0"/>
            </a:br>
            <a:r>
              <a:rPr lang="en-US" dirty="0" smtClean="0"/>
              <a:t>endometrium </a:t>
            </a:r>
            <a:r>
              <a:rPr lang="en-US" dirty="0"/>
              <a:t>(mucus </a:t>
            </a:r>
            <a:r>
              <a:rPr lang="en-US" dirty="0" smtClean="0"/>
              <a:t/>
            </a:r>
            <a:br>
              <a:rPr lang="en-US" dirty="0" smtClean="0"/>
            </a:br>
            <a:r>
              <a:rPr lang="en-US" dirty="0" smtClean="0"/>
              <a:t>membrane</a:t>
            </a:r>
            <a:r>
              <a:rPr lang="en-US" dirty="0"/>
              <a:t>) of the uterus; </a:t>
            </a:r>
            <a:r>
              <a:rPr lang="en-US" dirty="0" smtClean="0"/>
              <a:t/>
            </a:r>
            <a:br>
              <a:rPr lang="en-US" dirty="0" smtClean="0"/>
            </a:br>
            <a:r>
              <a:rPr lang="en-US" dirty="0" smtClean="0"/>
              <a:t>endometrium </a:t>
            </a:r>
            <a:r>
              <a:rPr lang="en-US" dirty="0"/>
              <a:t>secretions also </a:t>
            </a:r>
            <a:r>
              <a:rPr lang="en-US" dirty="0" smtClean="0"/>
              <a:t/>
            </a:r>
            <a:br>
              <a:rPr lang="en-US" dirty="0" smtClean="0"/>
            </a:br>
            <a:r>
              <a:rPr lang="en-US" dirty="0" smtClean="0"/>
              <a:t>support </a:t>
            </a:r>
            <a:r>
              <a:rPr lang="en-US" dirty="0"/>
              <a:t>the fertilized embryo </a:t>
            </a:r>
            <a:r>
              <a:rPr lang="en-US" dirty="0" smtClean="0"/>
              <a:t/>
            </a:r>
            <a:br>
              <a:rPr lang="en-US" dirty="0" smtClean="0"/>
            </a:br>
            <a:r>
              <a:rPr lang="en-US" dirty="0" smtClean="0"/>
              <a:t>before </a:t>
            </a:r>
            <a:r>
              <a:rPr lang="en-US" dirty="0"/>
              <a:t>it implants onto the </a:t>
            </a:r>
            <a:r>
              <a:rPr lang="en-US" dirty="0" smtClean="0"/>
              <a:t/>
            </a:r>
            <a:br>
              <a:rPr lang="en-US" dirty="0" smtClean="0"/>
            </a:br>
            <a:r>
              <a:rPr lang="en-US" dirty="0" smtClean="0"/>
              <a:t>uterine </a:t>
            </a:r>
            <a:r>
              <a:rPr lang="en-US" dirty="0"/>
              <a:t>wall. </a:t>
            </a:r>
            <a:r>
              <a:rPr lang="en-US" dirty="0" smtClean="0"/>
              <a:t/>
            </a:r>
            <a:br>
              <a:rPr lang="en-US" dirty="0" smtClean="0"/>
            </a:br>
            <a:endParaRPr lang="en-US" dirty="0"/>
          </a:p>
          <a:p>
            <a:pPr lvl="0"/>
            <a:r>
              <a:rPr lang="en-US" dirty="0"/>
              <a:t>After the uterine horns are </a:t>
            </a:r>
            <a:r>
              <a:rPr lang="en-US" dirty="0" smtClean="0"/>
              <a:t/>
            </a:r>
            <a:br>
              <a:rPr lang="en-US" dirty="0" smtClean="0"/>
            </a:br>
            <a:r>
              <a:rPr lang="en-US" dirty="0" smtClean="0"/>
              <a:t>the </a:t>
            </a:r>
            <a:r>
              <a:rPr lang="en-US" u="sng" dirty="0"/>
              <a:t>oviducts</a:t>
            </a:r>
            <a:r>
              <a:rPr lang="en-US" dirty="0"/>
              <a:t>. </a:t>
            </a:r>
          </a:p>
          <a:p>
            <a:pPr lvl="1"/>
            <a:r>
              <a:rPr lang="en-US" dirty="0"/>
              <a:t>The oviducts enable the </a:t>
            </a:r>
            <a:r>
              <a:rPr lang="en-US" dirty="0" smtClean="0"/>
              <a:t/>
            </a:r>
            <a:br>
              <a:rPr lang="en-US" dirty="0" smtClean="0"/>
            </a:br>
            <a:r>
              <a:rPr lang="en-US" dirty="0" smtClean="0"/>
              <a:t>movement of </a:t>
            </a:r>
            <a:r>
              <a:rPr lang="en-US" u="sng" dirty="0"/>
              <a:t>ova</a:t>
            </a:r>
            <a:r>
              <a:rPr lang="en-US" dirty="0"/>
              <a:t> (eggs) as </a:t>
            </a:r>
            <a:r>
              <a:rPr lang="en-US" dirty="0" smtClean="0"/>
              <a:t/>
            </a:r>
            <a:br>
              <a:rPr lang="en-US" dirty="0" smtClean="0"/>
            </a:br>
            <a:r>
              <a:rPr lang="en-US" dirty="0" smtClean="0"/>
              <a:t>well </a:t>
            </a:r>
            <a:r>
              <a:rPr lang="en-US" dirty="0"/>
              <a:t>as sperm. </a:t>
            </a:r>
          </a:p>
          <a:p>
            <a:pPr lvl="1"/>
            <a:r>
              <a:rPr lang="en-US" dirty="0"/>
              <a:t>The oviducts are also known </a:t>
            </a:r>
            <a:r>
              <a:rPr lang="en-US" dirty="0" smtClean="0"/>
              <a:t/>
            </a:r>
            <a:br>
              <a:rPr lang="en-US" dirty="0" smtClean="0"/>
            </a:br>
            <a:r>
              <a:rPr lang="en-US" dirty="0" smtClean="0"/>
              <a:t>as </a:t>
            </a:r>
            <a:r>
              <a:rPr lang="en-US" dirty="0"/>
              <a:t>the </a:t>
            </a:r>
            <a:r>
              <a:rPr lang="en-US" u="sng" dirty="0"/>
              <a:t>fallopian tubes</a:t>
            </a:r>
            <a:r>
              <a:rPr lang="en-US" dirty="0"/>
              <a:t>. </a:t>
            </a:r>
            <a:br>
              <a:rPr lang="en-US" dirty="0"/>
            </a:br>
            <a:endParaRPr lang="en-US" dirty="0"/>
          </a:p>
        </p:txBody>
      </p:sp>
      <p:sp>
        <p:nvSpPr>
          <p:cNvPr id="6" name="Rectangle 5"/>
          <p:cNvSpPr/>
          <p:nvPr/>
        </p:nvSpPr>
        <p:spPr>
          <a:xfrm>
            <a:off x="7244949" y="6682046"/>
            <a:ext cx="1404552" cy="230832"/>
          </a:xfrm>
          <a:prstGeom prst="rect">
            <a:avLst/>
          </a:prstGeom>
        </p:spPr>
        <p:txBody>
          <a:bodyPr wrap="none">
            <a:spAutoFit/>
          </a:bodyPr>
          <a:lstStyle/>
          <a:p>
            <a:r>
              <a:rPr lang="en-US" sz="900" i="1" dirty="0" smtClean="0">
                <a:solidFill>
                  <a:srgbClr val="7D7D7D"/>
                </a:solidFill>
                <a:latin typeface="arial" panose="020B0604020202020204" pitchFamily="34" charset="0"/>
                <a:hlinkClick r:id="rId2"/>
              </a:rPr>
              <a:t>Source: </a:t>
            </a:r>
            <a:r>
              <a:rPr lang="en-US" sz="900" dirty="0">
                <a:hlinkClick r:id="rId3"/>
              </a:rPr>
              <a:t>bizplan-uz.com</a:t>
            </a:r>
            <a:endParaRPr lang="en-US" sz="900" i="1" dirty="0"/>
          </a:p>
        </p:txBody>
      </p:sp>
      <p:pic>
        <p:nvPicPr>
          <p:cNvPr id="9218" name="Picture 2" descr="http://bizplan-uz.com/upload/medialibrary/e1e/babcock_31_eng.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027" t="1988" r="1649" b="13671"/>
          <a:stretch/>
        </p:blipFill>
        <p:spPr bwMode="auto">
          <a:xfrm>
            <a:off x="4266953" y="2409047"/>
            <a:ext cx="4913988" cy="427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198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UTJ, Isthmus, and Ampulla</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The oviduct has three key regions with distinct functions. </a:t>
            </a:r>
          </a:p>
          <a:p>
            <a:pPr lvl="1"/>
            <a:r>
              <a:rPr lang="en-US" dirty="0"/>
              <a:t>Attached to the uterine horn is the </a:t>
            </a:r>
            <a:r>
              <a:rPr lang="en-US" u="sng" dirty="0"/>
              <a:t>utero-tubal junction </a:t>
            </a:r>
            <a:r>
              <a:rPr lang="en-US" dirty="0"/>
              <a:t>(or </a:t>
            </a:r>
            <a:r>
              <a:rPr lang="en-US" u="sng" dirty="0"/>
              <a:t>UTJ</a:t>
            </a:r>
            <a:r>
              <a:rPr lang="en-US" dirty="0"/>
              <a:t>); this region filters abnormal sperm and prevents it from reaching the egg. </a:t>
            </a:r>
          </a:p>
          <a:p>
            <a:pPr lvl="1"/>
            <a:r>
              <a:rPr lang="en-US" dirty="0"/>
              <a:t>The next segment is called the </a:t>
            </a:r>
            <a:r>
              <a:rPr lang="en-US" u="sng" dirty="0"/>
              <a:t>isthmus</a:t>
            </a:r>
            <a:r>
              <a:rPr lang="en-US" dirty="0"/>
              <a:t>; the isthmus is a reservoir for healthy sperm. </a:t>
            </a:r>
          </a:p>
          <a:p>
            <a:pPr lvl="2"/>
            <a:r>
              <a:rPr lang="en-US" dirty="0"/>
              <a:t>Here, healthy sperm attach to the walls of the oviduct.</a:t>
            </a:r>
          </a:p>
          <a:p>
            <a:pPr lvl="2"/>
            <a:r>
              <a:rPr lang="en-US" dirty="0"/>
              <a:t>This changes the membrane of the sperm in a process called </a:t>
            </a:r>
            <a:r>
              <a:rPr lang="en-US" u="sng" dirty="0"/>
              <a:t>capacitation</a:t>
            </a:r>
            <a:r>
              <a:rPr lang="en-US" dirty="0"/>
              <a:t>, which is a critical process that allows the changes to sperm necessary for fertilization. </a:t>
            </a:r>
          </a:p>
          <a:p>
            <a:pPr lvl="1"/>
            <a:r>
              <a:rPr lang="en-US" dirty="0"/>
              <a:t>The last portion of the oviduct closest to the ovary is called the </a:t>
            </a:r>
            <a:r>
              <a:rPr lang="en-US" u="sng" dirty="0"/>
              <a:t>ampulla</a:t>
            </a:r>
            <a:r>
              <a:rPr lang="en-US" dirty="0"/>
              <a:t>. This is the site of fertilization where healthy sperm meet the egg.</a:t>
            </a:r>
          </a:p>
          <a:p>
            <a:pPr lvl="2"/>
            <a:r>
              <a:rPr lang="en-US" dirty="0"/>
              <a:t>A chemical signal released </a:t>
            </a:r>
            <a:r>
              <a:rPr lang="en-US" dirty="0" smtClean="0"/>
              <a:t/>
            </a:r>
            <a:br>
              <a:rPr lang="en-US" dirty="0" smtClean="0"/>
            </a:br>
            <a:r>
              <a:rPr lang="en-US" dirty="0" smtClean="0"/>
              <a:t>during </a:t>
            </a:r>
            <a:r>
              <a:rPr lang="en-US" dirty="0"/>
              <a:t>ovulation ends </a:t>
            </a:r>
            <a:r>
              <a:rPr lang="en-US" dirty="0" smtClean="0"/>
              <a:t/>
            </a:r>
            <a:br>
              <a:rPr lang="en-US" dirty="0" smtClean="0"/>
            </a:br>
            <a:r>
              <a:rPr lang="en-US" dirty="0" smtClean="0"/>
              <a:t>capacitation </a:t>
            </a:r>
            <a:r>
              <a:rPr lang="en-US" dirty="0"/>
              <a:t>and causes the </a:t>
            </a:r>
            <a:r>
              <a:rPr lang="en-US" dirty="0" smtClean="0"/>
              <a:t/>
            </a:r>
            <a:br>
              <a:rPr lang="en-US" dirty="0" smtClean="0"/>
            </a:br>
            <a:r>
              <a:rPr lang="en-US" dirty="0" smtClean="0"/>
              <a:t>sperm </a:t>
            </a:r>
            <a:r>
              <a:rPr lang="en-US" dirty="0"/>
              <a:t>to detach from the </a:t>
            </a:r>
            <a:r>
              <a:rPr lang="en-US" dirty="0" smtClean="0"/>
              <a:t/>
            </a:r>
            <a:br>
              <a:rPr lang="en-US" dirty="0" smtClean="0"/>
            </a:br>
            <a:r>
              <a:rPr lang="en-US" dirty="0" smtClean="0"/>
              <a:t>wall </a:t>
            </a:r>
            <a:r>
              <a:rPr lang="en-US" dirty="0"/>
              <a:t>of the isthmus so that </a:t>
            </a:r>
            <a:r>
              <a:rPr lang="en-US" dirty="0" smtClean="0"/>
              <a:t/>
            </a:r>
            <a:br>
              <a:rPr lang="en-US" dirty="0" smtClean="0"/>
            </a:br>
            <a:r>
              <a:rPr lang="en-US" dirty="0" smtClean="0"/>
              <a:t>they </a:t>
            </a:r>
            <a:r>
              <a:rPr lang="en-US" dirty="0"/>
              <a:t>can move towards the </a:t>
            </a:r>
            <a:r>
              <a:rPr lang="en-US" dirty="0" smtClean="0"/>
              <a:t/>
            </a:r>
            <a:br>
              <a:rPr lang="en-US" dirty="0" smtClean="0"/>
            </a:br>
            <a:r>
              <a:rPr lang="en-US" dirty="0" smtClean="0"/>
              <a:t>egg</a:t>
            </a:r>
            <a:r>
              <a:rPr lang="en-US" dirty="0"/>
              <a:t>. </a:t>
            </a:r>
            <a:br>
              <a:rPr lang="en-US" dirty="0"/>
            </a:br>
            <a:endParaRPr lang="en-US" dirty="0"/>
          </a:p>
          <a:p>
            <a:endParaRPr lang="en-US" dirty="0"/>
          </a:p>
        </p:txBody>
      </p:sp>
      <p:pic>
        <p:nvPicPr>
          <p:cNvPr id="5" name="Picture 4"/>
          <p:cNvPicPr>
            <a:picLocks noChangeAspect="1"/>
          </p:cNvPicPr>
          <p:nvPr/>
        </p:nvPicPr>
        <p:blipFill rotWithShape="1">
          <a:blip r:embed="rId2"/>
          <a:srcRect t="2070"/>
          <a:stretch/>
        </p:blipFill>
        <p:spPr>
          <a:xfrm>
            <a:off x="4735773" y="4039737"/>
            <a:ext cx="4230427" cy="2818263"/>
          </a:xfrm>
          <a:prstGeom prst="rect">
            <a:avLst/>
          </a:prstGeom>
        </p:spPr>
      </p:pic>
      <p:sp>
        <p:nvSpPr>
          <p:cNvPr id="6" name="Rectangle 5"/>
          <p:cNvSpPr/>
          <p:nvPr/>
        </p:nvSpPr>
        <p:spPr>
          <a:xfrm>
            <a:off x="484496" y="6692899"/>
            <a:ext cx="4572000" cy="215444"/>
          </a:xfrm>
          <a:prstGeom prst="rect">
            <a:avLst/>
          </a:prstGeom>
        </p:spPr>
        <p:txBody>
          <a:bodyPr>
            <a:spAutoFit/>
          </a:bodyPr>
          <a:lstStyle/>
          <a:p>
            <a:r>
              <a:rPr lang="en-US" sz="800" i="1" dirty="0" smtClean="0"/>
              <a:t>Source: http</a:t>
            </a:r>
            <a:r>
              <a:rPr lang="en-US" sz="800" i="1" dirty="0"/>
              <a:t>://www.selectsires.com/resources/fertilitydocs/reproductive_anatomy.pdf</a:t>
            </a:r>
          </a:p>
        </p:txBody>
      </p:sp>
    </p:spTree>
    <p:extLst>
      <p:ext uri="{BB962C8B-B14F-4D97-AF65-F5344CB8AC3E}">
        <p14:creationId xmlns:p14="http://schemas.microsoft.com/office/powerpoint/2010/main" val="3499215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Infundibulum and Ovary</a:t>
            </a:r>
            <a:endParaRPr lang="en-US" dirty="0"/>
          </a:p>
        </p:txBody>
      </p:sp>
      <p:sp>
        <p:nvSpPr>
          <p:cNvPr id="3" name="Content Placeholder 2"/>
          <p:cNvSpPr>
            <a:spLocks noGrp="1"/>
          </p:cNvSpPr>
          <p:nvPr>
            <p:ph idx="1"/>
          </p:nvPr>
        </p:nvSpPr>
        <p:spPr>
          <a:xfrm>
            <a:off x="74439" y="1041472"/>
            <a:ext cx="8815561" cy="5651427"/>
          </a:xfrm>
        </p:spPr>
        <p:txBody>
          <a:bodyPr>
            <a:normAutofit fontScale="55000" lnSpcReduction="20000"/>
          </a:bodyPr>
          <a:lstStyle/>
          <a:p>
            <a:pPr lvl="0"/>
            <a:r>
              <a:rPr lang="en-US" dirty="0"/>
              <a:t>The large funnel-like structure that extends from the end of the oviduct around the ovary is called the </a:t>
            </a:r>
            <a:r>
              <a:rPr lang="en-US" u="sng" dirty="0"/>
              <a:t>infundibulum</a:t>
            </a:r>
            <a:r>
              <a:rPr lang="en-US" dirty="0"/>
              <a:t>. </a:t>
            </a:r>
          </a:p>
          <a:p>
            <a:pPr lvl="1"/>
            <a:r>
              <a:rPr lang="en-US" dirty="0"/>
              <a:t>The infundibulum prevents the ova (eggs) from missing the oviduct and falling into the body. </a:t>
            </a:r>
          </a:p>
          <a:p>
            <a:pPr lvl="1"/>
            <a:r>
              <a:rPr lang="en-US" dirty="0"/>
              <a:t>The infundibulum and ampulla </a:t>
            </a:r>
            <a:r>
              <a:rPr lang="en-US" dirty="0" smtClean="0"/>
              <a:t>have </a:t>
            </a:r>
            <a:r>
              <a:rPr lang="en-US" u="sng" dirty="0" smtClean="0"/>
              <a:t>cilia</a:t>
            </a:r>
            <a:r>
              <a:rPr lang="en-US" dirty="0" smtClean="0"/>
              <a:t> (hair-like structures) </a:t>
            </a:r>
            <a:r>
              <a:rPr lang="en-US" dirty="0"/>
              <a:t>that move ova down the oviduct for fertilization. </a:t>
            </a:r>
            <a:br>
              <a:rPr lang="en-US" dirty="0"/>
            </a:br>
            <a:endParaRPr lang="en-US" dirty="0"/>
          </a:p>
          <a:p>
            <a:pPr lvl="0"/>
            <a:r>
              <a:rPr lang="en-US" dirty="0"/>
              <a:t>The two ovaries of a cow sit </a:t>
            </a:r>
            <a:r>
              <a:rPr lang="en-US" dirty="0" smtClean="0"/>
              <a:t/>
            </a:r>
            <a:br>
              <a:rPr lang="en-US" dirty="0" smtClean="0"/>
            </a:br>
            <a:r>
              <a:rPr lang="en-US" dirty="0" smtClean="0"/>
              <a:t>within each </a:t>
            </a:r>
            <a:r>
              <a:rPr lang="en-US" dirty="0"/>
              <a:t>infundibulum and </a:t>
            </a:r>
            <a:r>
              <a:rPr lang="en-US" dirty="0" smtClean="0"/>
              <a:t/>
            </a:r>
            <a:br>
              <a:rPr lang="en-US" dirty="0" smtClean="0"/>
            </a:br>
            <a:r>
              <a:rPr lang="en-US" dirty="0" smtClean="0"/>
              <a:t>are </a:t>
            </a:r>
            <a:r>
              <a:rPr lang="en-US" dirty="0"/>
              <a:t>the </a:t>
            </a:r>
            <a:r>
              <a:rPr lang="en-US" dirty="0" smtClean="0"/>
              <a:t>primary </a:t>
            </a:r>
            <a:r>
              <a:rPr lang="en-US" dirty="0"/>
              <a:t>reproductive organ. 	</a:t>
            </a:r>
          </a:p>
          <a:p>
            <a:pPr lvl="1"/>
            <a:r>
              <a:rPr lang="en-US" dirty="0"/>
              <a:t>The ovaries have two functions: </a:t>
            </a:r>
            <a:r>
              <a:rPr lang="en-US" dirty="0" smtClean="0"/>
              <a:t/>
            </a:r>
            <a:br>
              <a:rPr lang="en-US" dirty="0" smtClean="0"/>
            </a:br>
            <a:r>
              <a:rPr lang="en-US" dirty="0" smtClean="0"/>
              <a:t>production of </a:t>
            </a:r>
            <a:r>
              <a:rPr lang="en-US" dirty="0"/>
              <a:t>ova (eggs) and </a:t>
            </a:r>
            <a:r>
              <a:rPr lang="en-US" dirty="0" smtClean="0"/>
              <a:t/>
            </a:r>
            <a:br>
              <a:rPr lang="en-US" dirty="0" smtClean="0"/>
            </a:br>
            <a:r>
              <a:rPr lang="en-US" dirty="0" smtClean="0"/>
              <a:t>hormone </a:t>
            </a:r>
            <a:r>
              <a:rPr lang="en-US" dirty="0"/>
              <a:t>production </a:t>
            </a:r>
            <a:r>
              <a:rPr lang="en-US" dirty="0" smtClean="0"/>
              <a:t>(</a:t>
            </a:r>
            <a:r>
              <a:rPr lang="en-US" dirty="0"/>
              <a:t>primarily </a:t>
            </a:r>
            <a:r>
              <a:rPr lang="en-US" dirty="0" smtClean="0"/>
              <a:t/>
            </a:r>
            <a:br>
              <a:rPr lang="en-US" dirty="0" smtClean="0"/>
            </a:br>
            <a:r>
              <a:rPr lang="en-US" dirty="0" smtClean="0"/>
              <a:t>estrogen </a:t>
            </a:r>
            <a:r>
              <a:rPr lang="en-US" dirty="0"/>
              <a:t>and progesterone). </a:t>
            </a:r>
            <a:br>
              <a:rPr lang="en-US" dirty="0"/>
            </a:br>
            <a:endParaRPr lang="en-US" dirty="0"/>
          </a:p>
          <a:p>
            <a:pPr lvl="0"/>
            <a:r>
              <a:rPr lang="en-US" dirty="0"/>
              <a:t>The surface of the ovary contains two </a:t>
            </a:r>
            <a:r>
              <a:rPr lang="en-US" dirty="0" smtClean="0"/>
              <a:t/>
            </a:r>
            <a:br>
              <a:rPr lang="en-US" dirty="0" smtClean="0"/>
            </a:br>
            <a:r>
              <a:rPr lang="en-US" dirty="0" smtClean="0"/>
              <a:t>types </a:t>
            </a:r>
            <a:r>
              <a:rPr lang="en-US" dirty="0"/>
              <a:t>of structures. </a:t>
            </a:r>
          </a:p>
          <a:p>
            <a:pPr lvl="1"/>
            <a:r>
              <a:rPr lang="en-US" dirty="0" smtClean="0"/>
              <a:t>1. </a:t>
            </a:r>
            <a:r>
              <a:rPr lang="en-US" u="sng" dirty="0" smtClean="0"/>
              <a:t>Follicles</a:t>
            </a:r>
            <a:r>
              <a:rPr lang="en-US" dirty="0" smtClean="0"/>
              <a:t> </a:t>
            </a:r>
            <a:r>
              <a:rPr lang="en-US" dirty="0"/>
              <a:t>are fluid-filled structures similar </a:t>
            </a:r>
            <a:r>
              <a:rPr lang="en-US" dirty="0" smtClean="0"/>
              <a:t/>
            </a:r>
            <a:br>
              <a:rPr lang="en-US" dirty="0" smtClean="0"/>
            </a:br>
            <a:r>
              <a:rPr lang="en-US" dirty="0" smtClean="0"/>
              <a:t>to </a:t>
            </a:r>
            <a:r>
              <a:rPr lang="en-US" dirty="0"/>
              <a:t>a blister. These contain the developing eggs. </a:t>
            </a:r>
            <a:r>
              <a:rPr lang="en-US" dirty="0" smtClean="0"/>
              <a:t>(</a:t>
            </a:r>
            <a:r>
              <a:rPr lang="en-US" i="1" dirty="0" smtClean="0"/>
              <a:t>see </a:t>
            </a:r>
            <a:r>
              <a:rPr lang="en-US" i="1" dirty="0" smtClean="0"/>
              <a:t>#1 above</a:t>
            </a:r>
            <a:r>
              <a:rPr lang="en-US" dirty="0" smtClean="0"/>
              <a:t>)</a:t>
            </a:r>
            <a:endParaRPr lang="en-US" dirty="0"/>
          </a:p>
          <a:p>
            <a:pPr lvl="1"/>
            <a:r>
              <a:rPr lang="en-US" dirty="0" smtClean="0"/>
              <a:t>2. The </a:t>
            </a:r>
            <a:r>
              <a:rPr lang="en-US" u="sng" dirty="0"/>
              <a:t>corpus luteum</a:t>
            </a:r>
            <a:r>
              <a:rPr lang="en-US" dirty="0"/>
              <a:t> is a Cheerio-like structure formed from a follicle that released its eggs in the previous estrus cycle. The corpus luteum causes the release of hormones needed to support the ovulated egg through pregnancy (if fertilized) or until the next estrus cycle (if not fertilized). </a:t>
            </a:r>
            <a:r>
              <a:rPr lang="en-US" dirty="0"/>
              <a:t>(</a:t>
            </a:r>
            <a:r>
              <a:rPr lang="en-US" i="1" dirty="0"/>
              <a:t>see </a:t>
            </a:r>
            <a:r>
              <a:rPr lang="en-US" i="1" dirty="0" smtClean="0"/>
              <a:t>#2 </a:t>
            </a:r>
            <a:r>
              <a:rPr lang="en-US" i="1" dirty="0"/>
              <a:t>above</a:t>
            </a:r>
            <a:r>
              <a:rPr lang="en-US" dirty="0" smtClean="0"/>
              <a:t>)</a:t>
            </a:r>
            <a:r>
              <a:rPr lang="en-US" dirty="0"/>
              <a:t/>
            </a:r>
            <a:br>
              <a:rPr lang="en-US" dirty="0"/>
            </a:br>
            <a:endParaRPr lang="en-US" dirty="0"/>
          </a:p>
          <a:p>
            <a:endParaRPr lang="en-US" dirty="0"/>
          </a:p>
        </p:txBody>
      </p:sp>
      <p:pic>
        <p:nvPicPr>
          <p:cNvPr id="5" name="Picture 4"/>
          <p:cNvPicPr>
            <a:picLocks noChangeAspect="1"/>
          </p:cNvPicPr>
          <p:nvPr/>
        </p:nvPicPr>
        <p:blipFill rotWithShape="1">
          <a:blip r:embed="rId2">
            <a:clrChange>
              <a:clrFrom>
                <a:srgbClr val="FFFFFF"/>
              </a:clrFrom>
              <a:clrTo>
                <a:srgbClr val="FFFFFF">
                  <a:alpha val="0"/>
                </a:srgbClr>
              </a:clrTo>
            </a:clrChange>
          </a:blip>
          <a:srcRect b="3410"/>
          <a:stretch/>
        </p:blipFill>
        <p:spPr>
          <a:xfrm>
            <a:off x="4277265" y="2277427"/>
            <a:ext cx="4866735" cy="2706053"/>
          </a:xfrm>
          <a:prstGeom prst="rect">
            <a:avLst/>
          </a:prstGeom>
        </p:spPr>
      </p:pic>
      <p:sp>
        <p:nvSpPr>
          <p:cNvPr id="6" name="Rectangle 5"/>
          <p:cNvSpPr/>
          <p:nvPr/>
        </p:nvSpPr>
        <p:spPr>
          <a:xfrm>
            <a:off x="7010446" y="3633786"/>
            <a:ext cx="54854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1</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6436358" y="2707123"/>
            <a:ext cx="54854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2</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7284719" y="6627168"/>
            <a:ext cx="1883849" cy="230832"/>
          </a:xfrm>
          <a:prstGeom prst="rect">
            <a:avLst/>
          </a:prstGeom>
        </p:spPr>
        <p:txBody>
          <a:bodyPr wrap="none">
            <a:spAutoFit/>
          </a:bodyPr>
          <a:lstStyle/>
          <a:p>
            <a:r>
              <a:rPr lang="en-US" sz="900" i="1" u="sng" dirty="0" smtClean="0">
                <a:solidFill>
                  <a:srgbClr val="D6D6D6"/>
                </a:solidFill>
                <a:latin typeface="Roboto"/>
                <a:hlinkClick r:id="rId3"/>
              </a:rPr>
              <a:t>Image Source: biology.clc.uc.edu</a:t>
            </a:r>
            <a:endParaRPr lang="en-US" sz="900" i="1" dirty="0"/>
          </a:p>
        </p:txBody>
      </p:sp>
    </p:spTree>
    <p:extLst>
      <p:ext uri="{BB962C8B-B14F-4D97-AF65-F5344CB8AC3E}">
        <p14:creationId xmlns:p14="http://schemas.microsoft.com/office/powerpoint/2010/main" val="261734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Ova (egg cells)</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The outside of the ovary is covered by a layer of cells that surround the immature egg cells. </a:t>
            </a:r>
          </a:p>
          <a:p>
            <a:pPr lvl="1"/>
            <a:r>
              <a:rPr lang="en-US" dirty="0"/>
              <a:t>The eggs cells in the ovary all initially formed before the animal was born.</a:t>
            </a:r>
          </a:p>
          <a:p>
            <a:pPr lvl="2"/>
            <a:r>
              <a:rPr lang="en-US" dirty="0"/>
              <a:t>An animal will not produce any additional egg cells after birth. </a:t>
            </a:r>
          </a:p>
          <a:p>
            <a:pPr lvl="1"/>
            <a:r>
              <a:rPr lang="en-US" dirty="0"/>
              <a:t>These immature egg cells are each surrounded by a hollow ball of cells that will eventually form the follicle as the egg matures and is ready to be released. </a:t>
            </a:r>
            <a:br>
              <a:rPr lang="en-US" dirty="0"/>
            </a:br>
            <a:endParaRPr lang="en-US" dirty="0"/>
          </a:p>
          <a:p>
            <a:pPr lvl="0"/>
            <a:r>
              <a:rPr lang="en-US" dirty="0"/>
              <a:t>The </a:t>
            </a:r>
            <a:r>
              <a:rPr lang="en-US" u="sng" dirty="0"/>
              <a:t>ovum</a:t>
            </a:r>
            <a:r>
              <a:rPr lang="en-US" dirty="0"/>
              <a:t> (</a:t>
            </a:r>
            <a:r>
              <a:rPr lang="en-US" dirty="0" smtClean="0"/>
              <a:t>egg cell) </a:t>
            </a:r>
            <a:r>
              <a:rPr lang="en-US" dirty="0"/>
              <a:t>is the reproductive cell of the female tract. </a:t>
            </a:r>
          </a:p>
          <a:p>
            <a:pPr lvl="1"/>
            <a:r>
              <a:rPr lang="en-US" dirty="0"/>
              <a:t>Unlike the sperm cells, the egg cell is unable to move on its own. </a:t>
            </a:r>
          </a:p>
          <a:p>
            <a:pPr lvl="1"/>
            <a:r>
              <a:rPr lang="en-US" dirty="0"/>
              <a:t>Unlike the sperm cells, the ovum is much larger and is visible to the naked eye. </a:t>
            </a:r>
          </a:p>
          <a:p>
            <a:pPr lvl="1"/>
            <a:r>
              <a:rPr lang="en-US" dirty="0"/>
              <a:t>The ovum forms during meiosis and is haploid, meaning it has only one copy of each gene. </a:t>
            </a:r>
          </a:p>
          <a:p>
            <a:pPr lvl="1"/>
            <a:r>
              <a:rPr lang="en-US" dirty="0"/>
              <a:t>This is necessary so that when the egg is fertilized, it has two copies of every gene in every generation.</a:t>
            </a:r>
          </a:p>
          <a:p>
            <a:pPr lvl="2"/>
            <a:r>
              <a:rPr lang="en-US" dirty="0"/>
              <a:t>If the egg were not haploid, the number of genes would double during every generation. </a:t>
            </a:r>
            <a:br>
              <a:rPr lang="en-US" dirty="0"/>
            </a:br>
            <a:endParaRPr lang="en-US" dirty="0"/>
          </a:p>
          <a:p>
            <a:endParaRPr lang="en-US" dirty="0"/>
          </a:p>
        </p:txBody>
      </p:sp>
    </p:spTree>
    <p:extLst>
      <p:ext uri="{BB962C8B-B14F-4D97-AF65-F5344CB8AC3E}">
        <p14:creationId xmlns:p14="http://schemas.microsoft.com/office/powerpoint/2010/main" val="3791957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Maturation and Release of Ova</a:t>
            </a:r>
            <a:endParaRPr lang="en-US" dirty="0"/>
          </a:p>
        </p:txBody>
      </p:sp>
      <p:sp>
        <p:nvSpPr>
          <p:cNvPr id="3" name="Content Placeholder 2"/>
          <p:cNvSpPr>
            <a:spLocks noGrp="1"/>
          </p:cNvSpPr>
          <p:nvPr>
            <p:ph idx="1"/>
          </p:nvPr>
        </p:nvSpPr>
        <p:spPr>
          <a:xfrm>
            <a:off x="150639" y="1041472"/>
            <a:ext cx="6082521" cy="5651427"/>
          </a:xfrm>
        </p:spPr>
        <p:txBody>
          <a:bodyPr>
            <a:normAutofit fontScale="70000" lnSpcReduction="20000"/>
          </a:bodyPr>
          <a:lstStyle/>
          <a:p>
            <a:pPr lvl="0"/>
            <a:r>
              <a:rPr lang="en-US" dirty="0"/>
              <a:t>Hormones released from the pituitary gland cause the immature egg cells to undergo </a:t>
            </a:r>
            <a:r>
              <a:rPr lang="en-US" u="sng" dirty="0"/>
              <a:t>oogenesis</a:t>
            </a:r>
            <a:r>
              <a:rPr lang="en-US" dirty="0"/>
              <a:t> (the maturation process). </a:t>
            </a:r>
          </a:p>
          <a:p>
            <a:pPr lvl="1"/>
            <a:r>
              <a:rPr lang="en-US" dirty="0"/>
              <a:t>The cells that comprise the follicle will divide, increasing the size of the follicle and making the blister-like structure grow and swell with fluid in order to keep the egg moist. </a:t>
            </a:r>
          </a:p>
          <a:p>
            <a:pPr lvl="1"/>
            <a:r>
              <a:rPr lang="en-US" dirty="0"/>
              <a:t>A follicle stimulating hormone (or FSH) causes the egg cell to mature. </a:t>
            </a:r>
          </a:p>
          <a:p>
            <a:pPr lvl="1"/>
            <a:r>
              <a:rPr lang="en-US" dirty="0"/>
              <a:t>Once mature, another hormone called the luteinizing hormone will be released and will cause the follicle to rupture and release the mature egg into the ampulla of the oviduct for potential fertilization. </a:t>
            </a:r>
          </a:p>
          <a:p>
            <a:pPr lvl="1"/>
            <a:r>
              <a:rPr lang="en-US" dirty="0"/>
              <a:t>If the egg is not fertilized within 24 hours, it will begin to degenerate.</a:t>
            </a:r>
          </a:p>
          <a:p>
            <a:endParaRPr lang="en-US" dirty="0"/>
          </a:p>
        </p:txBody>
      </p:sp>
      <p:sp>
        <p:nvSpPr>
          <p:cNvPr id="5" name="AutoShape 4" descr="https://classconnection.s3.amazonaws.com/557/flashcards/631557/jpg/oogenesis131508207713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6339840" y="217684"/>
            <a:ext cx="2560320" cy="6596953"/>
          </a:xfrm>
          <a:prstGeom prst="rect">
            <a:avLst/>
          </a:prstGeom>
        </p:spPr>
      </p:pic>
      <p:sp>
        <p:nvSpPr>
          <p:cNvPr id="9" name="Rectangle 8"/>
          <p:cNvSpPr/>
          <p:nvPr/>
        </p:nvSpPr>
        <p:spPr>
          <a:xfrm>
            <a:off x="7420789" y="6577483"/>
            <a:ext cx="1640193" cy="230832"/>
          </a:xfrm>
          <a:prstGeom prst="rect">
            <a:avLst/>
          </a:prstGeom>
        </p:spPr>
        <p:txBody>
          <a:bodyPr wrap="none">
            <a:spAutoFit/>
          </a:bodyPr>
          <a:lstStyle/>
          <a:p>
            <a:r>
              <a:rPr lang="en-US" sz="900" i="1" dirty="0" smtClean="0">
                <a:solidFill>
                  <a:srgbClr val="7D7D7D"/>
                </a:solidFill>
                <a:latin typeface="Roboto"/>
                <a:hlinkClick r:id="rId3"/>
              </a:rPr>
              <a:t>Source: www.studyblue.com</a:t>
            </a:r>
            <a:endParaRPr lang="en-US" sz="900" i="1" dirty="0"/>
          </a:p>
        </p:txBody>
      </p:sp>
    </p:spTree>
    <p:extLst>
      <p:ext uri="{BB962C8B-B14F-4D97-AF65-F5344CB8AC3E}">
        <p14:creationId xmlns:p14="http://schemas.microsoft.com/office/powerpoint/2010/main" val="3799551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Changes During Estrus	</a:t>
            </a:r>
            <a:endParaRPr lang="en-US" dirty="0"/>
          </a:p>
        </p:txBody>
      </p:sp>
      <p:sp>
        <p:nvSpPr>
          <p:cNvPr id="3" name="Content Placeholder 2"/>
          <p:cNvSpPr>
            <a:spLocks noGrp="1"/>
          </p:cNvSpPr>
          <p:nvPr>
            <p:ph idx="1"/>
          </p:nvPr>
        </p:nvSpPr>
        <p:spPr>
          <a:xfrm>
            <a:off x="41455" y="1000528"/>
            <a:ext cx="8815561" cy="5651427"/>
          </a:xfrm>
        </p:spPr>
        <p:txBody>
          <a:bodyPr>
            <a:normAutofit fontScale="62500" lnSpcReduction="20000"/>
          </a:bodyPr>
          <a:lstStyle/>
          <a:p>
            <a:r>
              <a:rPr lang="en-US" dirty="0" smtClean="0"/>
              <a:t>Recognition of the signs of estrus is vital for successful reproduction. </a:t>
            </a:r>
          </a:p>
          <a:p>
            <a:pPr lvl="1"/>
            <a:r>
              <a:rPr lang="en-US" dirty="0" smtClean="0"/>
              <a:t>A female can only be bred by artificial insemination if the producer can recognize when she will be receptive to breeding (i.e. </a:t>
            </a:r>
            <a:r>
              <a:rPr lang="en-US" u="sng" dirty="0" smtClean="0"/>
              <a:t>estrus</a:t>
            </a:r>
            <a:r>
              <a:rPr lang="en-US" dirty="0" smtClean="0"/>
              <a:t>, or “in heat”). </a:t>
            </a:r>
          </a:p>
          <a:p>
            <a:pPr lvl="1"/>
            <a:r>
              <a:rPr lang="en-US" dirty="0" smtClean="0"/>
              <a:t>If the breeder inseminates a cow outside of estrus, the animal will not be impregnated and the semen will be wasted. </a:t>
            </a:r>
            <a:br>
              <a:rPr lang="en-US" dirty="0" smtClean="0"/>
            </a:br>
            <a:endParaRPr lang="en-US" dirty="0" smtClean="0"/>
          </a:p>
          <a:p>
            <a:r>
              <a:rPr lang="en-US" dirty="0" smtClean="0"/>
              <a:t>Signs of estrus in a cow </a:t>
            </a:r>
            <a:r>
              <a:rPr lang="en-US" dirty="0" smtClean="0"/>
              <a:t/>
            </a:r>
            <a:br>
              <a:rPr lang="en-US" dirty="0" smtClean="0"/>
            </a:br>
            <a:r>
              <a:rPr lang="en-US" dirty="0" smtClean="0"/>
              <a:t>include </a:t>
            </a:r>
            <a:r>
              <a:rPr lang="en-US" dirty="0" smtClean="0"/>
              <a:t>the following: </a:t>
            </a:r>
          </a:p>
          <a:p>
            <a:pPr lvl="1"/>
            <a:r>
              <a:rPr lang="en-US" dirty="0" smtClean="0"/>
              <a:t>Increased nervousness </a:t>
            </a:r>
            <a:r>
              <a:rPr lang="en-US" dirty="0" smtClean="0"/>
              <a:t/>
            </a:r>
            <a:br>
              <a:rPr lang="en-US" dirty="0" smtClean="0"/>
            </a:br>
            <a:r>
              <a:rPr lang="en-US" dirty="0" smtClean="0"/>
              <a:t>and restlessness</a:t>
            </a:r>
            <a:r>
              <a:rPr lang="en-US" dirty="0" smtClean="0"/>
              <a:t>. </a:t>
            </a:r>
          </a:p>
          <a:p>
            <a:pPr lvl="1"/>
            <a:r>
              <a:rPr lang="en-US" dirty="0" smtClean="0"/>
              <a:t>Will stand still if mounted </a:t>
            </a:r>
            <a:r>
              <a:rPr lang="en-US" dirty="0" smtClean="0"/>
              <a:t/>
            </a:r>
            <a:br>
              <a:rPr lang="en-US" dirty="0" smtClean="0"/>
            </a:br>
            <a:r>
              <a:rPr lang="en-US" dirty="0" smtClean="0"/>
              <a:t>by </a:t>
            </a:r>
            <a:r>
              <a:rPr lang="en-US" dirty="0" smtClean="0"/>
              <a:t>another cow.</a:t>
            </a:r>
          </a:p>
          <a:p>
            <a:pPr lvl="1"/>
            <a:r>
              <a:rPr lang="en-US" dirty="0" smtClean="0"/>
              <a:t>Will often try to mount </a:t>
            </a:r>
            <a:r>
              <a:rPr lang="en-US" dirty="0" smtClean="0"/>
              <a:t/>
            </a:r>
            <a:br>
              <a:rPr lang="en-US" dirty="0" smtClean="0"/>
            </a:br>
            <a:r>
              <a:rPr lang="en-US" dirty="0" smtClean="0"/>
              <a:t>other </a:t>
            </a:r>
            <a:r>
              <a:rPr lang="en-US" dirty="0" smtClean="0"/>
              <a:t>cows. </a:t>
            </a:r>
          </a:p>
          <a:p>
            <a:pPr lvl="1"/>
            <a:r>
              <a:rPr lang="en-US" dirty="0" smtClean="0"/>
              <a:t>Excess nudging, licking, </a:t>
            </a:r>
            <a:r>
              <a:rPr lang="en-US" dirty="0" smtClean="0"/>
              <a:t/>
            </a:r>
            <a:br>
              <a:rPr lang="en-US" dirty="0" smtClean="0"/>
            </a:br>
            <a:r>
              <a:rPr lang="en-US" dirty="0" smtClean="0"/>
              <a:t>and </a:t>
            </a:r>
            <a:r>
              <a:rPr lang="en-US" dirty="0" smtClean="0"/>
              <a:t>sniffing. </a:t>
            </a:r>
          </a:p>
          <a:p>
            <a:pPr lvl="1"/>
            <a:r>
              <a:rPr lang="en-US" dirty="0" smtClean="0"/>
              <a:t>Swollen vulva, possibly </a:t>
            </a:r>
            <a:r>
              <a:rPr lang="en-US" dirty="0" smtClean="0"/>
              <a:t/>
            </a:r>
            <a:br>
              <a:rPr lang="en-US" dirty="0" smtClean="0"/>
            </a:br>
            <a:r>
              <a:rPr lang="en-US" dirty="0" smtClean="0"/>
              <a:t>with </a:t>
            </a:r>
            <a:r>
              <a:rPr lang="en-US" dirty="0" smtClean="0"/>
              <a:t>excess mucus. </a:t>
            </a:r>
          </a:p>
          <a:p>
            <a:pPr lvl="1"/>
            <a:r>
              <a:rPr lang="en-US" dirty="0" smtClean="0"/>
              <a:t>Possible reduction in feed </a:t>
            </a:r>
            <a:r>
              <a:rPr lang="en-US" dirty="0" smtClean="0"/>
              <a:t/>
            </a:r>
            <a:br>
              <a:rPr lang="en-US" dirty="0" smtClean="0"/>
            </a:br>
            <a:r>
              <a:rPr lang="en-US" dirty="0" smtClean="0"/>
              <a:t>intake</a:t>
            </a:r>
            <a:r>
              <a:rPr lang="en-US" dirty="0" smtClean="0"/>
              <a:t>. </a:t>
            </a:r>
          </a:p>
          <a:p>
            <a:pPr lvl="1"/>
            <a:endParaRPr lang="en-US" dirty="0"/>
          </a:p>
        </p:txBody>
      </p:sp>
      <p:pic>
        <p:nvPicPr>
          <p:cNvPr id="1026" name="Picture 2" descr="http://babcock.wisc.edu/sites/default/files/de_images/en9heat3.gif"/>
          <p:cNvPicPr>
            <a:picLocks noChangeAspect="1" noChangeArrowheads="1"/>
          </p:cNvPicPr>
          <p:nvPr/>
        </p:nvPicPr>
        <p:blipFill rotWithShape="1">
          <a:blip r:embed="rId2">
            <a:extLst>
              <a:ext uri="{28A0092B-C50C-407E-A947-70E740481C1C}">
                <a14:useLocalDpi xmlns:a14="http://schemas.microsoft.com/office/drawing/2010/main" val="0"/>
              </a:ext>
            </a:extLst>
          </a:blip>
          <a:srcRect b="7459"/>
          <a:stretch/>
        </p:blipFill>
        <p:spPr bwMode="auto">
          <a:xfrm>
            <a:off x="3862315" y="2797791"/>
            <a:ext cx="5267661" cy="40465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8317126" y="3718519"/>
            <a:ext cx="1383712"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babcock.wisc.edu</a:t>
            </a:r>
            <a:endParaRPr lang="en-US" sz="800" i="1" dirty="0"/>
          </a:p>
        </p:txBody>
      </p:sp>
    </p:spTree>
    <p:extLst>
      <p:ext uri="{BB962C8B-B14F-4D97-AF65-F5344CB8AC3E}">
        <p14:creationId xmlns:p14="http://schemas.microsoft.com/office/powerpoint/2010/main" val="1839304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Changes During Estrus	</a:t>
            </a:r>
            <a:endParaRPr lang="en-US" dirty="0"/>
          </a:p>
        </p:txBody>
      </p:sp>
      <p:sp>
        <p:nvSpPr>
          <p:cNvPr id="3" name="Content Placeholder 2"/>
          <p:cNvSpPr>
            <a:spLocks noGrp="1"/>
          </p:cNvSpPr>
          <p:nvPr>
            <p:ph idx="1"/>
          </p:nvPr>
        </p:nvSpPr>
        <p:spPr>
          <a:xfrm>
            <a:off x="150640" y="1041472"/>
            <a:ext cx="6427582" cy="5651427"/>
          </a:xfrm>
        </p:spPr>
        <p:txBody>
          <a:bodyPr>
            <a:normAutofit fontScale="70000" lnSpcReduction="20000"/>
          </a:bodyPr>
          <a:lstStyle/>
          <a:p>
            <a:r>
              <a:rPr lang="en-US" dirty="0" smtClean="0"/>
              <a:t>The cow’s reproductive tract will undergo the following changes during estrus: </a:t>
            </a:r>
          </a:p>
          <a:p>
            <a:pPr lvl="1"/>
            <a:r>
              <a:rPr lang="en-US" u="sng" dirty="0"/>
              <a:t>Vulva</a:t>
            </a:r>
            <a:r>
              <a:rPr lang="en-US" dirty="0"/>
              <a:t>: swollen and red, covered in mucus.</a:t>
            </a:r>
          </a:p>
          <a:p>
            <a:pPr lvl="1"/>
            <a:r>
              <a:rPr lang="en-US" u="sng" dirty="0"/>
              <a:t>Vagina</a:t>
            </a:r>
            <a:r>
              <a:rPr lang="en-US" dirty="0"/>
              <a:t>: excess mucus production.</a:t>
            </a:r>
          </a:p>
          <a:p>
            <a:pPr lvl="1"/>
            <a:r>
              <a:rPr lang="en-US" u="sng" dirty="0"/>
              <a:t>Cervix</a:t>
            </a:r>
            <a:r>
              <a:rPr lang="en-US" dirty="0"/>
              <a:t>: </a:t>
            </a:r>
            <a:r>
              <a:rPr lang="en-US" dirty="0" smtClean="0"/>
              <a:t>opens to </a:t>
            </a:r>
            <a:r>
              <a:rPr lang="en-US" dirty="0"/>
              <a:t>allow acceptance of </a:t>
            </a:r>
            <a:r>
              <a:rPr lang="en-US" dirty="0" smtClean="0"/>
              <a:t>semen.</a:t>
            </a:r>
            <a:endParaRPr lang="en-US" dirty="0"/>
          </a:p>
          <a:p>
            <a:pPr lvl="1"/>
            <a:r>
              <a:rPr lang="en-US" u="sng" dirty="0"/>
              <a:t>Oviducts</a:t>
            </a:r>
            <a:r>
              <a:rPr lang="en-US" dirty="0"/>
              <a:t>: open to allow </a:t>
            </a:r>
            <a:r>
              <a:rPr lang="en-US" dirty="0" smtClean="0"/>
              <a:t>ovulation and  </a:t>
            </a:r>
            <a:r>
              <a:rPr lang="en-US" dirty="0"/>
              <a:t>fertilization. </a:t>
            </a:r>
          </a:p>
          <a:p>
            <a:pPr lvl="1"/>
            <a:r>
              <a:rPr lang="en-US" u="sng" dirty="0"/>
              <a:t>Ovaries</a:t>
            </a:r>
            <a:r>
              <a:rPr lang="en-US" dirty="0"/>
              <a:t>: </a:t>
            </a:r>
            <a:r>
              <a:rPr lang="en-US" dirty="0" smtClean="0"/>
              <a:t>an egg (ovum) will be released from an ovary into the ampulla of the oviduct. </a:t>
            </a:r>
            <a:br>
              <a:rPr lang="en-US" dirty="0" smtClean="0"/>
            </a:br>
            <a:endParaRPr lang="en-US" dirty="0" smtClean="0"/>
          </a:p>
          <a:p>
            <a:r>
              <a:rPr lang="en-US" dirty="0" smtClean="0"/>
              <a:t>In addition to being able to detect signs of estrus, it is also vital for a producer to be able to detect signs of reproductive disorders. </a:t>
            </a:r>
          </a:p>
          <a:p>
            <a:pPr lvl="1"/>
            <a:r>
              <a:rPr lang="en-US" dirty="0" smtClean="0"/>
              <a:t>The following slides contain descriptions of common reproductive disorders in cattle and symptoms of these disorders. </a:t>
            </a:r>
            <a:endParaRPr lang="en-US" dirty="0"/>
          </a:p>
          <a:p>
            <a:pPr lvl="1"/>
            <a:endParaRPr lang="en-US" dirty="0"/>
          </a:p>
        </p:txBody>
      </p:sp>
      <p:pic>
        <p:nvPicPr>
          <p:cNvPr id="2050" name="Picture 2" descr="http://www.dairyfarmguide.com/uploads/images/heat_detection1.gif"/>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399" t="8096" r="50091" b="17056"/>
          <a:stretch/>
        </p:blipFill>
        <p:spPr bwMode="auto">
          <a:xfrm>
            <a:off x="6359857" y="872839"/>
            <a:ext cx="2286352" cy="24435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dairyfarmguide.com/uploads/images/heat_detection1.gif"/>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757" t="7642" r="2933" b="23460"/>
          <a:stretch/>
        </p:blipFill>
        <p:spPr bwMode="auto">
          <a:xfrm>
            <a:off x="5944594" y="3773474"/>
            <a:ext cx="2820864" cy="26074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dairyfarmguide.com/uploads/images/heat_detection1.gif"/>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269" t="87891" r="50090" b="2066"/>
          <a:stretch/>
        </p:blipFill>
        <p:spPr bwMode="auto">
          <a:xfrm>
            <a:off x="6195368" y="3270618"/>
            <a:ext cx="2790754" cy="3733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dairyfarmguide.com/uploads/images/heat_detection1.gif"/>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757" t="87387" r="2933"/>
          <a:stretch/>
        </p:blipFill>
        <p:spPr bwMode="auto">
          <a:xfrm>
            <a:off x="6076120" y="6380942"/>
            <a:ext cx="2852436" cy="4826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8174504" y="3613044"/>
            <a:ext cx="1723549"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www.dairyfarmguide.com</a:t>
            </a:r>
            <a:endParaRPr lang="en-US" sz="800" i="1" dirty="0"/>
          </a:p>
        </p:txBody>
      </p:sp>
    </p:spTree>
    <p:extLst>
      <p:ext uri="{BB962C8B-B14F-4D97-AF65-F5344CB8AC3E}">
        <p14:creationId xmlns:p14="http://schemas.microsoft.com/office/powerpoint/2010/main" val="3183497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Reproductive Disorders in Cattle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Ovarian Cysts</a:t>
            </a:r>
          </a:p>
          <a:p>
            <a:pPr lvl="1"/>
            <a:r>
              <a:rPr lang="en-US" u="sng" dirty="0" smtClean="0"/>
              <a:t>Description</a:t>
            </a:r>
            <a:r>
              <a:rPr lang="en-US" dirty="0" smtClean="0"/>
              <a:t>: appearance of a fluid-filled structure on the ovaries.</a:t>
            </a:r>
          </a:p>
          <a:p>
            <a:pPr lvl="1"/>
            <a:r>
              <a:rPr lang="en-US" u="sng" dirty="0" smtClean="0"/>
              <a:t>Cause</a:t>
            </a:r>
            <a:r>
              <a:rPr lang="en-US" dirty="0" smtClean="0"/>
              <a:t>: </a:t>
            </a:r>
            <a:r>
              <a:rPr lang="en-US" dirty="0" smtClean="0"/>
              <a:t>often </a:t>
            </a:r>
            <a:r>
              <a:rPr lang="en-US" dirty="0" smtClean="0"/>
              <a:t>due to a follicle that failed to ovulate. </a:t>
            </a:r>
          </a:p>
          <a:p>
            <a:pPr lvl="1"/>
            <a:r>
              <a:rPr lang="en-US" u="sng" dirty="0" smtClean="0"/>
              <a:t>Symptoms</a:t>
            </a:r>
            <a:r>
              <a:rPr lang="en-US" dirty="0" smtClean="0"/>
              <a:t>: lack of estrus, possible elevated </a:t>
            </a:r>
            <a:r>
              <a:rPr lang="en-US" dirty="0" err="1" smtClean="0"/>
              <a:t>tailhead</a:t>
            </a:r>
            <a:r>
              <a:rPr lang="en-US" dirty="0" smtClean="0"/>
              <a:t>, abrupt changes to milk production</a:t>
            </a:r>
            <a:r>
              <a:rPr lang="en-US" dirty="0" smtClean="0"/>
              <a:t>.</a:t>
            </a:r>
          </a:p>
          <a:p>
            <a:pPr lvl="1"/>
            <a:endParaRPr lang="en-US" dirty="0"/>
          </a:p>
          <a:p>
            <a:r>
              <a:rPr lang="en-US" dirty="0"/>
              <a:t>Anestrus</a:t>
            </a:r>
          </a:p>
          <a:p>
            <a:pPr lvl="1"/>
            <a:r>
              <a:rPr lang="en-US" u="sng" dirty="0"/>
              <a:t>Description</a:t>
            </a:r>
            <a:r>
              <a:rPr lang="en-US" dirty="0"/>
              <a:t>: when estrus does not occur or cannot be detected. </a:t>
            </a:r>
          </a:p>
          <a:p>
            <a:pPr lvl="1"/>
            <a:r>
              <a:rPr lang="en-US" u="sng" dirty="0"/>
              <a:t>Cause</a:t>
            </a:r>
            <a:r>
              <a:rPr lang="en-US" dirty="0"/>
              <a:t>: it could be due to an inability to detect or express estrus (e.g. farmer-error or injury in the animal), or estrus may be unable to occur because of energy deficiency, anemia, nutrient deficiency, infection, ovarian cyst, or an existing pregnancy. </a:t>
            </a:r>
          </a:p>
          <a:p>
            <a:pPr lvl="1"/>
            <a:r>
              <a:rPr lang="en-US" u="sng" dirty="0"/>
              <a:t>Symptoms</a:t>
            </a:r>
            <a:r>
              <a:rPr lang="en-US" dirty="0"/>
              <a:t>: cow does not go into heat when predicted.</a:t>
            </a:r>
            <a:r>
              <a:rPr lang="en-US" dirty="0" smtClean="0"/>
              <a:t/>
            </a:r>
            <a:br>
              <a:rPr lang="en-US" dirty="0" smtClean="0"/>
            </a:br>
            <a:endParaRPr lang="en-US" dirty="0"/>
          </a:p>
          <a:p>
            <a:r>
              <a:rPr lang="en-US" dirty="0"/>
              <a:t>Repeat Breeding</a:t>
            </a:r>
          </a:p>
          <a:p>
            <a:pPr lvl="1"/>
            <a:r>
              <a:rPr lang="en-US" u="sng" dirty="0"/>
              <a:t>Description</a:t>
            </a:r>
            <a:r>
              <a:rPr lang="en-US" dirty="0"/>
              <a:t>: when a cow requires three or more attempts to be inseminated. </a:t>
            </a:r>
          </a:p>
          <a:p>
            <a:pPr lvl="1"/>
            <a:r>
              <a:rPr lang="en-US" u="sng" dirty="0"/>
              <a:t>Cause</a:t>
            </a:r>
            <a:r>
              <a:rPr lang="en-US" dirty="0"/>
              <a:t>: improper technique or timing of breeding, infection, toxins, nutritional imbalance, hormonal imbalance, anemia, poor choice of sire (bull), improper use of reproductive pharmaceuticals, ovarian cyst, over-conditioning (excess fat).</a:t>
            </a:r>
            <a:endParaRPr lang="en-US" dirty="0" smtClean="0"/>
          </a:p>
        </p:txBody>
      </p:sp>
    </p:spTree>
    <p:extLst>
      <p:ext uri="{BB962C8B-B14F-4D97-AF65-F5344CB8AC3E}">
        <p14:creationId xmlns:p14="http://schemas.microsoft.com/office/powerpoint/2010/main" val="2981522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Reproductive Disorders in Cattle</a:t>
            </a:r>
          </a:p>
        </p:txBody>
      </p:sp>
      <p:sp>
        <p:nvSpPr>
          <p:cNvPr id="3" name="Content Placeholder 2"/>
          <p:cNvSpPr>
            <a:spLocks noGrp="1"/>
          </p:cNvSpPr>
          <p:nvPr>
            <p:ph idx="1"/>
          </p:nvPr>
        </p:nvSpPr>
        <p:spPr/>
        <p:txBody>
          <a:bodyPr>
            <a:normAutofit fontScale="55000" lnSpcReduction="20000"/>
          </a:bodyPr>
          <a:lstStyle/>
          <a:p>
            <a:r>
              <a:rPr lang="en-US" dirty="0" smtClean="0"/>
              <a:t>Abortion</a:t>
            </a:r>
            <a:endParaRPr lang="en-US" dirty="0" smtClean="0"/>
          </a:p>
          <a:p>
            <a:pPr lvl="1"/>
            <a:r>
              <a:rPr lang="en-US" u="sng" dirty="0" smtClean="0"/>
              <a:t>Description</a:t>
            </a:r>
            <a:r>
              <a:rPr lang="en-US" dirty="0" smtClean="0"/>
              <a:t>: when a calf dies before birth between 50-270 days of gestation. </a:t>
            </a:r>
          </a:p>
          <a:p>
            <a:pPr lvl="1"/>
            <a:r>
              <a:rPr lang="en-US" u="sng" dirty="0" smtClean="0"/>
              <a:t>Cause</a:t>
            </a:r>
            <a:r>
              <a:rPr lang="en-US" dirty="0" smtClean="0"/>
              <a:t>: infection </a:t>
            </a:r>
            <a:r>
              <a:rPr lang="en-US" dirty="0"/>
              <a:t>(especially </a:t>
            </a:r>
            <a:r>
              <a:rPr lang="en-US" dirty="0" err="1"/>
              <a:t>v</a:t>
            </a:r>
            <a:r>
              <a:rPr lang="en-US" dirty="0" err="1" smtClean="0"/>
              <a:t>ibriosis</a:t>
            </a:r>
            <a:r>
              <a:rPr lang="en-US" dirty="0"/>
              <a:t>, </a:t>
            </a:r>
            <a:r>
              <a:rPr lang="en-US" dirty="0" err="1" smtClean="0"/>
              <a:t>trichomoniasis</a:t>
            </a:r>
            <a:r>
              <a:rPr lang="en-US" dirty="0" smtClean="0"/>
              <a:t>, IBR, and BVD), high fever or heat stress, toxins (e.g. silo gas, pine needles, fungal toxins), selenium/</a:t>
            </a:r>
            <a:r>
              <a:rPr lang="en-US" dirty="0" err="1" smtClean="0"/>
              <a:t>Vit</a:t>
            </a:r>
            <a:r>
              <a:rPr lang="en-US" dirty="0" smtClean="0"/>
              <a:t>. A &amp; E deficiency,  genetic disorder,</a:t>
            </a:r>
          </a:p>
          <a:p>
            <a:pPr lvl="1"/>
            <a:r>
              <a:rPr lang="en-US" u="sng" dirty="0" smtClean="0"/>
              <a:t>Signs</a:t>
            </a:r>
            <a:r>
              <a:rPr lang="en-US" dirty="0" smtClean="0"/>
              <a:t>: lack of signs of pregnancy after breeding, signs of estrus during gestation period, fetal membranes hanging from vulva, aborted calf. </a:t>
            </a:r>
            <a:br>
              <a:rPr lang="en-US" dirty="0" smtClean="0"/>
            </a:br>
            <a:endParaRPr lang="en-US" dirty="0"/>
          </a:p>
          <a:p>
            <a:r>
              <a:rPr lang="en-US" dirty="0" smtClean="0"/>
              <a:t>Freemartin</a:t>
            </a:r>
          </a:p>
          <a:p>
            <a:pPr lvl="1"/>
            <a:r>
              <a:rPr lang="en-US" u="sng" dirty="0"/>
              <a:t>Description</a:t>
            </a:r>
            <a:r>
              <a:rPr lang="en-US" dirty="0" smtClean="0"/>
              <a:t>: when a heifer (female calf) is infertile when born, has non-functional ovaries, may have a closed cervix, and has masculinized features. </a:t>
            </a:r>
            <a:endParaRPr lang="en-US" dirty="0"/>
          </a:p>
          <a:p>
            <a:pPr lvl="1"/>
            <a:r>
              <a:rPr lang="en-US" u="sng" dirty="0"/>
              <a:t>Cause</a:t>
            </a:r>
            <a:r>
              <a:rPr lang="en-US" dirty="0" smtClean="0"/>
              <a:t>: </a:t>
            </a:r>
            <a:r>
              <a:rPr lang="en-US" dirty="0" smtClean="0"/>
              <a:t>exposure to male hormones due </a:t>
            </a:r>
            <a:r>
              <a:rPr lang="en-US" dirty="0" smtClean="0"/>
              <a:t>to shared blood circulation with a male twin during gestation. </a:t>
            </a:r>
            <a:endParaRPr lang="en-US" dirty="0"/>
          </a:p>
          <a:p>
            <a:pPr lvl="1"/>
            <a:r>
              <a:rPr lang="en-US" u="sng" dirty="0"/>
              <a:t>Signs</a:t>
            </a:r>
            <a:r>
              <a:rPr lang="en-US" dirty="0" smtClean="0"/>
              <a:t>: presence of a Y-chromosome in some white blood cells. Presence of a shortened vagina or closed cervix (as detected through a physical exam). </a:t>
            </a:r>
            <a:endParaRPr lang="en-US" dirty="0" smtClean="0"/>
          </a:p>
          <a:p>
            <a:pPr lvl="1"/>
            <a:endParaRPr lang="en-US" dirty="0"/>
          </a:p>
          <a:p>
            <a:r>
              <a:rPr lang="en-US" dirty="0"/>
              <a:t>Blind/Closed Cervix</a:t>
            </a:r>
          </a:p>
          <a:p>
            <a:pPr lvl="1"/>
            <a:r>
              <a:rPr lang="en-US" u="sng" dirty="0"/>
              <a:t>Description</a:t>
            </a:r>
            <a:r>
              <a:rPr lang="en-US" dirty="0"/>
              <a:t>: when the cervix does not allow for the passage of semen or AI instruments into the uterus, causing sterility. </a:t>
            </a:r>
          </a:p>
          <a:p>
            <a:pPr lvl="1"/>
            <a:r>
              <a:rPr lang="en-US" u="sng" dirty="0"/>
              <a:t>Cause</a:t>
            </a:r>
            <a:r>
              <a:rPr lang="en-US" dirty="0"/>
              <a:t>: most often due to presence of male hormones (especially in freemartin heifers). </a:t>
            </a:r>
          </a:p>
          <a:p>
            <a:pPr lvl="1"/>
            <a:r>
              <a:rPr lang="en-US" u="sng" dirty="0"/>
              <a:t>Signs</a:t>
            </a:r>
            <a:r>
              <a:rPr lang="en-US" dirty="0"/>
              <a:t>: when an instrument can only be inserted 2-3 inches into the vagina</a:t>
            </a:r>
            <a:r>
              <a:rPr lang="en-US" dirty="0" smtClean="0"/>
              <a:t>.</a:t>
            </a:r>
            <a:endParaRPr lang="en-US" dirty="0"/>
          </a:p>
          <a:p>
            <a:endParaRPr lang="en-US" dirty="0"/>
          </a:p>
        </p:txBody>
      </p:sp>
    </p:spTree>
    <p:extLst>
      <p:ext uri="{BB962C8B-B14F-4D97-AF65-F5344CB8AC3E}">
        <p14:creationId xmlns:p14="http://schemas.microsoft.com/office/powerpoint/2010/main" val="857398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Reproductive Disorders in Cattle</a:t>
            </a:r>
          </a:p>
        </p:txBody>
      </p:sp>
      <p:sp>
        <p:nvSpPr>
          <p:cNvPr id="3" name="Content Placeholder 2"/>
          <p:cNvSpPr>
            <a:spLocks noGrp="1"/>
          </p:cNvSpPr>
          <p:nvPr>
            <p:ph idx="1"/>
          </p:nvPr>
        </p:nvSpPr>
        <p:spPr/>
        <p:txBody>
          <a:bodyPr>
            <a:normAutofit fontScale="55000" lnSpcReduction="20000"/>
          </a:bodyPr>
          <a:lstStyle/>
          <a:p>
            <a:r>
              <a:rPr lang="en-US" dirty="0"/>
              <a:t>Dystocia</a:t>
            </a:r>
          </a:p>
          <a:p>
            <a:pPr lvl="1"/>
            <a:r>
              <a:rPr lang="en-US" u="sng" dirty="0"/>
              <a:t>Description</a:t>
            </a:r>
            <a:r>
              <a:rPr lang="en-US" dirty="0"/>
              <a:t>: difficulty in calving. </a:t>
            </a:r>
          </a:p>
          <a:p>
            <a:pPr lvl="1"/>
            <a:r>
              <a:rPr lang="en-US" u="sng" dirty="0"/>
              <a:t>Cause</a:t>
            </a:r>
            <a:r>
              <a:rPr lang="en-US" dirty="0" smtClean="0"/>
              <a:t>: oversized calf, lack of exercise, malnutrition, nutritional disorders, fetal abnormalities, </a:t>
            </a:r>
            <a:r>
              <a:rPr lang="en-US" dirty="0" err="1" smtClean="0"/>
              <a:t>malpresentation</a:t>
            </a:r>
            <a:r>
              <a:rPr lang="en-US" dirty="0" smtClean="0"/>
              <a:t> of calf (backwards, etc.).</a:t>
            </a:r>
            <a:endParaRPr lang="en-US" dirty="0"/>
          </a:p>
          <a:p>
            <a:pPr lvl="1"/>
            <a:r>
              <a:rPr lang="en-US" u="sng" dirty="0" smtClean="0"/>
              <a:t>Signs</a:t>
            </a:r>
            <a:r>
              <a:rPr lang="en-US" dirty="0" smtClean="0"/>
              <a:t>: Extended calving (8+ hours), </a:t>
            </a:r>
            <a:r>
              <a:rPr lang="en-US" dirty="0" err="1" smtClean="0"/>
              <a:t>malpresented</a:t>
            </a:r>
            <a:r>
              <a:rPr lang="en-US" dirty="0" smtClean="0"/>
              <a:t> calf (calf is not coming nose-forward with both front feet forward). </a:t>
            </a:r>
            <a:br>
              <a:rPr lang="en-US" dirty="0" smtClean="0"/>
            </a:br>
            <a:endParaRPr lang="en-US" dirty="0" smtClean="0"/>
          </a:p>
          <a:p>
            <a:r>
              <a:rPr lang="en-US" dirty="0" err="1"/>
              <a:t>Endometritis</a:t>
            </a:r>
            <a:r>
              <a:rPr lang="en-US" dirty="0"/>
              <a:t>, </a:t>
            </a:r>
            <a:r>
              <a:rPr lang="en-US" dirty="0" err="1"/>
              <a:t>Metritis</a:t>
            </a:r>
            <a:r>
              <a:rPr lang="en-US" dirty="0"/>
              <a:t>, and </a:t>
            </a:r>
            <a:r>
              <a:rPr lang="en-US" dirty="0" err="1"/>
              <a:t>Pyometra</a:t>
            </a:r>
            <a:endParaRPr lang="en-US" dirty="0"/>
          </a:p>
          <a:p>
            <a:pPr lvl="1"/>
            <a:r>
              <a:rPr lang="en-US" u="sng" dirty="0"/>
              <a:t>Description</a:t>
            </a:r>
            <a:r>
              <a:rPr lang="en-US" dirty="0"/>
              <a:t>: infection of the uterus. </a:t>
            </a:r>
          </a:p>
          <a:p>
            <a:pPr lvl="1"/>
            <a:r>
              <a:rPr lang="en-US" u="sng" dirty="0"/>
              <a:t>Cause</a:t>
            </a:r>
            <a:r>
              <a:rPr lang="en-US" dirty="0"/>
              <a:t>: usually the cause is an injury or infection due to calving, most often because of a retained placenta. Abortions can also be a cause, as can a nutrient deficiency (especially </a:t>
            </a:r>
            <a:r>
              <a:rPr lang="en-US" dirty="0" err="1"/>
              <a:t>Vitamine</a:t>
            </a:r>
            <a:r>
              <a:rPr lang="en-US" dirty="0"/>
              <a:t> E as well as selenium). </a:t>
            </a:r>
          </a:p>
          <a:p>
            <a:pPr lvl="1"/>
            <a:r>
              <a:rPr lang="en-US" u="sng" dirty="0"/>
              <a:t>Symptoms</a:t>
            </a:r>
            <a:r>
              <a:rPr lang="en-US" dirty="0"/>
              <a:t>: enlarged uterus, watery brownish-red discharge from the vulva, possible increased rectal temperature (40% of cases), changed attitude of cow. </a:t>
            </a:r>
            <a:br>
              <a:rPr lang="en-US" dirty="0"/>
            </a:br>
            <a:endParaRPr lang="en-US" dirty="0"/>
          </a:p>
          <a:p>
            <a:r>
              <a:rPr lang="en-US" dirty="0"/>
              <a:t>Retained Placenta</a:t>
            </a:r>
          </a:p>
          <a:p>
            <a:pPr lvl="1"/>
            <a:r>
              <a:rPr lang="en-US" u="sng" dirty="0"/>
              <a:t>Description</a:t>
            </a:r>
            <a:r>
              <a:rPr lang="en-US" dirty="0"/>
              <a:t>: when the placenta from a calf remains in the uterus (rather than is expelled), causing a fever, lack of appetite, and a very foul odor. </a:t>
            </a:r>
          </a:p>
          <a:p>
            <a:pPr lvl="1"/>
            <a:r>
              <a:rPr lang="en-US" u="sng" dirty="0"/>
              <a:t>Cause</a:t>
            </a:r>
            <a:r>
              <a:rPr lang="en-US" dirty="0"/>
              <a:t>: difficulty calving (dystocia), hypocalcemia (low bodily levels of calcium), and infection. </a:t>
            </a:r>
          </a:p>
          <a:p>
            <a:pPr lvl="1"/>
            <a:r>
              <a:rPr lang="en-US" u="sng" dirty="0"/>
              <a:t>Symptoms</a:t>
            </a:r>
            <a:r>
              <a:rPr lang="en-US" dirty="0"/>
              <a:t>: placenta that is still attached after 12 hours; cow will have a fever, act sick, and have a reduced appetite. </a:t>
            </a:r>
            <a:r>
              <a:rPr lang="en-US" dirty="0" smtClean="0"/>
              <a:t/>
            </a:r>
            <a:br>
              <a:rPr lang="en-US" dirty="0" smtClean="0"/>
            </a:br>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508992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 of Reproduction</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Reproduction is absolutely essential for a farm to be successful and </a:t>
            </a:r>
            <a:r>
              <a:rPr lang="en-US" dirty="0" smtClean="0"/>
              <a:t>profitable. </a:t>
            </a:r>
            <a:endParaRPr lang="en-US" dirty="0"/>
          </a:p>
          <a:p>
            <a:pPr lvl="1"/>
            <a:r>
              <a:rPr lang="en-US" dirty="0"/>
              <a:t>Reproduction </a:t>
            </a:r>
            <a:r>
              <a:rPr lang="en-US" dirty="0" smtClean="0"/>
              <a:t>ensures </a:t>
            </a:r>
            <a:r>
              <a:rPr lang="en-US" dirty="0"/>
              <a:t>that a farm has a plentiful supply of animals from which to obtain the products being sold. </a:t>
            </a:r>
          </a:p>
          <a:p>
            <a:pPr lvl="1"/>
            <a:r>
              <a:rPr lang="en-US" dirty="0"/>
              <a:t>In the dairy industry, reproduction is necessary because it is also what enables a cow to lactate and produce milk</a:t>
            </a:r>
            <a:r>
              <a:rPr lang="en-US" dirty="0" smtClean="0"/>
              <a:t>.</a:t>
            </a:r>
            <a:r>
              <a:rPr lang="en-US" dirty="0"/>
              <a:t/>
            </a:r>
            <a:br>
              <a:rPr lang="en-US" dirty="0"/>
            </a:br>
            <a:endParaRPr lang="en-US" dirty="0"/>
          </a:p>
          <a:p>
            <a:pPr lvl="0"/>
            <a:r>
              <a:rPr lang="en-US" dirty="0"/>
              <a:t>Rates of reproduction are a major determinant of the profitability of a farm. </a:t>
            </a:r>
          </a:p>
          <a:p>
            <a:pPr lvl="1"/>
            <a:r>
              <a:rPr lang="en-US" dirty="0"/>
              <a:t>In most cases, the faster the rate at which an animal can reproduce, the greater the productivity of that animal. </a:t>
            </a:r>
          </a:p>
          <a:p>
            <a:pPr lvl="1"/>
            <a:r>
              <a:rPr lang="en-US" dirty="0"/>
              <a:t>Reproductive failure is one of the most significant factors </a:t>
            </a:r>
            <a:r>
              <a:rPr lang="en-US" dirty="0" smtClean="0"/>
              <a:t>that </a:t>
            </a:r>
            <a:r>
              <a:rPr lang="en-US" dirty="0" smtClean="0"/>
              <a:t>limit animal productivity and profitability </a:t>
            </a:r>
            <a:r>
              <a:rPr lang="en-US" dirty="0" smtClean="0"/>
              <a:t>and </a:t>
            </a:r>
            <a:r>
              <a:rPr lang="en-US" dirty="0"/>
              <a:t>result in millions of dollars in lost profits annually. </a:t>
            </a:r>
          </a:p>
          <a:p>
            <a:pPr lvl="1"/>
            <a:r>
              <a:rPr lang="en-US" dirty="0"/>
              <a:t>A major challenge facing many producers is </a:t>
            </a:r>
            <a:r>
              <a:rPr lang="en-US" dirty="0" smtClean="0"/>
              <a:t/>
            </a:r>
            <a:br>
              <a:rPr lang="en-US" dirty="0" smtClean="0"/>
            </a:br>
            <a:r>
              <a:rPr lang="en-US" dirty="0" smtClean="0"/>
              <a:t>finding practical</a:t>
            </a:r>
            <a:r>
              <a:rPr lang="en-US" dirty="0"/>
              <a:t>, cost-effective ways to </a:t>
            </a:r>
            <a:r>
              <a:rPr lang="en-US" dirty="0" smtClean="0"/>
              <a:t/>
            </a:r>
            <a:br>
              <a:rPr lang="en-US" dirty="0" smtClean="0"/>
            </a:br>
            <a:r>
              <a:rPr lang="en-US" dirty="0" smtClean="0"/>
              <a:t>improve reproductive </a:t>
            </a:r>
            <a:r>
              <a:rPr lang="en-US" dirty="0"/>
              <a:t>performance without </a:t>
            </a:r>
            <a:r>
              <a:rPr lang="en-US" dirty="0" smtClean="0"/>
              <a:t/>
            </a:r>
            <a:br>
              <a:rPr lang="en-US" dirty="0" smtClean="0"/>
            </a:br>
            <a:r>
              <a:rPr lang="en-US" dirty="0" smtClean="0"/>
              <a:t>compromising the </a:t>
            </a:r>
            <a:r>
              <a:rPr lang="en-US" dirty="0"/>
              <a:t>production of safe, high </a:t>
            </a:r>
            <a:r>
              <a:rPr lang="en-US" dirty="0" smtClean="0"/>
              <a:t/>
            </a:r>
            <a:br>
              <a:rPr lang="en-US" dirty="0" smtClean="0"/>
            </a:br>
            <a:r>
              <a:rPr lang="en-US" dirty="0" smtClean="0"/>
              <a:t>quality </a:t>
            </a:r>
            <a:r>
              <a:rPr lang="en-US" dirty="0"/>
              <a:t>meat, milk, </a:t>
            </a:r>
            <a:r>
              <a:rPr lang="en-US" dirty="0" smtClean="0"/>
              <a:t>and </a:t>
            </a:r>
            <a:r>
              <a:rPr lang="en-US" dirty="0"/>
              <a:t>egg products.</a:t>
            </a:r>
          </a:p>
          <a:p>
            <a:pPr lvl="3"/>
            <a:r>
              <a:rPr lang="en-US" dirty="0"/>
              <a:t>Source: </a:t>
            </a:r>
            <a:r>
              <a:rPr lang="en-US" u="sng" dirty="0">
                <a:hlinkClick r:id="rId2"/>
              </a:rPr>
              <a:t>http://www.csrees.usda.gov/ProgViewOverview.cfm?prnum=18413</a:t>
            </a:r>
            <a:r>
              <a:rPr lang="en-US" dirty="0"/>
              <a:t/>
            </a:r>
            <a:br>
              <a:rPr lang="en-US" dirty="0"/>
            </a:br>
            <a:endParaRPr lang="en-US" dirty="0"/>
          </a:p>
          <a:p>
            <a:endParaRPr lang="en-US" dirty="0"/>
          </a:p>
        </p:txBody>
      </p:sp>
      <p:pic>
        <p:nvPicPr>
          <p:cNvPr id="3080" name="Picture 8" descr="http://dairy.merial.us/SiteCollectionImages/ruminant-dairy.jpg"/>
          <p:cNvPicPr>
            <a:picLocks noChangeAspect="1" noChangeArrowheads="1"/>
          </p:cNvPicPr>
          <p:nvPr/>
        </p:nvPicPr>
        <p:blipFill rotWithShape="1">
          <a:blip r:embed="rId3">
            <a:clrChange>
              <a:clrFrom>
                <a:srgbClr val="FAFAFA"/>
              </a:clrFrom>
              <a:clrTo>
                <a:srgbClr val="FAFAFA">
                  <a:alpha val="0"/>
                </a:srgbClr>
              </a:clrTo>
            </a:clrChange>
            <a:extLst>
              <a:ext uri="{28A0092B-C50C-407E-A947-70E740481C1C}">
                <a14:useLocalDpi xmlns:a14="http://schemas.microsoft.com/office/drawing/2010/main" val="0"/>
              </a:ext>
            </a:extLst>
          </a:blip>
          <a:srcRect l="1471" t="-570" r="-1471" b="5640"/>
          <a:stretch/>
        </p:blipFill>
        <p:spPr bwMode="auto">
          <a:xfrm>
            <a:off x="6400800" y="4593955"/>
            <a:ext cx="2784144" cy="22708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921663" y="6663446"/>
            <a:ext cx="1364476" cy="230832"/>
          </a:xfrm>
          <a:prstGeom prst="rect">
            <a:avLst/>
          </a:prstGeom>
        </p:spPr>
        <p:txBody>
          <a:bodyPr wrap="none">
            <a:spAutoFit/>
          </a:bodyPr>
          <a:lstStyle/>
          <a:p>
            <a:r>
              <a:rPr lang="en-US" sz="900" i="1" dirty="0" smtClean="0">
                <a:solidFill>
                  <a:srgbClr val="7D7D7D"/>
                </a:solidFill>
                <a:latin typeface="arial" panose="020B0604020202020204" pitchFamily="34" charset="0"/>
                <a:hlinkClick r:id="rId4"/>
              </a:rPr>
              <a:t>Source: dairy.merial.us</a:t>
            </a:r>
            <a:endParaRPr lang="en-US" sz="900" i="1" dirty="0"/>
          </a:p>
        </p:txBody>
      </p:sp>
    </p:spTree>
    <p:extLst>
      <p:ext uri="{BB962C8B-B14F-4D97-AF65-F5344CB8AC3E}">
        <p14:creationId xmlns:p14="http://schemas.microsoft.com/office/powerpoint/2010/main" val="1341526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Reproductive Disorders in Cattle</a:t>
            </a:r>
          </a:p>
        </p:txBody>
      </p:sp>
      <p:sp>
        <p:nvSpPr>
          <p:cNvPr id="3" name="Content Placeholder 2"/>
          <p:cNvSpPr>
            <a:spLocks noGrp="1"/>
          </p:cNvSpPr>
          <p:nvPr>
            <p:ph idx="1"/>
          </p:nvPr>
        </p:nvSpPr>
        <p:spPr>
          <a:xfrm>
            <a:off x="150639" y="1041472"/>
            <a:ext cx="5792961" cy="5651427"/>
          </a:xfrm>
        </p:spPr>
        <p:txBody>
          <a:bodyPr>
            <a:normAutofit fontScale="62500" lnSpcReduction="20000"/>
          </a:bodyPr>
          <a:lstStyle/>
          <a:p>
            <a:r>
              <a:rPr lang="en-US" dirty="0"/>
              <a:t>Uterine Prolapse</a:t>
            </a:r>
          </a:p>
          <a:p>
            <a:pPr lvl="1"/>
            <a:r>
              <a:rPr lang="en-US" u="sng" dirty="0"/>
              <a:t>Description</a:t>
            </a:r>
            <a:r>
              <a:rPr lang="en-US" dirty="0" smtClean="0"/>
              <a:t>: when the uterus is pushed outside of the cow’s body (an immediate life-threatening emergency). </a:t>
            </a:r>
            <a:endParaRPr lang="en-US" dirty="0"/>
          </a:p>
          <a:p>
            <a:pPr lvl="1"/>
            <a:r>
              <a:rPr lang="en-US" u="sng" dirty="0"/>
              <a:t>Cause</a:t>
            </a:r>
            <a:r>
              <a:rPr lang="en-US" dirty="0" smtClean="0"/>
              <a:t>: dystocia (difficult calving), severe straining, excessive force used during assisted calving, hypocalcemia, and </a:t>
            </a:r>
            <a:r>
              <a:rPr lang="en-US" dirty="0" smtClean="0"/>
              <a:t>low body fat. </a:t>
            </a:r>
            <a:r>
              <a:rPr lang="en-US" dirty="0" smtClean="0"/>
              <a:t/>
            </a:r>
            <a:br>
              <a:rPr lang="en-US" dirty="0" smtClean="0"/>
            </a:br>
            <a:r>
              <a:rPr lang="en-US" u="sng" dirty="0" smtClean="0"/>
              <a:t>Signs</a:t>
            </a:r>
            <a:r>
              <a:rPr lang="en-US" dirty="0" smtClean="0"/>
              <a:t>: the prolapsed uterus will resemble a pink garbage bag hanging down to the mid-leg of the cow. </a:t>
            </a:r>
            <a:r>
              <a:rPr lang="en-US" dirty="0" err="1" smtClean="0"/>
              <a:t>Caruncles</a:t>
            </a:r>
            <a:r>
              <a:rPr lang="en-US" dirty="0" smtClean="0"/>
              <a:t> will be visible and will resemble “buttons”. </a:t>
            </a:r>
            <a:br>
              <a:rPr lang="en-US" dirty="0" smtClean="0"/>
            </a:br>
            <a:endParaRPr lang="en-US" dirty="0" smtClean="0"/>
          </a:p>
          <a:p>
            <a:r>
              <a:rPr lang="en-US" dirty="0" smtClean="0"/>
              <a:t>Vaginal Prolapse</a:t>
            </a:r>
          </a:p>
          <a:p>
            <a:pPr lvl="1"/>
            <a:r>
              <a:rPr lang="en-US" u="sng" dirty="0" smtClean="0"/>
              <a:t>Description</a:t>
            </a:r>
            <a:r>
              <a:rPr lang="en-US" dirty="0" smtClean="0"/>
              <a:t>: when the vaginal tissue is found outside of the cow’s body, creating a high risk for infection.</a:t>
            </a:r>
          </a:p>
          <a:p>
            <a:pPr lvl="1"/>
            <a:r>
              <a:rPr lang="en-US" u="sng" dirty="0" smtClean="0"/>
              <a:t>Cause</a:t>
            </a:r>
            <a:r>
              <a:rPr lang="en-US" dirty="0"/>
              <a:t>: </a:t>
            </a:r>
            <a:r>
              <a:rPr lang="en-US" dirty="0" smtClean="0"/>
              <a:t>this is most commonly caused by excess pressure from the abdominal cavity as the calf increases in size. </a:t>
            </a:r>
            <a:r>
              <a:rPr lang="en-US" dirty="0"/>
              <a:t/>
            </a:r>
            <a:br>
              <a:rPr lang="en-US" dirty="0"/>
            </a:br>
            <a:r>
              <a:rPr lang="en-US" u="sng" dirty="0"/>
              <a:t>Signs</a:t>
            </a:r>
            <a:r>
              <a:rPr lang="en-US" dirty="0"/>
              <a:t>: it </a:t>
            </a:r>
            <a:r>
              <a:rPr lang="en-US" dirty="0" smtClean="0"/>
              <a:t>resembles a pink </a:t>
            </a:r>
            <a:r>
              <a:rPr lang="en-US" dirty="0"/>
              <a:t>mass of tissue about </a:t>
            </a:r>
            <a:r>
              <a:rPr lang="en-US" dirty="0" smtClean="0"/>
              <a:t>the size </a:t>
            </a:r>
            <a:r>
              <a:rPr lang="en-US" dirty="0"/>
              <a:t>of a large grapefruit or volleyball. </a:t>
            </a:r>
            <a:endParaRPr lang="en-US" dirty="0" smtClean="0"/>
          </a:p>
        </p:txBody>
      </p:sp>
      <p:pic>
        <p:nvPicPr>
          <p:cNvPr id="4098" name="Picture 2" descr="http://3.bp.blogspot.com/-62HKMFfq68s/Ui-cfI2ah7I/AAAAAAAAAYw/FvGx_hz9Uos/s1600/0907131406a.jpg"/>
          <p:cNvPicPr>
            <a:picLocks noChangeAspect="1" noChangeArrowheads="1"/>
          </p:cNvPicPr>
          <p:nvPr/>
        </p:nvPicPr>
        <p:blipFill rotWithShape="1">
          <a:blip r:embed="rId2">
            <a:extLst>
              <a:ext uri="{28A0092B-C50C-407E-A947-70E740481C1C}">
                <a14:useLocalDpi xmlns:a14="http://schemas.microsoft.com/office/drawing/2010/main" val="0"/>
              </a:ext>
            </a:extLst>
          </a:blip>
          <a:srcRect l="35750"/>
          <a:stretch/>
        </p:blipFill>
        <p:spPr bwMode="auto">
          <a:xfrm>
            <a:off x="6003469" y="964230"/>
            <a:ext cx="2834640" cy="33089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5943600" y="4230323"/>
            <a:ext cx="1792478" cy="215444"/>
          </a:xfrm>
          <a:prstGeom prst="rect">
            <a:avLst/>
          </a:prstGeom>
        </p:spPr>
        <p:txBody>
          <a:bodyPr wrap="none">
            <a:spAutoFit/>
          </a:bodyPr>
          <a:lstStyle/>
          <a:p>
            <a:r>
              <a:rPr lang="en-US" sz="800" i="1" dirty="0" smtClean="0">
                <a:solidFill>
                  <a:srgbClr val="7D7D7D"/>
                </a:solidFill>
                <a:latin typeface="Roboto"/>
                <a:hlinkClick r:id="rId3"/>
              </a:rPr>
              <a:t>Source: cowdoc1981.blogspot.com</a:t>
            </a:r>
            <a:endParaRPr lang="en-US" sz="800" i="1" dirty="0"/>
          </a:p>
        </p:txBody>
      </p:sp>
      <p:pic>
        <p:nvPicPr>
          <p:cNvPr id="4100" name="Picture 4" descr="http://2.bp.blogspot.com/__60ypi3Vep4/TUYq0OtxKLI/AAAAAAAADtI/ZFdJ1T73PVQ/s1600/007.JPG"/>
          <p:cNvPicPr>
            <a:picLocks noChangeAspect="1" noChangeArrowheads="1"/>
          </p:cNvPicPr>
          <p:nvPr/>
        </p:nvPicPr>
        <p:blipFill rotWithShape="1">
          <a:blip r:embed="rId4">
            <a:extLst>
              <a:ext uri="{28A0092B-C50C-407E-A947-70E740481C1C}">
                <a14:useLocalDpi xmlns:a14="http://schemas.microsoft.com/office/drawing/2010/main" val="0"/>
              </a:ext>
            </a:extLst>
          </a:blip>
          <a:srcRect r="8373"/>
          <a:stretch/>
        </p:blipFill>
        <p:spPr bwMode="auto">
          <a:xfrm>
            <a:off x="5997453" y="4402283"/>
            <a:ext cx="2851579" cy="23341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7870895" y="6692899"/>
            <a:ext cx="1273105" cy="215444"/>
          </a:xfrm>
          <a:prstGeom prst="rect">
            <a:avLst/>
          </a:prstGeom>
        </p:spPr>
        <p:txBody>
          <a:bodyPr wrap="none">
            <a:spAutoFit/>
          </a:bodyPr>
          <a:lstStyle/>
          <a:p>
            <a:r>
              <a:rPr lang="en-US" sz="800" i="1" dirty="0" smtClean="0">
                <a:solidFill>
                  <a:srgbClr val="7D7D7D"/>
                </a:solidFill>
                <a:latin typeface="Roboto"/>
                <a:hlinkClick r:id="rId5"/>
              </a:rPr>
              <a:t>Source: imgarcade.com</a:t>
            </a:r>
            <a:endParaRPr lang="en-US" sz="800" i="1" dirty="0"/>
          </a:p>
        </p:txBody>
      </p:sp>
    </p:spTree>
    <p:extLst>
      <p:ext uri="{BB962C8B-B14F-4D97-AF65-F5344CB8AC3E}">
        <p14:creationId xmlns:p14="http://schemas.microsoft.com/office/powerpoint/2010/main" val="2750738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 Cited</a:t>
            </a:r>
            <a:endParaRPr lang="en-US" dirty="0"/>
          </a:p>
        </p:txBody>
      </p:sp>
      <p:sp>
        <p:nvSpPr>
          <p:cNvPr id="3" name="Content Placeholder 2"/>
          <p:cNvSpPr>
            <a:spLocks noGrp="1"/>
          </p:cNvSpPr>
          <p:nvPr>
            <p:ph idx="1"/>
          </p:nvPr>
        </p:nvSpPr>
        <p:spPr/>
        <p:txBody>
          <a:bodyPr>
            <a:normAutofit fontScale="70000" lnSpcReduction="20000"/>
          </a:bodyPr>
          <a:lstStyle/>
          <a:p>
            <a:pPr lvl="1"/>
            <a:r>
              <a:rPr lang="en-US" dirty="0">
                <a:hlinkClick r:id="rId2"/>
              </a:rPr>
              <a:t>http://www.selectsires.com/resources/fertilitydocs/reproductive_anatomy.pdf</a:t>
            </a:r>
            <a:endParaRPr lang="en-US" dirty="0" smtClean="0">
              <a:hlinkClick r:id="rId2"/>
            </a:endParaRPr>
          </a:p>
          <a:p>
            <a:pPr lvl="1"/>
            <a:r>
              <a:rPr lang="en-US" dirty="0" smtClean="0">
                <a:hlinkClick r:id="rId2"/>
              </a:rPr>
              <a:t>http</a:t>
            </a:r>
            <a:r>
              <a:rPr lang="en-US" dirty="0">
                <a:hlinkClick r:id="rId2"/>
              </a:rPr>
              <a:t>://www.infovets.com/books/smrm/F/F710.htm</a:t>
            </a:r>
            <a:endParaRPr lang="en-US" dirty="0"/>
          </a:p>
          <a:p>
            <a:pPr lvl="1"/>
            <a:r>
              <a:rPr lang="en-US" dirty="0">
                <a:hlinkClick r:id="rId3"/>
              </a:rPr>
              <a:t>http://</a:t>
            </a:r>
            <a:r>
              <a:rPr lang="en-US" dirty="0" smtClean="0">
                <a:hlinkClick r:id="rId3"/>
              </a:rPr>
              <a:t>extension.psu.edu/animals/dairy/health/reproduction/infertility/trouble-shooting-infertility-problems-in-cattle</a:t>
            </a:r>
            <a:endParaRPr lang="en-US" dirty="0" smtClean="0"/>
          </a:p>
          <a:p>
            <a:pPr lvl="1"/>
            <a:r>
              <a:rPr lang="en-US" dirty="0">
                <a:hlinkClick r:id="rId4"/>
              </a:rPr>
              <a:t>http://</a:t>
            </a:r>
            <a:r>
              <a:rPr lang="en-US" dirty="0" smtClean="0">
                <a:hlinkClick r:id="rId4"/>
              </a:rPr>
              <a:t>dairy.ifas.ufl.edu/dpc/2011/Galvao.pdf</a:t>
            </a:r>
            <a:endParaRPr lang="en-US" dirty="0" smtClean="0"/>
          </a:p>
          <a:p>
            <a:pPr lvl="1"/>
            <a:r>
              <a:rPr lang="en-US" dirty="0">
                <a:hlinkClick r:id="rId5"/>
              </a:rPr>
              <a:t>http://</a:t>
            </a:r>
            <a:r>
              <a:rPr lang="en-US" dirty="0" smtClean="0">
                <a:hlinkClick r:id="rId5"/>
              </a:rPr>
              <a:t>www.merckmanuals.com/vet/reproductive_system/abortion_in_large_animals/abortion_in_cattle.html</a:t>
            </a:r>
            <a:endParaRPr lang="en-US" dirty="0"/>
          </a:p>
          <a:p>
            <a:pPr lvl="1"/>
            <a:r>
              <a:rPr lang="en-US" dirty="0">
                <a:hlinkClick r:id="rId6"/>
              </a:rPr>
              <a:t>http://</a:t>
            </a:r>
            <a:r>
              <a:rPr lang="en-US" dirty="0" smtClean="0">
                <a:hlinkClick r:id="rId6"/>
              </a:rPr>
              <a:t>pubs.ext.vt.edu/404/404-289/404-289.html</a:t>
            </a:r>
            <a:endParaRPr lang="en-US" dirty="0" smtClean="0"/>
          </a:p>
          <a:p>
            <a:pPr lvl="1"/>
            <a:r>
              <a:rPr lang="en-US" dirty="0">
                <a:hlinkClick r:id="rId7"/>
              </a:rPr>
              <a:t>http://</a:t>
            </a:r>
            <a:r>
              <a:rPr lang="en-US" dirty="0" smtClean="0">
                <a:hlinkClick r:id="rId7"/>
              </a:rPr>
              <a:t>www.nadis.org.uk/bulletins/fertility-in-dairy-herds/part-6-dealing-with-abortion.aspx</a:t>
            </a:r>
            <a:endParaRPr lang="en-US" dirty="0" smtClean="0"/>
          </a:p>
          <a:p>
            <a:pPr lvl="1"/>
            <a:r>
              <a:rPr lang="en-US" dirty="0">
                <a:hlinkClick r:id="rId8"/>
              </a:rPr>
              <a:t>http://www.ansci.wisc.edu/jjp1/ansci_repro/misc/project_websites_07/wed07/Freemartin/genetic_aspects_of_freemartins%20-%</a:t>
            </a:r>
            <a:r>
              <a:rPr lang="en-US" dirty="0" smtClean="0">
                <a:hlinkClick r:id="rId8"/>
              </a:rPr>
              <a:t>20Freemartin%20Diagnosis.htm</a:t>
            </a:r>
            <a:endParaRPr lang="en-US" dirty="0" smtClean="0"/>
          </a:p>
          <a:p>
            <a:pPr lvl="1"/>
            <a:r>
              <a:rPr lang="en-US" dirty="0">
                <a:hlinkClick r:id="rId9"/>
              </a:rPr>
              <a:t>http://www.wvu.edu/~</a:t>
            </a:r>
            <a:r>
              <a:rPr lang="en-US" dirty="0" smtClean="0">
                <a:hlinkClick r:id="rId9"/>
              </a:rPr>
              <a:t>agexten/forglvst/Dairy/dirm20.pdf</a:t>
            </a:r>
            <a:endParaRPr lang="en-US" dirty="0"/>
          </a:p>
          <a:p>
            <a:pPr lvl="1"/>
            <a:r>
              <a:rPr lang="en-US" dirty="0" smtClean="0"/>
              <a:t>Dairy </a:t>
            </a:r>
            <a:r>
              <a:rPr lang="en-US" dirty="0"/>
              <a:t>Cattle Fertility &amp; </a:t>
            </a:r>
            <a:r>
              <a:rPr lang="en-US" dirty="0" smtClean="0"/>
              <a:t>Sterility b</a:t>
            </a:r>
            <a:r>
              <a:rPr lang="en-US" b="0" dirty="0" smtClean="0"/>
              <a:t>y </a:t>
            </a:r>
            <a:r>
              <a:rPr lang="en-US" b="0" dirty="0"/>
              <a:t>Hoard's </a:t>
            </a:r>
            <a:r>
              <a:rPr lang="en-US" b="0" dirty="0" smtClean="0"/>
              <a:t>Dairyman</a:t>
            </a:r>
          </a:p>
          <a:p>
            <a:pPr lvl="1"/>
            <a:r>
              <a:rPr lang="en-US" dirty="0"/>
              <a:t>Reproductive </a:t>
            </a:r>
            <a:r>
              <a:rPr lang="en-US" dirty="0" smtClean="0"/>
              <a:t>Anatomy and </a:t>
            </a:r>
            <a:r>
              <a:rPr lang="en-US" dirty="0"/>
              <a:t>Physiology of </a:t>
            </a:r>
            <a:r>
              <a:rPr lang="en-US" dirty="0" smtClean="0"/>
              <a:t>Cattle, Select Sires</a:t>
            </a:r>
          </a:p>
          <a:p>
            <a:pPr lvl="1"/>
            <a:r>
              <a:rPr lang="en-US" dirty="0"/>
              <a:t>Reproductive Prolapses of </a:t>
            </a:r>
            <a:r>
              <a:rPr lang="en-US" dirty="0" smtClean="0"/>
              <a:t>Cattle, Univ. of Arkansas</a:t>
            </a:r>
          </a:p>
          <a:p>
            <a:pPr lvl="1"/>
            <a:endParaRPr lang="en-US" dirty="0"/>
          </a:p>
          <a:p>
            <a:endParaRPr lang="en-US" dirty="0"/>
          </a:p>
        </p:txBody>
      </p:sp>
    </p:spTree>
    <p:extLst>
      <p:ext uri="{BB962C8B-B14F-4D97-AF65-F5344CB8AC3E}">
        <p14:creationId xmlns:p14="http://schemas.microsoft.com/office/powerpoint/2010/main" val="2052643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That Reduce Fertility</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Inefficient reproduction in livestock may be caused by numerous factors including: </a:t>
            </a:r>
          </a:p>
          <a:p>
            <a:pPr lvl="1"/>
            <a:r>
              <a:rPr lang="en-US" dirty="0"/>
              <a:t>Abnormal or absent reproductive cycles.</a:t>
            </a:r>
          </a:p>
          <a:p>
            <a:pPr lvl="1"/>
            <a:r>
              <a:rPr lang="en-US" dirty="0"/>
              <a:t>Failure to show estrus </a:t>
            </a:r>
            <a:r>
              <a:rPr lang="en-US" dirty="0" smtClean="0"/>
              <a:t>(aka heat, meaning signs of sexual receptiveness).</a:t>
            </a:r>
            <a:endParaRPr lang="en-US" dirty="0"/>
          </a:p>
          <a:p>
            <a:pPr lvl="1"/>
            <a:r>
              <a:rPr lang="en-US" dirty="0"/>
              <a:t>Embryonic and fetal loss </a:t>
            </a:r>
            <a:r>
              <a:rPr lang="en-US" dirty="0" smtClean="0"/>
              <a:t>during </a:t>
            </a:r>
            <a:r>
              <a:rPr lang="en-US" dirty="0"/>
              <a:t>the </a:t>
            </a:r>
            <a:r>
              <a:rPr lang="en-US" dirty="0" smtClean="0"/>
              <a:t>pregnancy.</a:t>
            </a:r>
            <a:endParaRPr lang="en-US" dirty="0"/>
          </a:p>
          <a:p>
            <a:pPr lvl="1"/>
            <a:r>
              <a:rPr lang="en-US" dirty="0"/>
              <a:t>Failure to reach puberty at an optimum age or an inability of young females to conceive early in the breeding season.</a:t>
            </a:r>
          </a:p>
          <a:p>
            <a:pPr lvl="1"/>
            <a:r>
              <a:rPr lang="en-US" dirty="0"/>
              <a:t>Environmental stressors such as temperature extremes or changes in photoperiod (day and night cycle).</a:t>
            </a:r>
          </a:p>
          <a:p>
            <a:pPr lvl="1"/>
            <a:r>
              <a:rPr lang="en-US" dirty="0"/>
              <a:t>Production of sperm with a low potential for fertilization</a:t>
            </a:r>
            <a:r>
              <a:rPr lang="en-US" dirty="0" smtClean="0"/>
              <a:t>.</a:t>
            </a:r>
            <a:br>
              <a:rPr lang="en-US" dirty="0" smtClean="0"/>
            </a:br>
            <a:endParaRPr lang="en-US" dirty="0"/>
          </a:p>
          <a:p>
            <a:pPr lvl="0"/>
            <a:r>
              <a:rPr lang="en-US" dirty="0" smtClean="0"/>
              <a:t>Breeding </a:t>
            </a:r>
            <a:r>
              <a:rPr lang="en-US" dirty="0"/>
              <a:t>programs designed to select for milk or meat traits have had </a:t>
            </a:r>
            <a:r>
              <a:rPr lang="en-US" dirty="0" smtClean="0"/>
              <a:t>negative effects </a:t>
            </a:r>
            <a:r>
              <a:rPr lang="en-US" dirty="0"/>
              <a:t>on reproductive performance in some </a:t>
            </a:r>
            <a:r>
              <a:rPr lang="en-US" dirty="0" smtClean="0"/>
              <a:t>species. </a:t>
            </a:r>
            <a:endParaRPr lang="en-US" dirty="0"/>
          </a:p>
          <a:p>
            <a:pPr lvl="1"/>
            <a:r>
              <a:rPr lang="en-US" dirty="0"/>
              <a:t>In dairy cattle, intense genetic selection for increased milk production has resulted in significant reductions in fertility. </a:t>
            </a:r>
          </a:p>
          <a:p>
            <a:pPr lvl="1"/>
            <a:r>
              <a:rPr lang="en-US" dirty="0"/>
              <a:t>Similarly, in broiler breeders (chickens bred specifically for meat production) reproductive ability decreases as body weight (meat production) increases. </a:t>
            </a:r>
          </a:p>
          <a:p>
            <a:pPr lvl="2"/>
            <a:r>
              <a:rPr lang="en-US" sz="2600" dirty="0"/>
              <a:t>Source: </a:t>
            </a:r>
            <a:r>
              <a:rPr lang="en-US" sz="2600" u="sng" dirty="0">
                <a:hlinkClick r:id="rId2"/>
              </a:rPr>
              <a:t>http://www.csrees.usda.gov/ProgViewOverview.cfm?prnum=18413</a:t>
            </a:r>
            <a:r>
              <a:rPr lang="en-US" dirty="0"/>
              <a:t/>
            </a:r>
            <a:br>
              <a:rPr lang="en-US" dirty="0"/>
            </a:br>
            <a:endParaRPr lang="en-US" dirty="0"/>
          </a:p>
        </p:txBody>
      </p:sp>
      <p:pic>
        <p:nvPicPr>
          <p:cNvPr id="2050" name="Picture 2" descr="http://www.chasesorganicdairy.com/images/cow-head-t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215724" y="4597791"/>
            <a:ext cx="928276" cy="13393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232922" y="6657945"/>
            <a:ext cx="1965603" cy="200055"/>
          </a:xfrm>
          <a:prstGeom prst="rect">
            <a:avLst/>
          </a:prstGeom>
        </p:spPr>
        <p:txBody>
          <a:bodyPr wrap="none">
            <a:spAutoFit/>
          </a:bodyPr>
          <a:lstStyle/>
          <a:p>
            <a:r>
              <a:rPr lang="en-US" sz="700" i="1" dirty="0" smtClean="0">
                <a:solidFill>
                  <a:srgbClr val="7D7D7D"/>
                </a:solidFill>
                <a:latin typeface="arial" panose="020B0604020202020204" pitchFamily="34" charset="0"/>
                <a:hlinkClick r:id="rId4"/>
              </a:rPr>
              <a:t>Image source: www.chasesorganicdairy.com</a:t>
            </a:r>
            <a:endParaRPr lang="en-US" sz="700" i="1" dirty="0"/>
          </a:p>
        </p:txBody>
      </p:sp>
    </p:spTree>
    <p:extLst>
      <p:ext uri="{BB962C8B-B14F-4D97-AF65-F5344CB8AC3E}">
        <p14:creationId xmlns:p14="http://schemas.microsoft.com/office/powerpoint/2010/main" val="3455467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Artificial Insemination</a:t>
            </a:r>
            <a:endParaRPr lang="en-US" dirty="0"/>
          </a:p>
        </p:txBody>
      </p:sp>
      <p:sp>
        <p:nvSpPr>
          <p:cNvPr id="3" name="Content Placeholder 2"/>
          <p:cNvSpPr>
            <a:spLocks noGrp="1"/>
          </p:cNvSpPr>
          <p:nvPr>
            <p:ph idx="1"/>
          </p:nvPr>
        </p:nvSpPr>
        <p:spPr/>
        <p:txBody>
          <a:bodyPr>
            <a:normAutofit fontScale="55000" lnSpcReduction="20000"/>
          </a:bodyPr>
          <a:lstStyle/>
          <a:p>
            <a:pPr lvl="0"/>
            <a:r>
              <a:rPr lang="en-US" dirty="0"/>
              <a:t>Balancing maximal reproductive performance with animal performance can become more challenging as a livestock species becomes genetically selected for specific traits. </a:t>
            </a:r>
          </a:p>
          <a:p>
            <a:pPr lvl="1"/>
            <a:r>
              <a:rPr lang="en-US" dirty="0"/>
              <a:t>In order to ensure profitability, modern agriculturalists must adopt advanced scientific strategies that incorporate knowledge of reproductive anatomy and endocrinology (the branch of physiology and medicine concerned with endocrine glands and hormones).</a:t>
            </a:r>
          </a:p>
          <a:p>
            <a:pPr lvl="1"/>
            <a:r>
              <a:rPr lang="en-US" dirty="0"/>
              <a:t>This has become especially true due to widespread adoption of artificial insemination in many fields of animal agriculture. </a:t>
            </a:r>
            <a:r>
              <a:rPr lang="en-US" dirty="0" smtClean="0"/>
              <a:t/>
            </a:r>
            <a:br>
              <a:rPr lang="en-US" dirty="0" smtClean="0"/>
            </a:br>
            <a:endParaRPr lang="en-US" dirty="0"/>
          </a:p>
          <a:p>
            <a:pPr lvl="0"/>
            <a:r>
              <a:rPr lang="en-US" u="sng" dirty="0" smtClean="0"/>
              <a:t>Artificial Insemination</a:t>
            </a:r>
            <a:r>
              <a:rPr lang="en-US" dirty="0" smtClean="0"/>
              <a:t> is </a:t>
            </a:r>
            <a:r>
              <a:rPr lang="en-US" dirty="0"/>
              <a:t>the process in which semen is collected from a male, packaged into straws, and frozen and shipped to individual farms so that it can be artificially inserted into a female animal’s reproductive tract.  </a:t>
            </a:r>
          </a:p>
          <a:p>
            <a:pPr lvl="1"/>
            <a:r>
              <a:rPr lang="en-US" dirty="0"/>
              <a:t>This is different from </a:t>
            </a:r>
            <a:r>
              <a:rPr lang="en-US" u="sng" dirty="0"/>
              <a:t>natural insemination</a:t>
            </a:r>
            <a:r>
              <a:rPr lang="en-US" dirty="0"/>
              <a:t> (e.g. when a bull directly breeds a cow).</a:t>
            </a:r>
            <a:br>
              <a:rPr lang="en-US" dirty="0"/>
            </a:br>
            <a:endParaRPr lang="en-US" dirty="0"/>
          </a:p>
          <a:p>
            <a:pPr lvl="0"/>
            <a:r>
              <a:rPr lang="en-US" dirty="0"/>
              <a:t>AI enables one male to inseminate thousands </a:t>
            </a:r>
            <a:r>
              <a:rPr lang="en-US" dirty="0" smtClean="0"/>
              <a:t/>
            </a:r>
            <a:br>
              <a:rPr lang="en-US" dirty="0" smtClean="0"/>
            </a:br>
            <a:r>
              <a:rPr lang="en-US" dirty="0" smtClean="0"/>
              <a:t>of </a:t>
            </a:r>
            <a:r>
              <a:rPr lang="en-US" dirty="0"/>
              <a:t>females, reducing the need for males on </a:t>
            </a:r>
            <a:r>
              <a:rPr lang="en-US" dirty="0" smtClean="0"/>
              <a:t/>
            </a:r>
            <a:br>
              <a:rPr lang="en-US" dirty="0" smtClean="0"/>
            </a:br>
            <a:r>
              <a:rPr lang="en-US" dirty="0" smtClean="0"/>
              <a:t>every </a:t>
            </a:r>
            <a:r>
              <a:rPr lang="en-US" dirty="0"/>
              <a:t>farm.</a:t>
            </a:r>
          </a:p>
          <a:p>
            <a:pPr lvl="1"/>
            <a:r>
              <a:rPr lang="en-US" dirty="0"/>
              <a:t>Instead of only having access to bulls, boars, or </a:t>
            </a:r>
            <a:r>
              <a:rPr lang="en-US" dirty="0" smtClean="0"/>
              <a:t/>
            </a:r>
            <a:br>
              <a:rPr lang="en-US" dirty="0" smtClean="0"/>
            </a:br>
            <a:r>
              <a:rPr lang="en-US" dirty="0" smtClean="0"/>
              <a:t>stallions </a:t>
            </a:r>
            <a:r>
              <a:rPr lang="en-US" dirty="0"/>
              <a:t>in your particular area, you could </a:t>
            </a:r>
            <a:r>
              <a:rPr lang="en-US" dirty="0" smtClean="0"/>
              <a:t/>
            </a:r>
            <a:br>
              <a:rPr lang="en-US" dirty="0" smtClean="0"/>
            </a:br>
            <a:r>
              <a:rPr lang="en-US" dirty="0" smtClean="0"/>
              <a:t>improve your </a:t>
            </a:r>
            <a:r>
              <a:rPr lang="en-US" dirty="0"/>
              <a:t>herd’s genetics by introducing high </a:t>
            </a:r>
            <a:r>
              <a:rPr lang="en-US" dirty="0" smtClean="0"/>
              <a:t/>
            </a:r>
            <a:br>
              <a:rPr lang="en-US" dirty="0" smtClean="0"/>
            </a:br>
            <a:r>
              <a:rPr lang="en-US" dirty="0" smtClean="0"/>
              <a:t>quality genetics </a:t>
            </a:r>
            <a:r>
              <a:rPr lang="en-US" dirty="0" smtClean="0"/>
              <a:t>from </a:t>
            </a:r>
            <a:r>
              <a:rPr lang="en-US" dirty="0"/>
              <a:t>across the world.</a:t>
            </a:r>
            <a:br>
              <a:rPr lang="en-US" dirty="0"/>
            </a:br>
            <a:endParaRPr lang="en-US" dirty="0"/>
          </a:p>
          <a:p>
            <a:endParaRPr lang="en-US" dirty="0"/>
          </a:p>
        </p:txBody>
      </p:sp>
      <p:pic>
        <p:nvPicPr>
          <p:cNvPr id="1026" name="Picture 2" descr="http://images.engormix.com/E_articles/2481_729.jpg"/>
          <p:cNvPicPr>
            <a:picLocks noChangeAspect="1" noChangeArrowheads="1"/>
          </p:cNvPicPr>
          <p:nvPr/>
        </p:nvPicPr>
        <p:blipFill rotWithShape="1">
          <a:blip r:embed="rId2">
            <a:extLst>
              <a:ext uri="{28A0092B-C50C-407E-A947-70E740481C1C}">
                <a14:useLocalDpi xmlns:a14="http://schemas.microsoft.com/office/drawing/2010/main" val="0"/>
              </a:ext>
            </a:extLst>
          </a:blip>
          <a:srcRect l="9201" t="2256" r="6975" b="9023"/>
          <a:stretch/>
        </p:blipFill>
        <p:spPr bwMode="auto">
          <a:xfrm>
            <a:off x="5989320" y="4462781"/>
            <a:ext cx="3085970" cy="23342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586372" y="6627168"/>
            <a:ext cx="1402948" cy="230832"/>
          </a:xfrm>
          <a:prstGeom prst="rect">
            <a:avLst/>
          </a:prstGeom>
        </p:spPr>
        <p:txBody>
          <a:bodyPr wrap="none">
            <a:spAutoFit/>
          </a:bodyPr>
          <a:lstStyle/>
          <a:p>
            <a:r>
              <a:rPr lang="en-US" sz="900" i="1" dirty="0" smtClean="0">
                <a:solidFill>
                  <a:srgbClr val="7D7D7D"/>
                </a:solidFill>
                <a:latin typeface="Roboto"/>
                <a:hlinkClick r:id="rId3"/>
              </a:rPr>
              <a:t>Source: en.engormix.co</a:t>
            </a:r>
            <a:endParaRPr lang="en-US" sz="900" i="1" dirty="0"/>
          </a:p>
        </p:txBody>
      </p:sp>
    </p:spTree>
    <p:extLst>
      <p:ext uri="{BB962C8B-B14F-4D97-AF65-F5344CB8AC3E}">
        <p14:creationId xmlns:p14="http://schemas.microsoft.com/office/powerpoint/2010/main" val="422263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Reproductive Anatomy</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Successful artificial insemination programs are based on a clear understanding of anatomy and physiology. </a:t>
            </a:r>
          </a:p>
          <a:p>
            <a:pPr lvl="1"/>
            <a:r>
              <a:rPr lang="en-US" dirty="0"/>
              <a:t>To breed an animal using AI, you must understand and be able to picture the reproductive tract of that animal in order to deposit the semen in the correct location. </a:t>
            </a:r>
          </a:p>
          <a:p>
            <a:pPr lvl="1"/>
            <a:r>
              <a:rPr lang="en-US" dirty="0"/>
              <a:t>To determine when to breed an animal, you must understand its hormone cycles in order to recognize the signs that she </a:t>
            </a:r>
            <a:r>
              <a:rPr lang="en-US" dirty="0" smtClean="0"/>
              <a:t>can </a:t>
            </a:r>
            <a:r>
              <a:rPr lang="en-US" dirty="0"/>
              <a:t>be successfully bred. </a:t>
            </a:r>
            <a:br>
              <a:rPr lang="en-US" dirty="0"/>
            </a:br>
            <a:endParaRPr lang="en-US" dirty="0"/>
          </a:p>
          <a:p>
            <a:pPr lvl="0"/>
            <a:r>
              <a:rPr lang="en-US" dirty="0"/>
              <a:t>The parts of the reproductive tract of cattle include: </a:t>
            </a:r>
          </a:p>
          <a:p>
            <a:pPr lvl="1"/>
            <a:r>
              <a:rPr lang="en-US" dirty="0"/>
              <a:t>Two ovaries.</a:t>
            </a:r>
          </a:p>
          <a:p>
            <a:pPr lvl="1"/>
            <a:r>
              <a:rPr lang="en-US" dirty="0"/>
              <a:t>Two oviducts.</a:t>
            </a:r>
          </a:p>
          <a:p>
            <a:pPr lvl="1"/>
            <a:r>
              <a:rPr lang="en-US" dirty="0"/>
              <a:t>Two uterine horns. </a:t>
            </a:r>
          </a:p>
          <a:p>
            <a:pPr lvl="1"/>
            <a:r>
              <a:rPr lang="en-US" dirty="0"/>
              <a:t>A uterine body.</a:t>
            </a:r>
          </a:p>
          <a:p>
            <a:pPr lvl="1"/>
            <a:r>
              <a:rPr lang="en-US" dirty="0"/>
              <a:t>A cervix. </a:t>
            </a:r>
          </a:p>
          <a:p>
            <a:pPr lvl="1"/>
            <a:r>
              <a:rPr lang="en-US" dirty="0"/>
              <a:t>A vagina.</a:t>
            </a:r>
          </a:p>
          <a:p>
            <a:pPr lvl="1"/>
            <a:r>
              <a:rPr lang="en-US" dirty="0"/>
              <a:t>A vulva. </a:t>
            </a:r>
          </a:p>
        </p:txBody>
      </p:sp>
      <p:pic>
        <p:nvPicPr>
          <p:cNvPr id="4098" name="Picture 2" descr="http://extension.missouri.edu/explore/images/g02015art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2924" y="3957852"/>
            <a:ext cx="5531554" cy="2735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7291341" y="6640816"/>
            <a:ext cx="1794081" cy="230832"/>
          </a:xfrm>
          <a:prstGeom prst="rect">
            <a:avLst/>
          </a:prstGeom>
        </p:spPr>
        <p:txBody>
          <a:bodyPr wrap="none">
            <a:spAutoFit/>
          </a:bodyPr>
          <a:lstStyle/>
          <a:p>
            <a:r>
              <a:rPr lang="en-US" sz="900" i="1" dirty="0" smtClean="0">
                <a:solidFill>
                  <a:srgbClr val="7D7D7D"/>
                </a:solidFill>
                <a:latin typeface="arial" panose="020B0604020202020204" pitchFamily="34" charset="0"/>
                <a:hlinkClick r:id="rId3"/>
              </a:rPr>
              <a:t>Source: extension.missouri.edu</a:t>
            </a:r>
            <a:endParaRPr lang="en-US" sz="900" i="1" dirty="0"/>
          </a:p>
        </p:txBody>
      </p:sp>
    </p:spTree>
    <p:extLst>
      <p:ext uri="{BB962C8B-B14F-4D97-AF65-F5344CB8AC3E}">
        <p14:creationId xmlns:p14="http://schemas.microsoft.com/office/powerpoint/2010/main" val="1368167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Vulva</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The </a:t>
            </a:r>
            <a:r>
              <a:rPr lang="en-US" u="sng" dirty="0"/>
              <a:t>vulva</a:t>
            </a:r>
            <a:r>
              <a:rPr lang="en-US" dirty="0"/>
              <a:t> is the entrance to the reproductive tract and has four main functions:</a:t>
            </a:r>
          </a:p>
          <a:p>
            <a:pPr lvl="1"/>
            <a:r>
              <a:rPr lang="en-US" dirty="0"/>
              <a:t>1. Passage of urine.</a:t>
            </a:r>
          </a:p>
          <a:p>
            <a:pPr lvl="1"/>
            <a:r>
              <a:rPr lang="en-US" dirty="0"/>
              <a:t>2. Opening for mating. </a:t>
            </a:r>
          </a:p>
          <a:p>
            <a:pPr lvl="1"/>
            <a:r>
              <a:rPr lang="en-US" dirty="0"/>
              <a:t>3. Exists as part of the birth canal. </a:t>
            </a:r>
          </a:p>
          <a:p>
            <a:pPr lvl="1"/>
            <a:r>
              <a:rPr lang="en-US" dirty="0"/>
              <a:t>4. The vulva also plays a small protective role, serving as gate between the reproductive tract and the outside environment. </a:t>
            </a:r>
            <a:br>
              <a:rPr lang="en-US" dirty="0"/>
            </a:br>
            <a:endParaRPr lang="en-US" dirty="0"/>
          </a:p>
          <a:p>
            <a:pPr lvl="0"/>
            <a:r>
              <a:rPr lang="en-US" dirty="0"/>
              <a:t>The vulva </a:t>
            </a:r>
            <a:r>
              <a:rPr lang="en-US" dirty="0" smtClean="0"/>
              <a:t>is primarily composed of the</a:t>
            </a:r>
            <a:br>
              <a:rPr lang="en-US" dirty="0" smtClean="0"/>
            </a:br>
            <a:r>
              <a:rPr lang="en-US" u="sng" dirty="0" smtClean="0"/>
              <a:t>labia</a:t>
            </a:r>
            <a:r>
              <a:rPr lang="en-US" dirty="0" smtClean="0"/>
              <a:t>, or outer and inner folds. </a:t>
            </a:r>
            <a:endParaRPr lang="en-US" dirty="0"/>
          </a:p>
          <a:p>
            <a:pPr lvl="1"/>
            <a:r>
              <a:rPr lang="en-US" dirty="0"/>
              <a:t>The </a:t>
            </a:r>
            <a:r>
              <a:rPr lang="en-US" dirty="0" smtClean="0"/>
              <a:t>labia of </a:t>
            </a:r>
            <a:r>
              <a:rPr lang="en-US" dirty="0"/>
              <a:t>the vulva will appear </a:t>
            </a:r>
            <a:r>
              <a:rPr lang="en-US" dirty="0" smtClean="0"/>
              <a:t/>
            </a:r>
            <a:br>
              <a:rPr lang="en-US" dirty="0" smtClean="0"/>
            </a:br>
            <a:r>
              <a:rPr lang="en-US" dirty="0" smtClean="0"/>
              <a:t>wrinkled and </a:t>
            </a:r>
            <a:r>
              <a:rPr lang="en-US" dirty="0"/>
              <a:t>dry when the cow is not in </a:t>
            </a:r>
            <a:r>
              <a:rPr lang="en-US" dirty="0" smtClean="0"/>
              <a:t/>
            </a:r>
            <a:br>
              <a:rPr lang="en-US" dirty="0" smtClean="0"/>
            </a:br>
            <a:r>
              <a:rPr lang="en-US" dirty="0" smtClean="0"/>
              <a:t>estrus </a:t>
            </a:r>
            <a:r>
              <a:rPr lang="en-US" dirty="0"/>
              <a:t>(In a period of sexual receptivity; </a:t>
            </a:r>
            <a:r>
              <a:rPr lang="en-US" dirty="0" smtClean="0"/>
              <a:t/>
            </a:r>
            <a:br>
              <a:rPr lang="en-US" dirty="0" smtClean="0"/>
            </a:br>
            <a:r>
              <a:rPr lang="en-US" dirty="0" smtClean="0"/>
              <a:t>aka </a:t>
            </a:r>
            <a:r>
              <a:rPr lang="en-US" dirty="0"/>
              <a:t>“in heat”). </a:t>
            </a:r>
          </a:p>
          <a:p>
            <a:pPr lvl="1"/>
            <a:r>
              <a:rPr lang="en-US" dirty="0"/>
              <a:t>As the cow enters estrus (goes into heat), </a:t>
            </a:r>
            <a:r>
              <a:rPr lang="en-US" dirty="0" smtClean="0"/>
              <a:t/>
            </a:r>
            <a:br>
              <a:rPr lang="en-US" dirty="0" smtClean="0"/>
            </a:br>
            <a:r>
              <a:rPr lang="en-US" dirty="0" smtClean="0"/>
              <a:t>the labia will </a:t>
            </a:r>
            <a:r>
              <a:rPr lang="en-US" dirty="0"/>
              <a:t>redden and will become </a:t>
            </a:r>
            <a:r>
              <a:rPr lang="en-US" dirty="0" smtClean="0"/>
              <a:t/>
            </a:r>
            <a:br>
              <a:rPr lang="en-US" dirty="0" smtClean="0"/>
            </a:br>
            <a:r>
              <a:rPr lang="en-US" dirty="0" smtClean="0"/>
              <a:t>moist </a:t>
            </a:r>
            <a:r>
              <a:rPr lang="en-US" dirty="0"/>
              <a:t>and swollen</a:t>
            </a:r>
            <a:r>
              <a:rPr lang="en-US" dirty="0" smtClean="0"/>
              <a:t>.</a:t>
            </a:r>
          </a:p>
          <a:p>
            <a:pPr lvl="1"/>
            <a:r>
              <a:rPr lang="en-US" dirty="0" smtClean="0"/>
              <a:t>Mucus from the vagina will also be </a:t>
            </a:r>
            <a:br>
              <a:rPr lang="en-US" dirty="0" smtClean="0"/>
            </a:br>
            <a:r>
              <a:rPr lang="en-US" dirty="0" smtClean="0"/>
              <a:t>noticeable on the vulva during estrus. </a:t>
            </a:r>
            <a:endParaRPr lang="en-US" dirty="0"/>
          </a:p>
        </p:txBody>
      </p:sp>
      <p:pic>
        <p:nvPicPr>
          <p:cNvPr id="5122" name="Picture 2" descr="http://farm8.staticflickr.com/7049/7026521485_98bf46c7f3.jpg"/>
          <p:cNvPicPr>
            <a:picLocks noChangeAspect="1" noChangeArrowheads="1"/>
          </p:cNvPicPr>
          <p:nvPr/>
        </p:nvPicPr>
        <p:blipFill rotWithShape="1">
          <a:blip r:embed="rId2">
            <a:extLst>
              <a:ext uri="{28A0092B-C50C-407E-A947-70E740481C1C}">
                <a14:useLocalDpi xmlns:a14="http://schemas.microsoft.com/office/drawing/2010/main" val="0"/>
              </a:ext>
            </a:extLst>
          </a:blip>
          <a:srcRect r="13689"/>
          <a:stretch/>
        </p:blipFill>
        <p:spPr bwMode="auto">
          <a:xfrm>
            <a:off x="6646461" y="3109352"/>
            <a:ext cx="2319740" cy="3583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6459628" y="6692899"/>
            <a:ext cx="1922321" cy="230832"/>
          </a:xfrm>
          <a:prstGeom prst="rect">
            <a:avLst/>
          </a:prstGeom>
        </p:spPr>
        <p:txBody>
          <a:bodyPr wrap="none">
            <a:spAutoFit/>
          </a:bodyPr>
          <a:lstStyle/>
          <a:p>
            <a:r>
              <a:rPr lang="en-US" sz="900" i="1" dirty="0" smtClean="0">
                <a:solidFill>
                  <a:srgbClr val="7D7D7D"/>
                </a:solidFill>
                <a:latin typeface="arial" panose="020B0604020202020204" pitchFamily="34" charset="0"/>
                <a:hlinkClick r:id="rId3"/>
              </a:rPr>
              <a:t>Source: familycow.proboards.com</a:t>
            </a:r>
            <a:endParaRPr lang="en-US" sz="900" i="1" dirty="0"/>
          </a:p>
        </p:txBody>
      </p:sp>
    </p:spTree>
    <p:extLst>
      <p:ext uri="{BB962C8B-B14F-4D97-AF65-F5344CB8AC3E}">
        <p14:creationId xmlns:p14="http://schemas.microsoft.com/office/powerpoint/2010/main" val="1483193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Vagina</a:t>
            </a:r>
            <a:endParaRPr lang="en-US" dirty="0"/>
          </a:p>
        </p:txBody>
      </p:sp>
      <p:sp>
        <p:nvSpPr>
          <p:cNvPr id="3" name="Content Placeholder 2"/>
          <p:cNvSpPr>
            <a:spLocks noGrp="1"/>
          </p:cNvSpPr>
          <p:nvPr>
            <p:ph idx="1"/>
          </p:nvPr>
        </p:nvSpPr>
        <p:spPr>
          <a:xfrm>
            <a:off x="82400" y="1041472"/>
            <a:ext cx="4762554" cy="5651427"/>
          </a:xfrm>
        </p:spPr>
        <p:txBody>
          <a:bodyPr>
            <a:normAutofit fontScale="62500" lnSpcReduction="20000"/>
          </a:bodyPr>
          <a:lstStyle/>
          <a:p>
            <a:pPr lvl="0"/>
            <a:r>
              <a:rPr lang="en-US" dirty="0"/>
              <a:t>The bovine </a:t>
            </a:r>
            <a:r>
              <a:rPr lang="en-US" u="sng" dirty="0"/>
              <a:t>vagina</a:t>
            </a:r>
            <a:r>
              <a:rPr lang="en-US" dirty="0"/>
              <a:t> is a flattened </a:t>
            </a:r>
            <a:r>
              <a:rPr lang="en-US" dirty="0" smtClean="0"/>
              <a:t>tube </a:t>
            </a:r>
            <a:r>
              <a:rPr lang="en-US" dirty="0"/>
              <a:t>behind the vulva and in front of the cervix, and it extends about </a:t>
            </a:r>
            <a:r>
              <a:rPr lang="en-US" dirty="0" smtClean="0"/>
              <a:t>6-12 inches </a:t>
            </a:r>
            <a:r>
              <a:rPr lang="en-US" dirty="0"/>
              <a:t>into the cow. </a:t>
            </a:r>
          </a:p>
          <a:p>
            <a:pPr lvl="1"/>
            <a:r>
              <a:rPr lang="en-US" dirty="0"/>
              <a:t>This is the site in which semen is deposited during natural insemination by a bull. </a:t>
            </a:r>
          </a:p>
          <a:p>
            <a:pPr lvl="1"/>
            <a:r>
              <a:rPr lang="en-US" dirty="0"/>
              <a:t>The vagina is also part of the birth canal, through which a calf will pass. </a:t>
            </a:r>
          </a:p>
          <a:p>
            <a:pPr lvl="1"/>
            <a:r>
              <a:rPr lang="en-US" dirty="0"/>
              <a:t>The vagina produces mucus that will flush out foreign irritants and pathogens, particularly during estrus. </a:t>
            </a:r>
          </a:p>
          <a:p>
            <a:pPr lvl="1"/>
            <a:r>
              <a:rPr lang="en-US" dirty="0"/>
              <a:t>During artificial insemination, it is a passageway for instruments.</a:t>
            </a:r>
          </a:p>
          <a:p>
            <a:pPr lvl="1"/>
            <a:r>
              <a:rPr lang="en-US" dirty="0"/>
              <a:t>Because the vulva is an imperfect barrier against the outside world, the vagina can be a common site of infection. </a:t>
            </a:r>
            <a:endParaRPr lang="en-US" dirty="0" smtClean="0"/>
          </a:p>
          <a:p>
            <a:pPr lvl="1"/>
            <a:r>
              <a:rPr lang="en-US" dirty="0" smtClean="0"/>
              <a:t>The vagina also expels urine.</a:t>
            </a:r>
            <a:r>
              <a:rPr lang="en-US" dirty="0"/>
              <a:t/>
            </a:r>
            <a:br>
              <a:rPr lang="en-US" dirty="0"/>
            </a:br>
            <a:endParaRPr lang="en-US" dirty="0"/>
          </a:p>
          <a:p>
            <a:endParaRPr lang="en-US" dirty="0"/>
          </a:p>
        </p:txBody>
      </p:sp>
      <p:pic>
        <p:nvPicPr>
          <p:cNvPr id="6146" name="Picture 2" descr="http://www.infonet-biovision.org/res/res/files/3924.800x700.pn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43578"/>
          <a:stretch/>
        </p:blipFill>
        <p:spPr bwMode="auto">
          <a:xfrm>
            <a:off x="4380931" y="739898"/>
            <a:ext cx="4763069" cy="349090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infonet-biovision.org/res/res/files/3924.800x700.pn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961" t="57037" r="10961"/>
          <a:stretch/>
        </p:blipFill>
        <p:spPr bwMode="auto">
          <a:xfrm>
            <a:off x="4860990" y="3800972"/>
            <a:ext cx="4364900" cy="31199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44949" y="6682046"/>
            <a:ext cx="1928733" cy="230832"/>
          </a:xfrm>
          <a:prstGeom prst="rect">
            <a:avLst/>
          </a:prstGeom>
        </p:spPr>
        <p:txBody>
          <a:bodyPr wrap="none">
            <a:spAutoFit/>
          </a:bodyPr>
          <a:lstStyle/>
          <a:p>
            <a:r>
              <a:rPr lang="en-US" sz="900" i="1" dirty="0" smtClean="0">
                <a:solidFill>
                  <a:srgbClr val="7D7D7D"/>
                </a:solidFill>
                <a:latin typeface="arial" panose="020B0604020202020204" pitchFamily="34" charset="0"/>
                <a:hlinkClick r:id="rId3"/>
              </a:rPr>
              <a:t>Source: www.infonet-biovision.org</a:t>
            </a:r>
            <a:endParaRPr lang="en-US" sz="900" i="1" dirty="0"/>
          </a:p>
        </p:txBody>
      </p:sp>
    </p:spTree>
    <p:extLst>
      <p:ext uri="{BB962C8B-B14F-4D97-AF65-F5344CB8AC3E}">
        <p14:creationId xmlns:p14="http://schemas.microsoft.com/office/powerpoint/2010/main" val="3106773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Cervix &amp; Fornix</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The </a:t>
            </a:r>
            <a:r>
              <a:rPr lang="en-US" u="sng" dirty="0"/>
              <a:t>cervix</a:t>
            </a:r>
            <a:r>
              <a:rPr lang="en-US" dirty="0"/>
              <a:t> is a thick, muscular barrier </a:t>
            </a:r>
            <a:r>
              <a:rPr lang="en-US" dirty="0" smtClean="0"/>
              <a:t>4-5 inches long between </a:t>
            </a:r>
            <a:r>
              <a:rPr lang="en-US" dirty="0"/>
              <a:t>the vagina and the uterus.  </a:t>
            </a:r>
          </a:p>
          <a:p>
            <a:pPr lvl="1"/>
            <a:r>
              <a:rPr lang="en-US" dirty="0"/>
              <a:t>It is composed of dense connective tissue and muscle.</a:t>
            </a:r>
          </a:p>
          <a:p>
            <a:pPr lvl="1"/>
            <a:r>
              <a:rPr lang="en-US" dirty="0"/>
              <a:t>This tissue forms 3-4 dense folds </a:t>
            </a:r>
            <a:r>
              <a:rPr lang="en-US" dirty="0" smtClean="0"/>
              <a:t>called </a:t>
            </a:r>
            <a:r>
              <a:rPr lang="en-US" u="sng" dirty="0" smtClean="0"/>
              <a:t>annular rings</a:t>
            </a:r>
            <a:r>
              <a:rPr lang="en-US" dirty="0" smtClean="0"/>
              <a:t> with </a:t>
            </a:r>
            <a:r>
              <a:rPr lang="en-US" dirty="0"/>
              <a:t>‘dead ends’ that </a:t>
            </a:r>
            <a:r>
              <a:rPr lang="en-US" dirty="0" smtClean="0"/>
              <a:t>slow/trap </a:t>
            </a:r>
            <a:r>
              <a:rPr lang="en-US" dirty="0"/>
              <a:t>pathogens to prevent an infection of the uterus. </a:t>
            </a:r>
            <a:br>
              <a:rPr lang="en-US" dirty="0"/>
            </a:br>
            <a:endParaRPr lang="en-US" dirty="0"/>
          </a:p>
          <a:p>
            <a:pPr lvl="0"/>
            <a:r>
              <a:rPr lang="en-US" dirty="0"/>
              <a:t>Most of the time, the cervix is tightly closed. </a:t>
            </a:r>
          </a:p>
          <a:p>
            <a:pPr lvl="1"/>
            <a:r>
              <a:rPr lang="en-US" dirty="0"/>
              <a:t>Because bacteria would reproduce rapidly in </a:t>
            </a:r>
            <a:r>
              <a:rPr lang="en-US" dirty="0" smtClean="0"/>
              <a:t>the </a:t>
            </a:r>
            <a:r>
              <a:rPr lang="en-US" dirty="0"/>
              <a:t>uterus, it is vital that the cervix prevent the entrance of any pathogens. </a:t>
            </a:r>
          </a:p>
          <a:p>
            <a:pPr lvl="1"/>
            <a:r>
              <a:rPr lang="en-US" dirty="0"/>
              <a:t>The cervix will only open at two times: estrus and birthing. </a:t>
            </a:r>
          </a:p>
          <a:p>
            <a:pPr lvl="1"/>
            <a:r>
              <a:rPr lang="en-US" dirty="0"/>
              <a:t>When a cow is pregnant, </a:t>
            </a:r>
            <a:r>
              <a:rPr lang="en-US" dirty="0" smtClean="0"/>
              <a:t/>
            </a:r>
            <a:br>
              <a:rPr lang="en-US" dirty="0" smtClean="0"/>
            </a:br>
            <a:r>
              <a:rPr lang="en-US" dirty="0" smtClean="0"/>
              <a:t>the </a:t>
            </a:r>
            <a:r>
              <a:rPr lang="en-US" dirty="0"/>
              <a:t>cervix will form a thick </a:t>
            </a:r>
            <a:r>
              <a:rPr lang="en-US" dirty="0" smtClean="0"/>
              <a:t/>
            </a:r>
            <a:br>
              <a:rPr lang="en-US" dirty="0" smtClean="0"/>
            </a:br>
            <a:r>
              <a:rPr lang="en-US" dirty="0" smtClean="0"/>
              <a:t>mucus </a:t>
            </a:r>
            <a:r>
              <a:rPr lang="en-US" dirty="0"/>
              <a:t>plug to “glue” the </a:t>
            </a:r>
            <a:r>
              <a:rPr lang="en-US" dirty="0" smtClean="0"/>
              <a:t/>
            </a:r>
            <a:br>
              <a:rPr lang="en-US" dirty="0" smtClean="0"/>
            </a:br>
            <a:r>
              <a:rPr lang="en-US" dirty="0" smtClean="0"/>
              <a:t>cervix </a:t>
            </a:r>
            <a:r>
              <a:rPr lang="en-US" dirty="0"/>
              <a:t>shut. </a:t>
            </a:r>
            <a:br>
              <a:rPr lang="en-US" dirty="0"/>
            </a:br>
            <a:endParaRPr lang="en-US" dirty="0"/>
          </a:p>
          <a:p>
            <a:pPr lvl="0"/>
            <a:r>
              <a:rPr lang="en-US" dirty="0"/>
              <a:t>The opening of the cervix </a:t>
            </a:r>
            <a:r>
              <a:rPr lang="en-US" dirty="0" smtClean="0"/>
              <a:t/>
            </a:r>
            <a:br>
              <a:rPr lang="en-US" dirty="0" smtClean="0"/>
            </a:br>
            <a:r>
              <a:rPr lang="en-US" dirty="0" smtClean="0"/>
              <a:t>protrudes backwards </a:t>
            </a:r>
            <a:r>
              <a:rPr lang="en-US" dirty="0"/>
              <a:t>into </a:t>
            </a:r>
            <a:r>
              <a:rPr lang="en-US" dirty="0" smtClean="0"/>
              <a:t/>
            </a:r>
            <a:br>
              <a:rPr lang="en-US" dirty="0" smtClean="0"/>
            </a:br>
            <a:r>
              <a:rPr lang="en-US" dirty="0" smtClean="0"/>
              <a:t>the </a:t>
            </a:r>
            <a:r>
              <a:rPr lang="en-US" dirty="0"/>
              <a:t>vagina. </a:t>
            </a:r>
          </a:p>
          <a:p>
            <a:pPr lvl="1"/>
            <a:r>
              <a:rPr lang="en-US" dirty="0"/>
              <a:t>This forms a sort of </a:t>
            </a:r>
            <a:r>
              <a:rPr lang="en-US" dirty="0" smtClean="0"/>
              <a:t>donut-</a:t>
            </a:r>
            <a:br>
              <a:rPr lang="en-US" dirty="0" smtClean="0"/>
            </a:br>
            <a:r>
              <a:rPr lang="en-US" dirty="0" smtClean="0"/>
              <a:t>shaped </a:t>
            </a:r>
            <a:r>
              <a:rPr lang="en-US" dirty="0"/>
              <a:t>end to </a:t>
            </a:r>
            <a:r>
              <a:rPr lang="en-US" dirty="0" smtClean="0"/>
              <a:t>the </a:t>
            </a:r>
            <a:r>
              <a:rPr lang="en-US" dirty="0"/>
              <a:t>vagina </a:t>
            </a:r>
            <a:r>
              <a:rPr lang="en-US" dirty="0" smtClean="0"/>
              <a:t/>
            </a:r>
            <a:br>
              <a:rPr lang="en-US" dirty="0" smtClean="0"/>
            </a:br>
            <a:r>
              <a:rPr lang="en-US" dirty="0" smtClean="0"/>
              <a:t>called </a:t>
            </a:r>
            <a:r>
              <a:rPr lang="en-US" dirty="0"/>
              <a:t>the </a:t>
            </a:r>
            <a:r>
              <a:rPr lang="en-US" u="sng" dirty="0"/>
              <a:t>fornix</a:t>
            </a:r>
            <a:r>
              <a:rPr lang="en-US" dirty="0"/>
              <a:t>. </a:t>
            </a:r>
          </a:p>
          <a:p>
            <a:endParaRPr lang="en-US" dirty="0"/>
          </a:p>
        </p:txBody>
      </p:sp>
      <p:pic>
        <p:nvPicPr>
          <p:cNvPr id="8" name="Picture 7"/>
          <p:cNvPicPr>
            <a:picLocks noChangeAspect="1"/>
          </p:cNvPicPr>
          <p:nvPr/>
        </p:nvPicPr>
        <p:blipFill rotWithShape="1">
          <a:blip r:embed="rId2"/>
          <a:srcRect t="4540" b="4540"/>
          <a:stretch/>
        </p:blipFill>
        <p:spPr>
          <a:xfrm>
            <a:off x="4162189" y="3780632"/>
            <a:ext cx="4858603" cy="299548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7561516" y="6692899"/>
            <a:ext cx="1582484" cy="230832"/>
          </a:xfrm>
          <a:prstGeom prst="rect">
            <a:avLst/>
          </a:prstGeom>
        </p:spPr>
        <p:txBody>
          <a:bodyPr wrap="none">
            <a:spAutoFit/>
          </a:bodyPr>
          <a:lstStyle/>
          <a:p>
            <a:r>
              <a:rPr lang="en-US" sz="900" i="1" dirty="0" smtClean="0"/>
              <a:t>Source: www.infovets.com</a:t>
            </a:r>
            <a:endParaRPr lang="en-US" sz="900" i="1" dirty="0"/>
          </a:p>
        </p:txBody>
      </p:sp>
    </p:spTree>
    <p:extLst>
      <p:ext uri="{BB962C8B-B14F-4D97-AF65-F5344CB8AC3E}">
        <p14:creationId xmlns:p14="http://schemas.microsoft.com/office/powerpoint/2010/main" val="330974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Uterus</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After the cervix is the </a:t>
            </a:r>
            <a:r>
              <a:rPr lang="en-US" u="sng" dirty="0"/>
              <a:t>uterus</a:t>
            </a:r>
            <a:r>
              <a:rPr lang="en-US" dirty="0"/>
              <a:t> of a cow. </a:t>
            </a:r>
          </a:p>
          <a:p>
            <a:pPr lvl="1"/>
            <a:r>
              <a:rPr lang="en-US" dirty="0"/>
              <a:t>The uterus consists of the uterine body and the uterine horns. </a:t>
            </a:r>
          </a:p>
          <a:p>
            <a:pPr lvl="1"/>
            <a:r>
              <a:rPr lang="en-US" dirty="0"/>
              <a:t>The main function of the uterus is to provide a suitable environment in which the fetus can develop and mature. </a:t>
            </a:r>
            <a:br>
              <a:rPr lang="en-US" dirty="0"/>
            </a:br>
            <a:endParaRPr lang="en-US" dirty="0"/>
          </a:p>
          <a:p>
            <a:pPr lvl="0"/>
            <a:r>
              <a:rPr lang="en-US" dirty="0"/>
              <a:t>The uterus has three layers: </a:t>
            </a:r>
          </a:p>
          <a:p>
            <a:pPr lvl="1"/>
            <a:r>
              <a:rPr lang="en-US" dirty="0"/>
              <a:t>The </a:t>
            </a:r>
            <a:r>
              <a:rPr lang="en-US" u="sng" dirty="0" err="1"/>
              <a:t>perimetrium</a:t>
            </a:r>
            <a:r>
              <a:rPr lang="en-US" dirty="0"/>
              <a:t> is the outermost epidermal layer of the uterus. </a:t>
            </a:r>
          </a:p>
          <a:p>
            <a:pPr lvl="1"/>
            <a:r>
              <a:rPr lang="en-US" dirty="0"/>
              <a:t>The </a:t>
            </a:r>
            <a:r>
              <a:rPr lang="en-US" u="sng" dirty="0"/>
              <a:t>myometrium</a:t>
            </a:r>
            <a:r>
              <a:rPr lang="en-US" dirty="0"/>
              <a:t> is the middle muscular layer. </a:t>
            </a:r>
          </a:p>
          <a:p>
            <a:pPr lvl="1"/>
            <a:r>
              <a:rPr lang="en-US" dirty="0"/>
              <a:t>The </a:t>
            </a:r>
            <a:r>
              <a:rPr lang="en-US" u="sng" dirty="0"/>
              <a:t>endometrium</a:t>
            </a:r>
            <a:r>
              <a:rPr lang="en-US" dirty="0"/>
              <a:t> is the innermost mucosal layer. </a:t>
            </a:r>
            <a:br>
              <a:rPr lang="en-US" dirty="0"/>
            </a:br>
            <a:endParaRPr lang="en-US" dirty="0"/>
          </a:p>
          <a:p>
            <a:pPr lvl="0"/>
            <a:r>
              <a:rPr lang="en-US" dirty="0"/>
              <a:t>During artificial insemination, </a:t>
            </a:r>
            <a:r>
              <a:rPr lang="en-US" dirty="0" smtClean="0"/>
              <a:t/>
            </a:r>
            <a:br>
              <a:rPr lang="en-US" dirty="0" smtClean="0"/>
            </a:br>
            <a:r>
              <a:rPr lang="en-US" dirty="0" smtClean="0"/>
              <a:t>the </a:t>
            </a:r>
            <a:r>
              <a:rPr lang="en-US" dirty="0"/>
              <a:t>uterus is the site of semen </a:t>
            </a:r>
            <a:r>
              <a:rPr lang="en-US" dirty="0" smtClean="0"/>
              <a:t/>
            </a:r>
            <a:br>
              <a:rPr lang="en-US" dirty="0" smtClean="0"/>
            </a:br>
            <a:r>
              <a:rPr lang="en-US" dirty="0" smtClean="0"/>
              <a:t>deposition</a:t>
            </a:r>
            <a:r>
              <a:rPr lang="en-US" dirty="0"/>
              <a:t>. </a:t>
            </a:r>
          </a:p>
          <a:p>
            <a:pPr lvl="1"/>
            <a:r>
              <a:rPr lang="en-US" dirty="0"/>
              <a:t>The uterus myometrium (muscular </a:t>
            </a:r>
            <a:r>
              <a:rPr lang="en-US" dirty="0" smtClean="0"/>
              <a:t/>
            </a:r>
            <a:br>
              <a:rPr lang="en-US" dirty="0" smtClean="0"/>
            </a:br>
            <a:r>
              <a:rPr lang="en-US" dirty="0" smtClean="0"/>
              <a:t>layer</a:t>
            </a:r>
            <a:r>
              <a:rPr lang="en-US" dirty="0"/>
              <a:t>) will be stimulated by hormones </a:t>
            </a:r>
            <a:r>
              <a:rPr lang="en-US" dirty="0" smtClean="0"/>
              <a:t/>
            </a:r>
            <a:br>
              <a:rPr lang="en-US" dirty="0" smtClean="0"/>
            </a:br>
            <a:r>
              <a:rPr lang="en-US" dirty="0" smtClean="0"/>
              <a:t>to </a:t>
            </a:r>
            <a:r>
              <a:rPr lang="en-US" dirty="0"/>
              <a:t>contract rhythmically to enable </a:t>
            </a:r>
            <a:r>
              <a:rPr lang="en-US" dirty="0" smtClean="0"/>
              <a:t/>
            </a:r>
            <a:br>
              <a:rPr lang="en-US" dirty="0" smtClean="0"/>
            </a:br>
            <a:r>
              <a:rPr lang="en-US" dirty="0" smtClean="0"/>
              <a:t>sperm </a:t>
            </a:r>
            <a:r>
              <a:rPr lang="en-US" dirty="0"/>
              <a:t>movement towards the uterine </a:t>
            </a:r>
            <a:r>
              <a:rPr lang="en-US" dirty="0" smtClean="0"/>
              <a:t/>
            </a:r>
            <a:br>
              <a:rPr lang="en-US" dirty="0" smtClean="0"/>
            </a:br>
            <a:r>
              <a:rPr lang="en-US" dirty="0" smtClean="0"/>
              <a:t>horns </a:t>
            </a:r>
            <a:r>
              <a:rPr lang="en-US" dirty="0"/>
              <a:t>and oviduct. </a:t>
            </a:r>
          </a:p>
          <a:p>
            <a:pPr lvl="1"/>
            <a:r>
              <a:rPr lang="en-US" dirty="0"/>
              <a:t>At the end of the pregnancy, the </a:t>
            </a:r>
            <a:r>
              <a:rPr lang="en-US" dirty="0" smtClean="0"/>
              <a:t/>
            </a:r>
            <a:br>
              <a:rPr lang="en-US" dirty="0" smtClean="0"/>
            </a:br>
            <a:r>
              <a:rPr lang="en-US" dirty="0" smtClean="0"/>
              <a:t>contractions </a:t>
            </a:r>
            <a:r>
              <a:rPr lang="en-US" dirty="0"/>
              <a:t>of the myometrium are </a:t>
            </a:r>
            <a:r>
              <a:rPr lang="en-US" dirty="0" smtClean="0"/>
              <a:t/>
            </a:r>
            <a:br>
              <a:rPr lang="en-US" dirty="0" smtClean="0"/>
            </a:br>
            <a:r>
              <a:rPr lang="en-US" dirty="0" smtClean="0"/>
              <a:t>important </a:t>
            </a:r>
            <a:r>
              <a:rPr lang="en-US" dirty="0"/>
              <a:t>for fetal expulsion. </a:t>
            </a:r>
            <a:br>
              <a:rPr lang="en-US" dirty="0"/>
            </a:br>
            <a:endParaRPr lang="en-US" dirty="0"/>
          </a:p>
        </p:txBody>
      </p:sp>
      <p:pic>
        <p:nvPicPr>
          <p:cNvPr id="7" name="Picture 6"/>
          <p:cNvPicPr>
            <a:picLocks noChangeAspect="1"/>
          </p:cNvPicPr>
          <p:nvPr/>
        </p:nvPicPr>
        <p:blipFill rotWithShape="1">
          <a:blip r:embed="rId2"/>
          <a:srcRect l="4477" t="11894" r="72971" b="52845"/>
          <a:stretch/>
        </p:blipFill>
        <p:spPr>
          <a:xfrm>
            <a:off x="5372108" y="3533442"/>
            <a:ext cx="3594092" cy="3159457"/>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870755" y="6627168"/>
            <a:ext cx="2095445" cy="230832"/>
          </a:xfrm>
          <a:prstGeom prst="rect">
            <a:avLst/>
          </a:prstGeom>
        </p:spPr>
        <p:txBody>
          <a:bodyPr wrap="none">
            <a:spAutoFit/>
          </a:bodyPr>
          <a:lstStyle/>
          <a:p>
            <a:r>
              <a:rPr lang="en-US" sz="900" i="1" dirty="0" smtClean="0"/>
              <a:t>Source: instruction.cvhs.okstate.edu</a:t>
            </a:r>
            <a:endParaRPr lang="en-US" sz="900" i="1" dirty="0"/>
          </a:p>
        </p:txBody>
      </p:sp>
    </p:spTree>
    <p:extLst>
      <p:ext uri="{BB962C8B-B14F-4D97-AF65-F5344CB8AC3E}">
        <p14:creationId xmlns:p14="http://schemas.microsoft.com/office/powerpoint/2010/main" val="2665903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227</TotalTime>
  <Words>1641</Words>
  <Application>Microsoft Office PowerPoint</Application>
  <PresentationFormat>On-screen Show (4:3)</PresentationFormat>
  <Paragraphs>226</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vt:lpstr>
      <vt:lpstr>Calibri</vt:lpstr>
      <vt:lpstr>Roboto</vt:lpstr>
      <vt:lpstr>Trebuchet MS</vt:lpstr>
      <vt:lpstr>Berlin</vt:lpstr>
      <vt:lpstr>Reproductive Anatomy</vt:lpstr>
      <vt:lpstr>Importance of Reproduction</vt:lpstr>
      <vt:lpstr>Factors That Reduce Fertility</vt:lpstr>
      <vt:lpstr>Artificial Insemination</vt:lpstr>
      <vt:lpstr>Reproductive Anatomy</vt:lpstr>
      <vt:lpstr>The Vulva</vt:lpstr>
      <vt:lpstr>The Vagina</vt:lpstr>
      <vt:lpstr>The Cervix &amp; Fornix</vt:lpstr>
      <vt:lpstr>The Uterus</vt:lpstr>
      <vt:lpstr>The Uterus &amp; Oviducts</vt:lpstr>
      <vt:lpstr>The UTJ, Isthmus, and Ampulla</vt:lpstr>
      <vt:lpstr>The Infundibulum and Ovary</vt:lpstr>
      <vt:lpstr>The Ova (egg cells)</vt:lpstr>
      <vt:lpstr>Maturation and Release of Ova</vt:lpstr>
      <vt:lpstr>Summary of Changes During Estrus </vt:lpstr>
      <vt:lpstr>Changes During Estrus </vt:lpstr>
      <vt:lpstr>Reproductive Disorders in Cattle</vt:lpstr>
      <vt:lpstr>Reproductive Disorders in Cattle</vt:lpstr>
      <vt:lpstr>Reproductive Disorders in Cattle</vt:lpstr>
      <vt:lpstr>Reproductive Disorders in Cattle</vt:lpstr>
      <vt:lpstr>Works Cited</vt:lpstr>
    </vt:vector>
  </TitlesOfParts>
  <Company>Waterford Union 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Reproductive Anatomy</dc:title>
  <dc:creator>Kohn Craig</dc:creator>
  <cp:lastModifiedBy>Kohn Craig</cp:lastModifiedBy>
  <cp:revision>91</cp:revision>
  <dcterms:created xsi:type="dcterms:W3CDTF">2014-12-04T20:19:03Z</dcterms:created>
  <dcterms:modified xsi:type="dcterms:W3CDTF">2014-12-05T19:45:43Z</dcterms:modified>
</cp:coreProperties>
</file>