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65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70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044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55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22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5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91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7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42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4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3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89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2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904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764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872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756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3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720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96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3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3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12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87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707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01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1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2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5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59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57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slide" Target="slide3.xml"/><Relationship Id="rId7" Type="http://schemas.openxmlformats.org/officeDocument/2006/relationships/image" Target="../media/image2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1.jpeg"/><Relationship Id="rId5" Type="http://schemas.openxmlformats.org/officeDocument/2006/relationships/image" Target="../media/image1.jpeg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25.xml"/><Relationship Id="rId18" Type="http://schemas.openxmlformats.org/officeDocument/2006/relationships/slide" Target="slide21.xml"/><Relationship Id="rId26" Type="http://schemas.openxmlformats.org/officeDocument/2006/relationships/slide" Target="slide32.xml"/><Relationship Id="rId3" Type="http://schemas.openxmlformats.org/officeDocument/2006/relationships/slide" Target="slide4.xml"/><Relationship Id="rId21" Type="http://schemas.openxmlformats.org/officeDocument/2006/relationships/slide" Target="slide7.xml"/><Relationship Id="rId7" Type="http://schemas.openxmlformats.org/officeDocument/2006/relationships/slide" Target="slide24.xml"/><Relationship Id="rId12" Type="http://schemas.openxmlformats.org/officeDocument/2006/relationships/slide" Target="slide20.xml"/><Relationship Id="rId17" Type="http://schemas.openxmlformats.org/officeDocument/2006/relationships/slide" Target="slide16.xml"/><Relationship Id="rId25" Type="http://schemas.openxmlformats.org/officeDocument/2006/relationships/slide" Target="slide27.xml"/><Relationship Id="rId33" Type="http://schemas.openxmlformats.org/officeDocument/2006/relationships/slide" Target="slide34.xml"/><Relationship Id="rId2" Type="http://schemas.openxmlformats.org/officeDocument/2006/relationships/notesSlide" Target="../notesSlides/notesSlide3.xml"/><Relationship Id="rId16" Type="http://schemas.openxmlformats.org/officeDocument/2006/relationships/slide" Target="slide11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32" Type="http://schemas.openxmlformats.org/officeDocument/2006/relationships/slide" Target="slide33.xml"/><Relationship Id="rId5" Type="http://schemas.openxmlformats.org/officeDocument/2006/relationships/slide" Target="slide14.xml"/><Relationship Id="rId15" Type="http://schemas.openxmlformats.org/officeDocument/2006/relationships/slide" Target="slide6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10.xml"/><Relationship Id="rId19" Type="http://schemas.openxmlformats.org/officeDocument/2006/relationships/slide" Target="slide26.xml"/><Relationship Id="rId31" Type="http://schemas.openxmlformats.org/officeDocument/2006/relationships/slide" Target="slide28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30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Music/iTunes/iTunes%20Music/Knightsbridge/100%20Hits_%20TV%20Themes/2-36%20Jeopardy!%20(Main%20Theme).m4a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Genetics Jeopardy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Waterford Union High School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Heterozygous or Homozygous Dominant or Homozygous Recessive?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genotype for color of this fish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Homozygous </a:t>
            </a:r>
            <a:br>
              <a:rPr lang="en-US" sz="3200" dirty="0" smtClean="0"/>
            </a:br>
            <a:r>
              <a:rPr lang="en-US" sz="3200" dirty="0" smtClean="0"/>
              <a:t>recessive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macmcrae.com/wp-content/_fish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429" b="17714"/>
          <a:stretch>
            <a:fillRect/>
          </a:stretch>
        </p:blipFill>
        <p:spPr bwMode="auto">
          <a:xfrm>
            <a:off x="4142316" y="2338812"/>
            <a:ext cx="1764204" cy="1250062"/>
          </a:xfrm>
          <a:prstGeom prst="rect">
            <a:avLst/>
          </a:prstGeom>
          <a:noFill/>
        </p:spPr>
      </p:pic>
      <p:pic>
        <p:nvPicPr>
          <p:cNvPr id="8" name="Picture 2" descr="http://macmcrae.com/wp-content/_fish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1429" b="17714"/>
          <a:stretch>
            <a:fillRect/>
          </a:stretch>
        </p:blipFill>
        <p:spPr bwMode="auto">
          <a:xfrm>
            <a:off x="5089142" y="4848330"/>
            <a:ext cx="792112" cy="561266"/>
          </a:xfrm>
          <a:prstGeom prst="rect">
            <a:avLst/>
          </a:prstGeom>
          <a:noFill/>
        </p:spPr>
      </p:pic>
      <p:pic>
        <p:nvPicPr>
          <p:cNvPr id="9" name="Picture 2" descr="http://macmcrae.com/wp-content/_fish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429" b="17714"/>
          <a:stretch>
            <a:fillRect/>
          </a:stretch>
        </p:blipFill>
        <p:spPr bwMode="auto">
          <a:xfrm>
            <a:off x="4281054" y="5098266"/>
            <a:ext cx="762850" cy="540534"/>
          </a:xfrm>
          <a:prstGeom prst="rect">
            <a:avLst/>
          </a:prstGeom>
          <a:noFill/>
        </p:spPr>
      </p:pic>
      <p:pic>
        <p:nvPicPr>
          <p:cNvPr id="10" name="Picture 2" descr="http://macmcrae.com/wp-content/_fish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429" b="17714"/>
          <a:stretch>
            <a:fillRect/>
          </a:stretch>
        </p:blipFill>
        <p:spPr bwMode="auto">
          <a:xfrm>
            <a:off x="3566254" y="4849117"/>
            <a:ext cx="762850" cy="540534"/>
          </a:xfrm>
          <a:prstGeom prst="rect">
            <a:avLst/>
          </a:prstGeom>
          <a:noFill/>
        </p:spPr>
      </p:pic>
      <p:pic>
        <p:nvPicPr>
          <p:cNvPr id="11" name="Picture 2" descr="http://macmcrae.com/wp-content/_fish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1429" b="17714"/>
          <a:stretch>
            <a:fillRect/>
          </a:stretch>
        </p:blipFill>
        <p:spPr bwMode="auto">
          <a:xfrm>
            <a:off x="2833254" y="5098266"/>
            <a:ext cx="762850" cy="540534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2934044" y="3084824"/>
            <a:ext cx="2514288" cy="1741982"/>
            <a:chOff x="1495581" y="1226715"/>
            <a:chExt cx="2514288" cy="1741982"/>
          </a:xfrm>
        </p:grpSpPr>
        <p:grpSp>
          <p:nvGrpSpPr>
            <p:cNvPr id="13" name="Group 31"/>
            <p:cNvGrpSpPr/>
            <p:nvPr/>
          </p:nvGrpSpPr>
          <p:grpSpPr>
            <a:xfrm>
              <a:off x="1495581" y="1226715"/>
              <a:ext cx="2514288" cy="1741982"/>
              <a:chOff x="2286000" y="838200"/>
              <a:chExt cx="1847850" cy="1147412"/>
            </a:xfrm>
          </p:grpSpPr>
          <p:pic>
            <p:nvPicPr>
              <p:cNvPr id="17" name="Picture 2" descr="http://macmcrae.com/wp-content/_fish3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1429" b="17714"/>
              <a:stretch>
                <a:fillRect/>
              </a:stretch>
            </p:blipFill>
            <p:spPr bwMode="auto">
              <a:xfrm>
                <a:off x="2971800" y="1093879"/>
                <a:ext cx="1162050" cy="823394"/>
              </a:xfrm>
              <a:prstGeom prst="rect">
                <a:avLst/>
              </a:prstGeom>
              <a:noFill/>
            </p:spPr>
          </p:pic>
          <p:sp>
            <p:nvSpPr>
              <p:cNvPr id="18" name="Freeform 17"/>
              <p:cNvSpPr/>
              <p:nvPr/>
            </p:nvSpPr>
            <p:spPr>
              <a:xfrm>
                <a:off x="2286000" y="838200"/>
                <a:ext cx="920436" cy="1147412"/>
              </a:xfrm>
              <a:custGeom>
                <a:avLst/>
                <a:gdLst>
                  <a:gd name="connsiteX0" fmla="*/ 1427162 w 1435099"/>
                  <a:gd name="connsiteY0" fmla="*/ 1157287 h 2138362"/>
                  <a:gd name="connsiteX1" fmla="*/ 1331912 w 1435099"/>
                  <a:gd name="connsiteY1" fmla="*/ 833437 h 2138362"/>
                  <a:gd name="connsiteX2" fmla="*/ 979487 w 1435099"/>
                  <a:gd name="connsiteY2" fmla="*/ 290512 h 2138362"/>
                  <a:gd name="connsiteX3" fmla="*/ 103187 w 1435099"/>
                  <a:gd name="connsiteY3" fmla="*/ 23812 h 2138362"/>
                  <a:gd name="connsiteX4" fmla="*/ 360362 w 1435099"/>
                  <a:gd name="connsiteY4" fmla="*/ 147637 h 2138362"/>
                  <a:gd name="connsiteX5" fmla="*/ 855662 w 1435099"/>
                  <a:gd name="connsiteY5" fmla="*/ 385762 h 2138362"/>
                  <a:gd name="connsiteX6" fmla="*/ 1074737 w 1435099"/>
                  <a:gd name="connsiteY6" fmla="*/ 862012 h 2138362"/>
                  <a:gd name="connsiteX7" fmla="*/ 1312862 w 1435099"/>
                  <a:gd name="connsiteY7" fmla="*/ 1214437 h 2138362"/>
                  <a:gd name="connsiteX8" fmla="*/ 1160462 w 1435099"/>
                  <a:gd name="connsiteY8" fmla="*/ 1643062 h 2138362"/>
                  <a:gd name="connsiteX9" fmla="*/ 303212 w 1435099"/>
                  <a:gd name="connsiteY9" fmla="*/ 2062162 h 2138362"/>
                  <a:gd name="connsiteX10" fmla="*/ 246062 w 1435099"/>
                  <a:gd name="connsiteY10" fmla="*/ 2100262 h 2138362"/>
                  <a:gd name="connsiteX11" fmla="*/ 731837 w 1435099"/>
                  <a:gd name="connsiteY11" fmla="*/ 1985962 h 2138362"/>
                  <a:gd name="connsiteX12" fmla="*/ 1084262 w 1435099"/>
                  <a:gd name="connsiteY12" fmla="*/ 1843087 h 2138362"/>
                  <a:gd name="connsiteX13" fmla="*/ 1265237 w 1435099"/>
                  <a:gd name="connsiteY13" fmla="*/ 1671637 h 2138362"/>
                  <a:gd name="connsiteX14" fmla="*/ 1360487 w 1435099"/>
                  <a:gd name="connsiteY14" fmla="*/ 1509712 h 2138362"/>
                  <a:gd name="connsiteX15" fmla="*/ 1370012 w 1435099"/>
                  <a:gd name="connsiteY15" fmla="*/ 1452562 h 2138362"/>
                  <a:gd name="connsiteX16" fmla="*/ 1370012 w 1435099"/>
                  <a:gd name="connsiteY16" fmla="*/ 1376362 h 2138362"/>
                  <a:gd name="connsiteX17" fmla="*/ 1379537 w 1435099"/>
                  <a:gd name="connsiteY17" fmla="*/ 1204912 h 2138362"/>
                  <a:gd name="connsiteX18" fmla="*/ 1427162 w 1435099"/>
                  <a:gd name="connsiteY18" fmla="*/ 1157287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35099" h="2138362">
                    <a:moveTo>
                      <a:pt x="1427162" y="1157287"/>
                    </a:moveTo>
                    <a:cubicBezTo>
                      <a:pt x="1419225" y="1095375"/>
                      <a:pt x="1406524" y="977899"/>
                      <a:pt x="1331912" y="833437"/>
                    </a:cubicBezTo>
                    <a:cubicBezTo>
                      <a:pt x="1257300" y="688975"/>
                      <a:pt x="1184274" y="425449"/>
                      <a:pt x="979487" y="290512"/>
                    </a:cubicBezTo>
                    <a:cubicBezTo>
                      <a:pt x="774700" y="155575"/>
                      <a:pt x="206374" y="47624"/>
                      <a:pt x="103187" y="23812"/>
                    </a:cubicBezTo>
                    <a:cubicBezTo>
                      <a:pt x="0" y="0"/>
                      <a:pt x="360362" y="147637"/>
                      <a:pt x="360362" y="147637"/>
                    </a:cubicBezTo>
                    <a:cubicBezTo>
                      <a:pt x="485774" y="207962"/>
                      <a:pt x="736600" y="266700"/>
                      <a:pt x="855662" y="385762"/>
                    </a:cubicBezTo>
                    <a:cubicBezTo>
                      <a:pt x="974724" y="504824"/>
                      <a:pt x="998537" y="723899"/>
                      <a:pt x="1074737" y="862012"/>
                    </a:cubicBezTo>
                    <a:cubicBezTo>
                      <a:pt x="1150937" y="1000125"/>
                      <a:pt x="1298574" y="1084262"/>
                      <a:pt x="1312862" y="1214437"/>
                    </a:cubicBezTo>
                    <a:cubicBezTo>
                      <a:pt x="1327150" y="1344612"/>
                      <a:pt x="1328737" y="1501775"/>
                      <a:pt x="1160462" y="1643062"/>
                    </a:cubicBezTo>
                    <a:cubicBezTo>
                      <a:pt x="992187" y="1784350"/>
                      <a:pt x="455612" y="1985962"/>
                      <a:pt x="303212" y="2062162"/>
                    </a:cubicBezTo>
                    <a:cubicBezTo>
                      <a:pt x="150812" y="2138362"/>
                      <a:pt x="174625" y="2112962"/>
                      <a:pt x="246062" y="2100262"/>
                    </a:cubicBezTo>
                    <a:cubicBezTo>
                      <a:pt x="317499" y="2087562"/>
                      <a:pt x="592137" y="2028824"/>
                      <a:pt x="731837" y="1985962"/>
                    </a:cubicBezTo>
                    <a:cubicBezTo>
                      <a:pt x="871537" y="1943100"/>
                      <a:pt x="995362" y="1895474"/>
                      <a:pt x="1084262" y="1843087"/>
                    </a:cubicBezTo>
                    <a:cubicBezTo>
                      <a:pt x="1173162" y="1790700"/>
                      <a:pt x="1219200" y="1727199"/>
                      <a:pt x="1265237" y="1671637"/>
                    </a:cubicBezTo>
                    <a:cubicBezTo>
                      <a:pt x="1311274" y="1616075"/>
                      <a:pt x="1343025" y="1546224"/>
                      <a:pt x="1360487" y="1509712"/>
                    </a:cubicBezTo>
                    <a:cubicBezTo>
                      <a:pt x="1377949" y="1473200"/>
                      <a:pt x="1368425" y="1474787"/>
                      <a:pt x="1370012" y="1452562"/>
                    </a:cubicBezTo>
                    <a:cubicBezTo>
                      <a:pt x="1371599" y="1430337"/>
                      <a:pt x="1368425" y="1417637"/>
                      <a:pt x="1370012" y="1376362"/>
                    </a:cubicBezTo>
                    <a:cubicBezTo>
                      <a:pt x="1371599" y="1335087"/>
                      <a:pt x="1371600" y="1243012"/>
                      <a:pt x="1379537" y="1204912"/>
                    </a:cubicBezTo>
                    <a:cubicBezTo>
                      <a:pt x="1387474" y="1166812"/>
                      <a:pt x="1435099" y="1219199"/>
                      <a:pt x="1427162" y="1157287"/>
                    </a:cubicBezTo>
                    <a:close/>
                  </a:path>
                </a:pathLst>
              </a:custGeom>
              <a:blipFill>
                <a:blip r:embed="rId7" cstate="print"/>
                <a:stretch>
                  <a:fillRect/>
                </a:stretch>
              </a:blip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03"/>
            <p:cNvGrpSpPr/>
            <p:nvPr/>
          </p:nvGrpSpPr>
          <p:grpSpPr>
            <a:xfrm>
              <a:off x="3429000" y="1828800"/>
              <a:ext cx="457200" cy="457200"/>
              <a:chOff x="3962400" y="914400"/>
              <a:chExt cx="304800" cy="3048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962400" y="914400"/>
                <a:ext cx="304800" cy="304800"/>
              </a:xfrm>
              <a:prstGeom prst="ellipse">
                <a:avLst/>
              </a:prstGeom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114800" y="9906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4052454" y="4879605"/>
            <a:ext cx="195470" cy="218661"/>
            <a:chOff x="3962400" y="914400"/>
            <a:chExt cx="304800" cy="304800"/>
          </a:xfrm>
        </p:grpSpPr>
        <p:sp>
          <p:nvSpPr>
            <p:cNvPr id="20" name="Oval 19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76454" y="4901416"/>
            <a:ext cx="215900" cy="196850"/>
            <a:chOff x="3962400" y="914400"/>
            <a:chExt cx="304800" cy="304800"/>
          </a:xfrm>
        </p:grpSpPr>
        <p:sp>
          <p:nvSpPr>
            <p:cNvPr id="23" name="Oval 22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/>
        </p:nvSpPr>
        <p:spPr>
          <a:xfrm>
            <a:off x="5029200" y="4648200"/>
            <a:ext cx="1066800" cy="914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miley Face 4"/>
          <p:cNvSpPr/>
          <p:nvPr/>
        </p:nvSpPr>
        <p:spPr>
          <a:xfrm>
            <a:off x="2895600" y="22860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Heterozygous or Homozygous Dominant or Homozygous Recessive?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If green is recessive, what is the genotype of the parent on the left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648200" y="22860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4038600" y="4495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410200" y="44196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315200" y="34290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7848600" y="4724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6477000" y="4343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7086600" y="58674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/>
          <p:cNvSpPr/>
          <p:nvPr/>
        </p:nvSpPr>
        <p:spPr>
          <a:xfrm>
            <a:off x="1371600" y="3505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3200400" y="5562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2362200" y="4191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/>
          <p:cNvSpPr/>
          <p:nvPr/>
        </p:nvSpPr>
        <p:spPr>
          <a:xfrm>
            <a:off x="1447800" y="5257800"/>
            <a:ext cx="685800" cy="653142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8229600" y="3886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Heterozygous or Homozygous Dominant or Homozygous Recessive?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genotype of all the flower </a:t>
            </a:r>
            <a:r>
              <a:rPr lang="en-US" dirty="0" smtClean="0"/>
              <a:t>offspring</a:t>
            </a:r>
          </a:p>
          <a:p>
            <a:endParaRPr lang="en-US" dirty="0"/>
          </a:p>
          <a:p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8" descr="http://www.biology.iupui.edu/biocourses/N100/images/10F1.gif"/>
          <p:cNvPicPr>
            <a:picLocks noChangeAspect="1" noChangeArrowheads="1"/>
          </p:cNvPicPr>
          <p:nvPr/>
        </p:nvPicPr>
        <p:blipFill>
          <a:blip r:embed="rId4" cstate="print"/>
          <a:srcRect l="60252" t="5333" r="23013" b="65334"/>
          <a:stretch>
            <a:fillRect/>
          </a:stretch>
        </p:blipFill>
        <p:spPr bwMode="auto">
          <a:xfrm>
            <a:off x="5029200" y="2667000"/>
            <a:ext cx="76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www.biology.iupui.edu/biocourses/N100/images/10F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79" t="4778" r="49512" b="60556"/>
          <a:stretch>
            <a:fillRect/>
          </a:stretch>
        </p:blipFill>
        <p:spPr bwMode="auto">
          <a:xfrm>
            <a:off x="3505200" y="2590800"/>
            <a:ext cx="83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http://www.biology.iupui.edu/biocourses/N100/images/10F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25" t="63445" r="26360"/>
          <a:stretch>
            <a:fillRect/>
          </a:stretch>
        </p:blipFill>
        <p:spPr bwMode="auto">
          <a:xfrm>
            <a:off x="3733800" y="3886200"/>
            <a:ext cx="1981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4" descr="http://www.biology.iupui.edu/biocourses/N100/images/10F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79" t="4778" r="47838" b="60556"/>
          <a:stretch>
            <a:fillRect/>
          </a:stretch>
        </p:blipFill>
        <p:spPr bwMode="auto">
          <a:xfrm>
            <a:off x="5867400" y="39624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 descr="http://www.biology.iupui.edu/biocourses/N100/images/10F1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079" t="4778" r="47838" b="60556"/>
          <a:stretch>
            <a:fillRect/>
          </a:stretch>
        </p:blipFill>
        <p:spPr bwMode="auto">
          <a:xfrm>
            <a:off x="2667000" y="3962400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Heterozygous or Homozygous Dominant or Homozygous Recessive?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Body color of both </a:t>
            </a:r>
            <a:r>
              <a:rPr lang="en-US" dirty="0" smtClean="0"/>
              <a:t>birds in the top right</a:t>
            </a:r>
            <a:r>
              <a:rPr lang="en-US" dirty="0" smtClean="0"/>
              <a:t>?</a:t>
            </a:r>
          </a:p>
          <a:p>
            <a:pPr algn="ctr">
              <a:buNone/>
            </a:pPr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1" descr="C:\Users\Mr. Craig Kohn\Desktop\BUCKY4 January 9th\Univ &amp;  ST Coursework\1) Mt. Horeb - Sp 08\Genetics\part.birds.bmp"/>
          <p:cNvPicPr>
            <a:picLocks noChangeAspect="1" noChangeArrowheads="1"/>
          </p:cNvPicPr>
          <p:nvPr/>
        </p:nvPicPr>
        <p:blipFill>
          <a:blip r:embed="rId4" cstate="print"/>
          <a:srcRect t="3862" b="24287"/>
          <a:stretch>
            <a:fillRect/>
          </a:stretch>
        </p:blipFill>
        <p:spPr bwMode="auto">
          <a:xfrm>
            <a:off x="1342498" y="2438400"/>
            <a:ext cx="7696315" cy="417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would a cross between this couple look like?</a:t>
            </a:r>
          </a:p>
          <a:p>
            <a:endParaRPr lang="en-US" dirty="0" smtClean="0"/>
          </a:p>
          <a:p>
            <a:r>
              <a:rPr lang="en-US" dirty="0" smtClean="0"/>
              <a:t>Mother – RR </a:t>
            </a:r>
          </a:p>
          <a:p>
            <a:r>
              <a:rPr lang="en-US" dirty="0" smtClean="0"/>
              <a:t>Father – </a:t>
            </a:r>
            <a:r>
              <a:rPr lang="en-US" dirty="0" err="1" smtClean="0"/>
              <a:t>rr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 – green allele;  r – blue </a:t>
            </a:r>
            <a:endParaRPr lang="en-US" dirty="0" smtClean="0"/>
          </a:p>
          <a:p>
            <a:r>
              <a:rPr lang="en-US" dirty="0" smtClean="0"/>
              <a:t>All offspring will be Green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likelihood of having attached earlobes in this couple’s first child?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Mother – </a:t>
            </a:r>
            <a:r>
              <a:rPr lang="en-US" dirty="0" err="1" smtClean="0"/>
              <a:t>Rr</a:t>
            </a:r>
            <a:endParaRPr lang="en-US" dirty="0" smtClean="0"/>
          </a:p>
          <a:p>
            <a:r>
              <a:rPr lang="en-US" dirty="0" smtClean="0"/>
              <a:t>Father – </a:t>
            </a:r>
            <a:r>
              <a:rPr lang="en-US" dirty="0" err="1" smtClean="0"/>
              <a:t>Rr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 – Unattached earlobes;  r – attached </a:t>
            </a:r>
            <a:r>
              <a:rPr lang="en-US" dirty="0" smtClean="0"/>
              <a:t>earlobes</a:t>
            </a:r>
          </a:p>
          <a:p>
            <a:r>
              <a:rPr lang="en-US" dirty="0" smtClean="0"/>
              <a:t>25% or 1 /4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C:\Users\Mr. Craig Kohn\Desktop\BUCKY4 January 9th\Univ &amp;  ST Coursework\1) Mt. Horeb - Sp 08\Genetics\part.birds.bmp"/>
          <p:cNvPicPr>
            <a:picLocks noChangeAspect="1" noChangeArrowheads="1"/>
          </p:cNvPicPr>
          <p:nvPr/>
        </p:nvPicPr>
        <p:blipFill>
          <a:blip r:embed="rId3" cstate="print"/>
          <a:srcRect t="3862" b="24287"/>
          <a:stretch>
            <a:fillRect/>
          </a:stretch>
        </p:blipFill>
        <p:spPr bwMode="auto">
          <a:xfrm>
            <a:off x="1524001" y="2555953"/>
            <a:ext cx="7620000" cy="412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What will the feet look like on the birds in the unhatched eggs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All big</a:t>
            </a:r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C:\Users\Mr. Craig Kohn\Desktop\BUCKY4 January 9th\Univ &amp;  ST Coursework\1) Mt. Horeb - Sp 08\Genetics\part.birds.bmp"/>
          <p:cNvPicPr>
            <a:picLocks noChangeAspect="1" noChangeArrowheads="1"/>
          </p:cNvPicPr>
          <p:nvPr/>
        </p:nvPicPr>
        <p:blipFill>
          <a:blip r:embed="rId3" cstate="print"/>
          <a:srcRect t="3862" b="24287"/>
          <a:stretch>
            <a:fillRect/>
          </a:stretch>
        </p:blipFill>
        <p:spPr bwMode="auto">
          <a:xfrm>
            <a:off x="1409599" y="2667000"/>
            <a:ext cx="773440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be the color of the beaks in the unhatched babies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All orange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4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Babies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If we crossed these two </a:t>
            </a:r>
            <a:r>
              <a:rPr lang="en-US" dirty="0" smtClean="0"/>
              <a:t>fish, what is the likelihood of having a red baby?</a:t>
            </a:r>
          </a:p>
          <a:p>
            <a:r>
              <a:rPr lang="en-US" dirty="0" smtClean="0"/>
              <a:t>50% or 2/4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17548" y="2773610"/>
            <a:ext cx="1581150" cy="1339514"/>
            <a:chOff x="3352800" y="2614613"/>
            <a:chExt cx="1924050" cy="1644314"/>
          </a:xfrm>
        </p:grpSpPr>
        <p:pic>
          <p:nvPicPr>
            <p:cNvPr id="6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429" b="17714"/>
            <a:stretch>
              <a:fillRect/>
            </a:stretch>
          </p:blipFill>
          <p:spPr bwMode="auto">
            <a:xfrm>
              <a:off x="3352800" y="2895600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7" name="Freeform 6"/>
            <p:cNvSpPr/>
            <p:nvPr/>
          </p:nvSpPr>
          <p:spPr>
            <a:xfrm rot="21335234">
              <a:off x="3930650" y="2614613"/>
              <a:ext cx="803275" cy="820737"/>
            </a:xfrm>
            <a:custGeom>
              <a:avLst/>
              <a:gdLst>
                <a:gd name="connsiteX0" fmla="*/ 793750 w 803275"/>
                <a:gd name="connsiteY0" fmla="*/ 595312 h 820737"/>
                <a:gd name="connsiteX1" fmla="*/ 631825 w 803275"/>
                <a:gd name="connsiteY1" fmla="*/ 328612 h 820737"/>
                <a:gd name="connsiteX2" fmla="*/ 279400 w 803275"/>
                <a:gd name="connsiteY2" fmla="*/ 42862 h 820737"/>
                <a:gd name="connsiteX3" fmla="*/ 22225 w 803275"/>
                <a:gd name="connsiteY3" fmla="*/ 71437 h 820737"/>
                <a:gd name="connsiteX4" fmla="*/ 146050 w 803275"/>
                <a:gd name="connsiteY4" fmla="*/ 80962 h 820737"/>
                <a:gd name="connsiteX5" fmla="*/ 279400 w 803275"/>
                <a:gd name="connsiteY5" fmla="*/ 300037 h 820737"/>
                <a:gd name="connsiteX6" fmla="*/ 184150 w 803275"/>
                <a:gd name="connsiteY6" fmla="*/ 757237 h 820737"/>
                <a:gd name="connsiteX7" fmla="*/ 203200 w 803275"/>
                <a:gd name="connsiteY7" fmla="*/ 681037 h 820737"/>
                <a:gd name="connsiteX8" fmla="*/ 374650 w 803275"/>
                <a:gd name="connsiteY8" fmla="*/ 614362 h 820737"/>
                <a:gd name="connsiteX9" fmla="*/ 574675 w 803275"/>
                <a:gd name="connsiteY9" fmla="*/ 585787 h 820737"/>
                <a:gd name="connsiteX10" fmla="*/ 793750 w 803275"/>
                <a:gd name="connsiteY10" fmla="*/ 595312 h 82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3275" h="820737">
                  <a:moveTo>
                    <a:pt x="793750" y="595312"/>
                  </a:moveTo>
                  <a:cubicBezTo>
                    <a:pt x="803275" y="552450"/>
                    <a:pt x="717550" y="420687"/>
                    <a:pt x="631825" y="328612"/>
                  </a:cubicBezTo>
                  <a:cubicBezTo>
                    <a:pt x="546100" y="236537"/>
                    <a:pt x="381000" y="85725"/>
                    <a:pt x="279400" y="42862"/>
                  </a:cubicBezTo>
                  <a:cubicBezTo>
                    <a:pt x="177800" y="0"/>
                    <a:pt x="44450" y="65087"/>
                    <a:pt x="22225" y="71437"/>
                  </a:cubicBezTo>
                  <a:cubicBezTo>
                    <a:pt x="0" y="77787"/>
                    <a:pt x="103188" y="42862"/>
                    <a:pt x="146050" y="80962"/>
                  </a:cubicBezTo>
                  <a:cubicBezTo>
                    <a:pt x="188912" y="119062"/>
                    <a:pt x="273050" y="187325"/>
                    <a:pt x="279400" y="300037"/>
                  </a:cubicBezTo>
                  <a:cubicBezTo>
                    <a:pt x="285750" y="412749"/>
                    <a:pt x="196850" y="693737"/>
                    <a:pt x="184150" y="757237"/>
                  </a:cubicBezTo>
                  <a:cubicBezTo>
                    <a:pt x="171450" y="820737"/>
                    <a:pt x="171450" y="704849"/>
                    <a:pt x="203200" y="681037"/>
                  </a:cubicBezTo>
                  <a:cubicBezTo>
                    <a:pt x="234950" y="657225"/>
                    <a:pt x="312738" y="630237"/>
                    <a:pt x="374650" y="614362"/>
                  </a:cubicBezTo>
                  <a:cubicBezTo>
                    <a:pt x="436563" y="598487"/>
                    <a:pt x="509588" y="590549"/>
                    <a:pt x="574675" y="585787"/>
                  </a:cubicBezTo>
                  <a:cubicBezTo>
                    <a:pt x="639762" y="581025"/>
                    <a:pt x="784225" y="638174"/>
                    <a:pt x="793750" y="595312"/>
                  </a:cubicBezTo>
                  <a:close/>
                </a:path>
              </a:pathLst>
            </a:custGeom>
            <a:solidFill>
              <a:srgbClr val="4F741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2" descr="http://macmcrae.com/wp-content/_fish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1429" b="17714"/>
          <a:stretch>
            <a:fillRect/>
          </a:stretch>
        </p:blipFill>
        <p:spPr bwMode="auto">
          <a:xfrm>
            <a:off x="7086600" y="5607938"/>
            <a:ext cx="1764204" cy="1250062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914400" y="2819400"/>
            <a:ext cx="2520446" cy="1741982"/>
            <a:chOff x="4419600" y="0"/>
            <a:chExt cx="3067050" cy="2138362"/>
          </a:xfrm>
        </p:grpSpPr>
        <p:pic>
          <p:nvPicPr>
            <p:cNvPr id="10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t="11429" b="17714"/>
            <a:stretch>
              <a:fillRect/>
            </a:stretch>
          </p:blipFill>
          <p:spPr bwMode="auto">
            <a:xfrm>
              <a:off x="5562600" y="617873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11" name="Freeform 10"/>
            <p:cNvSpPr/>
            <p:nvPr/>
          </p:nvSpPr>
          <p:spPr>
            <a:xfrm>
              <a:off x="4419600" y="0"/>
              <a:ext cx="1524000" cy="2138362"/>
            </a:xfrm>
            <a:custGeom>
              <a:avLst/>
              <a:gdLst>
                <a:gd name="connsiteX0" fmla="*/ 1427162 w 1435099"/>
                <a:gd name="connsiteY0" fmla="*/ 1157287 h 2138362"/>
                <a:gd name="connsiteX1" fmla="*/ 1331912 w 1435099"/>
                <a:gd name="connsiteY1" fmla="*/ 833437 h 2138362"/>
                <a:gd name="connsiteX2" fmla="*/ 979487 w 1435099"/>
                <a:gd name="connsiteY2" fmla="*/ 290512 h 2138362"/>
                <a:gd name="connsiteX3" fmla="*/ 103187 w 1435099"/>
                <a:gd name="connsiteY3" fmla="*/ 23812 h 2138362"/>
                <a:gd name="connsiteX4" fmla="*/ 360362 w 1435099"/>
                <a:gd name="connsiteY4" fmla="*/ 147637 h 2138362"/>
                <a:gd name="connsiteX5" fmla="*/ 855662 w 1435099"/>
                <a:gd name="connsiteY5" fmla="*/ 385762 h 2138362"/>
                <a:gd name="connsiteX6" fmla="*/ 1074737 w 1435099"/>
                <a:gd name="connsiteY6" fmla="*/ 862012 h 2138362"/>
                <a:gd name="connsiteX7" fmla="*/ 1312862 w 1435099"/>
                <a:gd name="connsiteY7" fmla="*/ 1214437 h 2138362"/>
                <a:gd name="connsiteX8" fmla="*/ 1160462 w 1435099"/>
                <a:gd name="connsiteY8" fmla="*/ 1643062 h 2138362"/>
                <a:gd name="connsiteX9" fmla="*/ 303212 w 1435099"/>
                <a:gd name="connsiteY9" fmla="*/ 2062162 h 2138362"/>
                <a:gd name="connsiteX10" fmla="*/ 246062 w 1435099"/>
                <a:gd name="connsiteY10" fmla="*/ 2100262 h 2138362"/>
                <a:gd name="connsiteX11" fmla="*/ 731837 w 1435099"/>
                <a:gd name="connsiteY11" fmla="*/ 1985962 h 2138362"/>
                <a:gd name="connsiteX12" fmla="*/ 1084262 w 1435099"/>
                <a:gd name="connsiteY12" fmla="*/ 1843087 h 2138362"/>
                <a:gd name="connsiteX13" fmla="*/ 1265237 w 1435099"/>
                <a:gd name="connsiteY13" fmla="*/ 1671637 h 2138362"/>
                <a:gd name="connsiteX14" fmla="*/ 1360487 w 1435099"/>
                <a:gd name="connsiteY14" fmla="*/ 1509712 h 2138362"/>
                <a:gd name="connsiteX15" fmla="*/ 1370012 w 1435099"/>
                <a:gd name="connsiteY15" fmla="*/ 1452562 h 2138362"/>
                <a:gd name="connsiteX16" fmla="*/ 1370012 w 1435099"/>
                <a:gd name="connsiteY16" fmla="*/ 1376362 h 2138362"/>
                <a:gd name="connsiteX17" fmla="*/ 1379537 w 1435099"/>
                <a:gd name="connsiteY17" fmla="*/ 1204912 h 2138362"/>
                <a:gd name="connsiteX18" fmla="*/ 1427162 w 1435099"/>
                <a:gd name="connsiteY18" fmla="*/ 1157287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5099" h="2138362">
                  <a:moveTo>
                    <a:pt x="1427162" y="1157287"/>
                  </a:moveTo>
                  <a:cubicBezTo>
                    <a:pt x="1419225" y="1095375"/>
                    <a:pt x="1406524" y="977899"/>
                    <a:pt x="1331912" y="833437"/>
                  </a:cubicBezTo>
                  <a:cubicBezTo>
                    <a:pt x="1257300" y="688975"/>
                    <a:pt x="1184274" y="425449"/>
                    <a:pt x="979487" y="290512"/>
                  </a:cubicBezTo>
                  <a:cubicBezTo>
                    <a:pt x="774700" y="155575"/>
                    <a:pt x="206374" y="47624"/>
                    <a:pt x="103187" y="23812"/>
                  </a:cubicBezTo>
                  <a:cubicBezTo>
                    <a:pt x="0" y="0"/>
                    <a:pt x="360362" y="147637"/>
                    <a:pt x="360362" y="147637"/>
                  </a:cubicBezTo>
                  <a:cubicBezTo>
                    <a:pt x="485774" y="207962"/>
                    <a:pt x="736600" y="266700"/>
                    <a:pt x="855662" y="385762"/>
                  </a:cubicBezTo>
                  <a:cubicBezTo>
                    <a:pt x="974724" y="504824"/>
                    <a:pt x="998537" y="723899"/>
                    <a:pt x="1074737" y="862012"/>
                  </a:cubicBezTo>
                  <a:cubicBezTo>
                    <a:pt x="1150937" y="1000125"/>
                    <a:pt x="1298574" y="1084262"/>
                    <a:pt x="1312862" y="1214437"/>
                  </a:cubicBezTo>
                  <a:cubicBezTo>
                    <a:pt x="1327150" y="1344612"/>
                    <a:pt x="1328737" y="1501775"/>
                    <a:pt x="1160462" y="1643062"/>
                  </a:cubicBezTo>
                  <a:cubicBezTo>
                    <a:pt x="992187" y="1784350"/>
                    <a:pt x="455612" y="1985962"/>
                    <a:pt x="303212" y="2062162"/>
                  </a:cubicBezTo>
                  <a:cubicBezTo>
                    <a:pt x="150812" y="2138362"/>
                    <a:pt x="174625" y="2112962"/>
                    <a:pt x="246062" y="2100262"/>
                  </a:cubicBezTo>
                  <a:cubicBezTo>
                    <a:pt x="317499" y="2087562"/>
                    <a:pt x="592137" y="2028824"/>
                    <a:pt x="731837" y="1985962"/>
                  </a:cubicBezTo>
                  <a:cubicBezTo>
                    <a:pt x="871537" y="1943100"/>
                    <a:pt x="995362" y="1895474"/>
                    <a:pt x="1084262" y="1843087"/>
                  </a:cubicBezTo>
                  <a:cubicBezTo>
                    <a:pt x="1173162" y="1790700"/>
                    <a:pt x="1219200" y="1727199"/>
                    <a:pt x="1265237" y="1671637"/>
                  </a:cubicBezTo>
                  <a:cubicBezTo>
                    <a:pt x="1311274" y="1616075"/>
                    <a:pt x="1343025" y="1546224"/>
                    <a:pt x="1360487" y="1509712"/>
                  </a:cubicBezTo>
                  <a:cubicBezTo>
                    <a:pt x="1377949" y="1473200"/>
                    <a:pt x="1368425" y="1474787"/>
                    <a:pt x="1370012" y="1452562"/>
                  </a:cubicBezTo>
                  <a:cubicBezTo>
                    <a:pt x="1371599" y="1430337"/>
                    <a:pt x="1368425" y="1417637"/>
                    <a:pt x="1370012" y="1376362"/>
                  </a:cubicBezTo>
                  <a:cubicBezTo>
                    <a:pt x="1371599" y="1335087"/>
                    <a:pt x="1371600" y="1243012"/>
                    <a:pt x="1379537" y="1204912"/>
                  </a:cubicBezTo>
                  <a:cubicBezTo>
                    <a:pt x="1387474" y="1166812"/>
                    <a:pt x="1435099" y="1219199"/>
                    <a:pt x="1427162" y="115728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84644" y="5116018"/>
            <a:ext cx="2520446" cy="1741982"/>
            <a:chOff x="2819400" y="2757488"/>
            <a:chExt cx="3067050" cy="2138362"/>
          </a:xfrm>
        </p:grpSpPr>
        <p:pic>
          <p:nvPicPr>
            <p:cNvPr id="13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t="11429" b="17714"/>
            <a:stretch>
              <a:fillRect/>
            </a:stretch>
          </p:blipFill>
          <p:spPr bwMode="auto">
            <a:xfrm>
              <a:off x="3962400" y="3352800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14" name="Freeform 13"/>
            <p:cNvSpPr/>
            <p:nvPr/>
          </p:nvSpPr>
          <p:spPr>
            <a:xfrm>
              <a:off x="2819400" y="2757488"/>
              <a:ext cx="1524000" cy="2138362"/>
            </a:xfrm>
            <a:custGeom>
              <a:avLst/>
              <a:gdLst>
                <a:gd name="connsiteX0" fmla="*/ 1427162 w 1435099"/>
                <a:gd name="connsiteY0" fmla="*/ 1157287 h 2138362"/>
                <a:gd name="connsiteX1" fmla="*/ 1331912 w 1435099"/>
                <a:gd name="connsiteY1" fmla="*/ 833437 h 2138362"/>
                <a:gd name="connsiteX2" fmla="*/ 979487 w 1435099"/>
                <a:gd name="connsiteY2" fmla="*/ 290512 h 2138362"/>
                <a:gd name="connsiteX3" fmla="*/ 103187 w 1435099"/>
                <a:gd name="connsiteY3" fmla="*/ 23812 h 2138362"/>
                <a:gd name="connsiteX4" fmla="*/ 360362 w 1435099"/>
                <a:gd name="connsiteY4" fmla="*/ 147637 h 2138362"/>
                <a:gd name="connsiteX5" fmla="*/ 855662 w 1435099"/>
                <a:gd name="connsiteY5" fmla="*/ 385762 h 2138362"/>
                <a:gd name="connsiteX6" fmla="*/ 1074737 w 1435099"/>
                <a:gd name="connsiteY6" fmla="*/ 862012 h 2138362"/>
                <a:gd name="connsiteX7" fmla="*/ 1312862 w 1435099"/>
                <a:gd name="connsiteY7" fmla="*/ 1214437 h 2138362"/>
                <a:gd name="connsiteX8" fmla="*/ 1160462 w 1435099"/>
                <a:gd name="connsiteY8" fmla="*/ 1643062 h 2138362"/>
                <a:gd name="connsiteX9" fmla="*/ 303212 w 1435099"/>
                <a:gd name="connsiteY9" fmla="*/ 2062162 h 2138362"/>
                <a:gd name="connsiteX10" fmla="*/ 246062 w 1435099"/>
                <a:gd name="connsiteY10" fmla="*/ 2100262 h 2138362"/>
                <a:gd name="connsiteX11" fmla="*/ 731837 w 1435099"/>
                <a:gd name="connsiteY11" fmla="*/ 1985962 h 2138362"/>
                <a:gd name="connsiteX12" fmla="*/ 1084262 w 1435099"/>
                <a:gd name="connsiteY12" fmla="*/ 1843087 h 2138362"/>
                <a:gd name="connsiteX13" fmla="*/ 1265237 w 1435099"/>
                <a:gd name="connsiteY13" fmla="*/ 1671637 h 2138362"/>
                <a:gd name="connsiteX14" fmla="*/ 1360487 w 1435099"/>
                <a:gd name="connsiteY14" fmla="*/ 1509712 h 2138362"/>
                <a:gd name="connsiteX15" fmla="*/ 1370012 w 1435099"/>
                <a:gd name="connsiteY15" fmla="*/ 1452562 h 2138362"/>
                <a:gd name="connsiteX16" fmla="*/ 1370012 w 1435099"/>
                <a:gd name="connsiteY16" fmla="*/ 1376362 h 2138362"/>
                <a:gd name="connsiteX17" fmla="*/ 1379537 w 1435099"/>
                <a:gd name="connsiteY17" fmla="*/ 1204912 h 2138362"/>
                <a:gd name="connsiteX18" fmla="*/ 1427162 w 1435099"/>
                <a:gd name="connsiteY18" fmla="*/ 1157287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5099" h="2138362">
                  <a:moveTo>
                    <a:pt x="1427162" y="1157287"/>
                  </a:moveTo>
                  <a:cubicBezTo>
                    <a:pt x="1419225" y="1095375"/>
                    <a:pt x="1406524" y="977899"/>
                    <a:pt x="1331912" y="833437"/>
                  </a:cubicBezTo>
                  <a:cubicBezTo>
                    <a:pt x="1257300" y="688975"/>
                    <a:pt x="1184274" y="425449"/>
                    <a:pt x="979487" y="290512"/>
                  </a:cubicBezTo>
                  <a:cubicBezTo>
                    <a:pt x="774700" y="155575"/>
                    <a:pt x="206374" y="47624"/>
                    <a:pt x="103187" y="23812"/>
                  </a:cubicBezTo>
                  <a:cubicBezTo>
                    <a:pt x="0" y="0"/>
                    <a:pt x="360362" y="147637"/>
                    <a:pt x="360362" y="147637"/>
                  </a:cubicBezTo>
                  <a:cubicBezTo>
                    <a:pt x="485774" y="207962"/>
                    <a:pt x="736600" y="266700"/>
                    <a:pt x="855662" y="385762"/>
                  </a:cubicBezTo>
                  <a:cubicBezTo>
                    <a:pt x="974724" y="504824"/>
                    <a:pt x="998537" y="723899"/>
                    <a:pt x="1074737" y="862012"/>
                  </a:cubicBezTo>
                  <a:cubicBezTo>
                    <a:pt x="1150937" y="1000125"/>
                    <a:pt x="1298574" y="1084262"/>
                    <a:pt x="1312862" y="1214437"/>
                  </a:cubicBezTo>
                  <a:cubicBezTo>
                    <a:pt x="1327150" y="1344612"/>
                    <a:pt x="1328737" y="1501775"/>
                    <a:pt x="1160462" y="1643062"/>
                  </a:cubicBezTo>
                  <a:cubicBezTo>
                    <a:pt x="992187" y="1784350"/>
                    <a:pt x="455612" y="1985962"/>
                    <a:pt x="303212" y="2062162"/>
                  </a:cubicBezTo>
                  <a:cubicBezTo>
                    <a:pt x="150812" y="2138362"/>
                    <a:pt x="174625" y="2112962"/>
                    <a:pt x="246062" y="2100262"/>
                  </a:cubicBezTo>
                  <a:cubicBezTo>
                    <a:pt x="317499" y="2087562"/>
                    <a:pt x="592137" y="2028824"/>
                    <a:pt x="731837" y="1985962"/>
                  </a:cubicBezTo>
                  <a:cubicBezTo>
                    <a:pt x="871537" y="1943100"/>
                    <a:pt x="995362" y="1895474"/>
                    <a:pt x="1084262" y="1843087"/>
                  </a:cubicBezTo>
                  <a:cubicBezTo>
                    <a:pt x="1173162" y="1790700"/>
                    <a:pt x="1219200" y="1727199"/>
                    <a:pt x="1265237" y="1671637"/>
                  </a:cubicBezTo>
                  <a:cubicBezTo>
                    <a:pt x="1311274" y="1616075"/>
                    <a:pt x="1343025" y="1546224"/>
                    <a:pt x="1360487" y="1509712"/>
                  </a:cubicBezTo>
                  <a:cubicBezTo>
                    <a:pt x="1377949" y="1473200"/>
                    <a:pt x="1368425" y="1474787"/>
                    <a:pt x="1370012" y="1452562"/>
                  </a:cubicBezTo>
                  <a:cubicBezTo>
                    <a:pt x="1371599" y="1430337"/>
                    <a:pt x="1368425" y="1417637"/>
                    <a:pt x="1370012" y="1376362"/>
                  </a:cubicBezTo>
                  <a:cubicBezTo>
                    <a:pt x="1371599" y="1335087"/>
                    <a:pt x="1371600" y="1243012"/>
                    <a:pt x="1379537" y="1204912"/>
                  </a:cubicBezTo>
                  <a:cubicBezTo>
                    <a:pt x="1387474" y="1166812"/>
                    <a:pt x="1435099" y="1219199"/>
                    <a:pt x="1427162" y="1157287"/>
                  </a:cubicBezTo>
                  <a:close/>
                </a:path>
              </a:pathLst>
            </a:custGeom>
            <a:blipFill>
              <a:blip r:embed="rId6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2" descr="http://macmcrae.com/wp-content/_fish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1429" b="17714"/>
          <a:stretch>
            <a:fillRect/>
          </a:stretch>
        </p:blipFill>
        <p:spPr bwMode="auto">
          <a:xfrm>
            <a:off x="7696200" y="5029200"/>
            <a:ext cx="964694" cy="683554"/>
          </a:xfrm>
          <a:prstGeom prst="rect">
            <a:avLst/>
          </a:prstGeom>
          <a:noFill/>
        </p:spPr>
      </p:pic>
      <p:pic>
        <p:nvPicPr>
          <p:cNvPr id="16" name="Picture 2" descr="http://macmcrae.com/wp-content/_fish3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1429" b="17714"/>
          <a:stretch>
            <a:fillRect/>
          </a:stretch>
        </p:blipFill>
        <p:spPr bwMode="auto">
          <a:xfrm>
            <a:off x="7315200" y="4495800"/>
            <a:ext cx="964694" cy="683554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6324600" y="4800600"/>
            <a:ext cx="1375062" cy="842612"/>
            <a:chOff x="4419600" y="0"/>
            <a:chExt cx="3067050" cy="2138362"/>
          </a:xfrm>
        </p:grpSpPr>
        <p:pic>
          <p:nvPicPr>
            <p:cNvPr id="18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t="11429" b="17714"/>
            <a:stretch>
              <a:fillRect/>
            </a:stretch>
          </p:blipFill>
          <p:spPr bwMode="auto">
            <a:xfrm>
              <a:off x="5562600" y="617873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19" name="Freeform 18"/>
            <p:cNvSpPr/>
            <p:nvPr/>
          </p:nvSpPr>
          <p:spPr>
            <a:xfrm>
              <a:off x="4419600" y="0"/>
              <a:ext cx="1524000" cy="2138362"/>
            </a:xfrm>
            <a:custGeom>
              <a:avLst/>
              <a:gdLst>
                <a:gd name="connsiteX0" fmla="*/ 1427162 w 1435099"/>
                <a:gd name="connsiteY0" fmla="*/ 1157287 h 2138362"/>
                <a:gd name="connsiteX1" fmla="*/ 1331912 w 1435099"/>
                <a:gd name="connsiteY1" fmla="*/ 833437 h 2138362"/>
                <a:gd name="connsiteX2" fmla="*/ 979487 w 1435099"/>
                <a:gd name="connsiteY2" fmla="*/ 290512 h 2138362"/>
                <a:gd name="connsiteX3" fmla="*/ 103187 w 1435099"/>
                <a:gd name="connsiteY3" fmla="*/ 23812 h 2138362"/>
                <a:gd name="connsiteX4" fmla="*/ 360362 w 1435099"/>
                <a:gd name="connsiteY4" fmla="*/ 147637 h 2138362"/>
                <a:gd name="connsiteX5" fmla="*/ 855662 w 1435099"/>
                <a:gd name="connsiteY5" fmla="*/ 385762 h 2138362"/>
                <a:gd name="connsiteX6" fmla="*/ 1074737 w 1435099"/>
                <a:gd name="connsiteY6" fmla="*/ 862012 h 2138362"/>
                <a:gd name="connsiteX7" fmla="*/ 1312862 w 1435099"/>
                <a:gd name="connsiteY7" fmla="*/ 1214437 h 2138362"/>
                <a:gd name="connsiteX8" fmla="*/ 1160462 w 1435099"/>
                <a:gd name="connsiteY8" fmla="*/ 1643062 h 2138362"/>
                <a:gd name="connsiteX9" fmla="*/ 303212 w 1435099"/>
                <a:gd name="connsiteY9" fmla="*/ 2062162 h 2138362"/>
                <a:gd name="connsiteX10" fmla="*/ 246062 w 1435099"/>
                <a:gd name="connsiteY10" fmla="*/ 2100262 h 2138362"/>
                <a:gd name="connsiteX11" fmla="*/ 731837 w 1435099"/>
                <a:gd name="connsiteY11" fmla="*/ 1985962 h 2138362"/>
                <a:gd name="connsiteX12" fmla="*/ 1084262 w 1435099"/>
                <a:gd name="connsiteY12" fmla="*/ 1843087 h 2138362"/>
                <a:gd name="connsiteX13" fmla="*/ 1265237 w 1435099"/>
                <a:gd name="connsiteY13" fmla="*/ 1671637 h 2138362"/>
                <a:gd name="connsiteX14" fmla="*/ 1360487 w 1435099"/>
                <a:gd name="connsiteY14" fmla="*/ 1509712 h 2138362"/>
                <a:gd name="connsiteX15" fmla="*/ 1370012 w 1435099"/>
                <a:gd name="connsiteY15" fmla="*/ 1452562 h 2138362"/>
                <a:gd name="connsiteX16" fmla="*/ 1370012 w 1435099"/>
                <a:gd name="connsiteY16" fmla="*/ 1376362 h 2138362"/>
                <a:gd name="connsiteX17" fmla="*/ 1379537 w 1435099"/>
                <a:gd name="connsiteY17" fmla="*/ 1204912 h 2138362"/>
                <a:gd name="connsiteX18" fmla="*/ 1427162 w 1435099"/>
                <a:gd name="connsiteY18" fmla="*/ 1157287 h 213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5099" h="2138362">
                  <a:moveTo>
                    <a:pt x="1427162" y="1157287"/>
                  </a:moveTo>
                  <a:cubicBezTo>
                    <a:pt x="1419225" y="1095375"/>
                    <a:pt x="1406524" y="977899"/>
                    <a:pt x="1331912" y="833437"/>
                  </a:cubicBezTo>
                  <a:cubicBezTo>
                    <a:pt x="1257300" y="688975"/>
                    <a:pt x="1184274" y="425449"/>
                    <a:pt x="979487" y="290512"/>
                  </a:cubicBezTo>
                  <a:cubicBezTo>
                    <a:pt x="774700" y="155575"/>
                    <a:pt x="206374" y="47624"/>
                    <a:pt x="103187" y="23812"/>
                  </a:cubicBezTo>
                  <a:cubicBezTo>
                    <a:pt x="0" y="0"/>
                    <a:pt x="360362" y="147637"/>
                    <a:pt x="360362" y="147637"/>
                  </a:cubicBezTo>
                  <a:cubicBezTo>
                    <a:pt x="485774" y="207962"/>
                    <a:pt x="736600" y="266700"/>
                    <a:pt x="855662" y="385762"/>
                  </a:cubicBezTo>
                  <a:cubicBezTo>
                    <a:pt x="974724" y="504824"/>
                    <a:pt x="998537" y="723899"/>
                    <a:pt x="1074737" y="862012"/>
                  </a:cubicBezTo>
                  <a:cubicBezTo>
                    <a:pt x="1150937" y="1000125"/>
                    <a:pt x="1298574" y="1084262"/>
                    <a:pt x="1312862" y="1214437"/>
                  </a:cubicBezTo>
                  <a:cubicBezTo>
                    <a:pt x="1327150" y="1344612"/>
                    <a:pt x="1328737" y="1501775"/>
                    <a:pt x="1160462" y="1643062"/>
                  </a:cubicBezTo>
                  <a:cubicBezTo>
                    <a:pt x="992187" y="1784350"/>
                    <a:pt x="455612" y="1985962"/>
                    <a:pt x="303212" y="2062162"/>
                  </a:cubicBezTo>
                  <a:cubicBezTo>
                    <a:pt x="150812" y="2138362"/>
                    <a:pt x="174625" y="2112962"/>
                    <a:pt x="246062" y="2100262"/>
                  </a:cubicBezTo>
                  <a:cubicBezTo>
                    <a:pt x="317499" y="2087562"/>
                    <a:pt x="592137" y="2028824"/>
                    <a:pt x="731837" y="1985962"/>
                  </a:cubicBezTo>
                  <a:cubicBezTo>
                    <a:pt x="871537" y="1943100"/>
                    <a:pt x="995362" y="1895474"/>
                    <a:pt x="1084262" y="1843087"/>
                  </a:cubicBezTo>
                  <a:cubicBezTo>
                    <a:pt x="1173162" y="1790700"/>
                    <a:pt x="1219200" y="1727199"/>
                    <a:pt x="1265237" y="1671637"/>
                  </a:cubicBezTo>
                  <a:cubicBezTo>
                    <a:pt x="1311274" y="1616075"/>
                    <a:pt x="1343025" y="1546224"/>
                    <a:pt x="1360487" y="1509712"/>
                  </a:cubicBezTo>
                  <a:cubicBezTo>
                    <a:pt x="1377949" y="1473200"/>
                    <a:pt x="1368425" y="1474787"/>
                    <a:pt x="1370012" y="1452562"/>
                  </a:cubicBezTo>
                  <a:cubicBezTo>
                    <a:pt x="1371599" y="1430337"/>
                    <a:pt x="1368425" y="1417637"/>
                    <a:pt x="1370012" y="1376362"/>
                  </a:cubicBezTo>
                  <a:cubicBezTo>
                    <a:pt x="1371599" y="1335087"/>
                    <a:pt x="1371600" y="1243012"/>
                    <a:pt x="1379537" y="1204912"/>
                  </a:cubicBezTo>
                  <a:cubicBezTo>
                    <a:pt x="1387474" y="1166812"/>
                    <a:pt x="1435099" y="1219199"/>
                    <a:pt x="1427162" y="1157287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19304" y="4675297"/>
            <a:ext cx="971550" cy="729914"/>
            <a:chOff x="3352800" y="2614613"/>
            <a:chExt cx="1924050" cy="1644314"/>
          </a:xfrm>
        </p:grpSpPr>
        <p:pic>
          <p:nvPicPr>
            <p:cNvPr id="21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429" b="17714"/>
            <a:stretch>
              <a:fillRect/>
            </a:stretch>
          </p:blipFill>
          <p:spPr bwMode="auto">
            <a:xfrm>
              <a:off x="3352800" y="2895600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22" name="Freeform 21"/>
            <p:cNvSpPr/>
            <p:nvPr/>
          </p:nvSpPr>
          <p:spPr>
            <a:xfrm rot="21335234">
              <a:off x="3930650" y="2614613"/>
              <a:ext cx="803275" cy="820737"/>
            </a:xfrm>
            <a:custGeom>
              <a:avLst/>
              <a:gdLst>
                <a:gd name="connsiteX0" fmla="*/ 793750 w 803275"/>
                <a:gd name="connsiteY0" fmla="*/ 595312 h 820737"/>
                <a:gd name="connsiteX1" fmla="*/ 631825 w 803275"/>
                <a:gd name="connsiteY1" fmla="*/ 328612 h 820737"/>
                <a:gd name="connsiteX2" fmla="*/ 279400 w 803275"/>
                <a:gd name="connsiteY2" fmla="*/ 42862 h 820737"/>
                <a:gd name="connsiteX3" fmla="*/ 22225 w 803275"/>
                <a:gd name="connsiteY3" fmla="*/ 71437 h 820737"/>
                <a:gd name="connsiteX4" fmla="*/ 146050 w 803275"/>
                <a:gd name="connsiteY4" fmla="*/ 80962 h 820737"/>
                <a:gd name="connsiteX5" fmla="*/ 279400 w 803275"/>
                <a:gd name="connsiteY5" fmla="*/ 300037 h 820737"/>
                <a:gd name="connsiteX6" fmla="*/ 184150 w 803275"/>
                <a:gd name="connsiteY6" fmla="*/ 757237 h 820737"/>
                <a:gd name="connsiteX7" fmla="*/ 203200 w 803275"/>
                <a:gd name="connsiteY7" fmla="*/ 681037 h 820737"/>
                <a:gd name="connsiteX8" fmla="*/ 374650 w 803275"/>
                <a:gd name="connsiteY8" fmla="*/ 614362 h 820737"/>
                <a:gd name="connsiteX9" fmla="*/ 574675 w 803275"/>
                <a:gd name="connsiteY9" fmla="*/ 585787 h 820737"/>
                <a:gd name="connsiteX10" fmla="*/ 793750 w 803275"/>
                <a:gd name="connsiteY10" fmla="*/ 595312 h 82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3275" h="820737">
                  <a:moveTo>
                    <a:pt x="793750" y="595312"/>
                  </a:moveTo>
                  <a:cubicBezTo>
                    <a:pt x="803275" y="552450"/>
                    <a:pt x="717550" y="420687"/>
                    <a:pt x="631825" y="328612"/>
                  </a:cubicBezTo>
                  <a:cubicBezTo>
                    <a:pt x="546100" y="236537"/>
                    <a:pt x="381000" y="85725"/>
                    <a:pt x="279400" y="42862"/>
                  </a:cubicBezTo>
                  <a:cubicBezTo>
                    <a:pt x="177800" y="0"/>
                    <a:pt x="44450" y="65087"/>
                    <a:pt x="22225" y="71437"/>
                  </a:cubicBezTo>
                  <a:cubicBezTo>
                    <a:pt x="0" y="77787"/>
                    <a:pt x="103188" y="42862"/>
                    <a:pt x="146050" y="80962"/>
                  </a:cubicBezTo>
                  <a:cubicBezTo>
                    <a:pt x="188912" y="119062"/>
                    <a:pt x="273050" y="187325"/>
                    <a:pt x="279400" y="300037"/>
                  </a:cubicBezTo>
                  <a:cubicBezTo>
                    <a:pt x="285750" y="412749"/>
                    <a:pt x="196850" y="693737"/>
                    <a:pt x="184150" y="757237"/>
                  </a:cubicBezTo>
                  <a:cubicBezTo>
                    <a:pt x="171450" y="820737"/>
                    <a:pt x="171450" y="704849"/>
                    <a:pt x="203200" y="681037"/>
                  </a:cubicBezTo>
                  <a:cubicBezTo>
                    <a:pt x="234950" y="657225"/>
                    <a:pt x="312738" y="630237"/>
                    <a:pt x="374650" y="614362"/>
                  </a:cubicBezTo>
                  <a:cubicBezTo>
                    <a:pt x="436563" y="598487"/>
                    <a:pt x="509588" y="590549"/>
                    <a:pt x="574675" y="585787"/>
                  </a:cubicBezTo>
                  <a:cubicBezTo>
                    <a:pt x="639762" y="581025"/>
                    <a:pt x="784225" y="638174"/>
                    <a:pt x="793750" y="595312"/>
                  </a:cubicBezTo>
                  <a:close/>
                </a:path>
              </a:pathLst>
            </a:custGeom>
            <a:solidFill>
              <a:srgbClr val="4F741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483150" y="4410253"/>
            <a:ext cx="971550" cy="729914"/>
            <a:chOff x="3352800" y="2614613"/>
            <a:chExt cx="1924050" cy="1644314"/>
          </a:xfrm>
        </p:grpSpPr>
        <p:pic>
          <p:nvPicPr>
            <p:cNvPr id="24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429" b="17714"/>
            <a:stretch>
              <a:fillRect/>
            </a:stretch>
          </p:blipFill>
          <p:spPr bwMode="auto">
            <a:xfrm>
              <a:off x="3352800" y="2895600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25" name="Freeform 24"/>
            <p:cNvSpPr/>
            <p:nvPr/>
          </p:nvSpPr>
          <p:spPr>
            <a:xfrm rot="21335234">
              <a:off x="3930650" y="2614613"/>
              <a:ext cx="803275" cy="820737"/>
            </a:xfrm>
            <a:custGeom>
              <a:avLst/>
              <a:gdLst>
                <a:gd name="connsiteX0" fmla="*/ 793750 w 803275"/>
                <a:gd name="connsiteY0" fmla="*/ 595312 h 820737"/>
                <a:gd name="connsiteX1" fmla="*/ 631825 w 803275"/>
                <a:gd name="connsiteY1" fmla="*/ 328612 h 820737"/>
                <a:gd name="connsiteX2" fmla="*/ 279400 w 803275"/>
                <a:gd name="connsiteY2" fmla="*/ 42862 h 820737"/>
                <a:gd name="connsiteX3" fmla="*/ 22225 w 803275"/>
                <a:gd name="connsiteY3" fmla="*/ 71437 h 820737"/>
                <a:gd name="connsiteX4" fmla="*/ 146050 w 803275"/>
                <a:gd name="connsiteY4" fmla="*/ 80962 h 820737"/>
                <a:gd name="connsiteX5" fmla="*/ 279400 w 803275"/>
                <a:gd name="connsiteY5" fmla="*/ 300037 h 820737"/>
                <a:gd name="connsiteX6" fmla="*/ 184150 w 803275"/>
                <a:gd name="connsiteY6" fmla="*/ 757237 h 820737"/>
                <a:gd name="connsiteX7" fmla="*/ 203200 w 803275"/>
                <a:gd name="connsiteY7" fmla="*/ 681037 h 820737"/>
                <a:gd name="connsiteX8" fmla="*/ 374650 w 803275"/>
                <a:gd name="connsiteY8" fmla="*/ 614362 h 820737"/>
                <a:gd name="connsiteX9" fmla="*/ 574675 w 803275"/>
                <a:gd name="connsiteY9" fmla="*/ 585787 h 820737"/>
                <a:gd name="connsiteX10" fmla="*/ 793750 w 803275"/>
                <a:gd name="connsiteY10" fmla="*/ 595312 h 82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3275" h="820737">
                  <a:moveTo>
                    <a:pt x="793750" y="595312"/>
                  </a:moveTo>
                  <a:cubicBezTo>
                    <a:pt x="803275" y="552450"/>
                    <a:pt x="717550" y="420687"/>
                    <a:pt x="631825" y="328612"/>
                  </a:cubicBezTo>
                  <a:cubicBezTo>
                    <a:pt x="546100" y="236537"/>
                    <a:pt x="381000" y="85725"/>
                    <a:pt x="279400" y="42862"/>
                  </a:cubicBezTo>
                  <a:cubicBezTo>
                    <a:pt x="177800" y="0"/>
                    <a:pt x="44450" y="65087"/>
                    <a:pt x="22225" y="71437"/>
                  </a:cubicBezTo>
                  <a:cubicBezTo>
                    <a:pt x="0" y="77787"/>
                    <a:pt x="103188" y="42862"/>
                    <a:pt x="146050" y="80962"/>
                  </a:cubicBezTo>
                  <a:cubicBezTo>
                    <a:pt x="188912" y="119062"/>
                    <a:pt x="273050" y="187325"/>
                    <a:pt x="279400" y="300037"/>
                  </a:cubicBezTo>
                  <a:cubicBezTo>
                    <a:pt x="285750" y="412749"/>
                    <a:pt x="196850" y="693737"/>
                    <a:pt x="184150" y="757237"/>
                  </a:cubicBezTo>
                  <a:cubicBezTo>
                    <a:pt x="171450" y="820737"/>
                    <a:pt x="171450" y="704849"/>
                    <a:pt x="203200" y="681037"/>
                  </a:cubicBezTo>
                  <a:cubicBezTo>
                    <a:pt x="234950" y="657225"/>
                    <a:pt x="312738" y="630237"/>
                    <a:pt x="374650" y="614362"/>
                  </a:cubicBezTo>
                  <a:cubicBezTo>
                    <a:pt x="436563" y="598487"/>
                    <a:pt x="509588" y="590549"/>
                    <a:pt x="574675" y="585787"/>
                  </a:cubicBezTo>
                  <a:cubicBezTo>
                    <a:pt x="639762" y="581025"/>
                    <a:pt x="784225" y="638174"/>
                    <a:pt x="793750" y="595312"/>
                  </a:cubicBezTo>
                  <a:close/>
                </a:path>
              </a:pathLst>
            </a:custGeom>
            <a:solidFill>
              <a:srgbClr val="4F7412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98567" y="4731618"/>
            <a:ext cx="857250" cy="794086"/>
            <a:chOff x="3124200" y="3352800"/>
            <a:chExt cx="1924050" cy="1644314"/>
          </a:xfrm>
        </p:grpSpPr>
        <p:pic>
          <p:nvPicPr>
            <p:cNvPr id="27" name="Picture 2" descr="http://macmcrae.com/wp-content/_fish3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429" b="17714"/>
            <a:stretch>
              <a:fillRect/>
            </a:stretch>
          </p:blipFill>
          <p:spPr bwMode="auto">
            <a:xfrm>
              <a:off x="3124200" y="3633787"/>
              <a:ext cx="1924050" cy="1363327"/>
            </a:xfrm>
            <a:prstGeom prst="rect">
              <a:avLst/>
            </a:prstGeom>
            <a:noFill/>
          </p:spPr>
        </p:pic>
        <p:sp>
          <p:nvSpPr>
            <p:cNvPr id="28" name="Freeform 27"/>
            <p:cNvSpPr/>
            <p:nvPr/>
          </p:nvSpPr>
          <p:spPr>
            <a:xfrm rot="21335234">
              <a:off x="3702050" y="3352800"/>
              <a:ext cx="803275" cy="820737"/>
            </a:xfrm>
            <a:custGeom>
              <a:avLst/>
              <a:gdLst>
                <a:gd name="connsiteX0" fmla="*/ 793750 w 803275"/>
                <a:gd name="connsiteY0" fmla="*/ 595312 h 820737"/>
                <a:gd name="connsiteX1" fmla="*/ 631825 w 803275"/>
                <a:gd name="connsiteY1" fmla="*/ 328612 h 820737"/>
                <a:gd name="connsiteX2" fmla="*/ 279400 w 803275"/>
                <a:gd name="connsiteY2" fmla="*/ 42862 h 820737"/>
                <a:gd name="connsiteX3" fmla="*/ 22225 w 803275"/>
                <a:gd name="connsiteY3" fmla="*/ 71437 h 820737"/>
                <a:gd name="connsiteX4" fmla="*/ 146050 w 803275"/>
                <a:gd name="connsiteY4" fmla="*/ 80962 h 820737"/>
                <a:gd name="connsiteX5" fmla="*/ 279400 w 803275"/>
                <a:gd name="connsiteY5" fmla="*/ 300037 h 820737"/>
                <a:gd name="connsiteX6" fmla="*/ 184150 w 803275"/>
                <a:gd name="connsiteY6" fmla="*/ 757237 h 820737"/>
                <a:gd name="connsiteX7" fmla="*/ 203200 w 803275"/>
                <a:gd name="connsiteY7" fmla="*/ 681037 h 820737"/>
                <a:gd name="connsiteX8" fmla="*/ 374650 w 803275"/>
                <a:gd name="connsiteY8" fmla="*/ 614362 h 820737"/>
                <a:gd name="connsiteX9" fmla="*/ 574675 w 803275"/>
                <a:gd name="connsiteY9" fmla="*/ 585787 h 820737"/>
                <a:gd name="connsiteX10" fmla="*/ 793750 w 803275"/>
                <a:gd name="connsiteY10" fmla="*/ 595312 h 82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03275" h="820737">
                  <a:moveTo>
                    <a:pt x="793750" y="595312"/>
                  </a:moveTo>
                  <a:cubicBezTo>
                    <a:pt x="803275" y="552450"/>
                    <a:pt x="717550" y="420687"/>
                    <a:pt x="631825" y="328612"/>
                  </a:cubicBezTo>
                  <a:cubicBezTo>
                    <a:pt x="546100" y="236537"/>
                    <a:pt x="381000" y="85725"/>
                    <a:pt x="279400" y="42862"/>
                  </a:cubicBezTo>
                  <a:cubicBezTo>
                    <a:pt x="177800" y="0"/>
                    <a:pt x="44450" y="65087"/>
                    <a:pt x="22225" y="71437"/>
                  </a:cubicBezTo>
                  <a:cubicBezTo>
                    <a:pt x="0" y="77787"/>
                    <a:pt x="103188" y="42862"/>
                    <a:pt x="146050" y="80962"/>
                  </a:cubicBezTo>
                  <a:cubicBezTo>
                    <a:pt x="188912" y="119062"/>
                    <a:pt x="273050" y="187325"/>
                    <a:pt x="279400" y="300037"/>
                  </a:cubicBezTo>
                  <a:cubicBezTo>
                    <a:pt x="285750" y="412749"/>
                    <a:pt x="196850" y="693737"/>
                    <a:pt x="184150" y="757237"/>
                  </a:cubicBezTo>
                  <a:cubicBezTo>
                    <a:pt x="171450" y="820737"/>
                    <a:pt x="171450" y="704849"/>
                    <a:pt x="203200" y="681037"/>
                  </a:cubicBezTo>
                  <a:cubicBezTo>
                    <a:pt x="234950" y="657225"/>
                    <a:pt x="312738" y="630237"/>
                    <a:pt x="374650" y="614362"/>
                  </a:cubicBezTo>
                  <a:cubicBezTo>
                    <a:pt x="436563" y="598487"/>
                    <a:pt x="509588" y="590549"/>
                    <a:pt x="574675" y="585787"/>
                  </a:cubicBezTo>
                  <a:cubicBezTo>
                    <a:pt x="639762" y="581025"/>
                    <a:pt x="784225" y="638174"/>
                    <a:pt x="793750" y="595312"/>
                  </a:cubicBezTo>
                  <a:close/>
                </a:path>
              </a:pathLst>
            </a:custGeom>
            <a:blipFill>
              <a:blip r:embed="rId11" cstate="print"/>
              <a:stretch>
                <a:fillRect/>
              </a:stretch>
            </a:blipFill>
            <a:ln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850898" y="3611810"/>
            <a:ext cx="228600" cy="228600"/>
            <a:chOff x="3962400" y="914400"/>
            <a:chExt cx="304800" cy="304800"/>
          </a:xfrm>
        </p:grpSpPr>
        <p:sp>
          <p:nvSpPr>
            <p:cNvPr id="30" name="Oval 29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153400" y="5715000"/>
            <a:ext cx="457200" cy="457200"/>
            <a:chOff x="3962400" y="914400"/>
            <a:chExt cx="304800" cy="304800"/>
          </a:xfrm>
        </p:grpSpPr>
        <p:sp>
          <p:nvSpPr>
            <p:cNvPr id="33" name="Oval 32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52053" y="4015409"/>
            <a:ext cx="1375062" cy="842612"/>
            <a:chOff x="5638800" y="4267200"/>
            <a:chExt cx="1375062" cy="842612"/>
          </a:xfrm>
        </p:grpSpPr>
        <p:grpSp>
          <p:nvGrpSpPr>
            <p:cNvPr id="36" name="Group 45"/>
            <p:cNvGrpSpPr/>
            <p:nvPr/>
          </p:nvGrpSpPr>
          <p:grpSpPr>
            <a:xfrm>
              <a:off x="5638802" y="4267200"/>
              <a:ext cx="1375063" cy="842612"/>
              <a:chOff x="4419600" y="0"/>
              <a:chExt cx="3067050" cy="2138362"/>
            </a:xfrm>
          </p:grpSpPr>
          <p:pic>
            <p:nvPicPr>
              <p:cNvPr id="40" name="Picture 2" descr="http://macmcrae.com/wp-content/_fish3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srcRect t="11429" b="17714"/>
              <a:stretch>
                <a:fillRect/>
              </a:stretch>
            </p:blipFill>
            <p:spPr bwMode="auto">
              <a:xfrm>
                <a:off x="5562600" y="617873"/>
                <a:ext cx="1924050" cy="1363327"/>
              </a:xfrm>
              <a:prstGeom prst="rect">
                <a:avLst/>
              </a:prstGeom>
              <a:noFill/>
            </p:spPr>
          </p:pic>
          <p:sp>
            <p:nvSpPr>
              <p:cNvPr id="41" name="Freeform 40"/>
              <p:cNvSpPr/>
              <p:nvPr/>
            </p:nvSpPr>
            <p:spPr>
              <a:xfrm>
                <a:off x="4419600" y="0"/>
                <a:ext cx="1524000" cy="2138362"/>
              </a:xfrm>
              <a:custGeom>
                <a:avLst/>
                <a:gdLst>
                  <a:gd name="connsiteX0" fmla="*/ 1427162 w 1435099"/>
                  <a:gd name="connsiteY0" fmla="*/ 1157287 h 2138362"/>
                  <a:gd name="connsiteX1" fmla="*/ 1331912 w 1435099"/>
                  <a:gd name="connsiteY1" fmla="*/ 833437 h 2138362"/>
                  <a:gd name="connsiteX2" fmla="*/ 979487 w 1435099"/>
                  <a:gd name="connsiteY2" fmla="*/ 290512 h 2138362"/>
                  <a:gd name="connsiteX3" fmla="*/ 103187 w 1435099"/>
                  <a:gd name="connsiteY3" fmla="*/ 23812 h 2138362"/>
                  <a:gd name="connsiteX4" fmla="*/ 360362 w 1435099"/>
                  <a:gd name="connsiteY4" fmla="*/ 147637 h 2138362"/>
                  <a:gd name="connsiteX5" fmla="*/ 855662 w 1435099"/>
                  <a:gd name="connsiteY5" fmla="*/ 385762 h 2138362"/>
                  <a:gd name="connsiteX6" fmla="*/ 1074737 w 1435099"/>
                  <a:gd name="connsiteY6" fmla="*/ 862012 h 2138362"/>
                  <a:gd name="connsiteX7" fmla="*/ 1312862 w 1435099"/>
                  <a:gd name="connsiteY7" fmla="*/ 1214437 h 2138362"/>
                  <a:gd name="connsiteX8" fmla="*/ 1160462 w 1435099"/>
                  <a:gd name="connsiteY8" fmla="*/ 1643062 h 2138362"/>
                  <a:gd name="connsiteX9" fmla="*/ 303212 w 1435099"/>
                  <a:gd name="connsiteY9" fmla="*/ 2062162 h 2138362"/>
                  <a:gd name="connsiteX10" fmla="*/ 246062 w 1435099"/>
                  <a:gd name="connsiteY10" fmla="*/ 2100262 h 2138362"/>
                  <a:gd name="connsiteX11" fmla="*/ 731837 w 1435099"/>
                  <a:gd name="connsiteY11" fmla="*/ 1985962 h 2138362"/>
                  <a:gd name="connsiteX12" fmla="*/ 1084262 w 1435099"/>
                  <a:gd name="connsiteY12" fmla="*/ 1843087 h 2138362"/>
                  <a:gd name="connsiteX13" fmla="*/ 1265237 w 1435099"/>
                  <a:gd name="connsiteY13" fmla="*/ 1671637 h 2138362"/>
                  <a:gd name="connsiteX14" fmla="*/ 1360487 w 1435099"/>
                  <a:gd name="connsiteY14" fmla="*/ 1509712 h 2138362"/>
                  <a:gd name="connsiteX15" fmla="*/ 1370012 w 1435099"/>
                  <a:gd name="connsiteY15" fmla="*/ 1452562 h 2138362"/>
                  <a:gd name="connsiteX16" fmla="*/ 1370012 w 1435099"/>
                  <a:gd name="connsiteY16" fmla="*/ 1376362 h 2138362"/>
                  <a:gd name="connsiteX17" fmla="*/ 1379537 w 1435099"/>
                  <a:gd name="connsiteY17" fmla="*/ 1204912 h 2138362"/>
                  <a:gd name="connsiteX18" fmla="*/ 1427162 w 1435099"/>
                  <a:gd name="connsiteY18" fmla="*/ 1157287 h 2138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35099" h="2138362">
                    <a:moveTo>
                      <a:pt x="1427162" y="1157287"/>
                    </a:moveTo>
                    <a:cubicBezTo>
                      <a:pt x="1419225" y="1095375"/>
                      <a:pt x="1406524" y="977899"/>
                      <a:pt x="1331912" y="833437"/>
                    </a:cubicBezTo>
                    <a:cubicBezTo>
                      <a:pt x="1257300" y="688975"/>
                      <a:pt x="1184274" y="425449"/>
                      <a:pt x="979487" y="290512"/>
                    </a:cubicBezTo>
                    <a:cubicBezTo>
                      <a:pt x="774700" y="155575"/>
                      <a:pt x="206374" y="47624"/>
                      <a:pt x="103187" y="23812"/>
                    </a:cubicBezTo>
                    <a:cubicBezTo>
                      <a:pt x="0" y="0"/>
                      <a:pt x="360362" y="147637"/>
                      <a:pt x="360362" y="147637"/>
                    </a:cubicBezTo>
                    <a:cubicBezTo>
                      <a:pt x="485774" y="207962"/>
                      <a:pt x="736600" y="266700"/>
                      <a:pt x="855662" y="385762"/>
                    </a:cubicBezTo>
                    <a:cubicBezTo>
                      <a:pt x="974724" y="504824"/>
                      <a:pt x="998537" y="723899"/>
                      <a:pt x="1074737" y="862012"/>
                    </a:cubicBezTo>
                    <a:cubicBezTo>
                      <a:pt x="1150937" y="1000125"/>
                      <a:pt x="1298574" y="1084262"/>
                      <a:pt x="1312862" y="1214437"/>
                    </a:cubicBezTo>
                    <a:cubicBezTo>
                      <a:pt x="1327150" y="1344612"/>
                      <a:pt x="1328737" y="1501775"/>
                      <a:pt x="1160462" y="1643062"/>
                    </a:cubicBezTo>
                    <a:cubicBezTo>
                      <a:pt x="992187" y="1784350"/>
                      <a:pt x="455612" y="1985962"/>
                      <a:pt x="303212" y="2062162"/>
                    </a:cubicBezTo>
                    <a:cubicBezTo>
                      <a:pt x="150812" y="2138362"/>
                      <a:pt x="174625" y="2112962"/>
                      <a:pt x="246062" y="2100262"/>
                    </a:cubicBezTo>
                    <a:cubicBezTo>
                      <a:pt x="317499" y="2087562"/>
                      <a:pt x="592137" y="2028824"/>
                      <a:pt x="731837" y="1985962"/>
                    </a:cubicBezTo>
                    <a:cubicBezTo>
                      <a:pt x="871537" y="1943100"/>
                      <a:pt x="995362" y="1895474"/>
                      <a:pt x="1084262" y="1843087"/>
                    </a:cubicBezTo>
                    <a:cubicBezTo>
                      <a:pt x="1173162" y="1790700"/>
                      <a:pt x="1219200" y="1727199"/>
                      <a:pt x="1265237" y="1671637"/>
                    </a:cubicBezTo>
                    <a:cubicBezTo>
                      <a:pt x="1311274" y="1616075"/>
                      <a:pt x="1343025" y="1546224"/>
                      <a:pt x="1360487" y="1509712"/>
                    </a:cubicBezTo>
                    <a:cubicBezTo>
                      <a:pt x="1377949" y="1473200"/>
                      <a:pt x="1368425" y="1474787"/>
                      <a:pt x="1370012" y="1452562"/>
                    </a:cubicBezTo>
                    <a:cubicBezTo>
                      <a:pt x="1371599" y="1430337"/>
                      <a:pt x="1368425" y="1417637"/>
                      <a:pt x="1370012" y="1376362"/>
                    </a:cubicBezTo>
                    <a:cubicBezTo>
                      <a:pt x="1371599" y="1335087"/>
                      <a:pt x="1371600" y="1243012"/>
                      <a:pt x="1379537" y="1204912"/>
                    </a:cubicBezTo>
                    <a:cubicBezTo>
                      <a:pt x="1387474" y="1166812"/>
                      <a:pt x="1435099" y="1219199"/>
                      <a:pt x="1427162" y="1157287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124"/>
            <p:cNvGrpSpPr/>
            <p:nvPr/>
          </p:nvGrpSpPr>
          <p:grpSpPr>
            <a:xfrm>
              <a:off x="6705600" y="4648200"/>
              <a:ext cx="152400" cy="152400"/>
              <a:chOff x="3962400" y="914400"/>
              <a:chExt cx="304800" cy="3048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962400" y="914400"/>
                <a:ext cx="304800" cy="304800"/>
              </a:xfrm>
              <a:prstGeom prst="ellipse">
                <a:avLst/>
              </a:prstGeom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114800" y="9906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7391400" y="5181600"/>
            <a:ext cx="152400" cy="152400"/>
            <a:chOff x="3962400" y="914400"/>
            <a:chExt cx="304800" cy="304800"/>
          </a:xfrm>
        </p:grpSpPr>
        <p:sp>
          <p:nvSpPr>
            <p:cNvPr id="43" name="Oval 42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924800" y="4648200"/>
            <a:ext cx="152400" cy="152400"/>
            <a:chOff x="3962400" y="914400"/>
            <a:chExt cx="304800" cy="304800"/>
          </a:xfrm>
        </p:grpSpPr>
        <p:sp>
          <p:nvSpPr>
            <p:cNvPr id="46" name="Oval 45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305800" y="5181600"/>
            <a:ext cx="152400" cy="152400"/>
            <a:chOff x="3962400" y="914400"/>
            <a:chExt cx="304800" cy="304800"/>
          </a:xfrm>
        </p:grpSpPr>
        <p:sp>
          <p:nvSpPr>
            <p:cNvPr id="49" name="Oval 48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41498" y="4069010"/>
            <a:ext cx="857250" cy="577514"/>
            <a:chOff x="8077200" y="1752600"/>
            <a:chExt cx="857250" cy="577514"/>
          </a:xfrm>
        </p:grpSpPr>
        <p:grpSp>
          <p:nvGrpSpPr>
            <p:cNvPr id="52" name="Group 67"/>
            <p:cNvGrpSpPr/>
            <p:nvPr/>
          </p:nvGrpSpPr>
          <p:grpSpPr>
            <a:xfrm>
              <a:off x="8077200" y="1752600"/>
              <a:ext cx="857250" cy="577514"/>
              <a:chOff x="3124200" y="3352800"/>
              <a:chExt cx="1924050" cy="1644314"/>
            </a:xfrm>
          </p:grpSpPr>
          <p:pic>
            <p:nvPicPr>
              <p:cNvPr id="55" name="Picture 2" descr="http://macmcrae.com/wp-content/_fish3.jpg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1429" b="17714"/>
              <a:stretch>
                <a:fillRect/>
              </a:stretch>
            </p:blipFill>
            <p:spPr bwMode="auto">
              <a:xfrm>
                <a:off x="3124200" y="3633787"/>
                <a:ext cx="1924050" cy="1363327"/>
              </a:xfrm>
              <a:prstGeom prst="rect">
                <a:avLst/>
              </a:prstGeom>
              <a:noFill/>
            </p:spPr>
          </p:pic>
          <p:sp>
            <p:nvSpPr>
              <p:cNvPr id="56" name="Freeform 55"/>
              <p:cNvSpPr/>
              <p:nvPr/>
            </p:nvSpPr>
            <p:spPr>
              <a:xfrm rot="21335234">
                <a:off x="3702050" y="3352800"/>
                <a:ext cx="803275" cy="820737"/>
              </a:xfrm>
              <a:custGeom>
                <a:avLst/>
                <a:gdLst>
                  <a:gd name="connsiteX0" fmla="*/ 793750 w 803275"/>
                  <a:gd name="connsiteY0" fmla="*/ 595312 h 820737"/>
                  <a:gd name="connsiteX1" fmla="*/ 631825 w 803275"/>
                  <a:gd name="connsiteY1" fmla="*/ 328612 h 820737"/>
                  <a:gd name="connsiteX2" fmla="*/ 279400 w 803275"/>
                  <a:gd name="connsiteY2" fmla="*/ 42862 h 820737"/>
                  <a:gd name="connsiteX3" fmla="*/ 22225 w 803275"/>
                  <a:gd name="connsiteY3" fmla="*/ 71437 h 820737"/>
                  <a:gd name="connsiteX4" fmla="*/ 146050 w 803275"/>
                  <a:gd name="connsiteY4" fmla="*/ 80962 h 820737"/>
                  <a:gd name="connsiteX5" fmla="*/ 279400 w 803275"/>
                  <a:gd name="connsiteY5" fmla="*/ 300037 h 820737"/>
                  <a:gd name="connsiteX6" fmla="*/ 184150 w 803275"/>
                  <a:gd name="connsiteY6" fmla="*/ 757237 h 820737"/>
                  <a:gd name="connsiteX7" fmla="*/ 203200 w 803275"/>
                  <a:gd name="connsiteY7" fmla="*/ 681037 h 820737"/>
                  <a:gd name="connsiteX8" fmla="*/ 374650 w 803275"/>
                  <a:gd name="connsiteY8" fmla="*/ 614362 h 820737"/>
                  <a:gd name="connsiteX9" fmla="*/ 574675 w 803275"/>
                  <a:gd name="connsiteY9" fmla="*/ 585787 h 820737"/>
                  <a:gd name="connsiteX10" fmla="*/ 793750 w 803275"/>
                  <a:gd name="connsiteY10" fmla="*/ 595312 h 820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03275" h="820737">
                    <a:moveTo>
                      <a:pt x="793750" y="595312"/>
                    </a:moveTo>
                    <a:cubicBezTo>
                      <a:pt x="803275" y="552450"/>
                      <a:pt x="717550" y="420687"/>
                      <a:pt x="631825" y="328612"/>
                    </a:cubicBezTo>
                    <a:cubicBezTo>
                      <a:pt x="546100" y="236537"/>
                      <a:pt x="381000" y="85725"/>
                      <a:pt x="279400" y="42862"/>
                    </a:cubicBezTo>
                    <a:cubicBezTo>
                      <a:pt x="177800" y="0"/>
                      <a:pt x="44450" y="65087"/>
                      <a:pt x="22225" y="71437"/>
                    </a:cubicBezTo>
                    <a:cubicBezTo>
                      <a:pt x="0" y="77787"/>
                      <a:pt x="103188" y="42862"/>
                      <a:pt x="146050" y="80962"/>
                    </a:cubicBezTo>
                    <a:cubicBezTo>
                      <a:pt x="188912" y="119062"/>
                      <a:pt x="273050" y="187325"/>
                      <a:pt x="279400" y="300037"/>
                    </a:cubicBezTo>
                    <a:cubicBezTo>
                      <a:pt x="285750" y="412749"/>
                      <a:pt x="196850" y="693737"/>
                      <a:pt x="184150" y="757237"/>
                    </a:cubicBezTo>
                    <a:cubicBezTo>
                      <a:pt x="171450" y="820737"/>
                      <a:pt x="171450" y="704849"/>
                      <a:pt x="203200" y="681037"/>
                    </a:cubicBezTo>
                    <a:cubicBezTo>
                      <a:pt x="234950" y="657225"/>
                      <a:pt x="312738" y="630237"/>
                      <a:pt x="374650" y="614362"/>
                    </a:cubicBezTo>
                    <a:cubicBezTo>
                      <a:pt x="436563" y="598487"/>
                      <a:pt x="509588" y="590549"/>
                      <a:pt x="574675" y="585787"/>
                    </a:cubicBezTo>
                    <a:cubicBezTo>
                      <a:pt x="639762" y="581025"/>
                      <a:pt x="784225" y="638174"/>
                      <a:pt x="793750" y="595312"/>
                    </a:cubicBezTo>
                    <a:close/>
                  </a:path>
                </a:pathLst>
              </a:custGeom>
              <a:blipFill>
                <a:blip r:embed="rId13" cstate="print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lope"/>
              </a:sp3d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Oval 52"/>
            <p:cNvSpPr/>
            <p:nvPr/>
          </p:nvSpPr>
          <p:spPr>
            <a:xfrm>
              <a:off x="8636000" y="1968500"/>
              <a:ext cx="120650" cy="889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8693150" y="2000250"/>
              <a:ext cx="38100" cy="381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105464" y="4887332"/>
            <a:ext cx="271670" cy="276087"/>
            <a:chOff x="3962400" y="914400"/>
            <a:chExt cx="304800" cy="304800"/>
          </a:xfrm>
        </p:grpSpPr>
        <p:sp>
          <p:nvSpPr>
            <p:cNvPr id="58" name="Oval 57"/>
            <p:cNvSpPr/>
            <p:nvPr/>
          </p:nvSpPr>
          <p:spPr>
            <a:xfrm>
              <a:off x="3962400" y="914400"/>
              <a:ext cx="304800" cy="304800"/>
            </a:xfrm>
            <a:prstGeom prst="ellipse">
              <a:avLst/>
            </a:prstGeom>
            <a:solidFill>
              <a:srgbClr val="FFFF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114800" y="990600"/>
              <a:ext cx="152400" cy="1524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Oval 59"/>
          <p:cNvSpPr/>
          <p:nvPr/>
        </p:nvSpPr>
        <p:spPr>
          <a:xfrm>
            <a:off x="3276600" y="4343400"/>
            <a:ext cx="13716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67400" y="3581400"/>
            <a:ext cx="13716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Punnet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1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</a:t>
                      </a:r>
                      <a:endParaRPr lang="en-US" sz="44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28194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48921" y="53340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Rr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team sends one person per turn.  They </a:t>
            </a:r>
            <a:r>
              <a:rPr lang="en-US" i="1" dirty="0" smtClean="0"/>
              <a:t>cannot </a:t>
            </a:r>
            <a:r>
              <a:rPr lang="en-US" dirty="0" smtClean="0"/>
              <a:t>get help from their team</a:t>
            </a:r>
          </a:p>
          <a:p>
            <a:r>
              <a:rPr lang="en-US" dirty="0" smtClean="0"/>
              <a:t>First to  “buzz” in gets 15 seconds to answer. </a:t>
            </a:r>
          </a:p>
          <a:p>
            <a:r>
              <a:rPr lang="en-US" dirty="0" smtClean="0"/>
              <a:t>If the first person to buzz cannot get the answer, the second team can buzz in.  Once they buzz in, they too have 15 seconds.  They also cannot get help.</a:t>
            </a:r>
          </a:p>
          <a:p>
            <a:r>
              <a:rPr lang="en-US" dirty="0" smtClean="0"/>
              <a:t>You either gain or lose points on each turn.</a:t>
            </a:r>
          </a:p>
          <a:p>
            <a:r>
              <a:rPr lang="en-US" dirty="0" smtClean="0"/>
              <a:t>If no team buzzes within 10 seconds, the question ends and the answer is given.</a:t>
            </a:r>
          </a:p>
          <a:p>
            <a:r>
              <a:rPr lang="en-US" dirty="0" smtClean="0"/>
              <a:t>All answers must be given in question form (What is…)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Punnet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066800" y="1600200"/>
          <a:ext cx="701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524000"/>
            <a:ext cx="41148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?	    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48921" y="53340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Rr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Punnet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066800" y="1600200"/>
          <a:ext cx="701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524000"/>
            <a:ext cx="41148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?	    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48921" y="53340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FF0000"/>
                </a:solidFill>
              </a:rPr>
              <a:t>r</a:t>
            </a:r>
            <a:r>
              <a:rPr lang="en-US" sz="6600" dirty="0" err="1" smtClean="0">
                <a:solidFill>
                  <a:srgbClr val="FF0000"/>
                </a:solidFill>
              </a:rPr>
              <a:t>r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362738"/>
              </p:ext>
            </p:extLst>
          </p:nvPr>
        </p:nvGraphicFramePr>
        <p:xfrm>
          <a:off x="1066800" y="1600200"/>
          <a:ext cx="701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Punnet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1524000"/>
            <a:ext cx="41148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?	    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48921" y="53340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RR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Punnet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066800" y="1600200"/>
          <a:ext cx="7010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rr</a:t>
                      </a:r>
                      <a:endParaRPr lang="en-US" sz="44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524000"/>
            <a:ext cx="41148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?	    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48921" y="5334000"/>
            <a:ext cx="1981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Rr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3:1 ration of dominant to recessive traits indicates that the parents have what genotypes?</a:t>
            </a:r>
          </a:p>
          <a:p>
            <a:r>
              <a:rPr lang="en-US" dirty="0" smtClean="0"/>
              <a:t>Bb and Bb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offspring are half dominant phenotypes and half recessive phenotypes, what must the parents’ genotypes be? </a:t>
            </a:r>
          </a:p>
          <a:p>
            <a:r>
              <a:rPr lang="en-US" dirty="0" smtClean="0"/>
              <a:t>Bb : bb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of the offspring have the recessive phenotype, what must be the genotypes of the parents?</a:t>
            </a:r>
          </a:p>
          <a:p>
            <a:r>
              <a:rPr lang="en-US" dirty="0" smtClean="0"/>
              <a:t>bb and bb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possible genotype combinations that would enable the offspring to have all dominant phenotypes?</a:t>
            </a:r>
          </a:p>
          <a:p>
            <a:r>
              <a:rPr lang="en-US" dirty="0" smtClean="0"/>
              <a:t>Hint – there are 3</a:t>
            </a:r>
          </a:p>
          <a:p>
            <a:r>
              <a:rPr lang="en-US" dirty="0" smtClean="0"/>
              <a:t>BB:BB</a:t>
            </a:r>
          </a:p>
          <a:p>
            <a:r>
              <a:rPr lang="en-US" dirty="0" err="1" smtClean="0"/>
              <a:t>BB:Bb</a:t>
            </a:r>
            <a:endParaRPr lang="en-US" dirty="0" smtClean="0"/>
          </a:p>
          <a:p>
            <a:r>
              <a:rPr lang="en-US" dirty="0" err="1" smtClean="0"/>
              <a:t>BB:bb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cow and a bull are heterozygous for color</a:t>
            </a:r>
          </a:p>
          <a:p>
            <a:r>
              <a:rPr lang="en-US" dirty="0" smtClean="0"/>
              <a:t>Black is dominant; red is recessive</a:t>
            </a:r>
          </a:p>
          <a:p>
            <a:r>
              <a:rPr lang="en-US" dirty="0" smtClean="0"/>
              <a:t>They have had 3 calves, all of which are black</a:t>
            </a:r>
          </a:p>
          <a:p>
            <a:r>
              <a:rPr lang="en-US" dirty="0" smtClean="0"/>
              <a:t>What are the odds that they will have a red calf the fourth time? </a:t>
            </a:r>
            <a:endParaRPr lang="en-US" dirty="0" smtClean="0"/>
          </a:p>
          <a:p>
            <a:r>
              <a:rPr lang="en-US" dirty="0" smtClean="0"/>
              <a:t>25% or 1/4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 version of a </a:t>
            </a:r>
            <a:r>
              <a:rPr lang="en-US" dirty="0" smtClean="0"/>
              <a:t>gene.</a:t>
            </a:r>
          </a:p>
          <a:p>
            <a:endParaRPr lang="en-US" dirty="0"/>
          </a:p>
          <a:p>
            <a:r>
              <a:rPr lang="en-US" dirty="0" smtClean="0"/>
              <a:t>Allele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Termin-ology</a:t>
            </a:r>
            <a:endParaRPr lang="en-US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Heteroz</a:t>
            </a:r>
            <a:r>
              <a:rPr lang="en-US" b="1" dirty="0" smtClean="0"/>
              <a:t> or </a:t>
            </a:r>
            <a:r>
              <a:rPr lang="en-US" b="1" dirty="0" err="1" smtClean="0"/>
              <a:t>Homoz</a:t>
            </a:r>
            <a:r>
              <a:rPr lang="en-US" b="1" dirty="0" smtClean="0"/>
              <a:t>.?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Future Babies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Fill in the </a:t>
            </a:r>
            <a:r>
              <a:rPr lang="en-US" b="1" dirty="0" err="1" smtClean="0"/>
              <a:t>Punnet</a:t>
            </a:r>
            <a:r>
              <a:rPr lang="en-US" b="1" dirty="0" smtClean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Ratios</a:t>
            </a:r>
          </a:p>
          <a:p>
            <a:pPr algn="ctr"/>
            <a:endParaRPr lang="en-US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Misc</a:t>
            </a:r>
          </a:p>
          <a:p>
            <a:pPr algn="ctr"/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 trait controlled by multiple genes.</a:t>
            </a:r>
          </a:p>
          <a:p>
            <a:endParaRPr lang="en-US" dirty="0"/>
          </a:p>
          <a:p>
            <a:r>
              <a:rPr lang="en-US" dirty="0" smtClean="0"/>
              <a:t>Polygene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 </a:t>
            </a:r>
            <a:r>
              <a:rPr lang="en-US" dirty="0" smtClean="0"/>
              <a:t>gene that affects multiple unrelated traits. </a:t>
            </a:r>
          </a:p>
          <a:p>
            <a:endParaRPr lang="en-US" dirty="0"/>
          </a:p>
          <a:p>
            <a:r>
              <a:rPr lang="en-US" dirty="0" smtClean="0"/>
              <a:t>Pleiotropy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the circumstance in which an individual may have a gene but will not express it because of a different </a:t>
            </a:r>
            <a:r>
              <a:rPr lang="en-US" dirty="0" smtClean="0"/>
              <a:t>gene.</a:t>
            </a:r>
          </a:p>
          <a:p>
            <a:endParaRPr lang="en-US" dirty="0"/>
          </a:p>
          <a:p>
            <a:r>
              <a:rPr lang="en-US" dirty="0" smtClean="0"/>
              <a:t>Epistasis.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the physical characteristics created by a combination of </a:t>
            </a:r>
            <a:r>
              <a:rPr lang="en-US" dirty="0" smtClean="0"/>
              <a:t>genes.</a:t>
            </a:r>
          </a:p>
          <a:p>
            <a:endParaRPr lang="en-US" dirty="0"/>
          </a:p>
          <a:p>
            <a:r>
              <a:rPr lang="en-US" dirty="0" smtClean="0"/>
              <a:t>Phenotype.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body and wing color of the </a:t>
            </a:r>
            <a:r>
              <a:rPr lang="en-US" dirty="0" err="1" smtClean="0"/>
              <a:t>unhatched</a:t>
            </a:r>
            <a:r>
              <a:rPr lang="en-US" dirty="0" smtClean="0"/>
              <a:t> eggs?</a:t>
            </a:r>
          </a:p>
          <a:p>
            <a:endParaRPr lang="en-US" dirty="0" smtClean="0"/>
          </a:p>
        </p:txBody>
      </p:sp>
      <p:sp>
        <p:nvSpPr>
          <p:cNvPr id="4" name="5-Point Star 3">
            <a:hlinkClick r:id="rId3" action="ppaction://hlinkfile"/>
          </p:cNvPr>
          <p:cNvSpPr/>
          <p:nvPr/>
        </p:nvSpPr>
        <p:spPr>
          <a:xfrm>
            <a:off x="7239000" y="457200"/>
            <a:ext cx="6858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1" descr="C:\Users\Mr. Craig Kohn\Desktop\BUCKY4 January 9th\Univ &amp;  ST Coursework\1) Mt. Horeb - Sp 08\Genetics\part.birds.bmp"/>
          <p:cNvPicPr>
            <a:picLocks noChangeAspect="1" noChangeArrowheads="1"/>
          </p:cNvPicPr>
          <p:nvPr/>
        </p:nvPicPr>
        <p:blipFill>
          <a:blip r:embed="rId4" cstate="print"/>
          <a:srcRect t="3862" b="24287"/>
          <a:stretch>
            <a:fillRect/>
          </a:stretch>
        </p:blipFill>
        <p:spPr bwMode="auto">
          <a:xfrm>
            <a:off x="1524001" y="2728991"/>
            <a:ext cx="7620000" cy="412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an animal that has both recessive alleles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Homozygous Recessive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an animal who has both dominant </a:t>
            </a:r>
            <a:r>
              <a:rPr lang="en-US" dirty="0" smtClean="0"/>
              <a:t>alleles</a:t>
            </a:r>
          </a:p>
          <a:p>
            <a:endParaRPr lang="en-US" dirty="0"/>
          </a:p>
          <a:p>
            <a:r>
              <a:rPr lang="en-US" dirty="0" smtClean="0"/>
              <a:t>Homozygous Dominant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an animal that has both dominant and recessive </a:t>
            </a:r>
            <a:r>
              <a:rPr lang="en-US" dirty="0" smtClean="0"/>
              <a:t>alleles</a:t>
            </a:r>
          </a:p>
          <a:p>
            <a:endParaRPr lang="en-US" dirty="0"/>
          </a:p>
          <a:p>
            <a:r>
              <a:rPr lang="en-US" dirty="0" smtClean="0"/>
              <a:t>Heterozygous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two genes that are equally dominant; both genes are expressed </a:t>
            </a:r>
            <a:r>
              <a:rPr lang="en-US" dirty="0" smtClean="0"/>
              <a:t>completely</a:t>
            </a:r>
          </a:p>
          <a:p>
            <a:endParaRPr lang="en-US" dirty="0"/>
          </a:p>
          <a:p>
            <a:r>
              <a:rPr lang="en-US" dirty="0" smtClean="0"/>
              <a:t>Co-dominant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term for traits that are a blend of two </a:t>
            </a:r>
            <a:r>
              <a:rPr lang="en-US" dirty="0" smtClean="0"/>
              <a:t>genes because neither is completely dominant.</a:t>
            </a:r>
          </a:p>
          <a:p>
            <a:endParaRPr lang="en-US" dirty="0"/>
          </a:p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Heterozygous or </a:t>
            </a:r>
            <a:r>
              <a:rPr lang="en-US" dirty="0" smtClean="0"/>
              <a:t>Homozygous Dominant or Homozygous Recessive?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genotype of the parent on the right? </a:t>
            </a:r>
          </a:p>
          <a:p>
            <a:endParaRPr lang="en-US" dirty="0" smtClean="0"/>
          </a:p>
          <a:p>
            <a:r>
              <a:rPr lang="en-US" dirty="0" smtClean="0"/>
              <a:t>Homozygous </a:t>
            </a:r>
            <a:br>
              <a:rPr lang="en-US" dirty="0" smtClean="0"/>
            </a:br>
            <a:r>
              <a:rPr lang="en-US" dirty="0" smtClean="0"/>
              <a:t>recessive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3" name="Smiley Face 42"/>
          <p:cNvSpPr/>
          <p:nvPr/>
        </p:nvSpPr>
        <p:spPr>
          <a:xfrm>
            <a:off x="4267200" y="2438400"/>
            <a:ext cx="16002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iley Face 43"/>
          <p:cNvSpPr/>
          <p:nvPr/>
        </p:nvSpPr>
        <p:spPr>
          <a:xfrm>
            <a:off x="6019800" y="2438400"/>
            <a:ext cx="1600200" cy="1524000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/>
          <p:cNvSpPr/>
          <p:nvPr/>
        </p:nvSpPr>
        <p:spPr>
          <a:xfrm>
            <a:off x="5410200" y="4648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6781800" y="4572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/>
          <p:cNvSpPr/>
          <p:nvPr/>
        </p:nvSpPr>
        <p:spPr>
          <a:xfrm>
            <a:off x="2743200" y="36576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/>
          <p:cNvSpPr/>
          <p:nvPr/>
        </p:nvSpPr>
        <p:spPr>
          <a:xfrm>
            <a:off x="4572000" y="57150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iley Face 48"/>
          <p:cNvSpPr/>
          <p:nvPr/>
        </p:nvSpPr>
        <p:spPr>
          <a:xfrm>
            <a:off x="3733800" y="43434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/>
          <p:cNvSpPr/>
          <p:nvPr/>
        </p:nvSpPr>
        <p:spPr>
          <a:xfrm>
            <a:off x="2819400" y="5410200"/>
            <a:ext cx="685800" cy="6531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822</Words>
  <Application>Microsoft Office PowerPoint</Application>
  <PresentationFormat>On-screen Show (4:3)</PresentationFormat>
  <Paragraphs>250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Genetics Jeopardy!</vt:lpstr>
      <vt:lpstr>Rules</vt:lpstr>
      <vt:lpstr>PowerPoint Presentation</vt:lpstr>
      <vt:lpstr>Terminology</vt:lpstr>
      <vt:lpstr>Terminology</vt:lpstr>
      <vt:lpstr>Terminology</vt:lpstr>
      <vt:lpstr>Terminology</vt:lpstr>
      <vt:lpstr>Terminology</vt:lpstr>
      <vt:lpstr>Heterozygous or Homozygous Dominant or Homozygous Recessive?</vt:lpstr>
      <vt:lpstr>Heterozygous or Homozygous Dominant or Homozygous Recessive?</vt:lpstr>
      <vt:lpstr>Heterozygous or Homozygous Dominant or Homozygous Recessive?</vt:lpstr>
      <vt:lpstr>Heterozygous or Homozygous Dominant or Homozygous Recessive?</vt:lpstr>
      <vt:lpstr>Heterozygous or Homozygous Dominant or Homozygous Recessive?</vt:lpstr>
      <vt:lpstr>Future Babies</vt:lpstr>
      <vt:lpstr>Future Babies</vt:lpstr>
      <vt:lpstr>Future Babies</vt:lpstr>
      <vt:lpstr>Future Babies</vt:lpstr>
      <vt:lpstr>Future Babies</vt:lpstr>
      <vt:lpstr>Fill in the Punnet</vt:lpstr>
      <vt:lpstr>Fill in the Punnet</vt:lpstr>
      <vt:lpstr>Fill in the Punnet</vt:lpstr>
      <vt:lpstr>Fill in the Punnet</vt:lpstr>
      <vt:lpstr>Fill in the Punnet</vt:lpstr>
      <vt:lpstr>Ratios</vt:lpstr>
      <vt:lpstr>Ratios</vt:lpstr>
      <vt:lpstr>Ratios</vt:lpstr>
      <vt:lpstr>Ratios</vt:lpstr>
      <vt:lpstr>Ratios</vt:lpstr>
      <vt:lpstr>Miscellaneous</vt:lpstr>
      <vt:lpstr>Miscellaneous</vt:lpstr>
      <vt:lpstr>Miscellaneous</vt:lpstr>
      <vt:lpstr>Miscellaneous</vt:lpstr>
      <vt:lpstr>Miscellaneous</vt:lpstr>
      <vt:lpstr>FINAL JEOPARDY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Kohn Craig</cp:lastModifiedBy>
  <cp:revision>65</cp:revision>
  <dcterms:created xsi:type="dcterms:W3CDTF">2009-02-23T01:49:31Z</dcterms:created>
  <dcterms:modified xsi:type="dcterms:W3CDTF">2014-02-07T17:42:23Z</dcterms:modified>
</cp:coreProperties>
</file>