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9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87" r:id="rId11"/>
    <p:sldId id="290" r:id="rId12"/>
    <p:sldId id="265" r:id="rId13"/>
    <p:sldId id="266" r:id="rId14"/>
    <p:sldId id="288" r:id="rId15"/>
    <p:sldId id="264" r:id="rId16"/>
    <p:sldId id="289" r:id="rId17"/>
    <p:sldId id="267" r:id="rId18"/>
    <p:sldId id="268" r:id="rId19"/>
    <p:sldId id="271" r:id="rId20"/>
    <p:sldId id="273" r:id="rId21"/>
    <p:sldId id="272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5" r:id="rId31"/>
    <p:sldId id="283" r:id="rId32"/>
    <p:sldId id="284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063CA7-D059-4FE2-9B9B-7119D9E39F55}">
          <p14:sldIdLst>
            <p14:sldId id="256"/>
            <p14:sldId id="269"/>
            <p14:sldId id="257"/>
            <p14:sldId id="258"/>
            <p14:sldId id="260"/>
            <p14:sldId id="261"/>
            <p14:sldId id="259"/>
            <p14:sldId id="262"/>
            <p14:sldId id="263"/>
            <p14:sldId id="287"/>
            <p14:sldId id="290"/>
            <p14:sldId id="265"/>
            <p14:sldId id="266"/>
            <p14:sldId id="288"/>
            <p14:sldId id="264"/>
            <p14:sldId id="289"/>
            <p14:sldId id="267"/>
            <p14:sldId id="268"/>
            <p14:sldId id="271"/>
            <p14:sldId id="273"/>
            <p14:sldId id="272"/>
            <p14:sldId id="274"/>
            <p14:sldId id="275"/>
            <p14:sldId id="276"/>
            <p14:sldId id="278"/>
            <p14:sldId id="279"/>
            <p14:sldId id="280"/>
            <p14:sldId id="281"/>
            <p14:sldId id="282"/>
            <p14:sldId id="285"/>
            <p14:sldId id="283"/>
            <p14:sldId id="284"/>
          </p14:sldIdLst>
        </p14:section>
        <p14:section name="Untitled Section" id="{9413D269-0A7C-448D-B3BA-94CD82F1270F}">
          <p14:sldIdLst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43FED-C244-4E29-AABB-B6C93DAA741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56F58-7909-4A4F-BD6E-AB4F9D97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813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5B984-E45D-45D6-96A5-AFBC7CB3F3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37C53-74A6-4F5B-8A83-AF7C34BE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866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F37C53-74A6-4F5B-8A83-AF7C34BE73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8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37C53-74A6-4F5B-8A83-AF7C34BE73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9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6E61989-F71D-4AC3-901A-B212F0927D6D}" type="datetime1">
              <a:rPr lang="en-US" smtClean="0"/>
              <a:t>3/25/2014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EAAB-D321-4CFC-857E-E03F406F2084}" type="datetime1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5409-52A2-4AEE-8032-EF32A6A2823D}" type="datetime1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9B99-01E4-4FFF-AB96-C21339759CCC}" type="datetime1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559E-E6B7-41E8-9A31-A5F67A8AF450}" type="datetime1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F67D-F0EC-4E4C-AA42-91328AF5E1B8}" type="datetime1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03C9-5A49-4687-99EC-4D25EDFF3AA2}" type="datetime1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3AA7-3540-4007-B142-640FBEBD7006}" type="datetime1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3F99-6DDE-46C8-8477-A506061A0FB0}" type="datetime1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9A9-26D2-4F66-8179-343FA2FC3EF7}" type="datetime1">
              <a:rPr lang="en-US" smtClean="0"/>
              <a:t>3/25/2014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54C-6D07-49EF-94E1-2D9F2BFAFE32}" type="datetime1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CB375B-679B-4755-9AC9-78736F28ECE6}" type="datetime1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CE3198-08A2-4C11-8A08-87D3FC7C3C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Site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Analysis, Prep, and Instillation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21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389" y="1752600"/>
            <a:ext cx="4862017" cy="4343401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286000"/>
            <a:ext cx="3419856" cy="3810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use the soil triangle, start with one compensate, find the percentage on that side, and find where that line meets the line of your second </a:t>
            </a:r>
            <a:r>
              <a:rPr lang="en-US" dirty="0" smtClean="0"/>
              <a:t>compensate.</a:t>
            </a:r>
            <a:endParaRPr lang="en-US" dirty="0"/>
          </a:p>
          <a:p>
            <a:pPr lvl="1"/>
            <a:r>
              <a:rPr lang="en-US" dirty="0" smtClean="0"/>
              <a:t>If done correctly the line for your third compensate should also meet there, double </a:t>
            </a:r>
            <a:r>
              <a:rPr lang="en-US" dirty="0" smtClean="0"/>
              <a:t>check.</a:t>
            </a:r>
            <a:endParaRPr lang="en-US" dirty="0" smtClean="0"/>
          </a:p>
          <a:p>
            <a:r>
              <a:rPr lang="en-US" dirty="0" smtClean="0"/>
              <a:t>The type soil will effect other important factors including </a:t>
            </a:r>
            <a:r>
              <a:rPr lang="en-US" dirty="0" smtClean="0"/>
              <a:t>drainage.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2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992" y="730348"/>
            <a:ext cx="6135808" cy="548132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024744" cy="1143000"/>
          </a:xfrm>
        </p:spPr>
        <p:txBody>
          <a:bodyPr/>
          <a:lstStyle/>
          <a:p>
            <a:r>
              <a:rPr lang="en-US" dirty="0" smtClean="0"/>
              <a:t>Soil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75326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Clay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51171" y="5943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Sand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05806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Silt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14600" y="2209800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324600" y="2513897"/>
            <a:ext cx="337458" cy="4579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391400" y="6019800"/>
            <a:ext cx="304800" cy="3884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8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r>
              <a:rPr lang="en-US" dirty="0" smtClean="0"/>
              <a:t>Soil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6990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Another factor that you will need to consider is soil </a:t>
            </a:r>
            <a:r>
              <a:rPr lang="en-US" dirty="0" err="1" smtClean="0"/>
              <a:t>pH.</a:t>
            </a:r>
            <a:endParaRPr lang="en-US" dirty="0" smtClean="0"/>
          </a:p>
          <a:p>
            <a:pPr lvl="1"/>
            <a:r>
              <a:rPr lang="en-US" dirty="0" smtClean="0"/>
              <a:t>This may effect what plants you can plant because some plants can not survive if the soil is too acidic or </a:t>
            </a:r>
            <a:r>
              <a:rPr lang="en-US" dirty="0" smtClean="0"/>
              <a:t>basic. Ex:  Blueberries love acidic soil.</a:t>
            </a:r>
            <a:endParaRPr lang="en-US" dirty="0" smtClean="0"/>
          </a:p>
          <a:p>
            <a:pPr lvl="1"/>
            <a:r>
              <a:rPr lang="en-US" dirty="0" smtClean="0"/>
              <a:t>You may also want to add a material to help adjust the soil pH if </a:t>
            </a:r>
            <a:r>
              <a:rPr lang="en-US" dirty="0" smtClean="0"/>
              <a:t>needed.</a:t>
            </a:r>
            <a:endParaRPr lang="en-US" dirty="0" smtClean="0"/>
          </a:p>
          <a:p>
            <a:pPr lvl="2"/>
            <a:r>
              <a:rPr lang="en-US" dirty="0" smtClean="0"/>
              <a:t>Lime stone can increase the pH, and Sulfur can lower the pH (increase acidity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The third aspect you will want to consider is the soil’s </a:t>
            </a:r>
            <a:r>
              <a:rPr lang="en-US" dirty="0" smtClean="0"/>
              <a:t>fertility.</a:t>
            </a:r>
            <a:endParaRPr lang="en-US" dirty="0" smtClean="0"/>
          </a:p>
          <a:p>
            <a:pPr lvl="1"/>
            <a:r>
              <a:rPr lang="en-US" dirty="0" smtClean="0"/>
              <a:t>This is looking at the levels of key nutrients 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This corresponds to the soil’s ability to support </a:t>
            </a:r>
            <a:r>
              <a:rPr lang="en-US" dirty="0" smtClean="0"/>
              <a:t>life.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75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722864"/>
          </a:xfrm>
        </p:spPr>
        <p:txBody>
          <a:bodyPr/>
          <a:lstStyle/>
          <a:p>
            <a:r>
              <a:rPr lang="en-US" dirty="0" smtClean="0"/>
              <a:t>Microclimate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80653"/>
            <a:ext cx="7186108" cy="29341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refers to what specific conditions your landscape will likely </a:t>
            </a:r>
            <a:r>
              <a:rPr lang="en-US" dirty="0" smtClean="0"/>
              <a:t>experience.</a:t>
            </a:r>
            <a:endParaRPr lang="en-US" dirty="0" smtClean="0"/>
          </a:p>
          <a:p>
            <a:pPr lvl="1"/>
            <a:r>
              <a:rPr lang="en-US" dirty="0" smtClean="0"/>
              <a:t>Looking at things such as sun/shade patterns, prevailing winds, etc.</a:t>
            </a:r>
          </a:p>
          <a:p>
            <a:pPr lvl="1"/>
            <a:r>
              <a:rPr lang="en-US" dirty="0" smtClean="0"/>
              <a:t>Different plants need certain conditions, specially in terms of light to survive.</a:t>
            </a:r>
          </a:p>
          <a:p>
            <a:pPr lvl="2"/>
            <a:r>
              <a:rPr lang="en-US" dirty="0" smtClean="0"/>
              <a:t>Not enough, they starve</a:t>
            </a:r>
            <a:endParaRPr lang="en-US" dirty="0"/>
          </a:p>
          <a:p>
            <a:pPr lvl="2"/>
            <a:r>
              <a:rPr lang="en-US" dirty="0" smtClean="0"/>
              <a:t>Too much, they dry out and die</a:t>
            </a:r>
          </a:p>
        </p:txBody>
      </p:sp>
      <p:pic>
        <p:nvPicPr>
          <p:cNvPr id="33" name="Picture 31" descr="sun patterns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191000"/>
            <a:ext cx="9144000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0" y="4191000"/>
            <a:ext cx="9144000" cy="2667000"/>
            <a:chOff x="0" y="1447800"/>
            <a:chExt cx="9144000" cy="2667000"/>
          </a:xfrm>
        </p:grpSpPr>
        <p:pic>
          <p:nvPicPr>
            <p:cNvPr id="6" name="Picture 31" descr="sun patterns"/>
            <p:cNvPicPr>
              <a:picLocks noGrp="1" noChangeAspect="1" noChangeArrowheads="1"/>
            </p:cNvPicPr>
            <p:nvPr>
              <p:ph sz="quarter" idx="3"/>
            </p:nvPr>
          </p:nvPicPr>
          <p:blipFill>
            <a:blip r:embed="rId2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0" y="1447800"/>
              <a:ext cx="9144000" cy="2667000"/>
            </a:xfrm>
            <a:solidFill>
              <a:schemeClr val="bg1"/>
            </a:solidFill>
            <a:ln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2473570" y="1735932"/>
              <a:ext cx="1600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chemeClr val="bg1"/>
                  </a:solidFill>
                </a:rPr>
                <a:t>Summer sun</a:t>
              </a:r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304800" y="2497015"/>
              <a:ext cx="13716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chemeClr val="bg1"/>
                  </a:solidFill>
                </a:rPr>
                <a:t>Winter sun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6781800" y="2895600"/>
              <a:ext cx="1143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window</a:t>
              </a:r>
            </a:p>
          </p:txBody>
        </p:sp>
        <p:pic>
          <p:nvPicPr>
            <p:cNvPr id="10" name="Picture 14" descr="Chestnut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5888" y="1752600"/>
              <a:ext cx="1751012" cy="220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Line 34"/>
            <p:cNvSpPr>
              <a:spLocks noChangeShapeType="1"/>
            </p:cNvSpPr>
            <p:nvPr/>
          </p:nvSpPr>
          <p:spPr bwMode="auto">
            <a:xfrm flipV="1">
              <a:off x="6400800" y="1676400"/>
              <a:ext cx="1981200" cy="1066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5"/>
            <p:cNvSpPr>
              <a:spLocks noChangeShapeType="1"/>
            </p:cNvSpPr>
            <p:nvPr/>
          </p:nvSpPr>
          <p:spPr bwMode="auto">
            <a:xfrm>
              <a:off x="6781800" y="30480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6"/>
            <p:cNvSpPr>
              <a:spLocks noChangeShapeType="1"/>
            </p:cNvSpPr>
            <p:nvPr/>
          </p:nvSpPr>
          <p:spPr bwMode="auto">
            <a:xfrm>
              <a:off x="4953000" y="1676400"/>
              <a:ext cx="609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7"/>
            <p:cNvSpPr>
              <a:spLocks noChangeShapeType="1"/>
            </p:cNvSpPr>
            <p:nvPr/>
          </p:nvSpPr>
          <p:spPr bwMode="auto">
            <a:xfrm>
              <a:off x="4038600" y="1981200"/>
              <a:ext cx="1295400" cy="182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8"/>
            <p:cNvSpPr>
              <a:spLocks noChangeShapeType="1"/>
            </p:cNvSpPr>
            <p:nvPr/>
          </p:nvSpPr>
          <p:spPr bwMode="auto">
            <a:xfrm>
              <a:off x="2286000" y="2133600"/>
              <a:ext cx="44958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6"/>
            <p:cNvSpPr>
              <a:spLocks noChangeShapeType="1"/>
            </p:cNvSpPr>
            <p:nvPr/>
          </p:nvSpPr>
          <p:spPr bwMode="auto">
            <a:xfrm>
              <a:off x="1828800" y="2590800"/>
              <a:ext cx="49530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>
              <a:off x="6781800" y="2590800"/>
              <a:ext cx="0" cy="4572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48"/>
            <p:cNvSpPr>
              <a:spLocks noChangeShapeType="1"/>
            </p:cNvSpPr>
            <p:nvPr/>
          </p:nvSpPr>
          <p:spPr bwMode="auto">
            <a:xfrm>
              <a:off x="6781800" y="3505200"/>
              <a:ext cx="0" cy="381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96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27664"/>
            <a:ext cx="7467600" cy="953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Microclimate: </a:t>
            </a:r>
            <a:r>
              <a:rPr lang="en-US" dirty="0" smtClean="0"/>
              <a:t>Light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Full Shade</a:t>
            </a:r>
          </a:p>
          <a:p>
            <a:pPr lvl="1"/>
            <a:r>
              <a:rPr lang="en-US" dirty="0" smtClean="0"/>
              <a:t>No direct sun, but on North side of buildings</a:t>
            </a:r>
          </a:p>
          <a:p>
            <a:r>
              <a:rPr lang="en-US" dirty="0" smtClean="0"/>
              <a:t>Partial Shade</a:t>
            </a:r>
          </a:p>
          <a:p>
            <a:pPr lvl="1"/>
            <a:r>
              <a:rPr lang="en-US" dirty="0" smtClean="0"/>
              <a:t>Areas with morning or afternoon sun, avoid sun midday (10am-2pm), East or west side of buildings</a:t>
            </a:r>
          </a:p>
          <a:p>
            <a:r>
              <a:rPr lang="en-US" dirty="0" smtClean="0"/>
              <a:t>Light Shade</a:t>
            </a:r>
          </a:p>
          <a:p>
            <a:pPr lvl="1"/>
            <a:r>
              <a:rPr lang="en-US" dirty="0" smtClean="0"/>
              <a:t>These plants do best under a tree canopy, always having a little shade</a:t>
            </a:r>
            <a:endParaRPr lang="en-US" dirty="0" smtClean="0"/>
          </a:p>
          <a:p>
            <a:r>
              <a:rPr lang="en-US" dirty="0" smtClean="0"/>
              <a:t>Partial </a:t>
            </a:r>
            <a:r>
              <a:rPr lang="en-US" dirty="0" smtClean="0"/>
              <a:t>Sun</a:t>
            </a:r>
          </a:p>
          <a:p>
            <a:pPr lvl="1"/>
            <a:r>
              <a:rPr lang="en-US" dirty="0" smtClean="0"/>
              <a:t>Similar to partial shade, but can tolerate midday sun</a:t>
            </a:r>
            <a:endParaRPr lang="en-US" dirty="0" smtClean="0"/>
          </a:p>
          <a:p>
            <a:r>
              <a:rPr lang="en-US" dirty="0" smtClean="0"/>
              <a:t>Full </a:t>
            </a:r>
            <a:r>
              <a:rPr lang="en-US" dirty="0" smtClean="0"/>
              <a:t>Sun</a:t>
            </a:r>
          </a:p>
          <a:p>
            <a:pPr lvl="1"/>
            <a:r>
              <a:rPr lang="en-US" dirty="0" smtClean="0"/>
              <a:t>Needs 6 or more hours of sun a day including some midday sun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03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Macroclimate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looking at a site you will also want to look up what zone your client is </a:t>
            </a:r>
            <a:r>
              <a:rPr lang="en-US" dirty="0" smtClean="0"/>
              <a:t>in.</a:t>
            </a:r>
            <a:endParaRPr lang="en-US" dirty="0" smtClean="0"/>
          </a:p>
          <a:p>
            <a:pPr lvl="1"/>
            <a:r>
              <a:rPr lang="en-US" dirty="0" smtClean="0"/>
              <a:t>Zones refer to the average min. temp the area </a:t>
            </a:r>
            <a:r>
              <a:rPr lang="en-US" dirty="0" smtClean="0"/>
              <a:t>experience.</a:t>
            </a:r>
            <a:endParaRPr lang="en-US" dirty="0" smtClean="0"/>
          </a:p>
          <a:p>
            <a:pPr lvl="1"/>
            <a:r>
              <a:rPr lang="en-US" dirty="0" smtClean="0"/>
              <a:t>Most perennials will indicate what zones the plant is </a:t>
            </a:r>
            <a:r>
              <a:rPr lang="en-US" dirty="0" smtClean="0"/>
              <a:t>suitable for.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1" t="5801" r="5620" b="5603"/>
          <a:stretch/>
        </p:blipFill>
        <p:spPr>
          <a:xfrm>
            <a:off x="4606168" y="990600"/>
            <a:ext cx="4481287" cy="57912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51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Macroclimate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4011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Waterford is in 5b</a:t>
            </a:r>
          </a:p>
          <a:p>
            <a:r>
              <a:rPr lang="en-US" dirty="0" smtClean="0"/>
              <a:t>If you select plants which minimum zone is higher then 5, they will likely not survive the winter.</a:t>
            </a:r>
          </a:p>
          <a:p>
            <a:pPr lvl="1"/>
            <a:r>
              <a:rPr lang="en-US" dirty="0" smtClean="0"/>
              <a:t>Ex: </a:t>
            </a:r>
            <a:r>
              <a:rPr lang="en-US" dirty="0" smtClean="0"/>
              <a:t>If a perennial flower had a zone rage of 7-9, it would like be an “annual” in WI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1" t="5801" r="5620" b="5603"/>
          <a:stretch/>
        </p:blipFill>
        <p:spPr>
          <a:xfrm>
            <a:off x="4606168" y="990600"/>
            <a:ext cx="4481287" cy="57912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53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" y="821263"/>
            <a:ext cx="9082695" cy="5731937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Preparation and Installation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66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7664"/>
            <a:ext cx="7225424" cy="1143000"/>
          </a:xfrm>
        </p:spPr>
        <p:txBody>
          <a:bodyPr/>
          <a:lstStyle/>
          <a:p>
            <a:r>
              <a:rPr lang="en-US" dirty="0" smtClean="0"/>
              <a:t>Remove </a:t>
            </a:r>
            <a:r>
              <a:rPr lang="en-US" dirty="0" smtClean="0"/>
              <a:t>Existing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2323652"/>
            <a:ext cx="7391398" cy="38485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First step is to define the borders for where you are working, whether it is a flower bed or the property line, you should know where your limits </a:t>
            </a:r>
            <a:r>
              <a:rPr lang="en-US" dirty="0" smtClean="0"/>
              <a:t>are.</a:t>
            </a:r>
            <a:endParaRPr lang="en-US" dirty="0" smtClean="0"/>
          </a:p>
          <a:p>
            <a:r>
              <a:rPr lang="en-US" dirty="0" smtClean="0"/>
              <a:t>When you are going to do any major landscaping, you want to remove what is </a:t>
            </a:r>
            <a:r>
              <a:rPr lang="en-US" dirty="0" smtClean="0"/>
              <a:t>there .</a:t>
            </a:r>
          </a:p>
          <a:p>
            <a:pPr lvl="1"/>
            <a:r>
              <a:rPr lang="en-US" dirty="0" smtClean="0"/>
              <a:t>Keeping what you plan to keep in the landscape, making sure not to damage it as you work.</a:t>
            </a:r>
            <a:endParaRPr lang="en-US" dirty="0" smtClean="0"/>
          </a:p>
          <a:p>
            <a:pPr lvl="1"/>
            <a:r>
              <a:rPr lang="en-US" dirty="0" smtClean="0"/>
              <a:t>If you plan to reuse some of the mulch or keep/transplant any of the plants, keep that in mind as you clear the </a:t>
            </a:r>
            <a:r>
              <a:rPr lang="en-US" dirty="0" smtClean="0"/>
              <a:t>area.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3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Analysis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0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</a:t>
            </a:r>
            <a:r>
              <a:rPr lang="en-US" dirty="0"/>
              <a:t>Existing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you have the bulk of the material removed, you will want to make sure you remove any remaining plants (especially weeds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/>
              <a:t>Do not just break them off at surface level, make sure to dig down and pull out the roots as well.</a:t>
            </a:r>
          </a:p>
          <a:p>
            <a:pPr lvl="1"/>
            <a:r>
              <a:rPr lang="en-US" dirty="0"/>
              <a:t>If roots are left in the soil, especially weeds, they will likely become a problem in the </a:t>
            </a:r>
            <a:r>
              <a:rPr lang="en-US" dirty="0" smtClean="0"/>
              <a:t>future.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46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</a:t>
            </a:r>
            <a:r>
              <a:rPr lang="en-US" dirty="0"/>
              <a:t>Existing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36961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</a:t>
            </a:r>
            <a:r>
              <a:rPr lang="en-US" dirty="0" smtClean="0"/>
              <a:t>will often  </a:t>
            </a:r>
            <a:r>
              <a:rPr lang="en-US" dirty="0"/>
              <a:t>want to get down to the bare </a:t>
            </a:r>
            <a:r>
              <a:rPr lang="en-US" dirty="0" smtClean="0"/>
              <a:t>soil, if you can, you may leave some areas less disturbed.</a:t>
            </a:r>
            <a:endParaRPr lang="en-US" dirty="0"/>
          </a:p>
          <a:p>
            <a:pPr lvl="1"/>
            <a:r>
              <a:rPr lang="en-US" dirty="0"/>
              <a:t>If there was landscape fabric in place, evaluate it, it will most likely need to be replaced, but you can keep the </a:t>
            </a:r>
            <a:r>
              <a:rPr lang="en-US" dirty="0" smtClean="0"/>
              <a:t>fabric </a:t>
            </a:r>
            <a:r>
              <a:rPr lang="en-US" dirty="0" smtClean="0"/>
              <a:t>pins.</a:t>
            </a:r>
            <a:endParaRPr lang="en-US" dirty="0" smtClean="0"/>
          </a:p>
          <a:p>
            <a:r>
              <a:rPr lang="en-US" dirty="0" smtClean="0"/>
              <a:t>You will want to make sure to pick up all of the mulch or plant material from the </a:t>
            </a:r>
            <a:r>
              <a:rPr lang="en-US" dirty="0" smtClean="0"/>
              <a:t>soil.</a:t>
            </a:r>
            <a:endParaRPr lang="en-US" dirty="0" smtClean="0"/>
          </a:p>
          <a:p>
            <a:pPr lvl="1"/>
            <a:r>
              <a:rPr lang="en-US" dirty="0" smtClean="0"/>
              <a:t>This may seem tedious at first, but it will save you problems down the </a:t>
            </a:r>
            <a:r>
              <a:rPr lang="en-US" dirty="0" smtClean="0"/>
              <a:t>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3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4000948"/>
          </a:xfrm>
        </p:spPr>
        <p:txBody>
          <a:bodyPr>
            <a:normAutofit/>
          </a:bodyPr>
          <a:lstStyle/>
          <a:p>
            <a:r>
              <a:rPr lang="en-US" dirty="0" smtClean="0"/>
              <a:t>Once you have bare soil you will want to begin to break up any clumps and fill in any hole from where you pulled out plants.</a:t>
            </a:r>
          </a:p>
          <a:p>
            <a:r>
              <a:rPr lang="en-US" dirty="0" smtClean="0"/>
              <a:t>You will also want to look at the topography of the area and </a:t>
            </a:r>
            <a:r>
              <a:rPr lang="en-US" dirty="0" smtClean="0"/>
              <a:t>surroundings.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o you </a:t>
            </a:r>
            <a:r>
              <a:rPr lang="en-US" dirty="0" smtClean="0"/>
              <a:t>need </a:t>
            </a:r>
            <a:r>
              <a:rPr lang="en-US" dirty="0" smtClean="0"/>
              <a:t>to adjust it to improve drainage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The ideal drainage for residential lawns would be ¼” drop for every foot or about 2’ for every 100’.</a:t>
            </a:r>
          </a:p>
          <a:p>
            <a:pPr lvl="3"/>
            <a:r>
              <a:rPr lang="en-US" dirty="0" smtClean="0"/>
              <a:t>This allows for adequate drainage without causing erosion.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81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 also the time to apply any additives to the soil if you need to improve/adjust the texture, pH, or </a:t>
            </a:r>
            <a:r>
              <a:rPr lang="en-US" dirty="0" smtClean="0"/>
              <a:t>fertility.</a:t>
            </a:r>
            <a:endParaRPr lang="en-US" dirty="0"/>
          </a:p>
          <a:p>
            <a:pPr lvl="1"/>
            <a:r>
              <a:rPr lang="en-US" dirty="0"/>
              <a:t>Keep in mind that it is difficult to significantly change the soil texture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Because each situation is difference it is advised to do the needed research or discuss your options with an expert.</a:t>
            </a:r>
            <a:endParaRPr lang="en-US" dirty="0"/>
          </a:p>
          <a:p>
            <a:r>
              <a:rPr lang="en-US" dirty="0" smtClean="0"/>
              <a:t>Finally you will want to smooth out the soil so that it is ready for the </a:t>
            </a:r>
            <a:r>
              <a:rPr lang="en-US" dirty="0" smtClean="0"/>
              <a:t>next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58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Weed Barrier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use some sort of weed barrier, covering the soil to prevent weeds from growing into your </a:t>
            </a:r>
            <a:r>
              <a:rPr lang="en-US" dirty="0" smtClean="0"/>
              <a:t>landscape.</a:t>
            </a:r>
            <a:endParaRPr lang="en-US" dirty="0" smtClean="0"/>
          </a:p>
          <a:p>
            <a:pPr lvl="1"/>
            <a:r>
              <a:rPr lang="en-US" dirty="0" smtClean="0"/>
              <a:t>Of course this does not apply to grassy areas if you are doing a large </a:t>
            </a:r>
            <a:r>
              <a:rPr lang="en-US" dirty="0" smtClean="0"/>
              <a:t>area.</a:t>
            </a:r>
            <a:endParaRPr lang="en-US" dirty="0" smtClean="0"/>
          </a:p>
          <a:p>
            <a:r>
              <a:rPr lang="en-US" dirty="0" smtClean="0"/>
              <a:t>One of the most effective options is using landscaping fabric, with a organic or inorganic mulch over </a:t>
            </a:r>
            <a:r>
              <a:rPr lang="en-US" dirty="0" smtClean="0"/>
              <a:t>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32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Weed Barrier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putting down landscaping fabric it is important that the soil is clean and flat to prevent any </a:t>
            </a:r>
            <a:r>
              <a:rPr lang="en-US" dirty="0" smtClean="0"/>
              <a:t>rips.</a:t>
            </a:r>
            <a:endParaRPr lang="en-US" dirty="0" smtClean="0"/>
          </a:p>
          <a:p>
            <a:r>
              <a:rPr lang="en-US" dirty="0" smtClean="0"/>
              <a:t>When more </a:t>
            </a:r>
            <a:r>
              <a:rPr lang="en-US" dirty="0" smtClean="0"/>
              <a:t>than </a:t>
            </a:r>
            <a:r>
              <a:rPr lang="en-US" dirty="0" smtClean="0"/>
              <a:t>one row of fabric is needed, be sure to overlap the rows (at least 3 inches) to prevent weeds from coming up between the </a:t>
            </a:r>
            <a:r>
              <a:rPr lang="en-US" dirty="0" smtClean="0"/>
              <a:t>rows.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70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Weed Barrier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you have laid the fabric you should secure it using landscaping  fabric </a:t>
            </a:r>
            <a:r>
              <a:rPr lang="en-US" dirty="0" smtClean="0"/>
              <a:t>pins.</a:t>
            </a:r>
            <a:endParaRPr lang="en-US" dirty="0" smtClean="0"/>
          </a:p>
          <a:p>
            <a:r>
              <a:rPr lang="en-US" dirty="0" smtClean="0"/>
              <a:t>Then cut an “X” slit </a:t>
            </a:r>
            <a:r>
              <a:rPr lang="en-US" dirty="0" smtClean="0"/>
              <a:t>in the fabric, just </a:t>
            </a:r>
            <a:r>
              <a:rPr lang="en-US" dirty="0" smtClean="0"/>
              <a:t>big enough to </a:t>
            </a:r>
            <a:r>
              <a:rPr lang="en-US" dirty="0" smtClean="0"/>
              <a:t>allow you to put the given plant that will go there down.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350294"/>
            <a:ext cx="3419475" cy="34194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79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Finally, you get to the accrual planting of the landscape!</a:t>
            </a:r>
          </a:p>
          <a:p>
            <a:r>
              <a:rPr lang="en-US" dirty="0" smtClean="0"/>
              <a:t>You should already have slits cut in the landscape fabric, so dig out a hole in the soil and set your plant’s root ball in the </a:t>
            </a:r>
            <a:r>
              <a:rPr lang="en-US" dirty="0" smtClean="0"/>
              <a:t>hole.</a:t>
            </a:r>
            <a:endParaRPr lang="en-US" dirty="0" smtClean="0"/>
          </a:p>
          <a:p>
            <a:pPr lvl="1"/>
            <a:r>
              <a:rPr lang="en-US" dirty="0" smtClean="0"/>
              <a:t>Making sure that where the soil line was on the plant, is where it will be in the </a:t>
            </a:r>
            <a:r>
              <a:rPr lang="en-US" dirty="0" smtClean="0"/>
              <a:t>ground.</a:t>
            </a:r>
            <a:endParaRPr lang="en-US" dirty="0" smtClean="0"/>
          </a:p>
          <a:p>
            <a:r>
              <a:rPr lang="en-US" dirty="0" smtClean="0"/>
              <a:t>Then use the soil you dug out to fill in the extra space in the hole.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62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Structures/hardscape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you get the plants down, you want to put in any structures that will be part of your </a:t>
            </a:r>
            <a:r>
              <a:rPr lang="en-US" dirty="0" smtClean="0"/>
              <a:t>landscaping.</a:t>
            </a:r>
            <a:endParaRPr lang="en-US" dirty="0" smtClean="0"/>
          </a:p>
          <a:p>
            <a:r>
              <a:rPr lang="en-US" dirty="0" smtClean="0"/>
              <a:t>Whether </a:t>
            </a:r>
            <a:r>
              <a:rPr lang="en-US" dirty="0" smtClean="0"/>
              <a:t>it is some sort of a statue, birdbath, path, etc. you want to place it correctly and make sure it is stable and level before moving </a:t>
            </a:r>
            <a:r>
              <a:rPr lang="en-US" dirty="0" smtClean="0"/>
              <a:t>on.</a:t>
            </a:r>
            <a:endParaRPr lang="en-US" dirty="0" smtClean="0"/>
          </a:p>
          <a:p>
            <a:pPr lvl="1"/>
            <a:r>
              <a:rPr lang="en-US" dirty="0" smtClean="0"/>
              <a:t>Although this seems simple, if not done right, it can ruin the whole </a:t>
            </a:r>
            <a:r>
              <a:rPr lang="en-US" dirty="0" smtClean="0"/>
              <a:t>landscape.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71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everything else is installed in the landscape you want to add the finishing </a:t>
            </a:r>
            <a:r>
              <a:rPr lang="en-US" dirty="0" smtClean="0"/>
              <a:t>touch.</a:t>
            </a:r>
            <a:endParaRPr lang="en-US" dirty="0" smtClean="0"/>
          </a:p>
          <a:p>
            <a:r>
              <a:rPr lang="en-US" dirty="0" smtClean="0"/>
              <a:t>Applying a cover serves many purposes including:</a:t>
            </a:r>
          </a:p>
          <a:p>
            <a:pPr lvl="1"/>
            <a:r>
              <a:rPr lang="en-US" dirty="0" smtClean="0"/>
              <a:t>Providing an additional weed barrier</a:t>
            </a:r>
          </a:p>
          <a:p>
            <a:pPr lvl="1"/>
            <a:r>
              <a:rPr lang="en-US" dirty="0" smtClean="0"/>
              <a:t>Varying the texture, separating the area</a:t>
            </a:r>
          </a:p>
          <a:p>
            <a:pPr lvl="1"/>
            <a:r>
              <a:rPr lang="en-US" dirty="0" smtClean="0"/>
              <a:t>Unify areas around the landscape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7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Site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look at an area that we will be landscaping</a:t>
            </a:r>
          </a:p>
          <a:p>
            <a:r>
              <a:rPr lang="en-US" dirty="0" smtClean="0"/>
              <a:t>Evaluating the site, and surrounding area</a:t>
            </a:r>
          </a:p>
          <a:p>
            <a:r>
              <a:rPr lang="en-US" dirty="0" smtClean="0"/>
              <a:t>Gather information for the client</a:t>
            </a:r>
          </a:p>
          <a:p>
            <a:pPr lvl="1"/>
            <a:r>
              <a:rPr lang="en-US" dirty="0" smtClean="0"/>
              <a:t>Remember, in the end it is all about what the client wants not what you </a:t>
            </a:r>
            <a:r>
              <a:rPr lang="en-US" dirty="0" smtClean="0"/>
              <a:t>want.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97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23652"/>
            <a:ext cx="7086600" cy="35089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One thing to keep in mind is how deep you want your cover to </a:t>
            </a:r>
            <a:r>
              <a:rPr lang="en-US" dirty="0" smtClean="0"/>
              <a:t>be.</a:t>
            </a:r>
            <a:endParaRPr lang="en-US" dirty="0" smtClean="0"/>
          </a:p>
          <a:p>
            <a:pPr lvl="1"/>
            <a:r>
              <a:rPr lang="en-US" dirty="0" smtClean="0"/>
              <a:t>Most recommendations say 2”-4” which is important to remember when ordering </a:t>
            </a:r>
            <a:r>
              <a:rPr lang="en-US" dirty="0" smtClean="0"/>
              <a:t>supplies.</a:t>
            </a:r>
            <a:endParaRPr lang="en-US" dirty="0" smtClean="0"/>
          </a:p>
          <a:p>
            <a:pPr lvl="1"/>
            <a:r>
              <a:rPr lang="en-US" dirty="0"/>
              <a:t>Be sure that the entire area has a good even </a:t>
            </a:r>
            <a:r>
              <a:rPr lang="en-US" dirty="0" smtClean="0"/>
              <a:t>cover.</a:t>
            </a:r>
            <a:endParaRPr lang="en-US" dirty="0" smtClean="0"/>
          </a:p>
          <a:p>
            <a:r>
              <a:rPr lang="en-US" dirty="0" smtClean="0"/>
              <a:t>When applying the much, be sure to be careful around your plants, but still get the much in close, to prevent weeds from coming </a:t>
            </a:r>
            <a:r>
              <a:rPr lang="en-US" dirty="0" smtClean="0"/>
              <a:t>up.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954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3508977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There are many options that can be used</a:t>
            </a:r>
          </a:p>
          <a:p>
            <a:r>
              <a:rPr lang="en-US" sz="2800" dirty="0" smtClean="0"/>
              <a:t>One </a:t>
            </a:r>
            <a:r>
              <a:rPr lang="en-US" sz="2800" dirty="0"/>
              <a:t>c</a:t>
            </a:r>
            <a:r>
              <a:rPr lang="en-US" sz="2800" dirty="0" smtClean="0"/>
              <a:t>ategory of cover is Organic Mulches</a:t>
            </a:r>
          </a:p>
          <a:p>
            <a:pPr lvl="1"/>
            <a:r>
              <a:rPr lang="en-US" sz="2100" dirty="0" smtClean="0"/>
              <a:t>One advantage is the natural look and generally minimal heat absorbance</a:t>
            </a:r>
          </a:p>
          <a:p>
            <a:pPr lvl="1"/>
            <a:r>
              <a:rPr lang="en-US" sz="2100" dirty="0" smtClean="0"/>
              <a:t>On the other hand, they also decompose over time and weeds can take root in them</a:t>
            </a:r>
          </a:p>
          <a:p>
            <a:pPr lvl="1"/>
            <a:r>
              <a:rPr lang="en-US" sz="2100" dirty="0" smtClean="0"/>
              <a:t>The most common type is woodchips</a:t>
            </a:r>
          </a:p>
          <a:p>
            <a:r>
              <a:rPr lang="en-US" sz="2800" dirty="0" smtClean="0"/>
              <a:t>The other category is Inorganic Mulches</a:t>
            </a:r>
          </a:p>
          <a:p>
            <a:pPr lvl="1"/>
            <a:r>
              <a:rPr lang="en-US" sz="2100" dirty="0" smtClean="0"/>
              <a:t>Although they do not decompose they can collect trimmings and debris, allowing weeds to grow, also they often will absorb more heat</a:t>
            </a:r>
          </a:p>
          <a:p>
            <a:pPr lvl="1"/>
            <a:r>
              <a:rPr lang="en-US" sz="2100" dirty="0" smtClean="0"/>
              <a:t>Rocks are a common inorganic mulch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23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Touches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applying you mulch, you will put down the final </a:t>
            </a:r>
            <a:r>
              <a:rPr lang="en-US" dirty="0" smtClean="0"/>
              <a:t>touches.</a:t>
            </a:r>
            <a:endParaRPr lang="en-US" dirty="0" smtClean="0"/>
          </a:p>
          <a:p>
            <a:r>
              <a:rPr lang="en-US" dirty="0" smtClean="0"/>
              <a:t>Make any final minor adjustments to the </a:t>
            </a:r>
            <a:r>
              <a:rPr lang="en-US" dirty="0" smtClean="0"/>
              <a:t>landscape.</a:t>
            </a:r>
            <a:endParaRPr lang="en-US" dirty="0" smtClean="0"/>
          </a:p>
          <a:p>
            <a:r>
              <a:rPr lang="en-US" dirty="0" smtClean="0"/>
              <a:t>If you are going to put in some sort of an edging you can put that in </a:t>
            </a:r>
            <a:r>
              <a:rPr lang="en-US" dirty="0" smtClean="0"/>
              <a:t>now.</a:t>
            </a:r>
            <a:endParaRPr lang="en-US" dirty="0" smtClean="0"/>
          </a:p>
          <a:p>
            <a:pPr lvl="1"/>
            <a:r>
              <a:rPr lang="en-US" dirty="0" smtClean="0"/>
              <a:t>It can also be done before the putting down the mulch</a:t>
            </a:r>
          </a:p>
          <a:p>
            <a:r>
              <a:rPr lang="en-US" dirty="0" smtClean="0"/>
              <a:t>Finally, clean up the area!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53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US" dirty="0"/>
              <a:t>At the end of this unit, student will be able to…</a:t>
            </a:r>
          </a:p>
          <a:p>
            <a:pPr lvl="0"/>
            <a:r>
              <a:rPr lang="en-US" dirty="0" smtClean="0"/>
              <a:t>Evaluate </a:t>
            </a:r>
            <a:r>
              <a:rPr lang="en-US" dirty="0"/>
              <a:t>an existing landscape an see any existing problems</a:t>
            </a:r>
          </a:p>
          <a:p>
            <a:pPr lvl="0"/>
            <a:r>
              <a:rPr lang="en-US" dirty="0"/>
              <a:t>Simulate an client interview, asking the appropriate questions</a:t>
            </a:r>
          </a:p>
          <a:p>
            <a:pPr lvl="0"/>
            <a:r>
              <a:rPr lang="en-US" dirty="0"/>
              <a:t>Explain the importance of understanding the maintenance requirements of a landscape</a:t>
            </a:r>
          </a:p>
          <a:p>
            <a:pPr lvl="0"/>
            <a:r>
              <a:rPr lang="en-US" dirty="0"/>
              <a:t>State the importance of Topography and its’ relationship to drainage</a:t>
            </a:r>
          </a:p>
          <a:p>
            <a:pPr lvl="0"/>
            <a:r>
              <a:rPr lang="en-US" dirty="0"/>
              <a:t>Discus the factors that affect soil and their importance</a:t>
            </a:r>
          </a:p>
          <a:p>
            <a:pPr lvl="0"/>
            <a:r>
              <a:rPr lang="en-US" dirty="0"/>
              <a:t>Explain the differences between Micro-  and Macro- Climates and identify them in a landscape</a:t>
            </a:r>
          </a:p>
          <a:p>
            <a:pPr lvl="0"/>
            <a:r>
              <a:rPr lang="en-US" dirty="0"/>
              <a:t>Describe what needs to be done when removing excising material form a landscape</a:t>
            </a:r>
          </a:p>
          <a:p>
            <a:pPr lvl="0"/>
            <a:r>
              <a:rPr lang="en-US" dirty="0"/>
              <a:t>State how to prepare the soil of a landscape site</a:t>
            </a:r>
          </a:p>
          <a:p>
            <a:pPr lvl="0"/>
            <a:r>
              <a:rPr lang="en-US" dirty="0"/>
              <a:t>Describe the importance of a weed barrier and how to install one</a:t>
            </a:r>
          </a:p>
          <a:p>
            <a:pPr lvl="0"/>
            <a:r>
              <a:rPr lang="en-US" dirty="0"/>
              <a:t>Explain what must be done when installing plants and hardscape</a:t>
            </a:r>
          </a:p>
          <a:p>
            <a:pPr lvl="0"/>
            <a:r>
              <a:rPr lang="en-US" dirty="0"/>
              <a:t>Describe the different types of cover and their advantages and disadvantages</a:t>
            </a:r>
          </a:p>
          <a:p>
            <a:pPr lvl="0"/>
            <a:r>
              <a:rPr lang="en-US" dirty="0"/>
              <a:t>Explain how to put down a </a:t>
            </a:r>
            <a:r>
              <a:rPr lang="en-US" dirty="0" smtClean="0"/>
              <a:t>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5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 from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you will want to sit down with the client and gather some </a:t>
            </a:r>
            <a:r>
              <a:rPr lang="en-US" dirty="0" smtClean="0"/>
              <a:t>information.</a:t>
            </a:r>
            <a:endParaRPr lang="en-US" dirty="0" smtClean="0"/>
          </a:p>
          <a:p>
            <a:pPr lvl="1"/>
            <a:r>
              <a:rPr lang="en-US" dirty="0" smtClean="0"/>
              <a:t>What do they plan to use the area for?</a:t>
            </a:r>
          </a:p>
          <a:p>
            <a:pPr lvl="2"/>
            <a:r>
              <a:rPr lang="en-US" dirty="0" smtClean="0"/>
              <a:t>Who is going to use it?</a:t>
            </a:r>
          </a:p>
          <a:p>
            <a:pPr lvl="2"/>
            <a:r>
              <a:rPr lang="en-US" dirty="0" smtClean="0"/>
              <a:t>Open areas for recreation?</a:t>
            </a:r>
          </a:p>
          <a:p>
            <a:pPr lvl="2"/>
            <a:r>
              <a:rPr lang="en-US" dirty="0" smtClean="0"/>
              <a:t>Gardening?</a:t>
            </a:r>
          </a:p>
          <a:p>
            <a:pPr lvl="2"/>
            <a:r>
              <a:rPr lang="en-US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1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 from the </a:t>
            </a:r>
            <a:r>
              <a:rPr lang="en-US" dirty="0" smtClean="0"/>
              <a:t>Client  (</a:t>
            </a:r>
            <a:r>
              <a:rPr lang="en-US" dirty="0" err="1" smtClean="0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maintenance are they willing to do or pay for?</a:t>
            </a:r>
          </a:p>
          <a:p>
            <a:pPr lvl="1"/>
            <a:r>
              <a:rPr lang="en-US" dirty="0"/>
              <a:t>Do they want something hands on, or are they looking for something they can not touch all summer?</a:t>
            </a:r>
          </a:p>
          <a:p>
            <a:r>
              <a:rPr lang="en-US" dirty="0" smtClean="0"/>
              <a:t>How elaborate of a landscape do they want?</a:t>
            </a:r>
          </a:p>
          <a:p>
            <a:pPr lvl="1"/>
            <a:r>
              <a:rPr lang="en-US" dirty="0" smtClean="0"/>
              <a:t>Sometimes simplicity best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2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out the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there seem to be a theme with the landscapes in the area?</a:t>
            </a:r>
          </a:p>
          <a:p>
            <a:pPr lvl="1"/>
            <a:r>
              <a:rPr lang="en-US" dirty="0" smtClean="0"/>
              <a:t>Does the client want to match that or not?</a:t>
            </a:r>
          </a:p>
          <a:p>
            <a:r>
              <a:rPr lang="en-US" dirty="0" smtClean="0"/>
              <a:t>What type of architecture is in the area?</a:t>
            </a:r>
          </a:p>
          <a:p>
            <a:r>
              <a:rPr lang="en-US" dirty="0" smtClean="0"/>
              <a:t>What views or potential views are there from the property?</a:t>
            </a:r>
          </a:p>
          <a:p>
            <a:pPr lvl="1"/>
            <a:r>
              <a:rPr lang="en-US" dirty="0" smtClean="0"/>
              <a:t>How can the landscape utilize/highlight those views?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3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already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7723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plants and hardscapes are there?</a:t>
            </a:r>
          </a:p>
          <a:p>
            <a:pPr lvl="1"/>
            <a:r>
              <a:rPr lang="en-US" dirty="0" smtClean="0"/>
              <a:t>Which of those are staying, going, or not sure yet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Especially if working with a tight budget, think about creative ways to incorporate existing landscape.</a:t>
            </a:r>
          </a:p>
          <a:p>
            <a:pPr lvl="2"/>
            <a:r>
              <a:rPr lang="en-US" dirty="0" smtClean="0"/>
              <a:t>But make sure it does not detract from the new landscape</a:t>
            </a:r>
            <a:endParaRPr lang="en-US" dirty="0" smtClean="0"/>
          </a:p>
          <a:p>
            <a:r>
              <a:rPr lang="en-US" dirty="0" smtClean="0"/>
              <a:t> What equipment is there?</a:t>
            </a:r>
          </a:p>
          <a:p>
            <a:pPr lvl="1"/>
            <a:r>
              <a:rPr lang="en-US" dirty="0" smtClean="0"/>
              <a:t>Gas and water pipes, air conditioners, etc.</a:t>
            </a:r>
          </a:p>
          <a:p>
            <a:r>
              <a:rPr lang="en-US" dirty="0" smtClean="0"/>
              <a:t>What is good about the existing landscape?</a:t>
            </a:r>
          </a:p>
          <a:p>
            <a:pPr lvl="1"/>
            <a:r>
              <a:rPr lang="en-US" dirty="0" smtClean="0"/>
              <a:t>And what could be better?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5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important factor is the topography of the property.</a:t>
            </a:r>
          </a:p>
          <a:p>
            <a:pPr lvl="1"/>
            <a:r>
              <a:rPr lang="en-US" dirty="0" smtClean="0"/>
              <a:t>This is looking at the elevation of the land</a:t>
            </a:r>
          </a:p>
          <a:p>
            <a:r>
              <a:rPr lang="en-US" dirty="0" smtClean="0"/>
              <a:t>Is it relatively flat or does the terrain vary?</a:t>
            </a:r>
          </a:p>
          <a:p>
            <a:r>
              <a:rPr lang="en-US" dirty="0" smtClean="0"/>
              <a:t>How will it effect drainage of rain water?</a:t>
            </a:r>
          </a:p>
          <a:p>
            <a:pPr lvl="1"/>
            <a:r>
              <a:rPr lang="en-US" dirty="0" smtClean="0"/>
              <a:t>Will it lead to standing water or erosion</a:t>
            </a:r>
          </a:p>
          <a:p>
            <a:pPr lvl="1"/>
            <a:r>
              <a:rPr lang="en-US" dirty="0" smtClean="0"/>
              <a:t>Are there downspouts? How will they effect your plan?</a:t>
            </a:r>
          </a:p>
          <a:p>
            <a:r>
              <a:rPr lang="en-US" dirty="0" smtClean="0"/>
              <a:t>Different elevations can be used to separate areas or create </a:t>
            </a:r>
            <a:r>
              <a:rPr lang="en-US" dirty="0" smtClean="0"/>
              <a:t>variation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389" y="1752600"/>
            <a:ext cx="4862017" cy="4343401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Soil texture is looking at the ratio of sand silt and clay that make up the soil.</a:t>
            </a:r>
          </a:p>
          <a:p>
            <a:pPr lvl="1"/>
            <a:r>
              <a:rPr lang="en-US" dirty="0" smtClean="0"/>
              <a:t>Once you determine the percent of each of the three components, you can use a soil triangle ----------&gt;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198-08A2-4C11-8A08-87D3FC7C3C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1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1982</TotalTime>
  <Words>1999</Words>
  <Application>Microsoft Office PowerPoint</Application>
  <PresentationFormat>On-screen Show (4:3)</PresentationFormat>
  <Paragraphs>210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Austin</vt:lpstr>
      <vt:lpstr>Site Work</vt:lpstr>
      <vt:lpstr>Site Analysis</vt:lpstr>
      <vt:lpstr>What is Site Analysis?</vt:lpstr>
      <vt:lpstr>Info from the Client</vt:lpstr>
      <vt:lpstr>Info from the Client  (con’t)</vt:lpstr>
      <vt:lpstr>Checking out the area</vt:lpstr>
      <vt:lpstr>What is already there?</vt:lpstr>
      <vt:lpstr>Topography</vt:lpstr>
      <vt:lpstr>Soil</vt:lpstr>
      <vt:lpstr>Soil (con’t)</vt:lpstr>
      <vt:lpstr>Soil (con’t)</vt:lpstr>
      <vt:lpstr>Soil (con’t)</vt:lpstr>
      <vt:lpstr>Microclimate </vt:lpstr>
      <vt:lpstr>Microclimate: Light Requirement</vt:lpstr>
      <vt:lpstr>Macroclimate </vt:lpstr>
      <vt:lpstr>Macroclimate </vt:lpstr>
      <vt:lpstr>PowerPoint Presentation</vt:lpstr>
      <vt:lpstr>Site Preparation and Installation</vt:lpstr>
      <vt:lpstr>Remove Existing Material</vt:lpstr>
      <vt:lpstr>Remove Existing Material</vt:lpstr>
      <vt:lpstr>Remove Existing Material</vt:lpstr>
      <vt:lpstr>Soil</vt:lpstr>
      <vt:lpstr>Soil</vt:lpstr>
      <vt:lpstr>Weed Barrier</vt:lpstr>
      <vt:lpstr>Weed Barrier</vt:lpstr>
      <vt:lpstr>Weed Barrier</vt:lpstr>
      <vt:lpstr>Plants</vt:lpstr>
      <vt:lpstr>Structures/hardscape</vt:lpstr>
      <vt:lpstr>Cover</vt:lpstr>
      <vt:lpstr>Cover</vt:lpstr>
      <vt:lpstr>Cover Types</vt:lpstr>
      <vt:lpstr>Finishing Touches</vt:lpstr>
      <vt:lpstr>Quiz Objectives</vt:lpstr>
    </vt:vector>
  </TitlesOfParts>
  <Company>Waterford Union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Analysis and Prep</dc:title>
  <dc:creator>Peterson Dan</dc:creator>
  <cp:lastModifiedBy>Peterson Dan</cp:lastModifiedBy>
  <cp:revision>62</cp:revision>
  <cp:lastPrinted>2014-03-25T19:58:01Z</cp:lastPrinted>
  <dcterms:created xsi:type="dcterms:W3CDTF">2014-03-19T14:59:00Z</dcterms:created>
  <dcterms:modified xsi:type="dcterms:W3CDTF">2014-03-25T20:49:26Z</dcterms:modified>
</cp:coreProperties>
</file>