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9"/>
  </p:notesMasterIdLst>
  <p:handoutMasterIdLst>
    <p:handoutMasterId r:id="rId30"/>
  </p:handoutMasterIdLst>
  <p:sldIdLst>
    <p:sldId id="256" r:id="rId4"/>
    <p:sldId id="257" r:id="rId5"/>
    <p:sldId id="258" r:id="rId6"/>
    <p:sldId id="277" r:id="rId7"/>
    <p:sldId id="259" r:id="rId8"/>
    <p:sldId id="260" r:id="rId9"/>
    <p:sldId id="261" r:id="rId10"/>
    <p:sldId id="262" r:id="rId11"/>
    <p:sldId id="263" r:id="rId12"/>
    <p:sldId id="264" r:id="rId13"/>
    <p:sldId id="265" r:id="rId14"/>
    <p:sldId id="282" r:id="rId15"/>
    <p:sldId id="283" r:id="rId16"/>
    <p:sldId id="266" r:id="rId17"/>
    <p:sldId id="281" r:id="rId18"/>
    <p:sldId id="267" r:id="rId19"/>
    <p:sldId id="268" r:id="rId20"/>
    <p:sldId id="269" r:id="rId21"/>
    <p:sldId id="270" r:id="rId22"/>
    <p:sldId id="271" r:id="rId23"/>
    <p:sldId id="272" r:id="rId24"/>
    <p:sldId id="273" r:id="rId25"/>
    <p:sldId id="274" r:id="rId26"/>
    <p:sldId id="275" r:id="rId27"/>
    <p:sldId id="27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931"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D228AC-2313-4F9E-BD28-DFA284D6E0DF}" type="datetimeFigureOut">
              <a:rPr lang="en-US" smtClean="0"/>
              <a:t>9/9/2014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5AA9EE-4C69-4CD7-9183-E86D2850388E}" type="slidenum">
              <a:rPr lang="en-US" smtClean="0"/>
              <a:t>‹#›</a:t>
            </a:fld>
            <a:endParaRPr lang="en-US"/>
          </a:p>
        </p:txBody>
      </p:sp>
    </p:spTree>
    <p:extLst>
      <p:ext uri="{BB962C8B-B14F-4D97-AF65-F5344CB8AC3E}">
        <p14:creationId xmlns:p14="http://schemas.microsoft.com/office/powerpoint/2010/main" val="1204339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B0F5A-6222-4E19-A4AF-50F1CCEE2384}" type="datetimeFigureOut">
              <a:rPr lang="en-US" smtClean="0"/>
              <a:t>9/9/2014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3AF82-959D-4BF0-A2C1-AE8A92032787}" type="slidenum">
              <a:rPr lang="en-US" smtClean="0"/>
              <a:t>‹#›</a:t>
            </a:fld>
            <a:endParaRPr lang="en-US"/>
          </a:p>
        </p:txBody>
      </p:sp>
    </p:spTree>
    <p:extLst>
      <p:ext uri="{BB962C8B-B14F-4D97-AF65-F5344CB8AC3E}">
        <p14:creationId xmlns:p14="http://schemas.microsoft.com/office/powerpoint/2010/main" val="465043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706F64-7B21-4197-98AF-4DDBF0EF2DC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43691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706F64-7B21-4197-98AF-4DDBF0EF2DC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234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706F64-7B21-4197-98AF-4DDBF0EF2DC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633520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2CBC2275-4820-4C9B-9CD3-3B394F362C3D}" type="datetimeFigureOut">
              <a:rPr lang="en-US" smtClean="0"/>
              <a:t>9/9/2014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D6E29CC-DC45-44CF-BF00-A7F169E489FA}"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C2275-4820-4C9B-9CD3-3B394F362C3D}"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E29CC-DC45-44CF-BF00-A7F169E489FA}"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C2275-4820-4C9B-9CD3-3B394F362C3D}"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E29CC-DC45-44CF-BF00-A7F169E489FA}"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391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1"/>
            </a:lvl1pPr>
            <a:lvl3pPr>
              <a:defRPr i="1"/>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90" y="6392744"/>
            <a:ext cx="1413610" cy="375156"/>
          </a:xfrm>
          <a:prstGeom prst="rect">
            <a:avLst/>
          </a:prstGeom>
        </p:spPr>
      </p:pic>
    </p:spTree>
    <p:extLst>
      <p:ext uri="{BB962C8B-B14F-4D97-AF65-F5344CB8AC3E}">
        <p14:creationId xmlns:p14="http://schemas.microsoft.com/office/powerpoint/2010/main" val="3933228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157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95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251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584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236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19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748" y="1375020"/>
            <a:ext cx="8803852" cy="5330580"/>
          </a:xfrm>
        </p:spPr>
        <p:txBody>
          <a:bodyPr>
            <a:normAutofit/>
          </a:bodyPr>
          <a:lstStyle>
            <a:lvl1pPr>
              <a:defRPr sz="2800" b="1"/>
            </a:lvl1pPr>
            <a:lvl2pPr>
              <a:defRPr sz="2400"/>
            </a:lvl2pPr>
            <a:lvl3pPr>
              <a:defRPr sz="2400" i="1"/>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a:xfrm>
            <a:off x="231198" y="152400"/>
            <a:ext cx="8684202" cy="1054250"/>
          </a:xfrm>
        </p:spPr>
        <p:txBody>
          <a:bodyPr/>
          <a:lstStyle>
            <a:lvl1pPr>
              <a:defRPr sz="4800"/>
            </a:lvl1pPr>
          </a:lstStyle>
          <a:p>
            <a:r>
              <a:rPr lang="en-US" dirty="0" smtClean="0"/>
              <a:t>Click to edit Master title style</a:t>
            </a:r>
            <a:endParaRPr lang="en-US" dirty="0"/>
          </a:p>
        </p:txBody>
      </p:sp>
      <p:grpSp>
        <p:nvGrpSpPr>
          <p:cNvPr id="12" name="Group 11"/>
          <p:cNvGrpSpPr/>
          <p:nvPr/>
        </p:nvGrpSpPr>
        <p:grpSpPr>
          <a:xfrm>
            <a:off x="1172584" y="685800"/>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522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495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262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1"/>
            </a:lvl1pPr>
            <a:lvl3pPr>
              <a:defRPr i="1"/>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90" y="6392744"/>
            <a:ext cx="1413610" cy="375156"/>
          </a:xfrm>
          <a:prstGeom prst="rect">
            <a:avLst/>
          </a:prstGeom>
        </p:spPr>
      </p:pic>
    </p:spTree>
    <p:extLst>
      <p:ext uri="{BB962C8B-B14F-4D97-AF65-F5344CB8AC3E}">
        <p14:creationId xmlns:p14="http://schemas.microsoft.com/office/powerpoint/2010/main" val="3114060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49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449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637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275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0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C2275-4820-4C9B-9CD3-3B394F362C3D}"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E29CC-DC45-44CF-BF00-A7F169E489F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452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78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391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61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CBC2275-4820-4C9B-9CD3-3B394F362C3D}" type="datetimeFigureOut">
              <a:rPr lang="en-US" smtClean="0"/>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E29CC-DC45-44CF-BF00-A7F169E489FA}"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BC2275-4820-4C9B-9CD3-3B394F362C3D}" type="datetimeFigureOut">
              <a:rPr lang="en-US" smtClean="0"/>
              <a:t>9/9/2014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6E29CC-DC45-44CF-BF00-A7F169E489FA}"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BC2275-4820-4C9B-9CD3-3B394F362C3D}" type="datetimeFigureOut">
              <a:rPr lang="en-US" smtClean="0"/>
              <a:t>9/9/2014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E29CC-DC45-44CF-BF00-A7F169E489FA}"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C2275-4820-4C9B-9CD3-3B394F362C3D}" type="datetimeFigureOut">
              <a:rPr lang="en-US" smtClean="0"/>
              <a:t>9/9/2014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6E29CC-DC45-44CF-BF00-A7F169E489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C2275-4820-4C9B-9CD3-3B394F362C3D}" type="datetimeFigureOut">
              <a:rPr lang="en-US" smtClean="0"/>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E29CC-DC45-44CF-BF00-A7F169E489F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C2275-4820-4C9B-9CD3-3B394F362C3D}" type="datetimeFigureOut">
              <a:rPr lang="en-US" smtClean="0"/>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E29CC-DC45-44CF-BF00-A7F169E489F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2CBC2275-4820-4C9B-9CD3-3B394F362C3D}" type="datetimeFigureOut">
              <a:rPr lang="en-US" smtClean="0"/>
              <a:t>9/9/2014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D6E29CC-DC45-44CF-BF00-A7F169E489F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7931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8DE72-64B6-4203-9FD7-8496CDA951CA}" type="datetimeFigureOut">
              <a:rPr lang="en-US" smtClean="0">
                <a:solidFill>
                  <a:prstClr val="black">
                    <a:tint val="75000"/>
                  </a:prstClr>
                </a:solidFill>
              </a:rPr>
              <a:pPr/>
              <a:t>9/9/2014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7117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how.com/how-does_4574259_food-decompose.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heppardsoftware.com/content/animals/kidscorner/foodchain/decomposers.htm" TargetMode="External"/><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6.gif"/></Relationships>
</file>

<file path=ppt/slides/_rels/slide16.xml.rels><?xml version="1.0" encoding="UTF-8" standalone="yes"?>
<Relationships xmlns="http://schemas.openxmlformats.org/package/2006/relationships"><Relationship Id="rId3" Type="http://schemas.openxmlformats.org/officeDocument/2006/relationships/hyperlink" Target="http://www.icr.org/article/does-carbon-dioxide-drive-global-warming/"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wunderground.com/climate/co2.asp"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drought%20crops&amp;source=images&amp;cd=&amp;cad=rja&amp;docid=PqhJtJnR7awCYM&amp;tbnid=TkXNQ6-XHN0xTM:&amp;ved=0CAUQjRw&amp;url=http://money.cnn.com/2012/08/02/news/economy/drought-food-exports/index.htm&amp;ei=9qz3Uc6XMMS1rQH2-oHwAQ&amp;bvm=bv.49967636,d.aWM&amp;psig=AFQjCNHeYigJAiBnYydkw3XnHEook62zSA&amp;ust=1375272512809368" TargetMode="External"/><Relationship Id="rId1" Type="http://schemas.openxmlformats.org/officeDocument/2006/relationships/slideLayout" Target="../slideLayouts/slideLayout2.xml"/><Relationship Id="rId4" Type="http://schemas.openxmlformats.org/officeDocument/2006/relationships/hyperlink" Target="http://money.cnn.com/2012/08/02/news/economy/drought-food-exports/index.ht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esrl.noaa.gov/gmd/ccgg/trends/"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google.com/url?sa=i&amp;rct=j&amp;q=&amp;esrc=s&amp;frm=1&amp;source=images&amp;cd=&amp;cad=rja&amp;docid=Zi5c49yOvo9ZzM&amp;tbnid=F-R7JrauXCuHRM:&amp;ved=0CAUQjRw&amp;url=http://bethhatephila.org/NewTempleSite/pop/energy.php&amp;ei=cQH3UfvDOczOqAHQ-oGgDw&amp;bvm=bv.49967636,d.aWc&amp;psig=AFQjCNFESZh_sGmuxaCnsHk01tZ-FZBLnw&amp;ust=1375228610858449" TargetMode="External"/><Relationship Id="rId1" Type="http://schemas.openxmlformats.org/officeDocument/2006/relationships/slideLayout" Target="../slideLayouts/slideLayout2.xml"/><Relationship Id="rId4" Type="http://schemas.openxmlformats.org/officeDocument/2006/relationships/hyperlink" Target="http://bethhatephila.org/NewTempleSite/pop/energy.php"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eojeff.org/course-materials/physical-geology-lab/lab-2-minerals-i/basic-chemistry/"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schooltoday.com/ecosystems/the-carbon-cycle.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roprofs.com/quiz-school/story.php?title=biology-ii-review"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eography4kids.com/files/cycles_carbon.html" TargetMode="External"/><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Carbon Cycle</a:t>
            </a:r>
            <a:endParaRPr lang="en-US" dirty="0"/>
          </a:p>
        </p:txBody>
      </p:sp>
      <p:sp>
        <p:nvSpPr>
          <p:cNvPr id="3" name="Subtitle 2"/>
          <p:cNvSpPr>
            <a:spLocks noGrp="1"/>
          </p:cNvSpPr>
          <p:nvPr>
            <p:ph type="subTitle" idx="1"/>
          </p:nvPr>
        </p:nvSpPr>
        <p:spPr/>
        <p:txBody>
          <a:bodyPr/>
          <a:lstStyle/>
          <a:p>
            <a:r>
              <a:rPr lang="en-US" dirty="0" smtClean="0"/>
              <a:t>By C. Kohn</a:t>
            </a:r>
          </a:p>
          <a:p>
            <a:r>
              <a:rPr lang="en-US" dirty="0" smtClean="0"/>
              <a:t>Agricultural Sciences</a:t>
            </a:r>
          </a:p>
          <a:p>
            <a:r>
              <a:rPr lang="en-US" dirty="0" smtClean="0"/>
              <a:t>Waterford, WI</a:t>
            </a:r>
            <a:endParaRPr lang="en-US" dirty="0"/>
          </a:p>
        </p:txBody>
      </p:sp>
    </p:spTree>
    <p:extLst>
      <p:ext uri="{BB962C8B-B14F-4D97-AF65-F5344CB8AC3E}">
        <p14:creationId xmlns:p14="http://schemas.microsoft.com/office/powerpoint/2010/main" val="670176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dirty="0"/>
              <a:t>When a plant or animal dies, the organic carbon molecules that made up these organisms are broken down by organisms called </a:t>
            </a:r>
            <a:r>
              <a:rPr lang="en-US" u="sng" dirty="0"/>
              <a:t>decomposers</a:t>
            </a:r>
            <a:r>
              <a:rPr lang="en-US" dirty="0"/>
              <a:t>. </a:t>
            </a:r>
          </a:p>
          <a:p>
            <a:pPr lvl="1"/>
            <a:r>
              <a:rPr lang="en-US" dirty="0"/>
              <a:t>Decomposers include fungi (such as mushrooms), bacteria, and some animals such as earthworms</a:t>
            </a:r>
            <a:r>
              <a:rPr lang="en-US" dirty="0" smtClean="0"/>
              <a:t>.</a:t>
            </a:r>
            <a:br>
              <a:rPr lang="en-US" dirty="0" smtClean="0"/>
            </a:br>
            <a:endParaRPr lang="en-US" dirty="0"/>
          </a:p>
          <a:p>
            <a:pPr lvl="0"/>
            <a:r>
              <a:rPr lang="en-US" u="sng" dirty="0"/>
              <a:t>Decomposition</a:t>
            </a:r>
            <a:r>
              <a:rPr lang="en-US" dirty="0"/>
              <a:t> is the process in which organic carbon molecules within dead organisms are converted into inorganic carbon molecules. </a:t>
            </a:r>
          </a:p>
          <a:p>
            <a:pPr lvl="1"/>
            <a:r>
              <a:rPr lang="en-US" dirty="0"/>
              <a:t>In decomposition, organic </a:t>
            </a:r>
            <a:r>
              <a:rPr lang="en-US" dirty="0" smtClean="0"/>
              <a:t/>
            </a:r>
            <a:br>
              <a:rPr lang="en-US" dirty="0" smtClean="0"/>
            </a:br>
            <a:r>
              <a:rPr lang="en-US" dirty="0" smtClean="0"/>
              <a:t>carbon molecules </a:t>
            </a:r>
            <a:r>
              <a:rPr lang="en-US" dirty="0"/>
              <a:t>and </a:t>
            </a:r>
            <a:r>
              <a:rPr lang="en-US" dirty="0" smtClean="0"/>
              <a:t/>
            </a:r>
            <a:br>
              <a:rPr lang="en-US" dirty="0" smtClean="0"/>
            </a:br>
            <a:r>
              <a:rPr lang="en-US" dirty="0" smtClean="0"/>
              <a:t>oxygen </a:t>
            </a:r>
            <a:r>
              <a:rPr lang="en-US" dirty="0"/>
              <a:t>are converted </a:t>
            </a:r>
            <a:r>
              <a:rPr lang="en-US" dirty="0" smtClean="0"/>
              <a:t>into </a:t>
            </a:r>
            <a:br>
              <a:rPr lang="en-US" dirty="0" smtClean="0"/>
            </a:br>
            <a:r>
              <a:rPr lang="en-US" dirty="0" smtClean="0"/>
              <a:t>inorganic </a:t>
            </a:r>
            <a:r>
              <a:rPr lang="en-US" dirty="0"/>
              <a:t>carbon molecules </a:t>
            </a:r>
            <a:r>
              <a:rPr lang="en-US" dirty="0" smtClean="0"/>
              <a:t/>
            </a:r>
            <a:br>
              <a:rPr lang="en-US" dirty="0" smtClean="0"/>
            </a:br>
            <a:r>
              <a:rPr lang="en-US" dirty="0" smtClean="0"/>
              <a:t>(</a:t>
            </a:r>
            <a:r>
              <a:rPr lang="en-US" dirty="0"/>
              <a:t>such </a:t>
            </a:r>
            <a:r>
              <a:rPr lang="en-US" dirty="0" smtClean="0"/>
              <a:t>as </a:t>
            </a:r>
            <a:r>
              <a:rPr lang="en-US" dirty="0"/>
              <a:t>carbon dioxide and </a:t>
            </a:r>
            <a:r>
              <a:rPr lang="en-US" dirty="0" smtClean="0"/>
              <a:t/>
            </a:r>
            <a:br>
              <a:rPr lang="en-US" dirty="0" smtClean="0"/>
            </a:br>
            <a:r>
              <a:rPr lang="en-US" dirty="0" smtClean="0"/>
              <a:t>methane</a:t>
            </a:r>
            <a:r>
              <a:rPr lang="en-US" dirty="0"/>
              <a:t>) and water. </a:t>
            </a:r>
          </a:p>
          <a:p>
            <a:endParaRPr lang="en-US" dirty="0"/>
          </a:p>
        </p:txBody>
      </p:sp>
      <p:sp>
        <p:nvSpPr>
          <p:cNvPr id="3" name="Title 2"/>
          <p:cNvSpPr>
            <a:spLocks noGrp="1"/>
          </p:cNvSpPr>
          <p:nvPr>
            <p:ph type="title"/>
          </p:nvPr>
        </p:nvSpPr>
        <p:spPr/>
        <p:txBody>
          <a:bodyPr/>
          <a:lstStyle/>
          <a:p>
            <a:r>
              <a:rPr lang="en-US" dirty="0" smtClean="0"/>
              <a:t>Decomposition</a:t>
            </a:r>
            <a:endParaRPr lang="en-US" dirty="0"/>
          </a:p>
        </p:txBody>
      </p:sp>
      <p:pic>
        <p:nvPicPr>
          <p:cNvPr id="5122" name="Picture 2" descr="http://img.ehowcdn.com/article-new-thumbnail/ehow/images/a04/bj/1j/food-decompose-800x800.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1600" y="4318191"/>
            <a:ext cx="3276600" cy="24636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69165" y="6635978"/>
            <a:ext cx="1289135"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www.ehow.com</a:t>
            </a:r>
            <a:endParaRPr lang="en-US" sz="800" i="1" dirty="0"/>
          </a:p>
        </p:txBody>
      </p:sp>
    </p:spTree>
    <p:extLst>
      <p:ext uri="{BB962C8B-B14F-4D97-AF65-F5344CB8AC3E}">
        <p14:creationId xmlns:p14="http://schemas.microsoft.com/office/powerpoint/2010/main" val="109468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748" y="1375020"/>
            <a:ext cx="8499052" cy="5254380"/>
          </a:xfrm>
        </p:spPr>
        <p:txBody>
          <a:bodyPr>
            <a:normAutofit fontScale="92500" lnSpcReduction="10000"/>
          </a:bodyPr>
          <a:lstStyle/>
          <a:p>
            <a:pPr lvl="0"/>
            <a:r>
              <a:rPr lang="en-US" dirty="0"/>
              <a:t>Decomposers convert organic carbon molecules into inorganic molecules.</a:t>
            </a:r>
          </a:p>
          <a:p>
            <a:pPr lvl="1"/>
            <a:r>
              <a:rPr lang="en-US" dirty="0"/>
              <a:t>In the same way that both plants and animals convert carbohydrates into carbon dioxide and water, decomposers will </a:t>
            </a:r>
            <a:r>
              <a:rPr lang="en-US" dirty="0" smtClean="0"/>
              <a:t>convert </a:t>
            </a:r>
            <a:r>
              <a:rPr lang="en-US" dirty="0"/>
              <a:t>the carbon </a:t>
            </a:r>
            <a:r>
              <a:rPr lang="en-US" dirty="0" smtClean="0"/>
              <a:t/>
            </a:r>
            <a:br>
              <a:rPr lang="en-US" dirty="0" smtClean="0"/>
            </a:br>
            <a:r>
              <a:rPr lang="en-US" dirty="0" smtClean="0"/>
              <a:t>molecules </a:t>
            </a:r>
            <a:r>
              <a:rPr lang="en-US" dirty="0"/>
              <a:t>in dead </a:t>
            </a:r>
            <a:r>
              <a:rPr lang="en-US" dirty="0" smtClean="0"/>
              <a:t/>
            </a:r>
            <a:br>
              <a:rPr lang="en-US" dirty="0" smtClean="0"/>
            </a:br>
            <a:r>
              <a:rPr lang="en-US" dirty="0" smtClean="0"/>
              <a:t>organisms </a:t>
            </a:r>
            <a:r>
              <a:rPr lang="en-US" dirty="0"/>
              <a:t>into carbon </a:t>
            </a:r>
            <a:r>
              <a:rPr lang="en-US" dirty="0" smtClean="0"/>
              <a:t/>
            </a:r>
            <a:br>
              <a:rPr lang="en-US" dirty="0" smtClean="0"/>
            </a:br>
            <a:r>
              <a:rPr lang="en-US" dirty="0" smtClean="0"/>
              <a:t>dioxide </a:t>
            </a:r>
            <a:r>
              <a:rPr lang="en-US" dirty="0"/>
              <a:t>and water. </a:t>
            </a:r>
          </a:p>
          <a:p>
            <a:pPr lvl="1"/>
            <a:r>
              <a:rPr lang="en-US" dirty="0"/>
              <a:t>This enables the </a:t>
            </a:r>
            <a:r>
              <a:rPr lang="en-US" dirty="0" smtClean="0"/>
              <a:t/>
            </a:r>
            <a:br>
              <a:rPr lang="en-US" dirty="0" smtClean="0"/>
            </a:br>
            <a:r>
              <a:rPr lang="en-US" dirty="0" smtClean="0"/>
              <a:t>carbon </a:t>
            </a:r>
            <a:r>
              <a:rPr lang="en-US" dirty="0"/>
              <a:t>cycle to </a:t>
            </a:r>
            <a:r>
              <a:rPr lang="en-US" dirty="0" smtClean="0"/>
              <a:t/>
            </a:r>
            <a:br>
              <a:rPr lang="en-US" dirty="0" smtClean="0"/>
            </a:br>
            <a:r>
              <a:rPr lang="en-US" dirty="0" smtClean="0"/>
              <a:t>continue </a:t>
            </a:r>
            <a:r>
              <a:rPr lang="en-US" dirty="0"/>
              <a:t>even if </a:t>
            </a:r>
            <a:r>
              <a:rPr lang="en-US" dirty="0" smtClean="0"/>
              <a:t/>
            </a:r>
            <a:br>
              <a:rPr lang="en-US" dirty="0" smtClean="0"/>
            </a:br>
            <a:r>
              <a:rPr lang="en-US" dirty="0" smtClean="0"/>
              <a:t>the </a:t>
            </a:r>
            <a:r>
              <a:rPr lang="en-US" dirty="0"/>
              <a:t>organism is </a:t>
            </a:r>
            <a:r>
              <a:rPr lang="en-US" dirty="0" smtClean="0"/>
              <a:t/>
            </a:r>
            <a:br>
              <a:rPr lang="en-US" dirty="0" smtClean="0"/>
            </a:br>
            <a:r>
              <a:rPr lang="en-US" dirty="0" smtClean="0"/>
              <a:t>no </a:t>
            </a:r>
            <a:r>
              <a:rPr lang="en-US" dirty="0"/>
              <a:t>longer alive </a:t>
            </a:r>
            <a:r>
              <a:rPr lang="en-US" dirty="0" smtClean="0"/>
              <a:t/>
            </a:r>
            <a:br>
              <a:rPr lang="en-US" dirty="0" smtClean="0"/>
            </a:br>
            <a:r>
              <a:rPr lang="en-US" dirty="0" smtClean="0"/>
              <a:t>to </a:t>
            </a:r>
            <a:r>
              <a:rPr lang="en-US" dirty="0"/>
              <a:t>break down </a:t>
            </a:r>
            <a:r>
              <a:rPr lang="en-US" dirty="0" smtClean="0"/>
              <a:t/>
            </a:r>
            <a:br>
              <a:rPr lang="en-US" dirty="0" smtClean="0"/>
            </a:br>
            <a:r>
              <a:rPr lang="en-US" dirty="0" smtClean="0"/>
              <a:t>carbohydrates</a:t>
            </a:r>
            <a:r>
              <a:rPr lang="en-US" dirty="0"/>
              <a:t>. </a:t>
            </a:r>
          </a:p>
          <a:p>
            <a:endParaRPr lang="en-US" dirty="0"/>
          </a:p>
        </p:txBody>
      </p:sp>
      <p:sp>
        <p:nvSpPr>
          <p:cNvPr id="3" name="Title 2"/>
          <p:cNvSpPr>
            <a:spLocks noGrp="1"/>
          </p:cNvSpPr>
          <p:nvPr>
            <p:ph type="title"/>
          </p:nvPr>
        </p:nvSpPr>
        <p:spPr/>
        <p:txBody>
          <a:bodyPr/>
          <a:lstStyle/>
          <a:p>
            <a:r>
              <a:rPr lang="en-US" dirty="0" smtClean="0"/>
              <a:t>Decomposers</a:t>
            </a:r>
            <a:endParaRPr lang="en-US" dirty="0"/>
          </a:p>
        </p:txBody>
      </p:sp>
      <p:pic>
        <p:nvPicPr>
          <p:cNvPr id="1026" name="Picture 2" descr="http://www.sheppardsoftware.com/content/animals/kidscorner/foodchain/decomposers.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9919" y="3116770"/>
            <a:ext cx="4910650" cy="37161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81600" y="6690048"/>
            <a:ext cx="1863011"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www.sheppardsoftware.com</a:t>
            </a:r>
            <a:endParaRPr lang="en-US" sz="800" i="1" dirty="0"/>
          </a:p>
        </p:txBody>
      </p:sp>
    </p:spTree>
    <p:extLst>
      <p:ext uri="{BB962C8B-B14F-4D97-AF65-F5344CB8AC3E}">
        <p14:creationId xmlns:p14="http://schemas.microsoft.com/office/powerpoint/2010/main" val="760195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67200"/>
            <a:ext cx="9144000" cy="2590800"/>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ardrop 4"/>
          <p:cNvSpPr/>
          <p:nvPr/>
        </p:nvSpPr>
        <p:spPr>
          <a:xfrm rot="3060903">
            <a:off x="4531749" y="1885307"/>
            <a:ext cx="1756900" cy="1322900"/>
          </a:xfrm>
          <a:prstGeom prst="teardrop">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6"/>
          <p:cNvSpPr/>
          <p:nvPr/>
        </p:nvSpPr>
        <p:spPr>
          <a:xfrm>
            <a:off x="4648200" y="2272145"/>
            <a:ext cx="300182" cy="3810000"/>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a:ln w="76200"/>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8" name="Freeform 7"/>
          <p:cNvSpPr/>
          <p:nvPr/>
        </p:nvSpPr>
        <p:spPr>
          <a:xfrm flipH="1">
            <a:off x="4495800" y="4800600"/>
            <a:ext cx="533400" cy="1129145"/>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9" name="Freeform 8"/>
          <p:cNvSpPr/>
          <p:nvPr/>
        </p:nvSpPr>
        <p:spPr>
          <a:xfrm flipH="1">
            <a:off x="4648200" y="5105400"/>
            <a:ext cx="304800" cy="1510145"/>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12" name="Rectangle 11"/>
          <p:cNvSpPr/>
          <p:nvPr/>
        </p:nvSpPr>
        <p:spPr>
          <a:xfrm>
            <a:off x="-1230783" y="381000"/>
            <a:ext cx="1248803"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CO</a:t>
            </a:r>
            <a:r>
              <a:rPr lang="en-US" sz="5400" b="1" baseline="-2500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2</a:t>
            </a:r>
          </a:p>
        </p:txBody>
      </p:sp>
      <p:sp>
        <p:nvSpPr>
          <p:cNvPr id="13" name="Freeform 12"/>
          <p:cNvSpPr/>
          <p:nvPr/>
        </p:nvSpPr>
        <p:spPr>
          <a:xfrm>
            <a:off x="1267691" y="5297055"/>
            <a:ext cx="2161309" cy="570345"/>
          </a:xfrm>
          <a:custGeom>
            <a:avLst/>
            <a:gdLst>
              <a:gd name="connsiteX0" fmla="*/ 0 w 2161309"/>
              <a:gd name="connsiteY0" fmla="*/ 551872 h 570345"/>
              <a:gd name="connsiteX1" fmla="*/ 609600 w 2161309"/>
              <a:gd name="connsiteY1" fmla="*/ 482600 h 570345"/>
              <a:gd name="connsiteX2" fmla="*/ 1039091 w 2161309"/>
              <a:gd name="connsiteY2" fmla="*/ 25400 h 570345"/>
              <a:gd name="connsiteX3" fmla="*/ 1745672 w 2161309"/>
              <a:gd name="connsiteY3" fmla="*/ 330200 h 570345"/>
              <a:gd name="connsiteX4" fmla="*/ 2161309 w 2161309"/>
              <a:gd name="connsiteY4" fmla="*/ 247072 h 570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309" h="570345">
                <a:moveTo>
                  <a:pt x="0" y="551872"/>
                </a:moveTo>
                <a:cubicBezTo>
                  <a:pt x="218209" y="561108"/>
                  <a:pt x="436418" y="570345"/>
                  <a:pt x="609600" y="482600"/>
                </a:cubicBezTo>
                <a:cubicBezTo>
                  <a:pt x="782782" y="394855"/>
                  <a:pt x="849746" y="50800"/>
                  <a:pt x="1039091" y="25400"/>
                </a:cubicBezTo>
                <a:cubicBezTo>
                  <a:pt x="1228436" y="0"/>
                  <a:pt x="1558636" y="293255"/>
                  <a:pt x="1745672" y="330200"/>
                </a:cubicBezTo>
                <a:cubicBezTo>
                  <a:pt x="1932708" y="367145"/>
                  <a:pt x="2047008" y="307108"/>
                  <a:pt x="2161309" y="247072"/>
                </a:cubicBezTo>
              </a:path>
            </a:pathLst>
          </a:cu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solidFill>
                <a:prstClr val="black"/>
              </a:solidFill>
            </a:endParaRPr>
          </a:p>
        </p:txBody>
      </p:sp>
      <p:sp>
        <p:nvSpPr>
          <p:cNvPr id="17" name="Rectangle 16"/>
          <p:cNvSpPr/>
          <p:nvPr/>
        </p:nvSpPr>
        <p:spPr>
          <a:xfrm>
            <a:off x="4719076" y="8077200"/>
            <a:ext cx="1324401" cy="923330"/>
          </a:xfrm>
          <a:prstGeom prst="rect">
            <a:avLst/>
          </a:prstGeom>
          <a:noFill/>
        </p:spPr>
        <p:txBody>
          <a:bodyPr wrap="none" lIns="91440" tIns="45720" rIns="91440" bIns="45720">
            <a:spAutoFit/>
          </a:bodyPr>
          <a:lstStyle/>
          <a:p>
            <a:pPr algn="ctr"/>
            <a:r>
              <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H</a:t>
            </a:r>
            <a:r>
              <a:rPr lang="en-US" sz="5400" b="1" baseline="-25000"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2</a:t>
            </a:r>
            <a:r>
              <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O</a:t>
            </a:r>
          </a:p>
        </p:txBody>
      </p:sp>
      <p:sp>
        <p:nvSpPr>
          <p:cNvPr id="23" name="Rectangle 22"/>
          <p:cNvSpPr/>
          <p:nvPr/>
        </p:nvSpPr>
        <p:spPr>
          <a:xfrm>
            <a:off x="0" y="5791200"/>
            <a:ext cx="9144000" cy="1981200"/>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ardrop 23"/>
          <p:cNvSpPr/>
          <p:nvPr/>
        </p:nvSpPr>
        <p:spPr>
          <a:xfrm rot="3060903">
            <a:off x="3353041" y="5130561"/>
            <a:ext cx="713032" cy="536894"/>
          </a:xfrm>
          <a:prstGeom prst="teardrop">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ardrop 24"/>
          <p:cNvSpPr/>
          <p:nvPr/>
        </p:nvSpPr>
        <p:spPr>
          <a:xfrm rot="18539097" flipH="1">
            <a:off x="2819641" y="4825761"/>
            <a:ext cx="713032" cy="536894"/>
          </a:xfrm>
          <a:prstGeom prst="teardrop">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Freeform 25"/>
          <p:cNvSpPr/>
          <p:nvPr/>
        </p:nvSpPr>
        <p:spPr>
          <a:xfrm rot="14127611" flipH="1">
            <a:off x="4191000" y="5257801"/>
            <a:ext cx="914400" cy="1219200"/>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6" name="Teardrop 5"/>
          <p:cNvSpPr/>
          <p:nvPr/>
        </p:nvSpPr>
        <p:spPr>
          <a:xfrm rot="18539097" flipH="1">
            <a:off x="3076702" y="1597304"/>
            <a:ext cx="1831708" cy="1576887"/>
          </a:xfrm>
          <a:prstGeom prst="teardrop">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3733800" y="1981200"/>
            <a:ext cx="785793" cy="923330"/>
          </a:xfrm>
          <a:prstGeom prst="rect">
            <a:avLst/>
          </a:prstGeom>
          <a:noFill/>
        </p:spPr>
        <p:txBody>
          <a:bodyPr wrap="none" lIns="91440" tIns="45720" rIns="91440" bIns="45720">
            <a:spAutoFit/>
          </a:bodyPr>
          <a:lstStyle/>
          <a:p>
            <a:pPr algn="ctr"/>
            <a:r>
              <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C</a:t>
            </a:r>
            <a:r>
              <a:rPr lang="en-US" sz="5400" b="1" baseline="-25000"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6</a:t>
            </a:r>
            <a:endPar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5" name="Rectangle 14"/>
          <p:cNvSpPr/>
          <p:nvPr/>
        </p:nvSpPr>
        <p:spPr>
          <a:xfrm>
            <a:off x="5056818" y="1972270"/>
            <a:ext cx="886782" cy="923330"/>
          </a:xfrm>
          <a:prstGeom prst="rect">
            <a:avLst/>
          </a:prstGeom>
          <a:noFill/>
        </p:spPr>
        <p:txBody>
          <a:bodyPr wrap="none" lIns="91440" tIns="45720" rIns="91440" bIns="45720">
            <a:spAutoFit/>
          </a:bodyPr>
          <a:lstStyle/>
          <a:p>
            <a:pPr algn="ctr"/>
            <a:r>
              <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O</a:t>
            </a:r>
            <a:r>
              <a:rPr lang="en-US" sz="5400" b="1" baseline="-25000"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6</a:t>
            </a:r>
            <a:endPar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6" name="Rectangle 15"/>
          <p:cNvSpPr/>
          <p:nvPr/>
        </p:nvSpPr>
        <p:spPr>
          <a:xfrm>
            <a:off x="4319837" y="1981200"/>
            <a:ext cx="1090363" cy="923330"/>
          </a:xfrm>
          <a:prstGeom prst="rect">
            <a:avLst/>
          </a:prstGeom>
          <a:noFill/>
        </p:spPr>
        <p:txBody>
          <a:bodyPr wrap="none" lIns="91440" tIns="45720" rIns="91440" bIns="45720">
            <a:spAutoFit/>
          </a:bodyPr>
          <a:lstStyle/>
          <a:p>
            <a:pPr algn="ctr"/>
            <a:r>
              <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H</a:t>
            </a:r>
            <a:r>
              <a:rPr lang="en-US" sz="5400" b="1" baseline="-25000"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12</a:t>
            </a:r>
            <a:endPar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7" name="Sun 26"/>
          <p:cNvSpPr/>
          <p:nvPr/>
        </p:nvSpPr>
        <p:spPr>
          <a:xfrm>
            <a:off x="6629400" y="-1828800"/>
            <a:ext cx="4343400" cy="4572000"/>
          </a:xfrm>
          <a:prstGeom prst="sun">
            <a:avLst>
              <a:gd name="adj" fmla="val 43951"/>
            </a:avLst>
          </a:prstGeom>
          <a:solidFill>
            <a:srgbClr val="FFFF00"/>
          </a:solidFill>
          <a:ln>
            <a:no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457200" y="304800"/>
            <a:ext cx="7239000" cy="1200329"/>
          </a:xfrm>
          <a:prstGeom prst="rect">
            <a:avLst/>
          </a:prstGeom>
          <a:noFill/>
        </p:spPr>
        <p:txBody>
          <a:bodyPr wrap="square" rtlCol="0">
            <a:spAutoFit/>
          </a:bodyPr>
          <a:lstStyle/>
          <a:p>
            <a:r>
              <a:rPr lang="en-US" sz="2400" dirty="0">
                <a:solidFill>
                  <a:prstClr val="black"/>
                </a:solidFill>
                <a:latin typeface="Andy" pitchFamily="66" charset="0"/>
              </a:rPr>
              <a:t>During photosynthesis, plants assemble organic versions of carbon molecules (including simple sugars, starch, and cellulose) using carbon dioxide (CO</a:t>
            </a:r>
            <a:r>
              <a:rPr lang="en-US" sz="2400" baseline="-25000" dirty="0">
                <a:solidFill>
                  <a:prstClr val="black"/>
                </a:solidFill>
                <a:latin typeface="Andy" pitchFamily="66" charset="0"/>
              </a:rPr>
              <a:t>2</a:t>
            </a:r>
            <a:r>
              <a:rPr lang="en-US" sz="2400" dirty="0">
                <a:solidFill>
                  <a:prstClr val="black"/>
                </a:solidFill>
                <a:latin typeface="Andy" pitchFamily="66" charset="0"/>
              </a:rPr>
              <a:t>) and water (H</a:t>
            </a:r>
            <a:r>
              <a:rPr lang="en-US" sz="2400" baseline="-25000" dirty="0">
                <a:solidFill>
                  <a:prstClr val="black"/>
                </a:solidFill>
                <a:latin typeface="Andy" pitchFamily="66" charset="0"/>
              </a:rPr>
              <a:t>2</a:t>
            </a:r>
            <a:r>
              <a:rPr lang="en-US" sz="2400" dirty="0">
                <a:solidFill>
                  <a:prstClr val="black"/>
                </a:solidFill>
                <a:latin typeface="Andy" pitchFamily="66" charset="0"/>
              </a:rPr>
              <a:t>O).</a:t>
            </a:r>
          </a:p>
        </p:txBody>
      </p:sp>
      <p:sp>
        <p:nvSpPr>
          <p:cNvPr id="20" name="TextBox 19"/>
          <p:cNvSpPr txBox="1"/>
          <p:nvPr/>
        </p:nvSpPr>
        <p:spPr>
          <a:xfrm>
            <a:off x="6477000" y="1981200"/>
            <a:ext cx="2438400" cy="2308324"/>
          </a:xfrm>
          <a:prstGeom prst="rect">
            <a:avLst/>
          </a:prstGeom>
          <a:noFill/>
        </p:spPr>
        <p:txBody>
          <a:bodyPr wrap="square" rtlCol="0">
            <a:spAutoFit/>
          </a:bodyPr>
          <a:lstStyle/>
          <a:p>
            <a:r>
              <a:rPr lang="en-US" sz="2400" dirty="0">
                <a:solidFill>
                  <a:prstClr val="black"/>
                </a:solidFill>
                <a:latin typeface="Andy" pitchFamily="66" charset="0"/>
              </a:rPr>
              <a:t>This process of assembling organic molecules of carbon is powered by the sun.</a:t>
            </a:r>
          </a:p>
        </p:txBody>
      </p:sp>
    </p:spTree>
    <p:extLst>
      <p:ext uri="{BB962C8B-B14F-4D97-AF65-F5344CB8AC3E}">
        <p14:creationId xmlns:p14="http://schemas.microsoft.com/office/powerpoint/2010/main" val="4609160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repeatCount="indefinite"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0" fill="hold"/>
                                        <p:tgtEl>
                                          <p:spTgt spid="14"/>
                                        </p:tgtEl>
                                        <p:attrNameLst>
                                          <p:attrName>ppt_w</p:attrName>
                                        </p:attrNameLst>
                                      </p:cBhvr>
                                      <p:tavLst>
                                        <p:tav tm="0">
                                          <p:val>
                                            <p:strVal val="#ppt_w*0.70"/>
                                          </p:val>
                                        </p:tav>
                                        <p:tav tm="100000">
                                          <p:val>
                                            <p:strVal val="#ppt_w"/>
                                          </p:val>
                                        </p:tav>
                                      </p:tavLst>
                                    </p:anim>
                                    <p:anim calcmode="lin" valueType="num">
                                      <p:cBhvr>
                                        <p:cTn id="8" dur="5000" fill="hold"/>
                                        <p:tgtEl>
                                          <p:spTgt spid="14"/>
                                        </p:tgtEl>
                                        <p:attrNameLst>
                                          <p:attrName>ppt_h</p:attrName>
                                        </p:attrNameLst>
                                      </p:cBhvr>
                                      <p:tavLst>
                                        <p:tav tm="0">
                                          <p:val>
                                            <p:strVal val="#ppt_h"/>
                                          </p:val>
                                        </p:tav>
                                        <p:tav tm="100000">
                                          <p:val>
                                            <p:strVal val="#ppt_h"/>
                                          </p:val>
                                        </p:tav>
                                      </p:tavLst>
                                    </p:anim>
                                    <p:animEffect transition="in" filter="fade">
                                      <p:cBhvr>
                                        <p:cTn id="9" dur="5000"/>
                                        <p:tgtEl>
                                          <p:spTgt spid="14"/>
                                        </p:tgtEl>
                                      </p:cBhvr>
                                    </p:animEffect>
                                  </p:childTnLst>
                                  <p:subTnLst>
                                    <p:animClr clrSpc="rgb" dir="cw">
                                      <p:cBhvr override="childStyle">
                                        <p:cTn dur="1" fill="hold" display="0" masterRel="nextClick" afterEffect="1"/>
                                        <p:tgtEl>
                                          <p:spTgt spid="14"/>
                                        </p:tgtEl>
                                        <p:attrNameLst>
                                          <p:attrName>ppt_c</p:attrName>
                                        </p:attrNameLst>
                                      </p:cBhvr>
                                      <p:to>
                                        <a:schemeClr val="bg2"/>
                                      </p:to>
                                    </p:animClr>
                                  </p:subTnLst>
                                </p:cTn>
                              </p:par>
                              <p:par>
                                <p:cTn id="10" presetID="55" presetClass="entr" presetSubtype="0" repeatCount="indefinite"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0" fill="hold"/>
                                        <p:tgtEl>
                                          <p:spTgt spid="15"/>
                                        </p:tgtEl>
                                        <p:attrNameLst>
                                          <p:attrName>ppt_w</p:attrName>
                                        </p:attrNameLst>
                                      </p:cBhvr>
                                      <p:tavLst>
                                        <p:tav tm="0">
                                          <p:val>
                                            <p:strVal val="#ppt_w*0.70"/>
                                          </p:val>
                                        </p:tav>
                                        <p:tav tm="100000">
                                          <p:val>
                                            <p:strVal val="#ppt_w"/>
                                          </p:val>
                                        </p:tav>
                                      </p:tavLst>
                                    </p:anim>
                                    <p:anim calcmode="lin" valueType="num">
                                      <p:cBhvr>
                                        <p:cTn id="13" dur="5000" fill="hold"/>
                                        <p:tgtEl>
                                          <p:spTgt spid="15"/>
                                        </p:tgtEl>
                                        <p:attrNameLst>
                                          <p:attrName>ppt_h</p:attrName>
                                        </p:attrNameLst>
                                      </p:cBhvr>
                                      <p:tavLst>
                                        <p:tav tm="0">
                                          <p:val>
                                            <p:strVal val="#ppt_h"/>
                                          </p:val>
                                        </p:tav>
                                        <p:tav tm="100000">
                                          <p:val>
                                            <p:strVal val="#ppt_h"/>
                                          </p:val>
                                        </p:tav>
                                      </p:tavLst>
                                    </p:anim>
                                    <p:animEffect transition="in" filter="fade">
                                      <p:cBhvr>
                                        <p:cTn id="14" dur="5000"/>
                                        <p:tgtEl>
                                          <p:spTgt spid="15"/>
                                        </p:tgtEl>
                                      </p:cBhvr>
                                    </p:animEffect>
                                  </p:childTnLst>
                                  <p:subTnLst>
                                    <p:animClr clrSpc="rgb" dir="cw">
                                      <p:cBhvr override="childStyle">
                                        <p:cTn dur="1" fill="hold" display="0" masterRel="nextClick" afterEffect="1"/>
                                        <p:tgtEl>
                                          <p:spTgt spid="15"/>
                                        </p:tgtEl>
                                        <p:attrNameLst>
                                          <p:attrName>ppt_c</p:attrName>
                                        </p:attrNameLst>
                                      </p:cBhvr>
                                      <p:to>
                                        <a:schemeClr val="bg2"/>
                                      </p:to>
                                    </p:animClr>
                                  </p:subTnLst>
                                </p:cTn>
                              </p:par>
                              <p:par>
                                <p:cTn id="15" presetID="55" presetClass="entr" presetSubtype="0" repeatCount="indefinite"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0" fill="hold"/>
                                        <p:tgtEl>
                                          <p:spTgt spid="16"/>
                                        </p:tgtEl>
                                        <p:attrNameLst>
                                          <p:attrName>ppt_w</p:attrName>
                                        </p:attrNameLst>
                                      </p:cBhvr>
                                      <p:tavLst>
                                        <p:tav tm="0">
                                          <p:val>
                                            <p:strVal val="#ppt_w*0.70"/>
                                          </p:val>
                                        </p:tav>
                                        <p:tav tm="100000">
                                          <p:val>
                                            <p:strVal val="#ppt_w"/>
                                          </p:val>
                                        </p:tav>
                                      </p:tavLst>
                                    </p:anim>
                                    <p:anim calcmode="lin" valueType="num">
                                      <p:cBhvr>
                                        <p:cTn id="18" dur="5000" fill="hold"/>
                                        <p:tgtEl>
                                          <p:spTgt spid="16"/>
                                        </p:tgtEl>
                                        <p:attrNameLst>
                                          <p:attrName>ppt_h</p:attrName>
                                        </p:attrNameLst>
                                      </p:cBhvr>
                                      <p:tavLst>
                                        <p:tav tm="0">
                                          <p:val>
                                            <p:strVal val="#ppt_h"/>
                                          </p:val>
                                        </p:tav>
                                        <p:tav tm="100000">
                                          <p:val>
                                            <p:strVal val="#ppt_h"/>
                                          </p:val>
                                        </p:tav>
                                      </p:tavLst>
                                    </p:anim>
                                    <p:animEffect transition="in" filter="fade">
                                      <p:cBhvr>
                                        <p:cTn id="19" dur="5000"/>
                                        <p:tgtEl>
                                          <p:spTgt spid="16"/>
                                        </p:tgtEl>
                                      </p:cBhvr>
                                    </p:animEffect>
                                  </p:childTnLst>
                                  <p:subTnLst>
                                    <p:animClr clrSpc="rgb" dir="cw">
                                      <p:cBhvr override="childStyle">
                                        <p:cTn dur="1" fill="hold" display="0" masterRel="nextClick" afterEffect="1"/>
                                        <p:tgtEl>
                                          <p:spTgt spid="16"/>
                                        </p:tgtEl>
                                        <p:attrNameLst>
                                          <p:attrName>ppt_c</p:attrName>
                                        </p:attrNameLst>
                                      </p:cBhvr>
                                      <p:to>
                                        <a:schemeClr val="bg2"/>
                                      </p:to>
                                    </p:animClr>
                                  </p:subTnLst>
                                </p:cTn>
                              </p:par>
                              <p:par>
                                <p:cTn id="20" presetID="0" presetClass="path" presetSubtype="0" repeatCount="indefinite" accel="50000" decel="50000" fill="hold" grpId="0" nodeType="withEffect">
                                  <p:stCondLst>
                                    <p:cond delay="0"/>
                                  </p:stCondLst>
                                  <p:childTnLst>
                                    <p:animMotion origin="layout" path="M -5.55556E-7 -0.00393 C 0.06719 -0.01873 0.1342 -0.0333 0.21754 0.00602 C 0.3007 0.04533 0.40017 0.13899 0.49965 0.23243 " pathEditMode="relative" rAng="0" ptsTypes="aaA">
                                      <p:cBhvr>
                                        <p:cTn id="21" dur="5000" fill="hold"/>
                                        <p:tgtEl>
                                          <p:spTgt spid="12"/>
                                        </p:tgtEl>
                                        <p:attrNameLst>
                                          <p:attrName>ppt_x</p:attrName>
                                          <p:attrName>ppt_y</p:attrName>
                                        </p:attrNameLst>
                                      </p:cBhvr>
                                      <p:rCtr x="25000" y="10300"/>
                                    </p:animMotion>
                                  </p:childTnLst>
                                </p:cTn>
                              </p:par>
                              <p:par>
                                <p:cTn id="22" presetID="0" presetClass="path" presetSubtype="0" repeatCount="indefinite" accel="50000" decel="50000" fill="hold" grpId="0" nodeType="withEffect">
                                  <p:stCondLst>
                                    <p:cond delay="0"/>
                                  </p:stCondLst>
                                  <p:childTnLst>
                                    <p:animMotion origin="layout" path="M 0.05313 2.95097E-6 C 0.0184 -0.08141 -0.01632 -0.16282 -0.03854 -0.23867 C -0.06076 -0.31453 -0.08021 -0.38553 -0.08021 -0.4556 C -0.08021 -0.5259 -0.04132 -0.60523 -0.03854 -0.66166 C -0.03576 -0.71763 -0.0441 -0.75185 -0.06354 -0.7914 C -0.08298 -0.83118 -0.1191 -0.86587 -0.15521 -0.89986 " pathEditMode="relative" rAng="0" ptsTypes="aaaaaA">
                                      <p:cBhvr>
                                        <p:cTn id="23" dur="5000" fill="hold"/>
                                        <p:tgtEl>
                                          <p:spTgt spid="17"/>
                                        </p:tgtEl>
                                        <p:attrNameLst>
                                          <p:attrName>ppt_x</p:attrName>
                                          <p:attrName>ppt_y</p:attrName>
                                        </p:attrNameLst>
                                      </p:cBhvr>
                                      <p:rCtr x="-10400" y="-45000"/>
                                    </p:animMotion>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4" grpId="0"/>
      <p:bldP spid="15" grpId="0"/>
      <p:bldP spid="16"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67200"/>
            <a:ext cx="9144000" cy="2590800"/>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ardrop 4"/>
          <p:cNvSpPr/>
          <p:nvPr/>
        </p:nvSpPr>
        <p:spPr>
          <a:xfrm rot="3060903">
            <a:off x="4531749" y="1885307"/>
            <a:ext cx="1756900" cy="1322900"/>
          </a:xfrm>
          <a:prstGeom prst="teardrop">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6"/>
          <p:cNvSpPr/>
          <p:nvPr/>
        </p:nvSpPr>
        <p:spPr>
          <a:xfrm>
            <a:off x="4648200" y="2272145"/>
            <a:ext cx="300182" cy="3810000"/>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a:ln w="76200"/>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8" name="Freeform 7"/>
          <p:cNvSpPr/>
          <p:nvPr/>
        </p:nvSpPr>
        <p:spPr>
          <a:xfrm flipH="1">
            <a:off x="4495800" y="4800600"/>
            <a:ext cx="533400" cy="1129145"/>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9" name="Freeform 8"/>
          <p:cNvSpPr/>
          <p:nvPr/>
        </p:nvSpPr>
        <p:spPr>
          <a:xfrm flipH="1">
            <a:off x="4648200" y="5105400"/>
            <a:ext cx="304800" cy="1510145"/>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23" name="Rectangle 22"/>
          <p:cNvSpPr/>
          <p:nvPr/>
        </p:nvSpPr>
        <p:spPr>
          <a:xfrm>
            <a:off x="0" y="5791200"/>
            <a:ext cx="9144000" cy="1981200"/>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ardrop 23"/>
          <p:cNvSpPr/>
          <p:nvPr/>
        </p:nvSpPr>
        <p:spPr>
          <a:xfrm rot="3060903">
            <a:off x="7696442" y="5511561"/>
            <a:ext cx="713032" cy="536894"/>
          </a:xfrm>
          <a:prstGeom prst="teardrop">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Freeform 25"/>
          <p:cNvSpPr/>
          <p:nvPr/>
        </p:nvSpPr>
        <p:spPr>
          <a:xfrm rot="14127611" flipH="1">
            <a:off x="4191000" y="5257801"/>
            <a:ext cx="914400" cy="1219200"/>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6" name="Teardrop 5"/>
          <p:cNvSpPr/>
          <p:nvPr/>
        </p:nvSpPr>
        <p:spPr>
          <a:xfrm rot="18539097" flipH="1">
            <a:off x="3076702" y="1597304"/>
            <a:ext cx="1831708" cy="1576887"/>
          </a:xfrm>
          <a:prstGeom prst="teardrop">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Sun 26"/>
          <p:cNvSpPr/>
          <p:nvPr/>
        </p:nvSpPr>
        <p:spPr>
          <a:xfrm>
            <a:off x="6629400" y="-1828800"/>
            <a:ext cx="4343400" cy="4572000"/>
          </a:xfrm>
          <a:prstGeom prst="sun">
            <a:avLst>
              <a:gd name="adj" fmla="val 43951"/>
            </a:avLst>
          </a:prstGeom>
          <a:solidFill>
            <a:srgbClr val="FFFF00"/>
          </a:solidFill>
          <a:ln>
            <a:no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ardrop 27"/>
          <p:cNvSpPr/>
          <p:nvPr/>
        </p:nvSpPr>
        <p:spPr>
          <a:xfrm rot="17526354">
            <a:off x="7315441" y="5359162"/>
            <a:ext cx="713032" cy="536894"/>
          </a:xfrm>
          <a:prstGeom prst="teardrop">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12"/>
          <p:cNvSpPr/>
          <p:nvPr/>
        </p:nvSpPr>
        <p:spPr>
          <a:xfrm>
            <a:off x="-1981200" y="4724400"/>
            <a:ext cx="2161309" cy="570345"/>
          </a:xfrm>
          <a:custGeom>
            <a:avLst/>
            <a:gdLst>
              <a:gd name="connsiteX0" fmla="*/ 0 w 2161309"/>
              <a:gd name="connsiteY0" fmla="*/ 551872 h 570345"/>
              <a:gd name="connsiteX1" fmla="*/ 609600 w 2161309"/>
              <a:gd name="connsiteY1" fmla="*/ 482600 h 570345"/>
              <a:gd name="connsiteX2" fmla="*/ 1039091 w 2161309"/>
              <a:gd name="connsiteY2" fmla="*/ 25400 h 570345"/>
              <a:gd name="connsiteX3" fmla="*/ 1745672 w 2161309"/>
              <a:gd name="connsiteY3" fmla="*/ 330200 h 570345"/>
              <a:gd name="connsiteX4" fmla="*/ 2161309 w 2161309"/>
              <a:gd name="connsiteY4" fmla="*/ 247072 h 570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309" h="570345">
                <a:moveTo>
                  <a:pt x="0" y="551872"/>
                </a:moveTo>
                <a:cubicBezTo>
                  <a:pt x="218209" y="561108"/>
                  <a:pt x="436418" y="570345"/>
                  <a:pt x="609600" y="482600"/>
                </a:cubicBezTo>
                <a:cubicBezTo>
                  <a:pt x="782782" y="394855"/>
                  <a:pt x="849746" y="50800"/>
                  <a:pt x="1039091" y="25400"/>
                </a:cubicBezTo>
                <a:cubicBezTo>
                  <a:pt x="1228436" y="0"/>
                  <a:pt x="1558636" y="293255"/>
                  <a:pt x="1745672" y="330200"/>
                </a:cubicBezTo>
                <a:cubicBezTo>
                  <a:pt x="1932708" y="367145"/>
                  <a:pt x="2047008" y="307108"/>
                  <a:pt x="2161309" y="247072"/>
                </a:cubicBezTo>
              </a:path>
            </a:pathLst>
          </a:cu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solidFill>
                <a:prstClr val="black"/>
              </a:solidFill>
            </a:endParaRPr>
          </a:p>
        </p:txBody>
      </p:sp>
      <p:sp>
        <p:nvSpPr>
          <p:cNvPr id="29" name="Rectangle 28"/>
          <p:cNvSpPr/>
          <p:nvPr/>
        </p:nvSpPr>
        <p:spPr>
          <a:xfrm>
            <a:off x="2115910" y="4343400"/>
            <a:ext cx="1248803"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CO</a:t>
            </a:r>
            <a:r>
              <a:rPr lang="en-US" sz="5400" b="1" baseline="-2500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2</a:t>
            </a:r>
          </a:p>
        </p:txBody>
      </p:sp>
      <p:sp>
        <p:nvSpPr>
          <p:cNvPr id="30" name="Rectangle 29"/>
          <p:cNvSpPr/>
          <p:nvPr/>
        </p:nvSpPr>
        <p:spPr>
          <a:xfrm>
            <a:off x="3525910" y="4419600"/>
            <a:ext cx="1324402" cy="923330"/>
          </a:xfrm>
          <a:prstGeom prst="rect">
            <a:avLst/>
          </a:prstGeom>
          <a:noFill/>
        </p:spPr>
        <p:txBody>
          <a:bodyPr wrap="none" lIns="91440" tIns="45720" rIns="91440" bIns="45720">
            <a:spAutoFit/>
          </a:bodyPr>
          <a:lstStyle/>
          <a:p>
            <a:pPr algn="ctr"/>
            <a:r>
              <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H</a:t>
            </a:r>
            <a:r>
              <a:rPr lang="en-US" sz="5400" b="1" baseline="-25000"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2</a:t>
            </a:r>
            <a:r>
              <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O</a:t>
            </a:r>
          </a:p>
        </p:txBody>
      </p:sp>
      <p:sp>
        <p:nvSpPr>
          <p:cNvPr id="31" name="Cloud 30"/>
          <p:cNvSpPr/>
          <p:nvPr/>
        </p:nvSpPr>
        <p:spPr>
          <a:xfrm>
            <a:off x="-609600" y="-381000"/>
            <a:ext cx="3048000" cy="1981200"/>
          </a:xfrm>
          <a:prstGeom prst="cloud">
            <a:avLst/>
          </a:prstGeom>
          <a:solidFill>
            <a:schemeClr val="tx1">
              <a:lumMod val="75000"/>
              <a:lumOff val="25000"/>
            </a:schemeClr>
          </a:solidFill>
          <a:effectLst>
            <a:innerShdw blurRad="63500" dist="457200" dir="8100000">
              <a:prstClr val="black">
                <a:alpha val="50000"/>
              </a:prstClr>
            </a:innerShdw>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32" name="Cloud 31"/>
          <p:cNvSpPr/>
          <p:nvPr/>
        </p:nvSpPr>
        <p:spPr>
          <a:xfrm>
            <a:off x="1828800" y="-762000"/>
            <a:ext cx="3048000" cy="1981200"/>
          </a:xfrm>
          <a:prstGeom prst="cloud">
            <a:avLst/>
          </a:prstGeom>
          <a:solidFill>
            <a:schemeClr val="tx1">
              <a:lumMod val="75000"/>
              <a:lumOff val="25000"/>
            </a:schemeClr>
          </a:solidFill>
          <a:effectLst>
            <a:innerShdw blurRad="63500" dist="457200" dir="8100000">
              <a:prstClr val="black">
                <a:alpha val="50000"/>
              </a:prstClr>
            </a:innerShdw>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rgbClr val="FF0000"/>
                </a:solidFill>
              </a:rPr>
              <a:t>Autumn</a:t>
            </a:r>
          </a:p>
        </p:txBody>
      </p:sp>
      <p:sp>
        <p:nvSpPr>
          <p:cNvPr id="33" name="Cloud 32"/>
          <p:cNvSpPr/>
          <p:nvPr/>
        </p:nvSpPr>
        <p:spPr>
          <a:xfrm>
            <a:off x="6477000" y="-798286"/>
            <a:ext cx="3200400" cy="2169886"/>
          </a:xfrm>
          <a:prstGeom prst="cloud">
            <a:avLst/>
          </a:prstGeom>
          <a:solidFill>
            <a:schemeClr val="tx1">
              <a:lumMod val="75000"/>
              <a:lumOff val="25000"/>
            </a:schemeClr>
          </a:solidFill>
          <a:effectLst>
            <a:innerShdw blurRad="63500" dist="457200" dir="8100000">
              <a:prstClr val="black">
                <a:alpha val="50000"/>
              </a:prstClr>
            </a:innerShdw>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34" name="Cloud 33"/>
          <p:cNvSpPr/>
          <p:nvPr/>
        </p:nvSpPr>
        <p:spPr>
          <a:xfrm>
            <a:off x="4343400" y="-609600"/>
            <a:ext cx="3048000" cy="1981200"/>
          </a:xfrm>
          <a:prstGeom prst="cloud">
            <a:avLst/>
          </a:prstGeom>
          <a:solidFill>
            <a:schemeClr val="tx1">
              <a:lumMod val="75000"/>
              <a:lumOff val="25000"/>
            </a:schemeClr>
          </a:solidFill>
          <a:effectLst>
            <a:innerShdw blurRad="63500" dist="457200" dir="8100000">
              <a:prstClr val="black">
                <a:alpha val="50000"/>
              </a:prstClr>
            </a:innerShdw>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20" name="TextBox 19"/>
          <p:cNvSpPr txBox="1"/>
          <p:nvPr/>
        </p:nvSpPr>
        <p:spPr>
          <a:xfrm>
            <a:off x="6248400" y="1697266"/>
            <a:ext cx="2855763" cy="2569934"/>
          </a:xfrm>
          <a:prstGeom prst="rect">
            <a:avLst/>
          </a:prstGeom>
          <a:solidFill>
            <a:srgbClr val="F8F8F8">
              <a:alpha val="61176"/>
            </a:srgbClr>
          </a:solidFill>
        </p:spPr>
        <p:txBody>
          <a:bodyPr wrap="square" rtlCol="0">
            <a:spAutoFit/>
          </a:bodyPr>
          <a:lstStyle/>
          <a:p>
            <a:pPr algn="just"/>
            <a:r>
              <a:rPr lang="en-US" sz="2300" dirty="0">
                <a:solidFill>
                  <a:prstClr val="black"/>
                </a:solidFill>
                <a:latin typeface="Andy" pitchFamily="66" charset="0"/>
              </a:rPr>
              <a:t>When the plant begins to die &amp; decompose (such as in autumn), soil organisms break down the organic carbon molecules back into CO</a:t>
            </a:r>
            <a:r>
              <a:rPr lang="en-US" sz="2300" baseline="-25000" dirty="0">
                <a:solidFill>
                  <a:prstClr val="black"/>
                </a:solidFill>
                <a:latin typeface="Andy" pitchFamily="66" charset="0"/>
              </a:rPr>
              <a:t>2</a:t>
            </a:r>
            <a:r>
              <a:rPr lang="en-US" sz="2300" dirty="0">
                <a:solidFill>
                  <a:prstClr val="black"/>
                </a:solidFill>
                <a:latin typeface="Andy" pitchFamily="66" charset="0"/>
              </a:rPr>
              <a:t> and H</a:t>
            </a:r>
            <a:r>
              <a:rPr lang="en-US" sz="2300" baseline="-25000" dirty="0">
                <a:solidFill>
                  <a:prstClr val="black"/>
                </a:solidFill>
                <a:latin typeface="Andy" pitchFamily="66" charset="0"/>
              </a:rPr>
              <a:t>2</a:t>
            </a:r>
            <a:r>
              <a:rPr lang="en-US" sz="2300" dirty="0">
                <a:solidFill>
                  <a:prstClr val="black"/>
                </a:solidFill>
                <a:latin typeface="Andy" pitchFamily="66" charset="0"/>
              </a:rPr>
              <a:t>O.</a:t>
            </a:r>
          </a:p>
        </p:txBody>
      </p:sp>
      <p:grpSp>
        <p:nvGrpSpPr>
          <p:cNvPr id="38" name="Group 37"/>
          <p:cNvGrpSpPr/>
          <p:nvPr/>
        </p:nvGrpSpPr>
        <p:grpSpPr>
          <a:xfrm>
            <a:off x="5486400" y="5257800"/>
            <a:ext cx="533400" cy="685800"/>
            <a:chOff x="-990600" y="2819400"/>
            <a:chExt cx="533400" cy="685800"/>
          </a:xfrm>
        </p:grpSpPr>
        <p:sp>
          <p:nvSpPr>
            <p:cNvPr id="21" name="Oval 20"/>
            <p:cNvSpPr/>
            <p:nvPr/>
          </p:nvSpPr>
          <p:spPr>
            <a:xfrm>
              <a:off x="-685800" y="33528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762000" y="28194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914400" y="32004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09600" y="29718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35"/>
            <p:cNvSpPr/>
            <p:nvPr/>
          </p:nvSpPr>
          <p:spPr>
            <a:xfrm>
              <a:off x="-990600" y="30480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Oval 36"/>
            <p:cNvSpPr/>
            <p:nvPr/>
          </p:nvSpPr>
          <p:spPr>
            <a:xfrm>
              <a:off x="-762000" y="31242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431288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strVal val="#ppt_w*0.70"/>
                                          </p:val>
                                        </p:tav>
                                        <p:tav tm="100000">
                                          <p:val>
                                            <p:strVal val="#ppt_w"/>
                                          </p:val>
                                        </p:tav>
                                      </p:tavLst>
                                    </p:anim>
                                    <p:anim calcmode="lin" valueType="num">
                                      <p:cBhvr>
                                        <p:cTn id="8" dur="1000" fill="hold"/>
                                        <p:tgtEl>
                                          <p:spTgt spid="34"/>
                                        </p:tgtEl>
                                        <p:attrNameLst>
                                          <p:attrName>ppt_h</p:attrName>
                                        </p:attrNameLst>
                                      </p:cBhvr>
                                      <p:tavLst>
                                        <p:tav tm="0">
                                          <p:val>
                                            <p:strVal val="#ppt_h"/>
                                          </p:val>
                                        </p:tav>
                                        <p:tav tm="100000">
                                          <p:val>
                                            <p:strVal val="#ppt_h"/>
                                          </p:val>
                                        </p:tav>
                                      </p:tavLst>
                                    </p:anim>
                                    <p:animEffect transition="in" filter="fade">
                                      <p:cBhvr>
                                        <p:cTn id="9" dur="1000"/>
                                        <p:tgtEl>
                                          <p:spTgt spid="3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strVal val="#ppt_w*0.70"/>
                                          </p:val>
                                        </p:tav>
                                        <p:tav tm="100000">
                                          <p:val>
                                            <p:strVal val="#ppt_w"/>
                                          </p:val>
                                        </p:tav>
                                      </p:tavLst>
                                    </p:anim>
                                    <p:anim calcmode="lin" valueType="num">
                                      <p:cBhvr>
                                        <p:cTn id="13" dur="1000" fill="hold"/>
                                        <p:tgtEl>
                                          <p:spTgt spid="33"/>
                                        </p:tgtEl>
                                        <p:attrNameLst>
                                          <p:attrName>ppt_h</p:attrName>
                                        </p:attrNameLst>
                                      </p:cBhvr>
                                      <p:tavLst>
                                        <p:tav tm="0">
                                          <p:val>
                                            <p:strVal val="#ppt_h"/>
                                          </p:val>
                                        </p:tav>
                                        <p:tav tm="100000">
                                          <p:val>
                                            <p:strVal val="#ppt_h"/>
                                          </p:val>
                                        </p:tav>
                                      </p:tavLst>
                                    </p:anim>
                                    <p:animEffect transition="in" filter="fade">
                                      <p:cBhvr>
                                        <p:cTn id="14" dur="1000"/>
                                        <p:tgtEl>
                                          <p:spTgt spid="3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strVal val="#ppt_w*0.70"/>
                                          </p:val>
                                        </p:tav>
                                        <p:tav tm="100000">
                                          <p:val>
                                            <p:strVal val="#ppt_w"/>
                                          </p:val>
                                        </p:tav>
                                      </p:tavLst>
                                    </p:anim>
                                    <p:anim calcmode="lin" valueType="num">
                                      <p:cBhvr>
                                        <p:cTn id="18" dur="1000" fill="hold"/>
                                        <p:tgtEl>
                                          <p:spTgt spid="32"/>
                                        </p:tgtEl>
                                        <p:attrNameLst>
                                          <p:attrName>ppt_h</p:attrName>
                                        </p:attrNameLst>
                                      </p:cBhvr>
                                      <p:tavLst>
                                        <p:tav tm="0">
                                          <p:val>
                                            <p:strVal val="#ppt_h"/>
                                          </p:val>
                                        </p:tav>
                                        <p:tav tm="100000">
                                          <p:val>
                                            <p:strVal val="#ppt_h"/>
                                          </p:val>
                                        </p:tav>
                                      </p:tavLst>
                                    </p:anim>
                                    <p:animEffect transition="in" filter="fade">
                                      <p:cBhvr>
                                        <p:cTn id="19" dur="1000"/>
                                        <p:tgtEl>
                                          <p:spTgt spid="3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1000" fill="hold"/>
                                        <p:tgtEl>
                                          <p:spTgt spid="31"/>
                                        </p:tgtEl>
                                        <p:attrNameLst>
                                          <p:attrName>ppt_w</p:attrName>
                                        </p:attrNameLst>
                                      </p:cBhvr>
                                      <p:tavLst>
                                        <p:tav tm="0">
                                          <p:val>
                                            <p:strVal val="#ppt_w*0.70"/>
                                          </p:val>
                                        </p:tav>
                                        <p:tav tm="100000">
                                          <p:val>
                                            <p:strVal val="#ppt_w"/>
                                          </p:val>
                                        </p:tav>
                                      </p:tavLst>
                                    </p:anim>
                                    <p:anim calcmode="lin" valueType="num">
                                      <p:cBhvr>
                                        <p:cTn id="23" dur="1000" fill="hold"/>
                                        <p:tgtEl>
                                          <p:spTgt spid="31"/>
                                        </p:tgtEl>
                                        <p:attrNameLst>
                                          <p:attrName>ppt_h</p:attrName>
                                        </p:attrNameLst>
                                      </p:cBhvr>
                                      <p:tavLst>
                                        <p:tav tm="0">
                                          <p:val>
                                            <p:strVal val="#ppt_h"/>
                                          </p:val>
                                        </p:tav>
                                        <p:tav tm="100000">
                                          <p:val>
                                            <p:strVal val="#ppt_h"/>
                                          </p:val>
                                        </p:tav>
                                      </p:tavLst>
                                    </p:anim>
                                    <p:animEffect transition="in" filter="fade">
                                      <p:cBhvr>
                                        <p:cTn id="24" dur="1000"/>
                                        <p:tgtEl>
                                          <p:spTgt spid="31"/>
                                        </p:tgtEl>
                                      </p:cBhvr>
                                    </p:animEffect>
                                  </p:childTnLst>
                                </p:cTn>
                              </p:par>
                            </p:childTnLst>
                          </p:cTn>
                        </p:par>
                        <p:par>
                          <p:cTn id="25" fill="hold">
                            <p:stCondLst>
                              <p:cond delay="1000"/>
                            </p:stCondLst>
                            <p:childTnLst>
                              <p:par>
                                <p:cTn id="26" presetID="1" presetClass="emph" presetSubtype="2" fill="hold" grpId="0" nodeType="afterEffect">
                                  <p:stCondLst>
                                    <p:cond delay="0"/>
                                  </p:stCondLst>
                                  <p:childTnLst>
                                    <p:animClr clrSpc="rgb" dir="cw">
                                      <p:cBhvr>
                                        <p:cTn id="27" dur="2000" fill="hold"/>
                                        <p:tgtEl>
                                          <p:spTgt spid="6"/>
                                        </p:tgtEl>
                                        <p:attrNameLst>
                                          <p:attrName>fillcolor</p:attrName>
                                        </p:attrNameLst>
                                      </p:cBhvr>
                                      <p:to>
                                        <a:srgbClr val="ADDA3E"/>
                                      </p:to>
                                    </p:animClr>
                                    <p:set>
                                      <p:cBhvr>
                                        <p:cTn id="28" dur="2000" fill="hold"/>
                                        <p:tgtEl>
                                          <p:spTgt spid="6"/>
                                        </p:tgtEl>
                                        <p:attrNameLst>
                                          <p:attrName>fill.type</p:attrName>
                                        </p:attrNameLst>
                                      </p:cBhvr>
                                      <p:to>
                                        <p:strVal val="solid"/>
                                      </p:to>
                                    </p:set>
                                    <p:set>
                                      <p:cBhvr>
                                        <p:cTn id="29" dur="2000" fill="hold"/>
                                        <p:tgtEl>
                                          <p:spTgt spid="6"/>
                                        </p:tgtEl>
                                        <p:attrNameLst>
                                          <p:attrName>fill.on</p:attrName>
                                        </p:attrNameLst>
                                      </p:cBhvr>
                                      <p:to>
                                        <p:strVal val="true"/>
                                      </p:to>
                                    </p:set>
                                  </p:childTnLst>
                                </p:cTn>
                              </p:par>
                              <p:par>
                                <p:cTn id="30" presetID="1" presetClass="emph" presetSubtype="2" fill="hold" grpId="0" nodeType="withEffect">
                                  <p:stCondLst>
                                    <p:cond delay="0"/>
                                  </p:stCondLst>
                                  <p:childTnLst>
                                    <p:animClr clrSpc="rgb" dir="cw">
                                      <p:cBhvr>
                                        <p:cTn id="31" dur="2000" fill="hold"/>
                                        <p:tgtEl>
                                          <p:spTgt spid="5"/>
                                        </p:tgtEl>
                                        <p:attrNameLst>
                                          <p:attrName>fillcolor</p:attrName>
                                        </p:attrNameLst>
                                      </p:cBhvr>
                                      <p:to>
                                        <a:srgbClr val="ADDA3E"/>
                                      </p:to>
                                    </p:animClr>
                                    <p:set>
                                      <p:cBhvr>
                                        <p:cTn id="32" dur="2000" fill="hold"/>
                                        <p:tgtEl>
                                          <p:spTgt spid="5"/>
                                        </p:tgtEl>
                                        <p:attrNameLst>
                                          <p:attrName>fill.type</p:attrName>
                                        </p:attrNameLst>
                                      </p:cBhvr>
                                      <p:to>
                                        <p:strVal val="solid"/>
                                      </p:to>
                                    </p:set>
                                    <p:set>
                                      <p:cBhvr>
                                        <p:cTn id="33" dur="2000" fill="hold"/>
                                        <p:tgtEl>
                                          <p:spTgt spid="5"/>
                                        </p:tgtEl>
                                        <p:attrNameLst>
                                          <p:attrName>fill.on</p:attrName>
                                        </p:attrNameLst>
                                      </p:cBhvr>
                                      <p:to>
                                        <p:strVal val="true"/>
                                      </p:to>
                                    </p:set>
                                  </p:childTnLst>
                                </p:cTn>
                              </p:par>
                            </p:childTnLst>
                          </p:cTn>
                        </p:par>
                        <p:par>
                          <p:cTn id="34" fill="hold">
                            <p:stCondLst>
                              <p:cond delay="3000"/>
                            </p:stCondLst>
                            <p:childTnLst>
                              <p:par>
                                <p:cTn id="35" presetID="0" presetClass="path" presetSubtype="0" accel="50000" decel="50000" fill="hold" grpId="1" nodeType="afterEffect">
                                  <p:stCondLst>
                                    <p:cond delay="0"/>
                                  </p:stCondLst>
                                  <p:childTnLst>
                                    <p:animMotion origin="layout" path="M 3.33333E-6 -2.82146E-6 C 0.0026 0.00047 0.00521 0.00093 0.0118 0.01157 C 0.01857 0.0222 0.03455 0.03654 0.04045 0.0636 C 0.04635 0.09066 0.05 0.14408 0.04722 0.17368 C 0.04444 0.20329 0.02534 0.22294 0.02396 0.24121 C 0.02274 0.25948 0.03107 0.27151 0.03941 0.28377 " pathEditMode="relative" rAng="0" ptsTypes="aaaaaA">
                                      <p:cBhvr>
                                        <p:cTn id="36" dur="2000" fill="hold"/>
                                        <p:tgtEl>
                                          <p:spTgt spid="5"/>
                                        </p:tgtEl>
                                        <p:attrNameLst>
                                          <p:attrName>ppt_x</p:attrName>
                                          <p:attrName>ppt_y</p:attrName>
                                        </p:attrNameLst>
                                      </p:cBhvr>
                                      <p:rCtr x="25" y="142"/>
                                    </p:animMotion>
                                  </p:childTnLst>
                                </p:cTn>
                              </p:par>
                              <p:par>
                                <p:cTn id="37" presetID="0" presetClass="path" presetSubtype="0" accel="50000" decel="50000" fill="hold" grpId="1" nodeType="withEffect">
                                  <p:stCondLst>
                                    <p:cond delay="0"/>
                                  </p:stCondLst>
                                  <p:childTnLst>
                                    <p:animMotion origin="layout" path="M 0 0 C -0.00347 0.00046 -0.00694 0.00092 -0.0158 0.01156 C -0.02465 0.0222 -0.04566 0.03654 -0.05347 0.0636 C -0.06128 0.09065 -0.06597 0.14408 -0.06232 0.17368 C -0.05868 0.20328 -0.0335 0.22294 -0.03177 0.24121 C -0.03003 0.25948 -0.04114 0.27151 -0.05208 0.28376 " pathEditMode="relative" ptsTypes="aaaaaA">
                                      <p:cBhvr>
                                        <p:cTn id="38" dur="2000" fill="hold"/>
                                        <p:tgtEl>
                                          <p:spTgt spid="6"/>
                                        </p:tgtEl>
                                        <p:attrNameLst>
                                          <p:attrName>ppt_x</p:attrName>
                                          <p:attrName>ppt_y</p:attrName>
                                        </p:attrNameLst>
                                      </p:cBhvr>
                                    </p:animMotion>
                                  </p:childTnLst>
                                </p:cTn>
                              </p:par>
                            </p:childTnLst>
                          </p:cTn>
                        </p:par>
                        <p:par>
                          <p:cTn id="39" fill="hold">
                            <p:stCondLst>
                              <p:cond delay="5000"/>
                            </p:stCondLst>
                            <p:childTnLst>
                              <p:par>
                                <p:cTn id="40" presetID="42" presetClass="path" presetSubtype="0" accel="50000" decel="50000" fill="hold" grpId="2" nodeType="afterEffect">
                                  <p:stCondLst>
                                    <p:cond delay="0"/>
                                  </p:stCondLst>
                                  <p:childTnLst>
                                    <p:animMotion origin="layout" path="M 0.03333 0.2729 L 0.03333 0.45051 " pathEditMode="relative" rAng="0" ptsTypes="AA">
                                      <p:cBhvr>
                                        <p:cTn id="41" dur="3000" fill="hold"/>
                                        <p:tgtEl>
                                          <p:spTgt spid="5"/>
                                        </p:tgtEl>
                                        <p:attrNameLst>
                                          <p:attrName>ppt_x</p:attrName>
                                          <p:attrName>ppt_y</p:attrName>
                                        </p:attrNameLst>
                                      </p:cBhvr>
                                      <p:rCtr x="0" y="89"/>
                                    </p:animMotion>
                                  </p:childTnLst>
                                </p:cTn>
                              </p:par>
                              <p:par>
                                <p:cTn id="42" presetID="42" presetClass="path" presetSubtype="0" accel="50000" decel="50000" fill="hold" grpId="2" nodeType="withEffect">
                                  <p:stCondLst>
                                    <p:cond delay="0"/>
                                  </p:stCondLst>
                                  <p:childTnLst>
                                    <p:animMotion origin="layout" path="M -0.05208 0.28377 L -0.05208 0.46138 " pathEditMode="relative" rAng="0" ptsTypes="AA">
                                      <p:cBhvr>
                                        <p:cTn id="43" dur="3000" fill="hold"/>
                                        <p:tgtEl>
                                          <p:spTgt spid="6"/>
                                        </p:tgtEl>
                                        <p:attrNameLst>
                                          <p:attrName>ppt_x</p:attrName>
                                          <p:attrName>ppt_y</p:attrName>
                                        </p:attrNameLst>
                                      </p:cBhvr>
                                      <p:rCtr x="0" y="89"/>
                                    </p:animMotion>
                                  </p:childTnLst>
                                </p:cTn>
                              </p:par>
                            </p:childTnLst>
                          </p:cTn>
                        </p:par>
                        <p:par>
                          <p:cTn id="44" fill="hold">
                            <p:stCondLst>
                              <p:cond delay="8000"/>
                            </p:stCondLst>
                            <p:childTnLst>
                              <p:par>
                                <p:cTn id="45" presetID="63" presetClass="path" presetSubtype="0" accel="50000" decel="50000" fill="hold" grpId="0" nodeType="afterEffect">
                                  <p:stCondLst>
                                    <p:cond delay="0"/>
                                  </p:stCondLst>
                                  <p:childTnLst>
                                    <p:animMotion origin="layout" path="M -2.5E-6 1.52636E-6 L 0.39844 0.08071 " pathEditMode="relative" rAng="0" ptsTypes="AA">
                                      <p:cBhvr>
                                        <p:cTn id="46" dur="2000" fill="hold"/>
                                        <p:tgtEl>
                                          <p:spTgt spid="13"/>
                                        </p:tgtEl>
                                        <p:attrNameLst>
                                          <p:attrName>ppt_x</p:attrName>
                                          <p:attrName>ppt_y</p:attrName>
                                        </p:attrNameLst>
                                      </p:cBhvr>
                                      <p:rCtr x="199" y="40"/>
                                    </p:animMotion>
                                  </p:childTnLst>
                                </p:cTn>
                              </p:par>
                              <p:par>
                                <p:cTn id="47" presetID="10"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2000"/>
                                        <p:tgtEl>
                                          <p:spTgt spid="38"/>
                                        </p:tgtEl>
                                      </p:cBhvr>
                                    </p:animEffect>
                                  </p:childTnLst>
                                </p:cTn>
                              </p:par>
                            </p:childTnLst>
                          </p:cTn>
                        </p:par>
                        <p:par>
                          <p:cTn id="50" fill="hold">
                            <p:stCondLst>
                              <p:cond delay="10000"/>
                            </p:stCondLst>
                            <p:childTnLst>
                              <p:par>
                                <p:cTn id="51" presetID="1" presetClass="emph" presetSubtype="2" fill="hold" nodeType="afterEffect">
                                  <p:stCondLst>
                                    <p:cond delay="0"/>
                                  </p:stCondLst>
                                  <p:childTnLst>
                                    <p:animClr clrSpc="rgb" dir="cw">
                                      <p:cBhvr>
                                        <p:cTn id="52" dur="2000" fill="hold"/>
                                        <p:tgtEl>
                                          <p:spTgt spid="5"/>
                                        </p:tgtEl>
                                        <p:attrNameLst>
                                          <p:attrName>fillcolor</p:attrName>
                                        </p:attrNameLst>
                                      </p:cBhvr>
                                      <p:to>
                                        <a:srgbClr val="663300"/>
                                      </p:to>
                                    </p:animClr>
                                    <p:set>
                                      <p:cBhvr>
                                        <p:cTn id="53" dur="2000" fill="hold"/>
                                        <p:tgtEl>
                                          <p:spTgt spid="5"/>
                                        </p:tgtEl>
                                        <p:attrNameLst>
                                          <p:attrName>fill.type</p:attrName>
                                        </p:attrNameLst>
                                      </p:cBhvr>
                                      <p:to>
                                        <p:strVal val="solid"/>
                                      </p:to>
                                    </p:set>
                                    <p:set>
                                      <p:cBhvr>
                                        <p:cTn id="54" dur="2000" fill="hold"/>
                                        <p:tgtEl>
                                          <p:spTgt spid="5"/>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6"/>
                                        </p:tgtEl>
                                        <p:attrNameLst>
                                          <p:attrName>fillcolor</p:attrName>
                                        </p:attrNameLst>
                                      </p:cBhvr>
                                      <p:to>
                                        <a:srgbClr val="663300"/>
                                      </p:to>
                                    </p:animClr>
                                    <p:set>
                                      <p:cBhvr>
                                        <p:cTn id="57" dur="2000" fill="hold"/>
                                        <p:tgtEl>
                                          <p:spTgt spid="6"/>
                                        </p:tgtEl>
                                        <p:attrNameLst>
                                          <p:attrName>fill.type</p:attrName>
                                        </p:attrNameLst>
                                      </p:cBhvr>
                                      <p:to>
                                        <p:strVal val="solid"/>
                                      </p:to>
                                    </p:set>
                                    <p:set>
                                      <p:cBhvr>
                                        <p:cTn id="58" dur="2000" fill="hold"/>
                                        <p:tgtEl>
                                          <p:spTgt spid="6"/>
                                        </p:tgtEl>
                                        <p:attrNameLst>
                                          <p:attrName>fill.on</p:attrName>
                                        </p:attrNameLst>
                                      </p:cBhvr>
                                      <p:to>
                                        <p:strVal val="true"/>
                                      </p:to>
                                    </p:set>
                                  </p:childTnLst>
                                </p:cTn>
                              </p:par>
                              <p:par>
                                <p:cTn id="59" presetID="10"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childTnLst>
                                </p:cTn>
                              </p:par>
                              <p:par>
                                <p:cTn id="65" presetID="0" presetClass="path" presetSubtype="0" repeatCount="indefinite" accel="50000" decel="50000" fill="hold" grpId="1" nodeType="withEffect">
                                  <p:stCondLst>
                                    <p:cond delay="0"/>
                                  </p:stCondLst>
                                  <p:childTnLst>
                                    <p:animMotion origin="layout" path="M 0 0 C -0.0191 -0.01411 -0.0382 -0.02798 -0.04202 -0.05203 C -0.04584 -0.07609 -0.0382 -0.10846 -0.02327 -0.14477 C -0.00834 -0.18108 0.04357 -0.22063 0.04774 -0.27012 C 0.05191 -0.31961 0.00034 -0.38992 0.00139 -0.44195 C 0.00243 -0.49399 0.02604 -0.54417 0.05364 -0.58302 C 0.08125 -0.62188 0.12257 -0.62442 0.16666 -0.67553 C 0.21076 -0.72664 0.26475 -0.80828 0.31875 -0.88992 " pathEditMode="relative" ptsTypes="aaaaaaaA">
                                      <p:cBhvr>
                                        <p:cTn id="66" dur="5000" fill="hold"/>
                                        <p:tgtEl>
                                          <p:spTgt spid="30"/>
                                        </p:tgtEl>
                                        <p:attrNameLst>
                                          <p:attrName>ppt_x</p:attrName>
                                          <p:attrName>ppt_y</p:attrName>
                                        </p:attrNameLst>
                                      </p:cBhvr>
                                    </p:animMotion>
                                  </p:childTnLst>
                                </p:cTn>
                              </p:par>
                              <p:par>
                                <p:cTn id="67" presetID="0" presetClass="path" presetSubtype="0" repeatCount="indefinite" accel="50000" decel="50000" fill="hold" grpId="1" nodeType="withEffect">
                                  <p:stCondLst>
                                    <p:cond delay="0"/>
                                  </p:stCondLst>
                                  <p:childTnLst>
                                    <p:animMotion origin="layout" path="M -0.06944 3.74653E-6 C -0.05972 -0.01411 -0.04982 -0.02799 -0.04791 -0.05204 C -0.04583 -0.07609 -0.04982 -0.10847 -0.05746 -0.14478 C -0.0651 -0.18109 -0.09184 -0.22063 -0.09392 -0.27012 C -0.09618 -0.31962 -0.06962 -0.38992 -0.07014 -0.44196 C -0.07066 -0.49399 -0.08281 -0.54418 -0.09705 -0.58303 C -0.11111 -0.62188 -0.13229 -0.62443 -0.15503 -0.67554 C -0.1776 -0.72665 -0.20538 -0.80828 -0.23298 -0.88992 " pathEditMode="relative" rAng="0" ptsTypes="aaaaaaaA">
                                      <p:cBhvr>
                                        <p:cTn id="68" dur="5000" fill="hold"/>
                                        <p:tgtEl>
                                          <p:spTgt spid="29"/>
                                        </p:tgtEl>
                                        <p:attrNameLst>
                                          <p:attrName>ppt_x</p:attrName>
                                          <p:attrName>ppt_y</p:attrName>
                                        </p:attrNameLst>
                                      </p:cBhvr>
                                      <p:rCtr x="-70" y="-445"/>
                                    </p:animMotion>
                                  </p:childTnLst>
                                </p:cTn>
                              </p:par>
                            </p:childTnLst>
                          </p:cTn>
                        </p:par>
                        <p:par>
                          <p:cTn id="69" fill="hold">
                            <p:stCondLst>
                              <p:cond delay="15000"/>
                            </p:stCondLst>
                            <p:childTnLst>
                              <p:par>
                                <p:cTn id="70" presetID="10" presetClass="entr" presetSubtype="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13" grpId="0" animBg="1"/>
      <p:bldP spid="29" grpId="0"/>
      <p:bldP spid="29" grpId="1"/>
      <p:bldP spid="30" grpId="0"/>
      <p:bldP spid="30" grpId="1"/>
      <p:bldP spid="31" grpId="0" animBg="1"/>
      <p:bldP spid="32" grpId="0" animBg="1"/>
      <p:bldP spid="33" grpId="0" animBg="1"/>
      <p:bldP spid="34"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dirty="0"/>
              <a:t>In order to function properly, the carbon cycle must be balanced. </a:t>
            </a:r>
          </a:p>
          <a:p>
            <a:pPr lvl="1"/>
            <a:r>
              <a:rPr lang="en-US" dirty="0"/>
              <a:t>We cannot change the amount of carbon atoms that exist; we can only change the amount of the kinds of molecules in which carbon atoms are found. </a:t>
            </a:r>
            <a:r>
              <a:rPr lang="en-US" dirty="0" smtClean="0"/>
              <a:t/>
            </a:r>
            <a:br>
              <a:rPr lang="en-US" dirty="0" smtClean="0"/>
            </a:br>
            <a:endParaRPr lang="en-US" dirty="0"/>
          </a:p>
          <a:p>
            <a:r>
              <a:rPr lang="en-US" dirty="0"/>
              <a:t>For example, we can change the amount of carbon dioxide in the air by increasing or decreasing the amount of respiration and decomposition that occurs. </a:t>
            </a:r>
          </a:p>
          <a:p>
            <a:pPr lvl="1"/>
            <a:r>
              <a:rPr lang="en-US" dirty="0"/>
              <a:t>However, we cannot change the amount of carbon atoms. </a:t>
            </a:r>
          </a:p>
          <a:p>
            <a:pPr lvl="1"/>
            <a:r>
              <a:rPr lang="en-US" dirty="0"/>
              <a:t>For living </a:t>
            </a:r>
            <a:r>
              <a:rPr lang="en-US" dirty="0" smtClean="0"/>
              <a:t>organisms </a:t>
            </a:r>
            <a:r>
              <a:rPr lang="en-US" dirty="0"/>
              <a:t>to function properly, the amount of carbon dioxide released into the atmosphere by plants, animals, and decomposers should roughly equal the amount of carbon dioxide absorbed by plants. </a:t>
            </a:r>
          </a:p>
          <a:p>
            <a:endParaRPr lang="en-US" dirty="0"/>
          </a:p>
        </p:txBody>
      </p:sp>
      <p:sp>
        <p:nvSpPr>
          <p:cNvPr id="3" name="Title 2"/>
          <p:cNvSpPr>
            <a:spLocks noGrp="1"/>
          </p:cNvSpPr>
          <p:nvPr>
            <p:ph type="title"/>
          </p:nvPr>
        </p:nvSpPr>
        <p:spPr/>
        <p:txBody>
          <a:bodyPr/>
          <a:lstStyle/>
          <a:p>
            <a:r>
              <a:rPr lang="en-US" dirty="0" smtClean="0"/>
              <a:t>Carbon Cycle Balance</a:t>
            </a:r>
            <a:endParaRPr lang="en-US" dirty="0"/>
          </a:p>
        </p:txBody>
      </p:sp>
    </p:spTree>
    <p:extLst>
      <p:ext uri="{BB962C8B-B14F-4D97-AF65-F5344CB8AC3E}">
        <p14:creationId xmlns:p14="http://schemas.microsoft.com/office/powerpoint/2010/main" val="3451083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67200"/>
            <a:ext cx="9144000" cy="2590800"/>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ardrop 4"/>
          <p:cNvSpPr/>
          <p:nvPr/>
        </p:nvSpPr>
        <p:spPr>
          <a:xfrm rot="3060903">
            <a:off x="3480838" y="1926685"/>
            <a:ext cx="1756900" cy="1322900"/>
          </a:xfrm>
          <a:prstGeom prst="teardrop">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6"/>
          <p:cNvSpPr/>
          <p:nvPr/>
        </p:nvSpPr>
        <p:spPr>
          <a:xfrm>
            <a:off x="3597289" y="2313523"/>
            <a:ext cx="300182" cy="3810000"/>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a:ln w="76200"/>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8" name="Freeform 7"/>
          <p:cNvSpPr/>
          <p:nvPr/>
        </p:nvSpPr>
        <p:spPr>
          <a:xfrm flipH="1">
            <a:off x="3444889" y="4841978"/>
            <a:ext cx="533400" cy="1129145"/>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9" name="Freeform 8"/>
          <p:cNvSpPr/>
          <p:nvPr/>
        </p:nvSpPr>
        <p:spPr>
          <a:xfrm flipH="1">
            <a:off x="3597289" y="5146778"/>
            <a:ext cx="304800" cy="1510145"/>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23" name="Rectangle 22"/>
          <p:cNvSpPr/>
          <p:nvPr/>
        </p:nvSpPr>
        <p:spPr>
          <a:xfrm>
            <a:off x="0" y="5791200"/>
            <a:ext cx="9144000" cy="1981200"/>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ardrop 23"/>
          <p:cNvSpPr/>
          <p:nvPr/>
        </p:nvSpPr>
        <p:spPr>
          <a:xfrm rot="3060903">
            <a:off x="7696442" y="5511561"/>
            <a:ext cx="713032" cy="536894"/>
          </a:xfrm>
          <a:prstGeom prst="teardrop">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Freeform 25"/>
          <p:cNvSpPr/>
          <p:nvPr/>
        </p:nvSpPr>
        <p:spPr>
          <a:xfrm rot="14127611" flipH="1">
            <a:off x="3140089" y="5299179"/>
            <a:ext cx="914400" cy="1219200"/>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6" name="Teardrop 5"/>
          <p:cNvSpPr/>
          <p:nvPr/>
        </p:nvSpPr>
        <p:spPr>
          <a:xfrm rot="18539097" flipH="1">
            <a:off x="2025791" y="1638682"/>
            <a:ext cx="1831708" cy="1576887"/>
          </a:xfrm>
          <a:prstGeom prst="teardrop">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ardrop 27"/>
          <p:cNvSpPr/>
          <p:nvPr/>
        </p:nvSpPr>
        <p:spPr>
          <a:xfrm rot="17526354">
            <a:off x="7315441" y="5359162"/>
            <a:ext cx="713032" cy="536894"/>
          </a:xfrm>
          <a:prstGeom prst="teardrop">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12"/>
          <p:cNvSpPr/>
          <p:nvPr/>
        </p:nvSpPr>
        <p:spPr>
          <a:xfrm>
            <a:off x="6553200" y="4648200"/>
            <a:ext cx="2161309" cy="570345"/>
          </a:xfrm>
          <a:custGeom>
            <a:avLst/>
            <a:gdLst>
              <a:gd name="connsiteX0" fmla="*/ 0 w 2161309"/>
              <a:gd name="connsiteY0" fmla="*/ 551872 h 570345"/>
              <a:gd name="connsiteX1" fmla="*/ 609600 w 2161309"/>
              <a:gd name="connsiteY1" fmla="*/ 482600 h 570345"/>
              <a:gd name="connsiteX2" fmla="*/ 1039091 w 2161309"/>
              <a:gd name="connsiteY2" fmla="*/ 25400 h 570345"/>
              <a:gd name="connsiteX3" fmla="*/ 1745672 w 2161309"/>
              <a:gd name="connsiteY3" fmla="*/ 330200 h 570345"/>
              <a:gd name="connsiteX4" fmla="*/ 2161309 w 2161309"/>
              <a:gd name="connsiteY4" fmla="*/ 247072 h 570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309" h="570345">
                <a:moveTo>
                  <a:pt x="0" y="551872"/>
                </a:moveTo>
                <a:cubicBezTo>
                  <a:pt x="218209" y="561108"/>
                  <a:pt x="436418" y="570345"/>
                  <a:pt x="609600" y="482600"/>
                </a:cubicBezTo>
                <a:cubicBezTo>
                  <a:pt x="782782" y="394855"/>
                  <a:pt x="849746" y="50800"/>
                  <a:pt x="1039091" y="25400"/>
                </a:cubicBezTo>
                <a:cubicBezTo>
                  <a:pt x="1228436" y="0"/>
                  <a:pt x="1558636" y="293255"/>
                  <a:pt x="1745672" y="330200"/>
                </a:cubicBezTo>
                <a:cubicBezTo>
                  <a:pt x="1932708" y="367145"/>
                  <a:pt x="2047008" y="307108"/>
                  <a:pt x="2161309" y="247072"/>
                </a:cubicBezTo>
              </a:path>
            </a:pathLst>
          </a:cu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solidFill>
                <a:prstClr val="black"/>
              </a:solidFill>
            </a:endParaRPr>
          </a:p>
        </p:txBody>
      </p:sp>
      <p:grpSp>
        <p:nvGrpSpPr>
          <p:cNvPr id="2" name="Group 37"/>
          <p:cNvGrpSpPr/>
          <p:nvPr/>
        </p:nvGrpSpPr>
        <p:grpSpPr>
          <a:xfrm>
            <a:off x="8382000" y="5105400"/>
            <a:ext cx="533400" cy="685800"/>
            <a:chOff x="-990600" y="2819400"/>
            <a:chExt cx="533400" cy="685800"/>
          </a:xfrm>
        </p:grpSpPr>
        <p:sp>
          <p:nvSpPr>
            <p:cNvPr id="21" name="Oval 20"/>
            <p:cNvSpPr/>
            <p:nvPr/>
          </p:nvSpPr>
          <p:spPr>
            <a:xfrm>
              <a:off x="-685800" y="33528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762000" y="28194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914400" y="32004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09600" y="29718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35"/>
            <p:cNvSpPr/>
            <p:nvPr/>
          </p:nvSpPr>
          <p:spPr>
            <a:xfrm>
              <a:off x="-990600" y="30480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Oval 36"/>
            <p:cNvSpPr/>
            <p:nvPr/>
          </p:nvSpPr>
          <p:spPr>
            <a:xfrm>
              <a:off x="-762000" y="31242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TextBox 40"/>
          <p:cNvSpPr txBox="1"/>
          <p:nvPr/>
        </p:nvSpPr>
        <p:spPr>
          <a:xfrm>
            <a:off x="609600" y="228600"/>
            <a:ext cx="3352800" cy="110799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200" dirty="0">
                <a:solidFill>
                  <a:prstClr val="black"/>
                </a:solidFill>
              </a:rPr>
              <a:t>Photosynthesis </a:t>
            </a:r>
            <a:r>
              <a:rPr lang="en-US" sz="2200" u="sng" dirty="0">
                <a:solidFill>
                  <a:prstClr val="black"/>
                </a:solidFill>
              </a:rPr>
              <a:t>decreases</a:t>
            </a:r>
            <a:r>
              <a:rPr lang="en-US" sz="2200" dirty="0">
                <a:solidFill>
                  <a:prstClr val="black"/>
                </a:solidFill>
              </a:rPr>
              <a:t> the amount of carbon dioxide in the air.</a:t>
            </a:r>
          </a:p>
        </p:txBody>
      </p:sp>
      <p:sp>
        <p:nvSpPr>
          <p:cNvPr id="42" name="TextBox 41"/>
          <p:cNvSpPr txBox="1"/>
          <p:nvPr/>
        </p:nvSpPr>
        <p:spPr>
          <a:xfrm>
            <a:off x="5105400" y="187404"/>
            <a:ext cx="4038600" cy="110799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200" dirty="0">
                <a:solidFill>
                  <a:prstClr val="black"/>
                </a:solidFill>
              </a:rPr>
              <a:t>Respiration, decomposition, and burning </a:t>
            </a:r>
            <a:r>
              <a:rPr lang="en-US" sz="2200" u="sng" dirty="0">
                <a:solidFill>
                  <a:prstClr val="black"/>
                </a:solidFill>
              </a:rPr>
              <a:t>increase</a:t>
            </a:r>
            <a:r>
              <a:rPr lang="en-US" sz="2200" dirty="0">
                <a:solidFill>
                  <a:prstClr val="black"/>
                </a:solidFill>
              </a:rPr>
              <a:t> the amount of carbon dioxide in the air.</a:t>
            </a:r>
          </a:p>
        </p:txBody>
      </p:sp>
      <p:sp>
        <p:nvSpPr>
          <p:cNvPr id="43" name="Circular Arrow 42"/>
          <p:cNvSpPr/>
          <p:nvPr/>
        </p:nvSpPr>
        <p:spPr>
          <a:xfrm rot="3098984" flipV="1">
            <a:off x="1502374" y="1571377"/>
            <a:ext cx="5910652" cy="5137296"/>
          </a:xfrm>
          <a:prstGeom prst="circular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Circular Arrow 43"/>
          <p:cNvSpPr/>
          <p:nvPr/>
        </p:nvSpPr>
        <p:spPr>
          <a:xfrm rot="14391468" flipV="1">
            <a:off x="3493204" y="1581706"/>
            <a:ext cx="5910652" cy="5137296"/>
          </a:xfrm>
          <a:prstGeom prst="circularArrow">
            <a:avLst>
              <a:gd name="adj1" fmla="val 12500"/>
              <a:gd name="adj2" fmla="val 1142319"/>
              <a:gd name="adj3" fmla="val 20457681"/>
              <a:gd name="adj4" fmla="val 13626189"/>
              <a:gd name="adj5" fmla="val 125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p:nvSpPr>
        <p:spPr>
          <a:xfrm>
            <a:off x="5486400" y="1438870"/>
            <a:ext cx="1248803"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CO</a:t>
            </a:r>
            <a:r>
              <a:rPr lang="en-US" sz="5400" b="1" baseline="-2500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2</a:t>
            </a:r>
          </a:p>
        </p:txBody>
      </p:sp>
      <p:sp>
        <p:nvSpPr>
          <p:cNvPr id="45" name="Down Arrow 44"/>
          <p:cNvSpPr/>
          <p:nvPr/>
        </p:nvSpPr>
        <p:spPr>
          <a:xfrm>
            <a:off x="4038600" y="304800"/>
            <a:ext cx="381000" cy="10668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46" name="Down Arrow 45"/>
          <p:cNvSpPr/>
          <p:nvPr/>
        </p:nvSpPr>
        <p:spPr>
          <a:xfrm flipV="1">
            <a:off x="4648200" y="228600"/>
            <a:ext cx="381000" cy="10668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3886200" y="304800"/>
            <a:ext cx="1248803"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glow rad="139700">
                    <a:srgbClr val="4F81BD">
                      <a:satMod val="175000"/>
                      <a:alpha val="40000"/>
                    </a:srgbClr>
                  </a:glow>
                  <a:outerShdw blurRad="55000" dist="50800" dir="5400000" algn="tl">
                    <a:srgbClr val="000000">
                      <a:alpha val="33000"/>
                    </a:srgbClr>
                  </a:outerShdw>
                </a:effectLst>
              </a:rPr>
              <a:t>CO</a:t>
            </a:r>
            <a:r>
              <a:rPr lang="en-US" sz="5400" b="1" baseline="-2500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glow rad="139700">
                    <a:srgbClr val="4F81BD">
                      <a:satMod val="175000"/>
                      <a:alpha val="40000"/>
                    </a:srgbClr>
                  </a:glow>
                  <a:outerShdw blurRad="55000" dist="50800" dir="5400000" algn="tl">
                    <a:srgbClr val="000000">
                      <a:alpha val="33000"/>
                    </a:srgbClr>
                  </a:outerShdw>
                </a:effectLst>
              </a:rPr>
              <a:t>2</a:t>
            </a:r>
          </a:p>
        </p:txBody>
      </p:sp>
      <p:sp>
        <p:nvSpPr>
          <p:cNvPr id="48" name="Rectangle 47"/>
          <p:cNvSpPr/>
          <p:nvPr/>
        </p:nvSpPr>
        <p:spPr>
          <a:xfrm>
            <a:off x="3276600" y="5715000"/>
            <a:ext cx="2965940" cy="646331"/>
          </a:xfrm>
          <a:prstGeom prst="rect">
            <a:avLst/>
          </a:prstGeom>
          <a:noFill/>
        </p:spPr>
        <p:txBody>
          <a:bodyPr wrap="none" lIns="91440" tIns="45720" rIns="91440" bIns="45720">
            <a:spAutoFit/>
          </a:bodyPr>
          <a:lstStyle/>
          <a:p>
            <a:pPr algn="ctr"/>
            <a:r>
              <a:rPr lang="en-US" sz="5400" b="1" baseline="-25000"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Carbohydrates</a:t>
            </a:r>
            <a:endParaRPr lang="en-US" sz="5400" b="1" baseline="-2500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9117765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748" y="1375020"/>
            <a:ext cx="8803852" cy="3654180"/>
          </a:xfrm>
        </p:spPr>
        <p:txBody>
          <a:bodyPr>
            <a:normAutofit fontScale="92500" lnSpcReduction="20000"/>
          </a:bodyPr>
          <a:lstStyle/>
          <a:p>
            <a:pPr lvl="0"/>
            <a:r>
              <a:rPr lang="en-US" dirty="0"/>
              <a:t>Carbon dioxide is a chemically- and biologically-active molecule.</a:t>
            </a:r>
          </a:p>
          <a:p>
            <a:pPr lvl="1"/>
            <a:r>
              <a:rPr lang="en-US" dirty="0"/>
              <a:t>If you change the amount of carbon dioxide, you will also have an impact on the kinds of reactions that involve carbon dioxide. </a:t>
            </a:r>
          </a:p>
          <a:p>
            <a:pPr lvl="1"/>
            <a:r>
              <a:rPr lang="en-US" dirty="0" smtClean="0"/>
              <a:t>If </a:t>
            </a:r>
            <a:r>
              <a:rPr lang="en-US" dirty="0"/>
              <a:t>too much carbon dioxide was absorbed by plants, there would not be enough carbon dioxide to enable plants to produce glucose and other carbohydrates. </a:t>
            </a:r>
          </a:p>
          <a:p>
            <a:pPr lvl="1"/>
            <a:r>
              <a:rPr lang="en-US" dirty="0"/>
              <a:t>If too much carbon dioxide is released into the atmosphere by plants, animals, and decomposers, then the chemistry of the atmosphere begins to change. </a:t>
            </a:r>
          </a:p>
          <a:p>
            <a:endParaRPr lang="en-US" dirty="0"/>
          </a:p>
        </p:txBody>
      </p:sp>
      <p:sp>
        <p:nvSpPr>
          <p:cNvPr id="3" name="Title 2"/>
          <p:cNvSpPr>
            <a:spLocks noGrp="1"/>
          </p:cNvSpPr>
          <p:nvPr>
            <p:ph type="title"/>
          </p:nvPr>
        </p:nvSpPr>
        <p:spPr/>
        <p:txBody>
          <a:bodyPr/>
          <a:lstStyle/>
          <a:p>
            <a:r>
              <a:rPr lang="en-US" dirty="0" smtClean="0"/>
              <a:t>CO2 is Active</a:t>
            </a:r>
            <a:endParaRPr lang="en-US" dirty="0"/>
          </a:p>
        </p:txBody>
      </p:sp>
      <p:pic>
        <p:nvPicPr>
          <p:cNvPr id="2050" name="Picture 2" descr="http://static-www.icr.org/i/articles/af/does_carbon_dioxide_wide.jpg"/>
          <p:cNvPicPr>
            <a:picLocks noChangeAspect="1" noChangeArrowheads="1"/>
          </p:cNvPicPr>
          <p:nvPr/>
        </p:nvPicPr>
        <p:blipFill rotWithShape="1">
          <a:blip r:embed="rId2">
            <a:extLst>
              <a:ext uri="{28A0092B-C50C-407E-A947-70E740481C1C}">
                <a14:useLocalDpi xmlns:a14="http://schemas.microsoft.com/office/drawing/2010/main" val="0"/>
              </a:ext>
            </a:extLst>
          </a:blip>
          <a:srcRect t="22580"/>
          <a:stretch/>
        </p:blipFill>
        <p:spPr bwMode="auto">
          <a:xfrm>
            <a:off x="1524000" y="4800600"/>
            <a:ext cx="66675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86710" y="6629400"/>
            <a:ext cx="1104790"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www.icr.org</a:t>
            </a:r>
            <a:endParaRPr lang="en-US" sz="800" i="1" dirty="0"/>
          </a:p>
        </p:txBody>
      </p:sp>
    </p:spTree>
    <p:extLst>
      <p:ext uri="{BB962C8B-B14F-4D97-AF65-F5344CB8AC3E}">
        <p14:creationId xmlns:p14="http://schemas.microsoft.com/office/powerpoint/2010/main" val="230971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748" y="1375020"/>
            <a:ext cx="8803852" cy="5254380"/>
          </a:xfrm>
        </p:spPr>
        <p:txBody>
          <a:bodyPr>
            <a:normAutofit fontScale="85000" lnSpcReduction="20000"/>
          </a:bodyPr>
          <a:lstStyle/>
          <a:p>
            <a:pPr lvl="0"/>
            <a:r>
              <a:rPr lang="en-US" dirty="0"/>
              <a:t>Carbon dioxide has double bonds that can hold lots of energy. </a:t>
            </a:r>
          </a:p>
          <a:p>
            <a:pPr lvl="1"/>
            <a:r>
              <a:rPr lang="en-US" dirty="0"/>
              <a:t>For this reason, carbon dioxide has an </a:t>
            </a:r>
            <a:r>
              <a:rPr lang="en-US" dirty="0" smtClean="0"/>
              <a:t>‘</a:t>
            </a:r>
            <a:r>
              <a:rPr lang="en-US" dirty="0"/>
              <a:t>insulating’ effect on the atmosphere. </a:t>
            </a:r>
          </a:p>
          <a:p>
            <a:pPr lvl="1"/>
            <a:r>
              <a:rPr lang="en-US" dirty="0"/>
              <a:t>The more carbon dioxide in the atmosphere, </a:t>
            </a:r>
            <a:r>
              <a:rPr lang="en-US" dirty="0" smtClean="0"/>
              <a:t>the </a:t>
            </a:r>
            <a:r>
              <a:rPr lang="en-US" dirty="0"/>
              <a:t>more energy that the atmosphere can hold. </a:t>
            </a:r>
          </a:p>
          <a:p>
            <a:pPr lvl="1"/>
            <a:r>
              <a:rPr lang="en-US" dirty="0"/>
              <a:t>This means that air with more </a:t>
            </a:r>
            <a:r>
              <a:rPr lang="en-US" dirty="0" smtClean="0"/>
              <a:t/>
            </a:r>
            <a:br>
              <a:rPr lang="en-US" dirty="0" smtClean="0"/>
            </a:br>
            <a:r>
              <a:rPr lang="en-US" dirty="0" smtClean="0"/>
              <a:t>carbon </a:t>
            </a:r>
            <a:r>
              <a:rPr lang="en-US" dirty="0"/>
              <a:t>dioxide </a:t>
            </a:r>
            <a:r>
              <a:rPr lang="en-US" dirty="0" smtClean="0"/>
              <a:t>will </a:t>
            </a:r>
            <a:r>
              <a:rPr lang="en-US" dirty="0"/>
              <a:t>cool off less </a:t>
            </a:r>
            <a:r>
              <a:rPr lang="en-US" dirty="0" smtClean="0"/>
              <a:t/>
            </a:r>
            <a:br>
              <a:rPr lang="en-US" dirty="0" smtClean="0"/>
            </a:br>
            <a:r>
              <a:rPr lang="en-US" dirty="0" smtClean="0"/>
              <a:t>quickly </a:t>
            </a:r>
            <a:r>
              <a:rPr lang="en-US" dirty="0"/>
              <a:t>than air with less </a:t>
            </a:r>
            <a:r>
              <a:rPr lang="en-US" dirty="0" smtClean="0"/>
              <a:t/>
            </a:r>
            <a:br>
              <a:rPr lang="en-US" dirty="0" smtClean="0"/>
            </a:br>
            <a:r>
              <a:rPr lang="en-US" dirty="0" smtClean="0"/>
              <a:t>carbon </a:t>
            </a:r>
            <a:r>
              <a:rPr lang="en-US" dirty="0"/>
              <a:t>dioxide</a:t>
            </a:r>
            <a:r>
              <a:rPr lang="en-US" dirty="0" smtClean="0"/>
              <a:t>.</a:t>
            </a:r>
            <a:br>
              <a:rPr lang="en-US" dirty="0" smtClean="0"/>
            </a:br>
            <a:endParaRPr lang="en-US" dirty="0"/>
          </a:p>
          <a:p>
            <a:pPr lvl="0"/>
            <a:r>
              <a:rPr lang="en-US" dirty="0"/>
              <a:t>Carbon dioxide is sort of like </a:t>
            </a:r>
            <a:r>
              <a:rPr lang="en-US" dirty="0" smtClean="0"/>
              <a:t/>
            </a:r>
            <a:br>
              <a:rPr lang="en-US" dirty="0" smtClean="0"/>
            </a:br>
            <a:r>
              <a:rPr lang="en-US" dirty="0" smtClean="0"/>
              <a:t>a </a:t>
            </a:r>
            <a:r>
              <a:rPr lang="en-US" dirty="0"/>
              <a:t>blanket.</a:t>
            </a:r>
          </a:p>
          <a:p>
            <a:pPr lvl="1"/>
            <a:r>
              <a:rPr lang="en-US" dirty="0"/>
              <a:t>Just like a blanket slows the </a:t>
            </a:r>
            <a:r>
              <a:rPr lang="en-US" dirty="0" smtClean="0"/>
              <a:t/>
            </a:r>
            <a:br>
              <a:rPr lang="en-US" dirty="0" smtClean="0"/>
            </a:br>
            <a:r>
              <a:rPr lang="en-US" dirty="0" smtClean="0"/>
              <a:t>loss </a:t>
            </a:r>
            <a:r>
              <a:rPr lang="en-US" dirty="0"/>
              <a:t>of heat from your body </a:t>
            </a:r>
            <a:r>
              <a:rPr lang="en-US" dirty="0" smtClean="0"/>
              <a:t/>
            </a:r>
            <a:br>
              <a:rPr lang="en-US" dirty="0" smtClean="0"/>
            </a:br>
            <a:r>
              <a:rPr lang="en-US" dirty="0" smtClean="0"/>
              <a:t>(</a:t>
            </a:r>
            <a:r>
              <a:rPr lang="en-US" dirty="0"/>
              <a:t>keeping you warmer on a </a:t>
            </a:r>
            <a:r>
              <a:rPr lang="en-US" dirty="0" smtClean="0"/>
              <a:t/>
            </a:r>
            <a:br>
              <a:rPr lang="en-US" dirty="0" smtClean="0"/>
            </a:br>
            <a:r>
              <a:rPr lang="en-US" dirty="0" smtClean="0"/>
              <a:t>cool </a:t>
            </a:r>
            <a:r>
              <a:rPr lang="en-US" dirty="0"/>
              <a:t>day), carbon dioxide slows </a:t>
            </a:r>
            <a:r>
              <a:rPr lang="en-US" dirty="0" smtClean="0"/>
              <a:t/>
            </a:r>
            <a:br>
              <a:rPr lang="en-US" dirty="0" smtClean="0"/>
            </a:br>
            <a:r>
              <a:rPr lang="en-US" dirty="0" smtClean="0"/>
              <a:t>the </a:t>
            </a:r>
            <a:r>
              <a:rPr lang="en-US" dirty="0"/>
              <a:t>loss of heat from the surface </a:t>
            </a:r>
            <a:r>
              <a:rPr lang="en-US" dirty="0" smtClean="0"/>
              <a:t/>
            </a:r>
            <a:br>
              <a:rPr lang="en-US" dirty="0" smtClean="0"/>
            </a:br>
            <a:r>
              <a:rPr lang="en-US" dirty="0" smtClean="0"/>
              <a:t>of </a:t>
            </a:r>
            <a:r>
              <a:rPr lang="en-US" dirty="0"/>
              <a:t>the earth into space. </a:t>
            </a:r>
          </a:p>
          <a:p>
            <a:endParaRPr lang="en-US" dirty="0"/>
          </a:p>
        </p:txBody>
      </p:sp>
      <p:sp>
        <p:nvSpPr>
          <p:cNvPr id="3" name="Title 2"/>
          <p:cNvSpPr>
            <a:spLocks noGrp="1"/>
          </p:cNvSpPr>
          <p:nvPr>
            <p:ph type="title"/>
          </p:nvPr>
        </p:nvSpPr>
        <p:spPr/>
        <p:txBody>
          <a:bodyPr/>
          <a:lstStyle/>
          <a:p>
            <a:r>
              <a:rPr lang="en-US" dirty="0" smtClean="0"/>
              <a:t>Double-bond Energy</a:t>
            </a:r>
            <a:endParaRPr lang="en-US" dirty="0"/>
          </a:p>
        </p:txBody>
      </p:sp>
      <p:pic>
        <p:nvPicPr>
          <p:cNvPr id="3074" name="Picture 2" descr="http://icons.wxug.com/metgraphics/climate/sunearthdiagram.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18"/>
          <a:stretch/>
        </p:blipFill>
        <p:spPr bwMode="auto">
          <a:xfrm>
            <a:off x="4818186" y="3039176"/>
            <a:ext cx="4149968" cy="35960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25631" y="6582326"/>
            <a:ext cx="1702710"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www.wunderground.com</a:t>
            </a:r>
            <a:endParaRPr lang="en-US" sz="800" i="1" dirty="0"/>
          </a:p>
        </p:txBody>
      </p:sp>
    </p:spTree>
    <p:extLst>
      <p:ext uri="{BB962C8B-B14F-4D97-AF65-F5344CB8AC3E}">
        <p14:creationId xmlns:p14="http://schemas.microsoft.com/office/powerpoint/2010/main" val="960200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dirty="0"/>
              <a:t>Because air with more carbon dioxide can hold more energy, this also means that the air can hold onto more moisture for longer periods of time. </a:t>
            </a:r>
          </a:p>
          <a:p>
            <a:pPr lvl="1"/>
            <a:r>
              <a:rPr lang="en-US" dirty="0"/>
              <a:t>The increased ability of the atmosphere to hold onto moisture means that weather patterns will change as the amount of carbon dioxide changes. </a:t>
            </a:r>
          </a:p>
          <a:p>
            <a:pPr lvl="1"/>
            <a:r>
              <a:rPr lang="en-US" dirty="0"/>
              <a:t>An atmosphere with more carbon dioxide results in less days in which it rains (because the atmosphere has more energy to hold onto that moisture). </a:t>
            </a:r>
          </a:p>
          <a:p>
            <a:pPr lvl="1"/>
            <a:r>
              <a:rPr lang="en-US" dirty="0"/>
              <a:t>An atmosphere with more carbon dioxide also means that when it does rain, the risk of flooding is greater because the atmosphere can hold greater amounts of moisture. </a:t>
            </a:r>
          </a:p>
          <a:p>
            <a:pPr lvl="1"/>
            <a:r>
              <a:rPr lang="en-US" dirty="0"/>
              <a:t>Increasing the amount of carbon dioxide in the air means that it rains less often but when it does rain, it pours. </a:t>
            </a:r>
          </a:p>
          <a:p>
            <a:endParaRPr lang="en-US" dirty="0"/>
          </a:p>
        </p:txBody>
      </p:sp>
      <p:sp>
        <p:nvSpPr>
          <p:cNvPr id="3" name="Title 2"/>
          <p:cNvSpPr>
            <a:spLocks noGrp="1"/>
          </p:cNvSpPr>
          <p:nvPr>
            <p:ph type="title"/>
          </p:nvPr>
        </p:nvSpPr>
        <p:spPr/>
        <p:txBody>
          <a:bodyPr/>
          <a:lstStyle/>
          <a:p>
            <a:r>
              <a:rPr lang="en-US" dirty="0" smtClean="0"/>
              <a:t>When it rains, it pours.</a:t>
            </a:r>
            <a:endParaRPr lang="en-US" dirty="0"/>
          </a:p>
        </p:txBody>
      </p:sp>
    </p:spTree>
    <p:extLst>
      <p:ext uri="{BB962C8B-B14F-4D97-AF65-F5344CB8AC3E}">
        <p14:creationId xmlns:p14="http://schemas.microsoft.com/office/powerpoint/2010/main" val="1624045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dirty="0"/>
              <a:t>Agriculture is dependent on a regulated carbon cycle. </a:t>
            </a:r>
          </a:p>
          <a:p>
            <a:pPr lvl="1"/>
            <a:r>
              <a:rPr lang="en-US" dirty="0"/>
              <a:t>The production of food is really about maximizing the efficiency of the carbon cycle’s ability to convert carbon dioxide into usable forms of carbohydrates. </a:t>
            </a:r>
          </a:p>
          <a:p>
            <a:pPr lvl="1"/>
            <a:r>
              <a:rPr lang="en-US" dirty="0"/>
              <a:t>Human beings depend on the carbon cycle for both the source of carbon-based molecules necessary for life as well as for the carbohydrates that provide the source of chemical energy. </a:t>
            </a:r>
          </a:p>
          <a:p>
            <a:pPr lvl="1"/>
            <a:r>
              <a:rPr lang="en-US" dirty="0"/>
              <a:t>Like all animals, human beings both depend on plants to convert the light energy of the sun into the chemical energy all living things need to survive, and to convert the unusable carbon dioxide in the air into the usable organic carbon molecules in our food. </a:t>
            </a:r>
          </a:p>
          <a:p>
            <a:endParaRPr lang="en-US" dirty="0"/>
          </a:p>
        </p:txBody>
      </p:sp>
      <p:sp>
        <p:nvSpPr>
          <p:cNvPr id="3" name="Title 2"/>
          <p:cNvSpPr>
            <a:spLocks noGrp="1"/>
          </p:cNvSpPr>
          <p:nvPr>
            <p:ph type="title"/>
          </p:nvPr>
        </p:nvSpPr>
        <p:spPr/>
        <p:txBody>
          <a:bodyPr/>
          <a:lstStyle/>
          <a:p>
            <a:r>
              <a:rPr lang="en-US" dirty="0" smtClean="0"/>
              <a:t>Ag &amp; Carbon Cycles</a:t>
            </a:r>
            <a:endParaRPr lang="en-US" dirty="0"/>
          </a:p>
        </p:txBody>
      </p:sp>
    </p:spTree>
    <p:extLst>
      <p:ext uri="{BB962C8B-B14F-4D97-AF65-F5344CB8AC3E}">
        <p14:creationId xmlns:p14="http://schemas.microsoft.com/office/powerpoint/2010/main" val="117042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a:t>Carbon is an </a:t>
            </a:r>
            <a:r>
              <a:rPr lang="en-US" u="sng" dirty="0"/>
              <a:t>element</a:t>
            </a:r>
            <a:r>
              <a:rPr lang="en-US" dirty="0"/>
              <a:t>, or a specific kind of atom.</a:t>
            </a:r>
          </a:p>
          <a:p>
            <a:pPr lvl="1"/>
            <a:r>
              <a:rPr lang="en-US" u="sng" dirty="0"/>
              <a:t>Atoms</a:t>
            </a:r>
            <a:r>
              <a:rPr lang="en-US" dirty="0"/>
              <a:t> are the smallest indivisible unit of matter.</a:t>
            </a:r>
          </a:p>
          <a:p>
            <a:pPr lvl="1"/>
            <a:r>
              <a:rPr lang="en-US" dirty="0"/>
              <a:t>If you were cut a piece of paper smaller and smaller and smaller, an atom is the smallest you can get under normal circumstances.  </a:t>
            </a:r>
          </a:p>
          <a:p>
            <a:pPr lvl="2"/>
            <a:r>
              <a:rPr lang="en-US" dirty="0" smtClean="0"/>
              <a:t>Although you could never down to the level of an atom </a:t>
            </a:r>
            <a:br>
              <a:rPr lang="en-US" dirty="0" smtClean="0"/>
            </a:br>
            <a:r>
              <a:rPr lang="en-US" dirty="0" smtClean="0"/>
              <a:t>with just a scissors.</a:t>
            </a:r>
            <a:r>
              <a:rPr lang="en-US" i="0" dirty="0" smtClean="0">
                <a:sym typeface="Wingdings" panose="05000000000000000000" pitchFamily="2" charset="2"/>
              </a:rPr>
              <a:t/>
            </a:r>
            <a:br>
              <a:rPr lang="en-US" i="0" dirty="0" smtClean="0">
                <a:sym typeface="Wingdings" panose="05000000000000000000" pitchFamily="2" charset="2"/>
              </a:rPr>
            </a:br>
            <a:endParaRPr lang="en-US" i="0" dirty="0"/>
          </a:p>
          <a:p>
            <a:r>
              <a:rPr lang="en-US" dirty="0"/>
              <a:t>Groups of atoms bond </a:t>
            </a:r>
            <a:r>
              <a:rPr lang="en-US" dirty="0" smtClean="0"/>
              <a:t/>
            </a:r>
            <a:br>
              <a:rPr lang="en-US" dirty="0" smtClean="0"/>
            </a:br>
            <a:r>
              <a:rPr lang="en-US" dirty="0" smtClean="0"/>
              <a:t>together </a:t>
            </a:r>
            <a:r>
              <a:rPr lang="en-US" dirty="0"/>
              <a:t>form </a:t>
            </a:r>
            <a:r>
              <a:rPr lang="en-US" u="sng" dirty="0"/>
              <a:t>molecules</a:t>
            </a:r>
            <a:r>
              <a:rPr lang="en-US" dirty="0"/>
              <a:t>. </a:t>
            </a:r>
          </a:p>
          <a:p>
            <a:pPr lvl="1"/>
            <a:r>
              <a:rPr lang="en-US" dirty="0"/>
              <a:t>For example, water is a </a:t>
            </a:r>
            <a:r>
              <a:rPr lang="en-US" dirty="0" smtClean="0"/>
              <a:t/>
            </a:r>
            <a:br>
              <a:rPr lang="en-US" dirty="0" smtClean="0"/>
            </a:br>
            <a:r>
              <a:rPr lang="en-US" dirty="0" smtClean="0"/>
              <a:t>molecule </a:t>
            </a:r>
            <a:r>
              <a:rPr lang="en-US" dirty="0"/>
              <a:t>because it is made </a:t>
            </a:r>
            <a:r>
              <a:rPr lang="en-US" dirty="0" smtClean="0"/>
              <a:t/>
            </a:r>
            <a:br>
              <a:rPr lang="en-US" dirty="0" smtClean="0"/>
            </a:br>
            <a:r>
              <a:rPr lang="en-US" dirty="0" smtClean="0"/>
              <a:t>of </a:t>
            </a:r>
            <a:r>
              <a:rPr lang="en-US" dirty="0"/>
              <a:t>one oxygen atom bonded </a:t>
            </a:r>
            <a:r>
              <a:rPr lang="en-US" dirty="0" smtClean="0"/>
              <a:t/>
            </a:r>
            <a:br>
              <a:rPr lang="en-US" dirty="0" smtClean="0"/>
            </a:br>
            <a:r>
              <a:rPr lang="en-US" dirty="0" smtClean="0"/>
              <a:t>to </a:t>
            </a:r>
            <a:r>
              <a:rPr lang="en-US" dirty="0"/>
              <a:t>two hydrogen atoms. </a:t>
            </a:r>
          </a:p>
          <a:p>
            <a:endParaRPr lang="en-US" dirty="0"/>
          </a:p>
        </p:txBody>
      </p:sp>
      <p:sp>
        <p:nvSpPr>
          <p:cNvPr id="2" name="Title 1"/>
          <p:cNvSpPr>
            <a:spLocks noGrp="1"/>
          </p:cNvSpPr>
          <p:nvPr>
            <p:ph type="title"/>
          </p:nvPr>
        </p:nvSpPr>
        <p:spPr/>
        <p:txBody>
          <a:bodyPr/>
          <a:lstStyle/>
          <a:p>
            <a:r>
              <a:rPr lang="en-US" dirty="0" smtClean="0"/>
              <a:t>Carbon, an Element</a:t>
            </a:r>
            <a:endParaRPr lang="en-US" dirty="0"/>
          </a:p>
        </p:txBody>
      </p:sp>
      <p:pic>
        <p:nvPicPr>
          <p:cNvPr id="4" name="Picture 2" descr="http://www.chemistryland.com/CHM151S/06-Thermochemistry/Energy/MethaneCombustWhiteSi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752850"/>
            <a:ext cx="4038600" cy="3028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6477000" y="6553200"/>
            <a:ext cx="1713931" cy="230832"/>
          </a:xfrm>
          <a:prstGeom prst="rect">
            <a:avLst/>
          </a:prstGeom>
        </p:spPr>
        <p:txBody>
          <a:bodyPr wrap="none">
            <a:spAutoFit/>
          </a:bodyPr>
          <a:lstStyle/>
          <a:p>
            <a:r>
              <a:rPr lang="en-US" sz="900" i="1" dirty="0" smtClean="0"/>
              <a:t>Source: chemistryland.com</a:t>
            </a:r>
            <a:endParaRPr lang="en-US" sz="900" i="1" dirty="0"/>
          </a:p>
        </p:txBody>
      </p:sp>
    </p:spTree>
    <p:extLst>
      <p:ext uri="{BB962C8B-B14F-4D97-AF65-F5344CB8AC3E}">
        <p14:creationId xmlns:p14="http://schemas.microsoft.com/office/powerpoint/2010/main" val="3815227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748" y="1375020"/>
            <a:ext cx="8803852" cy="5352806"/>
          </a:xfrm>
        </p:spPr>
        <p:txBody>
          <a:bodyPr>
            <a:normAutofit fontScale="92500" lnSpcReduction="10000"/>
          </a:bodyPr>
          <a:lstStyle/>
          <a:p>
            <a:pPr lvl="0"/>
            <a:r>
              <a:rPr lang="en-US" dirty="0"/>
              <a:t>Agriculturalists use genetics to maximize the ability of domesticated plants to provide a concentrated source of carbohydrates. </a:t>
            </a:r>
          </a:p>
          <a:p>
            <a:pPr lvl="1"/>
            <a:r>
              <a:rPr lang="en-US" dirty="0"/>
              <a:t>Agriculturalists plant the crops that they do because these species have been changed through generations of breeding to make carbohydrates that humans can use more effectively than other species of plants. </a:t>
            </a:r>
          </a:p>
          <a:p>
            <a:r>
              <a:rPr lang="en-US" dirty="0"/>
              <a:t>For example, wild strawberries </a:t>
            </a:r>
            <a:r>
              <a:rPr lang="en-US" dirty="0" smtClean="0"/>
              <a:t/>
            </a:r>
            <a:br>
              <a:rPr lang="en-US" dirty="0" smtClean="0"/>
            </a:br>
            <a:r>
              <a:rPr lang="en-US" dirty="0" smtClean="0"/>
              <a:t>have </a:t>
            </a:r>
            <a:r>
              <a:rPr lang="en-US" dirty="0"/>
              <a:t>more leaves and stems and </a:t>
            </a:r>
            <a:r>
              <a:rPr lang="en-US" dirty="0" smtClean="0"/>
              <a:t/>
            </a:r>
            <a:br>
              <a:rPr lang="en-US" dirty="0" smtClean="0"/>
            </a:br>
            <a:r>
              <a:rPr lang="en-US" dirty="0" smtClean="0"/>
              <a:t>less </a:t>
            </a:r>
            <a:r>
              <a:rPr lang="en-US" dirty="0"/>
              <a:t>berries.</a:t>
            </a:r>
          </a:p>
          <a:p>
            <a:pPr lvl="1"/>
            <a:r>
              <a:rPr lang="en-US" dirty="0"/>
              <a:t>Domesticated strawberries have </a:t>
            </a:r>
            <a:r>
              <a:rPr lang="en-US" dirty="0" smtClean="0"/>
              <a:t/>
            </a:r>
            <a:br>
              <a:rPr lang="en-US" dirty="0" smtClean="0"/>
            </a:br>
            <a:r>
              <a:rPr lang="en-US" dirty="0" smtClean="0"/>
              <a:t>much </a:t>
            </a:r>
            <a:r>
              <a:rPr lang="en-US" dirty="0"/>
              <a:t>larger berries, providing </a:t>
            </a:r>
            <a:r>
              <a:rPr lang="en-US" dirty="0" smtClean="0"/>
              <a:t/>
            </a:r>
            <a:br>
              <a:rPr lang="en-US" dirty="0" smtClean="0"/>
            </a:br>
            <a:r>
              <a:rPr lang="en-US" dirty="0" smtClean="0"/>
              <a:t>more </a:t>
            </a:r>
            <a:r>
              <a:rPr lang="en-US" dirty="0"/>
              <a:t>of the digestible </a:t>
            </a:r>
            <a:r>
              <a:rPr lang="en-US" dirty="0" smtClean="0"/>
              <a:t/>
            </a:r>
            <a:br>
              <a:rPr lang="en-US" dirty="0" smtClean="0"/>
            </a:br>
            <a:r>
              <a:rPr lang="en-US" dirty="0" smtClean="0"/>
              <a:t>carbohydrates </a:t>
            </a:r>
            <a:r>
              <a:rPr lang="en-US" dirty="0"/>
              <a:t>and less of the </a:t>
            </a:r>
            <a:r>
              <a:rPr lang="en-US" dirty="0" smtClean="0"/>
              <a:t/>
            </a:r>
            <a:br>
              <a:rPr lang="en-US" dirty="0" smtClean="0"/>
            </a:br>
            <a:r>
              <a:rPr lang="en-US" dirty="0" smtClean="0"/>
              <a:t>carbohydrates </a:t>
            </a:r>
            <a:r>
              <a:rPr lang="en-US" dirty="0"/>
              <a:t>we cannot eat. </a:t>
            </a:r>
          </a:p>
          <a:p>
            <a:endParaRPr lang="en-US" dirty="0"/>
          </a:p>
        </p:txBody>
      </p:sp>
      <p:sp>
        <p:nvSpPr>
          <p:cNvPr id="3" name="Title 2"/>
          <p:cNvSpPr>
            <a:spLocks noGrp="1"/>
          </p:cNvSpPr>
          <p:nvPr>
            <p:ph type="title"/>
          </p:nvPr>
        </p:nvSpPr>
        <p:spPr/>
        <p:txBody>
          <a:bodyPr/>
          <a:lstStyle/>
          <a:p>
            <a:r>
              <a:rPr lang="en-US" dirty="0" smtClean="0"/>
              <a:t>Ag – Max Carbon Cycling</a:t>
            </a:r>
            <a:endParaRPr lang="en-US" dirty="0"/>
          </a:p>
        </p:txBody>
      </p:sp>
      <p:pic>
        <p:nvPicPr>
          <p:cNvPr id="4098" name="Picture 2" descr="http://www.dlc.fi/~marian1/gourmet/pic/sberries.jpg"/>
          <p:cNvPicPr>
            <a:picLocks noChangeAspect="1" noChangeArrowheads="1"/>
          </p:cNvPicPr>
          <p:nvPr/>
        </p:nvPicPr>
        <p:blipFill rotWithShape="1">
          <a:blip r:embed="rId2">
            <a:extLst>
              <a:ext uri="{28A0092B-C50C-407E-A947-70E740481C1C}">
                <a14:useLocalDpi xmlns:a14="http://schemas.microsoft.com/office/drawing/2010/main" val="0"/>
              </a:ext>
            </a:extLst>
          </a:blip>
          <a:srcRect t="11111"/>
          <a:stretch/>
        </p:blipFill>
        <p:spPr bwMode="auto">
          <a:xfrm>
            <a:off x="5943600" y="3530600"/>
            <a:ext cx="30480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481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lvl="0"/>
            <a:r>
              <a:rPr lang="en-US" dirty="0"/>
              <a:t>Humans can either consume carbohydrates from crops directly (such as when we have corn or potatoes), or we can feed these domesticated plants to domesticated animals. </a:t>
            </a:r>
          </a:p>
          <a:p>
            <a:pPr lvl="1"/>
            <a:r>
              <a:rPr lang="en-US" dirty="0"/>
              <a:t>Regardless of if a farmer grows crops or animals, without the carbon cycle there is no way agriculturalists could produce food</a:t>
            </a:r>
            <a:r>
              <a:rPr lang="en-US" dirty="0" smtClean="0"/>
              <a:t>.</a:t>
            </a:r>
            <a:br>
              <a:rPr lang="en-US" dirty="0" smtClean="0"/>
            </a:br>
            <a:endParaRPr lang="en-US" dirty="0"/>
          </a:p>
          <a:p>
            <a:pPr lvl="0"/>
            <a:r>
              <a:rPr lang="en-US" dirty="0"/>
              <a:t>Agriculturalists depend on predictable weather patterns created by a balanced carbon cycle. </a:t>
            </a:r>
          </a:p>
          <a:p>
            <a:pPr lvl="1"/>
            <a:r>
              <a:rPr lang="en-US" dirty="0"/>
              <a:t>For example, most people know that spring has more frequent rain than summer. </a:t>
            </a:r>
            <a:r>
              <a:rPr lang="en-US" dirty="0" smtClean="0"/>
              <a:t/>
            </a:r>
            <a:br>
              <a:rPr lang="en-US" dirty="0" smtClean="0"/>
            </a:br>
            <a:endParaRPr lang="en-US" dirty="0"/>
          </a:p>
          <a:p>
            <a:r>
              <a:rPr lang="en-US" dirty="0"/>
              <a:t>If the spring is too dry, the seeds planted by </a:t>
            </a:r>
            <a:r>
              <a:rPr lang="en-US" dirty="0" smtClean="0"/>
              <a:t>farmers </a:t>
            </a:r>
            <a:br>
              <a:rPr lang="en-US" dirty="0" smtClean="0"/>
            </a:br>
            <a:r>
              <a:rPr lang="en-US" dirty="0" smtClean="0"/>
              <a:t>will </a:t>
            </a:r>
            <a:r>
              <a:rPr lang="en-US" dirty="0"/>
              <a:t>not be able to germinate and grow into mature </a:t>
            </a:r>
            <a:r>
              <a:rPr lang="en-US" dirty="0" smtClean="0"/>
              <a:t/>
            </a:r>
            <a:br>
              <a:rPr lang="en-US" dirty="0" smtClean="0"/>
            </a:br>
            <a:r>
              <a:rPr lang="en-US" dirty="0" smtClean="0"/>
              <a:t>plants</a:t>
            </a:r>
            <a:r>
              <a:rPr lang="en-US" dirty="0"/>
              <a:t>. </a:t>
            </a:r>
          </a:p>
          <a:p>
            <a:pPr lvl="1"/>
            <a:r>
              <a:rPr lang="en-US" dirty="0"/>
              <a:t>If the summer is too dry, the crops will not reach maturity </a:t>
            </a:r>
            <a:r>
              <a:rPr lang="en-US" dirty="0" smtClean="0"/>
              <a:t/>
            </a:r>
            <a:br>
              <a:rPr lang="en-US" dirty="0" smtClean="0"/>
            </a:br>
            <a:r>
              <a:rPr lang="en-US" dirty="0" smtClean="0"/>
              <a:t>or </a:t>
            </a:r>
            <a:r>
              <a:rPr lang="en-US" dirty="0"/>
              <a:t>may even wilt and die. </a:t>
            </a:r>
            <a:endParaRPr lang="en-US" dirty="0" smtClean="0"/>
          </a:p>
          <a:p>
            <a:r>
              <a:rPr lang="en-US" dirty="0" smtClean="0"/>
              <a:t>If </a:t>
            </a:r>
            <a:r>
              <a:rPr lang="en-US" dirty="0"/>
              <a:t>the spring is too wet, farmers won’t be able to plant </a:t>
            </a:r>
            <a:r>
              <a:rPr lang="en-US" dirty="0" smtClean="0"/>
              <a:t/>
            </a:r>
            <a:br>
              <a:rPr lang="en-US" dirty="0" smtClean="0"/>
            </a:br>
            <a:r>
              <a:rPr lang="en-US" dirty="0" smtClean="0"/>
              <a:t>their </a:t>
            </a:r>
            <a:r>
              <a:rPr lang="en-US" dirty="0"/>
              <a:t>crops or those crops might rot in the soil if they </a:t>
            </a:r>
            <a:r>
              <a:rPr lang="en-US" dirty="0" smtClean="0"/>
              <a:t/>
            </a:r>
            <a:br>
              <a:rPr lang="en-US" dirty="0" smtClean="0"/>
            </a:br>
            <a:r>
              <a:rPr lang="en-US" dirty="0" smtClean="0"/>
              <a:t>are </a:t>
            </a:r>
            <a:r>
              <a:rPr lang="en-US" dirty="0"/>
              <a:t>planted. </a:t>
            </a:r>
          </a:p>
          <a:p>
            <a:pPr lvl="1"/>
            <a:r>
              <a:rPr lang="en-US" dirty="0" smtClean="0"/>
              <a:t>If </a:t>
            </a:r>
            <a:r>
              <a:rPr lang="en-US" dirty="0"/>
              <a:t>a summer is too wet, the crops will likely not have the </a:t>
            </a:r>
            <a:r>
              <a:rPr lang="en-US" dirty="0" smtClean="0"/>
              <a:t/>
            </a:r>
            <a:br>
              <a:rPr lang="en-US" dirty="0" smtClean="0"/>
            </a:br>
            <a:r>
              <a:rPr lang="en-US" dirty="0" smtClean="0"/>
              <a:t>conditions </a:t>
            </a:r>
            <a:r>
              <a:rPr lang="en-US" dirty="0"/>
              <a:t>they need to mature or may even die from flooded </a:t>
            </a:r>
            <a:r>
              <a:rPr lang="en-US" dirty="0" smtClean="0"/>
              <a:t/>
            </a:r>
            <a:br>
              <a:rPr lang="en-US" dirty="0" smtClean="0"/>
            </a:br>
            <a:r>
              <a:rPr lang="en-US" dirty="0" smtClean="0"/>
              <a:t>soil</a:t>
            </a:r>
            <a:r>
              <a:rPr lang="en-US" dirty="0"/>
              <a:t>.</a:t>
            </a:r>
          </a:p>
          <a:p>
            <a:endParaRPr lang="en-US" dirty="0"/>
          </a:p>
        </p:txBody>
      </p:sp>
      <p:sp>
        <p:nvSpPr>
          <p:cNvPr id="3" name="Title 2"/>
          <p:cNvSpPr>
            <a:spLocks noGrp="1"/>
          </p:cNvSpPr>
          <p:nvPr>
            <p:ph type="title"/>
          </p:nvPr>
        </p:nvSpPr>
        <p:spPr/>
        <p:txBody>
          <a:bodyPr/>
          <a:lstStyle/>
          <a:p>
            <a:r>
              <a:rPr lang="en-US" dirty="0" smtClean="0"/>
              <a:t>Ag depends on predictions.</a:t>
            </a:r>
            <a:endParaRPr lang="en-US" dirty="0"/>
          </a:p>
        </p:txBody>
      </p:sp>
      <p:pic>
        <p:nvPicPr>
          <p:cNvPr id="4" name="Picture 2" descr="http://i2.cdn.turner.com/money/2012/08/02/news/economy/drought-food-exports/us-crop-export.gi.top.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633" r="28837"/>
          <a:stretch/>
        </p:blipFill>
        <p:spPr bwMode="auto">
          <a:xfrm>
            <a:off x="7143750" y="3744096"/>
            <a:ext cx="1828800" cy="31466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30944" y="6604781"/>
            <a:ext cx="1460656" cy="230832"/>
          </a:xfrm>
          <a:prstGeom prst="rect">
            <a:avLst/>
          </a:prstGeom>
        </p:spPr>
        <p:txBody>
          <a:bodyPr wrap="none">
            <a:spAutoFit/>
          </a:bodyPr>
          <a:lstStyle/>
          <a:p>
            <a:r>
              <a:rPr lang="en-US" sz="900" dirty="0" smtClean="0">
                <a:hlinkClick r:id="rId4"/>
              </a:rPr>
              <a:t>Source: money.cnn.com</a:t>
            </a:r>
            <a:r>
              <a:rPr lang="en-US" sz="900" dirty="0"/>
              <a:t> </a:t>
            </a:r>
          </a:p>
        </p:txBody>
      </p:sp>
    </p:spTree>
    <p:extLst>
      <p:ext uri="{BB962C8B-B14F-4D97-AF65-F5344CB8AC3E}">
        <p14:creationId xmlns:p14="http://schemas.microsoft.com/office/powerpoint/2010/main" val="1424735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748" y="1375020"/>
            <a:ext cx="8803852" cy="2968380"/>
          </a:xfrm>
        </p:spPr>
        <p:txBody>
          <a:bodyPr>
            <a:normAutofit fontScale="92500" lnSpcReduction="20000"/>
          </a:bodyPr>
          <a:lstStyle/>
          <a:p>
            <a:pPr lvl="0"/>
            <a:r>
              <a:rPr lang="en-US" dirty="0"/>
              <a:t>Currently the carbon cycle is not balanced – more carbon dioxide is released than is absorbed. </a:t>
            </a:r>
          </a:p>
          <a:p>
            <a:pPr lvl="1"/>
            <a:r>
              <a:rPr lang="en-US" dirty="0"/>
              <a:t>The amount of carbon dioxide released because of respiration, decomposition, and burning is greater than the carbon dioxide absorbed through photosynthesis. </a:t>
            </a:r>
          </a:p>
          <a:p>
            <a:pPr lvl="1"/>
            <a:r>
              <a:rPr lang="en-US" dirty="0"/>
              <a:t>Because of this imbalance, the amount of carbon dioxide in the atmosphere increases </a:t>
            </a:r>
            <a:r>
              <a:rPr lang="en-US" dirty="0" smtClean="0"/>
              <a:t>continuously. </a:t>
            </a:r>
            <a:endParaRPr lang="en-US" dirty="0"/>
          </a:p>
          <a:p>
            <a:pPr lvl="1"/>
            <a:r>
              <a:rPr lang="en-US" dirty="0"/>
              <a:t>For the first time in modern history, the amount of atmospheric carbon dioxide has exceeded 400 ppm (parts per million). </a:t>
            </a:r>
          </a:p>
          <a:p>
            <a:endParaRPr lang="en-US" dirty="0"/>
          </a:p>
        </p:txBody>
      </p:sp>
      <p:sp>
        <p:nvSpPr>
          <p:cNvPr id="3" name="Title 2"/>
          <p:cNvSpPr>
            <a:spLocks noGrp="1"/>
          </p:cNvSpPr>
          <p:nvPr>
            <p:ph type="title"/>
          </p:nvPr>
        </p:nvSpPr>
        <p:spPr/>
        <p:txBody>
          <a:bodyPr/>
          <a:lstStyle/>
          <a:p>
            <a:r>
              <a:rPr lang="en-US" dirty="0" smtClean="0"/>
              <a:t>Carbon cycle imbalance.</a:t>
            </a:r>
            <a:endParaRPr lang="en-US" dirty="0"/>
          </a:p>
        </p:txBody>
      </p:sp>
      <p:pic>
        <p:nvPicPr>
          <p:cNvPr id="4" name="Picture 2" descr="http://sitemaker.umich.edu/sec005group6/files/co2_temp.bmp"/>
          <p:cNvPicPr>
            <a:picLocks noChangeAspect="1" noChangeArrowheads="1"/>
          </p:cNvPicPr>
          <p:nvPr/>
        </p:nvPicPr>
        <p:blipFill>
          <a:blip r:embed="rId2" cstate="print"/>
          <a:srcRect/>
          <a:stretch>
            <a:fillRect/>
          </a:stretch>
        </p:blipFill>
        <p:spPr bwMode="auto">
          <a:xfrm>
            <a:off x="971158" y="4225046"/>
            <a:ext cx="7334642" cy="2547036"/>
          </a:xfrm>
          <a:prstGeom prst="rect">
            <a:avLst/>
          </a:prstGeom>
          <a:noFill/>
        </p:spPr>
      </p:pic>
      <p:sp>
        <p:nvSpPr>
          <p:cNvPr id="5" name="TextBox 4"/>
          <p:cNvSpPr txBox="1"/>
          <p:nvPr/>
        </p:nvSpPr>
        <p:spPr>
          <a:xfrm>
            <a:off x="6019800" y="6556637"/>
            <a:ext cx="2743200" cy="215444"/>
          </a:xfrm>
          <a:prstGeom prst="rect">
            <a:avLst/>
          </a:prstGeom>
          <a:noFill/>
        </p:spPr>
        <p:txBody>
          <a:bodyPr wrap="square" rtlCol="0">
            <a:spAutoFit/>
          </a:bodyPr>
          <a:lstStyle/>
          <a:p>
            <a:r>
              <a:rPr lang="en-US" sz="800" i="1" dirty="0" smtClean="0">
                <a:hlinkClick r:id="rId3"/>
              </a:rPr>
              <a:t>http://www.esrl.noaa.gov/gmd/ccgg/trends/</a:t>
            </a:r>
            <a:r>
              <a:rPr lang="en-US" sz="800" i="1" dirty="0" smtClean="0"/>
              <a:t> </a:t>
            </a:r>
            <a:endParaRPr lang="en-US" sz="800" i="1" dirty="0"/>
          </a:p>
        </p:txBody>
      </p:sp>
    </p:spTree>
    <p:extLst>
      <p:ext uri="{BB962C8B-B14F-4D97-AF65-F5344CB8AC3E}">
        <p14:creationId xmlns:p14="http://schemas.microsoft.com/office/powerpoint/2010/main" val="1495813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748" y="1375020"/>
            <a:ext cx="8803852" cy="5101980"/>
          </a:xfrm>
        </p:spPr>
        <p:txBody>
          <a:bodyPr>
            <a:normAutofit fontScale="85000" lnSpcReduction="20000"/>
          </a:bodyPr>
          <a:lstStyle/>
          <a:p>
            <a:pPr lvl="0"/>
            <a:r>
              <a:rPr lang="en-US" dirty="0"/>
              <a:t>Because of the excess of carbon </a:t>
            </a:r>
            <a:r>
              <a:rPr lang="en-US" dirty="0" smtClean="0"/>
              <a:t/>
            </a:r>
            <a:br>
              <a:rPr lang="en-US" dirty="0" smtClean="0"/>
            </a:br>
            <a:r>
              <a:rPr lang="en-US" dirty="0" smtClean="0"/>
              <a:t>dioxide </a:t>
            </a:r>
            <a:r>
              <a:rPr lang="en-US" dirty="0"/>
              <a:t>in the atmosphere, the </a:t>
            </a:r>
            <a:r>
              <a:rPr lang="en-US" dirty="0" smtClean="0"/>
              <a:t/>
            </a:r>
            <a:br>
              <a:rPr lang="en-US" dirty="0" smtClean="0"/>
            </a:br>
            <a:r>
              <a:rPr lang="en-US" dirty="0" smtClean="0"/>
              <a:t>once-predictable </a:t>
            </a:r>
            <a:r>
              <a:rPr lang="en-US" dirty="0"/>
              <a:t>climate of the </a:t>
            </a:r>
            <a:r>
              <a:rPr lang="en-US" dirty="0" smtClean="0"/>
              <a:t/>
            </a:r>
            <a:br>
              <a:rPr lang="en-US" dirty="0" smtClean="0"/>
            </a:br>
            <a:r>
              <a:rPr lang="en-US" dirty="0" smtClean="0"/>
              <a:t>earth </a:t>
            </a:r>
            <a:r>
              <a:rPr lang="en-US" dirty="0"/>
              <a:t>is beginning to change. </a:t>
            </a:r>
          </a:p>
          <a:p>
            <a:pPr lvl="1"/>
            <a:r>
              <a:rPr lang="en-US" u="sng" dirty="0"/>
              <a:t>Climate</a:t>
            </a:r>
            <a:r>
              <a:rPr lang="en-US" dirty="0"/>
              <a:t> refers to long-term </a:t>
            </a:r>
            <a:r>
              <a:rPr lang="en-US" dirty="0" smtClean="0"/>
              <a:t/>
            </a:r>
            <a:br>
              <a:rPr lang="en-US" dirty="0" smtClean="0"/>
            </a:br>
            <a:r>
              <a:rPr lang="en-US" dirty="0" smtClean="0"/>
              <a:t>weather </a:t>
            </a:r>
            <a:r>
              <a:rPr lang="en-US" dirty="0"/>
              <a:t>patterns. </a:t>
            </a:r>
          </a:p>
          <a:p>
            <a:pPr lvl="1"/>
            <a:r>
              <a:rPr lang="en-US" dirty="0"/>
              <a:t>While weather changes from </a:t>
            </a:r>
            <a:r>
              <a:rPr lang="en-US" dirty="0" smtClean="0"/>
              <a:t/>
            </a:r>
            <a:br>
              <a:rPr lang="en-US" dirty="0" smtClean="0"/>
            </a:br>
            <a:r>
              <a:rPr lang="en-US" dirty="0" smtClean="0"/>
              <a:t>day </a:t>
            </a:r>
            <a:r>
              <a:rPr lang="en-US" dirty="0"/>
              <a:t>to day, climate normally </a:t>
            </a:r>
            <a:r>
              <a:rPr lang="en-US" dirty="0" smtClean="0"/>
              <a:t/>
            </a:r>
            <a:br>
              <a:rPr lang="en-US" dirty="0" smtClean="0"/>
            </a:br>
            <a:r>
              <a:rPr lang="en-US" dirty="0" smtClean="0"/>
              <a:t>changes </a:t>
            </a:r>
            <a:r>
              <a:rPr lang="en-US" dirty="0"/>
              <a:t>over the course of tens </a:t>
            </a:r>
            <a:r>
              <a:rPr lang="en-US" dirty="0" smtClean="0"/>
              <a:t/>
            </a:r>
            <a:br>
              <a:rPr lang="en-US" dirty="0" smtClean="0"/>
            </a:br>
            <a:r>
              <a:rPr lang="en-US" dirty="0" smtClean="0"/>
              <a:t>of </a:t>
            </a:r>
            <a:r>
              <a:rPr lang="en-US" dirty="0"/>
              <a:t>thousands of years. </a:t>
            </a:r>
            <a:r>
              <a:rPr lang="en-US" dirty="0" smtClean="0"/>
              <a:t/>
            </a:r>
            <a:br>
              <a:rPr lang="en-US" dirty="0" smtClean="0"/>
            </a:br>
            <a:endParaRPr lang="en-US" dirty="0"/>
          </a:p>
          <a:p>
            <a:r>
              <a:rPr lang="en-US" dirty="0" smtClean="0"/>
              <a:t>The climate today has measurable changes occurring over the </a:t>
            </a:r>
            <a:r>
              <a:rPr lang="en-US" dirty="0"/>
              <a:t>course of </a:t>
            </a:r>
            <a:r>
              <a:rPr lang="en-US" dirty="0" smtClean="0"/>
              <a:t>decades.</a:t>
            </a:r>
          </a:p>
          <a:p>
            <a:pPr lvl="1"/>
            <a:r>
              <a:rPr lang="en-US" dirty="0" smtClean="0"/>
              <a:t>This is </a:t>
            </a:r>
            <a:r>
              <a:rPr lang="en-US" dirty="0"/>
              <a:t>hundreds of times faster than the normal rate of change. </a:t>
            </a:r>
          </a:p>
          <a:p>
            <a:pPr lvl="1"/>
            <a:r>
              <a:rPr lang="en-US" dirty="0"/>
              <a:t>Because geological and biological data show that this </a:t>
            </a:r>
            <a:r>
              <a:rPr lang="en-US" dirty="0" smtClean="0"/>
              <a:t>fast of a rate </a:t>
            </a:r>
            <a:r>
              <a:rPr lang="en-US" dirty="0"/>
              <a:t>of change has not occurred at any other point in tens of millions of years, climate scientists are nearly unanimously-certain that these changes are because of human activity. </a:t>
            </a:r>
          </a:p>
          <a:p>
            <a:endParaRPr lang="en-US" dirty="0"/>
          </a:p>
        </p:txBody>
      </p:sp>
      <p:sp>
        <p:nvSpPr>
          <p:cNvPr id="3" name="Title 2"/>
          <p:cNvSpPr>
            <a:spLocks noGrp="1"/>
          </p:cNvSpPr>
          <p:nvPr>
            <p:ph type="title"/>
          </p:nvPr>
        </p:nvSpPr>
        <p:spPr/>
        <p:txBody>
          <a:bodyPr/>
          <a:lstStyle/>
          <a:p>
            <a:r>
              <a:rPr lang="en-US" dirty="0" smtClean="0"/>
              <a:t>A changing climate.</a:t>
            </a:r>
            <a:endParaRPr lang="en-US" dirty="0"/>
          </a:p>
        </p:txBody>
      </p:sp>
      <p:pic>
        <p:nvPicPr>
          <p:cNvPr id="4" name="Picture 2" descr="http://bethhatephila.org/NewTempleSite/pop/files/climate.weather.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10" t="11157" r="6569" b="20312"/>
          <a:stretch/>
        </p:blipFill>
        <p:spPr bwMode="auto">
          <a:xfrm>
            <a:off x="5285372" y="1066800"/>
            <a:ext cx="3730013" cy="3099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6200000">
            <a:off x="8183584" y="2710784"/>
            <a:ext cx="1537600" cy="230832"/>
          </a:xfrm>
          <a:prstGeom prst="rect">
            <a:avLst/>
          </a:prstGeom>
        </p:spPr>
        <p:txBody>
          <a:bodyPr wrap="none">
            <a:spAutoFit/>
          </a:bodyPr>
          <a:lstStyle/>
          <a:p>
            <a:r>
              <a:rPr lang="en-US" sz="900" dirty="0" smtClean="0">
                <a:hlinkClick r:id="rId4"/>
              </a:rPr>
              <a:t>Source: bethhatephila.org</a:t>
            </a:r>
            <a:r>
              <a:rPr lang="en-US" sz="900" dirty="0"/>
              <a:t> </a:t>
            </a:r>
          </a:p>
        </p:txBody>
      </p:sp>
      <p:pic>
        <p:nvPicPr>
          <p:cNvPr id="6" name="Picture 2" descr="http://bethhatephila.org/NewTempleSite/pop/files/climate.weather.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18" t="81308" r="12772" b="9461"/>
          <a:stretch/>
        </p:blipFill>
        <p:spPr bwMode="auto">
          <a:xfrm>
            <a:off x="5009937" y="3657600"/>
            <a:ext cx="4210263" cy="5333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679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748" y="1375020"/>
            <a:ext cx="8803852" cy="5178180"/>
          </a:xfrm>
        </p:spPr>
        <p:txBody>
          <a:bodyPr>
            <a:normAutofit lnSpcReduction="10000"/>
          </a:bodyPr>
          <a:lstStyle/>
          <a:p>
            <a:pPr lvl="0"/>
            <a:r>
              <a:rPr lang="en-US" dirty="0" smtClean="0"/>
              <a:t>Most evidence suggests that </a:t>
            </a:r>
            <a:r>
              <a:rPr lang="en-US" dirty="0"/>
              <a:t>the extra carbon dioxide in the atmosphere is due to the use of fossil fuels. </a:t>
            </a:r>
          </a:p>
          <a:p>
            <a:pPr lvl="1"/>
            <a:r>
              <a:rPr lang="en-US" u="sng" dirty="0"/>
              <a:t>Fossil fuels</a:t>
            </a:r>
            <a:r>
              <a:rPr lang="en-US" dirty="0"/>
              <a:t>, such as oil and coal, were formed millions of years ago.</a:t>
            </a:r>
          </a:p>
          <a:p>
            <a:pPr lvl="1"/>
            <a:r>
              <a:rPr lang="en-US" dirty="0"/>
              <a:t>Instead of decomposing, some organisms were quickly buried and oxygen was unavailable for decomposers to break down their bodies. </a:t>
            </a:r>
          </a:p>
          <a:p>
            <a:pPr lvl="1"/>
            <a:r>
              <a:rPr lang="en-US" dirty="0"/>
              <a:t>Heat and pressure ‘squeezed </a:t>
            </a:r>
            <a:r>
              <a:rPr lang="en-US" dirty="0" smtClean="0"/>
              <a:t/>
            </a:r>
            <a:br>
              <a:rPr lang="en-US" dirty="0" smtClean="0"/>
            </a:br>
            <a:r>
              <a:rPr lang="en-US" dirty="0" smtClean="0"/>
              <a:t>out</a:t>
            </a:r>
            <a:r>
              <a:rPr lang="en-US" dirty="0"/>
              <a:t>’ </a:t>
            </a:r>
            <a:r>
              <a:rPr lang="en-US" dirty="0" smtClean="0"/>
              <a:t>everything </a:t>
            </a:r>
            <a:r>
              <a:rPr lang="en-US" dirty="0"/>
              <a:t>except for </a:t>
            </a:r>
            <a:r>
              <a:rPr lang="en-US" dirty="0" smtClean="0"/>
              <a:t/>
            </a:r>
            <a:br>
              <a:rPr lang="en-US" dirty="0" smtClean="0"/>
            </a:br>
            <a:r>
              <a:rPr lang="en-US" dirty="0" smtClean="0"/>
              <a:t>carbon </a:t>
            </a:r>
            <a:r>
              <a:rPr lang="en-US" dirty="0"/>
              <a:t>and hydrogen atoms </a:t>
            </a:r>
            <a:r>
              <a:rPr lang="en-US" dirty="0" smtClean="0"/>
              <a:t/>
            </a:r>
            <a:br>
              <a:rPr lang="en-US" dirty="0" smtClean="0"/>
            </a:br>
            <a:r>
              <a:rPr lang="en-US" dirty="0" smtClean="0"/>
              <a:t>from </a:t>
            </a:r>
            <a:r>
              <a:rPr lang="en-US" dirty="0"/>
              <a:t>their bodies, which </a:t>
            </a:r>
            <a:r>
              <a:rPr lang="en-US" dirty="0" smtClean="0"/>
              <a:t/>
            </a:r>
            <a:br>
              <a:rPr lang="en-US" dirty="0" smtClean="0"/>
            </a:br>
            <a:r>
              <a:rPr lang="en-US" dirty="0" smtClean="0"/>
              <a:t>created </a:t>
            </a:r>
            <a:r>
              <a:rPr lang="en-US" dirty="0"/>
              <a:t>the fossil fuels we </a:t>
            </a:r>
            <a:r>
              <a:rPr lang="en-US" dirty="0" smtClean="0"/>
              <a:t/>
            </a:r>
            <a:br>
              <a:rPr lang="en-US" dirty="0" smtClean="0"/>
            </a:br>
            <a:r>
              <a:rPr lang="en-US" dirty="0" smtClean="0"/>
              <a:t>have </a:t>
            </a:r>
            <a:r>
              <a:rPr lang="en-US" dirty="0"/>
              <a:t>today.</a:t>
            </a:r>
          </a:p>
          <a:p>
            <a:endParaRPr lang="en-US" dirty="0"/>
          </a:p>
        </p:txBody>
      </p:sp>
      <p:sp>
        <p:nvSpPr>
          <p:cNvPr id="3" name="Title 2"/>
          <p:cNvSpPr>
            <a:spLocks noGrp="1"/>
          </p:cNvSpPr>
          <p:nvPr>
            <p:ph type="title"/>
          </p:nvPr>
        </p:nvSpPr>
        <p:spPr/>
        <p:txBody>
          <a:bodyPr/>
          <a:lstStyle/>
          <a:p>
            <a:r>
              <a:rPr lang="en-US" dirty="0" smtClean="0"/>
              <a:t>Fossil Fuels</a:t>
            </a:r>
            <a:endParaRPr lang="en-US" dirty="0"/>
          </a:p>
        </p:txBody>
      </p:sp>
      <p:pic>
        <p:nvPicPr>
          <p:cNvPr id="4" name="Picture 2" descr="http://www.solarpowerwindenergy.org/wp-content/uploads/2009/07/Ed_coal_formation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644" y="4191000"/>
            <a:ext cx="3921743" cy="24098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68844" y="6584601"/>
            <a:ext cx="1872629" cy="230832"/>
          </a:xfrm>
          <a:prstGeom prst="rect">
            <a:avLst/>
          </a:prstGeom>
        </p:spPr>
        <p:txBody>
          <a:bodyPr wrap="none">
            <a:spAutoFit/>
          </a:bodyPr>
          <a:lstStyle/>
          <a:p>
            <a:r>
              <a:rPr lang="en-US" sz="900" i="1" dirty="0" smtClean="0"/>
              <a:t>Source: solarpowerwindenergy.org</a:t>
            </a:r>
            <a:endParaRPr lang="en-US" sz="900" i="1" dirty="0"/>
          </a:p>
        </p:txBody>
      </p:sp>
    </p:spTree>
    <p:extLst>
      <p:ext uri="{BB962C8B-B14F-4D97-AF65-F5344CB8AC3E}">
        <p14:creationId xmlns:p14="http://schemas.microsoft.com/office/powerpoint/2010/main" val="1002670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US" dirty="0"/>
              <a:t>Burning fossil fuels quickly releases large amounts of carbon dioxide into the air. </a:t>
            </a:r>
          </a:p>
          <a:p>
            <a:pPr lvl="1"/>
            <a:r>
              <a:rPr lang="en-US" dirty="0"/>
              <a:t>Like respiration and decomposition, burning a fossil fuel causes the release of water and carbon dioxide. </a:t>
            </a:r>
          </a:p>
          <a:p>
            <a:pPr lvl="1"/>
            <a:r>
              <a:rPr lang="en-US" dirty="0"/>
              <a:t>Unlike respiration and decomposition (where plants can absorb the same amount of carbon dioxide that was released), the burning of fossil fuels creates an excess amount of carbon dioxide in the atmosphere. </a:t>
            </a:r>
            <a:r>
              <a:rPr lang="en-US" dirty="0" smtClean="0"/>
              <a:t/>
            </a:r>
            <a:br>
              <a:rPr lang="en-US" dirty="0" smtClean="0"/>
            </a:br>
            <a:endParaRPr lang="en-US" dirty="0"/>
          </a:p>
          <a:p>
            <a:pPr lvl="0"/>
            <a:r>
              <a:rPr lang="en-US" dirty="0"/>
              <a:t>Changes to the climate will make agriculture much more difficult. </a:t>
            </a:r>
          </a:p>
          <a:p>
            <a:pPr lvl="1"/>
            <a:r>
              <a:rPr lang="en-US" dirty="0"/>
              <a:t>Agriculturalists depend on predictable seasons with predictable temperatures and precipitation. </a:t>
            </a:r>
          </a:p>
          <a:p>
            <a:pPr lvl="1"/>
            <a:r>
              <a:rPr lang="en-US" dirty="0"/>
              <a:t>Because scientists predict a greater frequency in droughts and flooding (as well as extreme temperatures), many are concerned about the ability of agriculturalists to produce food at the same rate that they are today. </a:t>
            </a:r>
          </a:p>
          <a:p>
            <a:endParaRPr lang="en-US" dirty="0"/>
          </a:p>
        </p:txBody>
      </p:sp>
      <p:sp>
        <p:nvSpPr>
          <p:cNvPr id="3" name="Title 2"/>
          <p:cNvSpPr>
            <a:spLocks noGrp="1"/>
          </p:cNvSpPr>
          <p:nvPr>
            <p:ph type="title"/>
          </p:nvPr>
        </p:nvSpPr>
        <p:spPr/>
        <p:txBody>
          <a:bodyPr/>
          <a:lstStyle/>
          <a:p>
            <a:r>
              <a:rPr lang="en-US" dirty="0" smtClean="0"/>
              <a:t>An uncertain future.</a:t>
            </a:r>
            <a:endParaRPr lang="en-US" dirty="0"/>
          </a:p>
        </p:txBody>
      </p:sp>
    </p:spTree>
    <p:extLst>
      <p:ext uri="{BB962C8B-B14F-4D97-AF65-F5344CB8AC3E}">
        <p14:creationId xmlns:p14="http://schemas.microsoft.com/office/powerpoint/2010/main" val="1802182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US" dirty="0"/>
              <a:t>All living organisms are </a:t>
            </a:r>
            <a:r>
              <a:rPr lang="en-US" u="sng" dirty="0"/>
              <a:t>carbon-based</a:t>
            </a:r>
            <a:r>
              <a:rPr lang="en-US" dirty="0"/>
              <a:t>, meaning that carbon is the most widely utilized element by living organisms.</a:t>
            </a:r>
          </a:p>
          <a:p>
            <a:pPr lvl="1"/>
            <a:r>
              <a:rPr lang="en-US" dirty="0" smtClean="0"/>
              <a:t>Carbon </a:t>
            </a:r>
            <a:r>
              <a:rPr lang="en-US" dirty="0"/>
              <a:t>can form four bonds with other </a:t>
            </a:r>
            <a:r>
              <a:rPr lang="en-US" dirty="0" smtClean="0"/>
              <a:t/>
            </a:r>
            <a:br>
              <a:rPr lang="en-US" dirty="0" smtClean="0"/>
            </a:br>
            <a:r>
              <a:rPr lang="en-US" dirty="0" smtClean="0"/>
              <a:t>atoms</a:t>
            </a:r>
            <a:r>
              <a:rPr lang="en-US" dirty="0"/>
              <a:t>, which is </a:t>
            </a:r>
            <a:r>
              <a:rPr lang="en-US" dirty="0" smtClean="0"/>
              <a:t>the </a:t>
            </a:r>
            <a:r>
              <a:rPr lang="en-US" dirty="0"/>
              <a:t>most an </a:t>
            </a:r>
            <a:r>
              <a:rPr lang="en-US" dirty="0" smtClean="0"/>
              <a:t/>
            </a:r>
            <a:br>
              <a:rPr lang="en-US" dirty="0" smtClean="0"/>
            </a:br>
            <a:r>
              <a:rPr lang="en-US" dirty="0" smtClean="0"/>
              <a:t>atom </a:t>
            </a:r>
            <a:r>
              <a:rPr lang="en-US" dirty="0"/>
              <a:t>can usually </a:t>
            </a:r>
            <a:r>
              <a:rPr lang="en-US" dirty="0" smtClean="0"/>
              <a:t>form</a:t>
            </a:r>
            <a:r>
              <a:rPr lang="en-US" dirty="0"/>
              <a:t>. </a:t>
            </a:r>
          </a:p>
          <a:p>
            <a:pPr lvl="1"/>
            <a:r>
              <a:rPr lang="en-US" dirty="0"/>
              <a:t>Because carbon is a small atom, its </a:t>
            </a:r>
            <a:r>
              <a:rPr lang="en-US" dirty="0" smtClean="0"/>
              <a:t/>
            </a:r>
            <a:br>
              <a:rPr lang="en-US" dirty="0" smtClean="0"/>
            </a:br>
            <a:r>
              <a:rPr lang="en-US" dirty="0" smtClean="0"/>
              <a:t>bonds are </a:t>
            </a:r>
            <a:r>
              <a:rPr lang="en-US" dirty="0"/>
              <a:t>stronger than other larger atoms.</a:t>
            </a:r>
          </a:p>
          <a:p>
            <a:endParaRPr lang="en-US" dirty="0" smtClean="0"/>
          </a:p>
          <a:p>
            <a:pPr lvl="0"/>
            <a:r>
              <a:rPr lang="en-US" dirty="0"/>
              <a:t>Carbon atoms are constantly moved onto different molecules as different organisms acquire the carbon they need to build the molecules necessary for cells to exist and function. </a:t>
            </a:r>
          </a:p>
          <a:p>
            <a:pPr lvl="1"/>
            <a:r>
              <a:rPr lang="en-US" dirty="0"/>
              <a:t>The movement of carbon atoms between different kinds of molecules is called the </a:t>
            </a:r>
            <a:r>
              <a:rPr lang="en-US" u="sng" dirty="0"/>
              <a:t>carbon cycle</a:t>
            </a:r>
            <a:r>
              <a:rPr lang="en-US" dirty="0"/>
              <a:t>.</a:t>
            </a:r>
          </a:p>
          <a:p>
            <a:endParaRPr lang="en-US" dirty="0"/>
          </a:p>
        </p:txBody>
      </p:sp>
      <p:sp>
        <p:nvSpPr>
          <p:cNvPr id="3" name="Title 2"/>
          <p:cNvSpPr>
            <a:spLocks noGrp="1"/>
          </p:cNvSpPr>
          <p:nvPr>
            <p:ph type="title"/>
          </p:nvPr>
        </p:nvSpPr>
        <p:spPr/>
        <p:txBody>
          <a:bodyPr/>
          <a:lstStyle/>
          <a:p>
            <a:r>
              <a:rPr lang="en-US" dirty="0" smtClean="0"/>
              <a:t>Living things are carbon-based</a:t>
            </a:r>
            <a:endParaRPr lang="en-US" dirty="0"/>
          </a:p>
        </p:txBody>
      </p:sp>
      <p:pic>
        <p:nvPicPr>
          <p:cNvPr id="1026" name="Picture 2" descr="http://www.geojeff.org/course-materials/physical-geology-lab/lab-2-minerals-i/basic-chemistry/carbon-atom.jpg/ima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7000" y="2057400"/>
            <a:ext cx="225552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96389" y="4125188"/>
            <a:ext cx="1308371"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www.geojeff.org</a:t>
            </a:r>
            <a:endParaRPr lang="en-US" sz="800" i="1" dirty="0"/>
          </a:p>
        </p:txBody>
      </p:sp>
    </p:spTree>
    <p:extLst>
      <p:ext uri="{BB962C8B-B14F-4D97-AF65-F5344CB8AC3E}">
        <p14:creationId xmlns:p14="http://schemas.microsoft.com/office/powerpoint/2010/main" val="1968978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Carbon Cycle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66800"/>
            <a:ext cx="8391525" cy="5749441"/>
          </a:xfrm>
          <a:prstGeom prst="rect">
            <a:avLst/>
          </a:prstGeom>
        </p:spPr>
      </p:pic>
      <p:sp>
        <p:nvSpPr>
          <p:cNvPr id="5" name="Rectangle 4"/>
          <p:cNvSpPr/>
          <p:nvPr/>
        </p:nvSpPr>
        <p:spPr>
          <a:xfrm rot="16200000">
            <a:off x="8137690" y="4206737"/>
            <a:ext cx="1574470" cy="230832"/>
          </a:xfrm>
          <a:prstGeom prst="rect">
            <a:avLst/>
          </a:prstGeom>
        </p:spPr>
        <p:txBody>
          <a:bodyPr wrap="none">
            <a:spAutoFit/>
          </a:bodyPr>
          <a:lstStyle/>
          <a:p>
            <a:r>
              <a:rPr lang="en-US" sz="900" i="1" dirty="0" smtClean="0">
                <a:solidFill>
                  <a:srgbClr val="D6D6D6"/>
                </a:solidFill>
                <a:effectLst/>
                <a:hlinkClick r:id="rId3"/>
              </a:rPr>
              <a:t>Source: eschooltoday.com</a:t>
            </a:r>
            <a:r>
              <a:rPr lang="en-US" sz="900" i="1" dirty="0" smtClean="0">
                <a:solidFill>
                  <a:srgbClr val="999999"/>
                </a:solidFill>
                <a:effectLst/>
              </a:rPr>
              <a:t> </a:t>
            </a:r>
            <a:endParaRPr lang="en-US" sz="900" i="1" dirty="0"/>
          </a:p>
        </p:txBody>
      </p:sp>
    </p:spTree>
    <p:extLst>
      <p:ext uri="{BB962C8B-B14F-4D97-AF65-F5344CB8AC3E}">
        <p14:creationId xmlns:p14="http://schemas.microsoft.com/office/powerpoint/2010/main" val="1798121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748" y="1375019"/>
            <a:ext cx="8803852" cy="5073168"/>
          </a:xfrm>
        </p:spPr>
        <p:txBody>
          <a:bodyPr>
            <a:normAutofit fontScale="92500" lnSpcReduction="10000"/>
          </a:bodyPr>
          <a:lstStyle/>
          <a:p>
            <a:pPr lvl="0"/>
            <a:r>
              <a:rPr lang="en-US" dirty="0"/>
              <a:t>The carbon cycle begins with carbon dioxide in the air. </a:t>
            </a:r>
          </a:p>
          <a:p>
            <a:pPr lvl="1"/>
            <a:r>
              <a:rPr lang="en-US" u="sng" dirty="0"/>
              <a:t>Carbon dioxide</a:t>
            </a:r>
            <a:r>
              <a:rPr lang="en-US" dirty="0"/>
              <a:t> is a molecule that is made of a carbon atom bonded to two oxygen atoms. </a:t>
            </a:r>
          </a:p>
          <a:p>
            <a:pPr lvl="2"/>
            <a:r>
              <a:rPr lang="en-US" dirty="0"/>
              <a:t>The oxygen atoms are </a:t>
            </a:r>
            <a:r>
              <a:rPr lang="en-US" dirty="0" smtClean="0"/>
              <a:t>double-bonded to </a:t>
            </a:r>
            <a:r>
              <a:rPr lang="en-US" dirty="0"/>
              <a:t>the carbon atom, </a:t>
            </a:r>
            <a:r>
              <a:rPr lang="en-US" dirty="0" smtClean="0"/>
              <a:t>resulting </a:t>
            </a:r>
            <a:r>
              <a:rPr lang="en-US" dirty="0"/>
              <a:t>in an extra-strong bond. </a:t>
            </a:r>
            <a:r>
              <a:rPr lang="en-US" dirty="0" smtClean="0"/>
              <a:t/>
            </a:r>
            <a:br>
              <a:rPr lang="en-US" dirty="0" smtClean="0"/>
            </a:br>
            <a:endParaRPr lang="en-US" dirty="0"/>
          </a:p>
          <a:p>
            <a:pPr lvl="0"/>
            <a:r>
              <a:rPr lang="en-US" dirty="0"/>
              <a:t>Plants absorb carbon dioxide </a:t>
            </a:r>
            <a:r>
              <a:rPr lang="en-US" dirty="0" smtClean="0"/>
              <a:t>from </a:t>
            </a:r>
            <a:r>
              <a:rPr lang="en-US" dirty="0"/>
              <a:t>the air in order to make </a:t>
            </a:r>
            <a:r>
              <a:rPr lang="en-US" u="sng" dirty="0" smtClean="0"/>
              <a:t>glucose</a:t>
            </a:r>
            <a:r>
              <a:rPr lang="en-US" dirty="0"/>
              <a:t>, the simplest sugar </a:t>
            </a:r>
            <a:r>
              <a:rPr lang="en-US" dirty="0" smtClean="0"/>
              <a:t>molecule</a:t>
            </a:r>
            <a:r>
              <a:rPr lang="en-US" dirty="0"/>
              <a:t>. </a:t>
            </a:r>
          </a:p>
          <a:p>
            <a:pPr lvl="1"/>
            <a:r>
              <a:rPr lang="en-US" dirty="0"/>
              <a:t>Plants rearrange </a:t>
            </a:r>
            <a:r>
              <a:rPr lang="en-US" dirty="0" smtClean="0"/>
              <a:t>carbon </a:t>
            </a:r>
            <a:br>
              <a:rPr lang="en-US" dirty="0" smtClean="0"/>
            </a:br>
            <a:r>
              <a:rPr lang="en-US" dirty="0" smtClean="0"/>
              <a:t>dioxide molecules (CO</a:t>
            </a:r>
            <a:r>
              <a:rPr lang="en-US" baseline="-25000" dirty="0" smtClean="0"/>
              <a:t>2</a:t>
            </a:r>
            <a:r>
              <a:rPr lang="en-US" dirty="0" smtClean="0"/>
              <a:t>) </a:t>
            </a:r>
            <a:br>
              <a:rPr lang="en-US" dirty="0" smtClean="0"/>
            </a:br>
            <a:r>
              <a:rPr lang="en-US" dirty="0" smtClean="0"/>
              <a:t>from the </a:t>
            </a:r>
            <a:r>
              <a:rPr lang="en-US" dirty="0"/>
              <a:t>air and water </a:t>
            </a:r>
            <a:r>
              <a:rPr lang="en-US" dirty="0" smtClean="0"/>
              <a:t/>
            </a:r>
            <a:br>
              <a:rPr lang="en-US" dirty="0" smtClean="0"/>
            </a:br>
            <a:r>
              <a:rPr lang="en-US" dirty="0" smtClean="0"/>
              <a:t>(H</a:t>
            </a:r>
            <a:r>
              <a:rPr lang="en-US" baseline="-25000" dirty="0" smtClean="0"/>
              <a:t>2</a:t>
            </a:r>
            <a:r>
              <a:rPr lang="en-US" dirty="0" smtClean="0"/>
              <a:t>O) molecules </a:t>
            </a:r>
            <a:r>
              <a:rPr lang="en-US" dirty="0"/>
              <a:t>from </a:t>
            </a:r>
            <a:r>
              <a:rPr lang="en-US" dirty="0" smtClean="0"/>
              <a:t>the </a:t>
            </a:r>
            <a:br>
              <a:rPr lang="en-US" dirty="0" smtClean="0"/>
            </a:br>
            <a:r>
              <a:rPr lang="en-US" dirty="0" smtClean="0"/>
              <a:t>soil to </a:t>
            </a:r>
            <a:r>
              <a:rPr lang="en-US" dirty="0"/>
              <a:t>make </a:t>
            </a:r>
            <a:r>
              <a:rPr lang="en-US" dirty="0" smtClean="0"/>
              <a:t>glucose </a:t>
            </a:r>
            <a:br>
              <a:rPr lang="en-US" dirty="0" smtClean="0"/>
            </a:br>
            <a:r>
              <a:rPr lang="en-US" dirty="0" smtClean="0"/>
              <a:t>(C</a:t>
            </a:r>
            <a:r>
              <a:rPr lang="en-US" baseline="-25000" dirty="0" smtClean="0"/>
              <a:t>6</a:t>
            </a:r>
            <a:r>
              <a:rPr lang="en-US" dirty="0" smtClean="0"/>
              <a:t>H</a:t>
            </a:r>
            <a:r>
              <a:rPr lang="en-US" baseline="-25000" dirty="0" smtClean="0"/>
              <a:t>12</a:t>
            </a:r>
            <a:r>
              <a:rPr lang="en-US" dirty="0" smtClean="0"/>
              <a:t>O</a:t>
            </a:r>
            <a:r>
              <a:rPr lang="en-US" baseline="-25000" dirty="0" smtClean="0"/>
              <a:t>6</a:t>
            </a:r>
            <a:r>
              <a:rPr lang="en-US" dirty="0" smtClean="0"/>
              <a:t>) and oxygen </a:t>
            </a:r>
            <a:br>
              <a:rPr lang="en-US" dirty="0" smtClean="0"/>
            </a:br>
            <a:r>
              <a:rPr lang="en-US" dirty="0" smtClean="0"/>
              <a:t>(</a:t>
            </a:r>
            <a:r>
              <a:rPr lang="en-US" dirty="0"/>
              <a:t>O</a:t>
            </a:r>
            <a:r>
              <a:rPr lang="en-US" baseline="-25000" dirty="0"/>
              <a:t>2</a:t>
            </a:r>
            <a:r>
              <a:rPr lang="en-US" dirty="0"/>
              <a:t>). </a:t>
            </a:r>
          </a:p>
          <a:p>
            <a:endParaRPr lang="en-US" dirty="0"/>
          </a:p>
        </p:txBody>
      </p:sp>
      <p:sp>
        <p:nvSpPr>
          <p:cNvPr id="3" name="Title 2"/>
          <p:cNvSpPr>
            <a:spLocks noGrp="1"/>
          </p:cNvSpPr>
          <p:nvPr>
            <p:ph type="title"/>
          </p:nvPr>
        </p:nvSpPr>
        <p:spPr/>
        <p:txBody>
          <a:bodyPr/>
          <a:lstStyle/>
          <a:p>
            <a:r>
              <a:rPr lang="en-US" dirty="0" smtClean="0"/>
              <a:t>The Carbon Cycle</a:t>
            </a:r>
            <a:endParaRPr lang="en-US" dirty="0"/>
          </a:p>
        </p:txBody>
      </p:sp>
      <p:pic>
        <p:nvPicPr>
          <p:cNvPr id="4" name="Picture 2" descr="http://www.phschool.com/science/biology_place/biocoach/images/photosynth/photo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234946"/>
            <a:ext cx="4371753" cy="26230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95800" y="6590184"/>
            <a:ext cx="1260281" cy="230832"/>
          </a:xfrm>
          <a:prstGeom prst="rect">
            <a:avLst/>
          </a:prstGeom>
        </p:spPr>
        <p:txBody>
          <a:bodyPr wrap="none">
            <a:spAutoFit/>
          </a:bodyPr>
          <a:lstStyle/>
          <a:p>
            <a:r>
              <a:rPr lang="en-US" sz="900" i="1" dirty="0" smtClean="0"/>
              <a:t>Source: phschool.com</a:t>
            </a:r>
            <a:endParaRPr lang="en-US" sz="900" i="1" dirty="0"/>
          </a:p>
        </p:txBody>
      </p:sp>
    </p:spTree>
    <p:extLst>
      <p:ext uri="{BB962C8B-B14F-4D97-AF65-F5344CB8AC3E}">
        <p14:creationId xmlns:p14="http://schemas.microsoft.com/office/powerpoint/2010/main" val="3180640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748" y="1375020"/>
            <a:ext cx="6383484" cy="5330580"/>
          </a:xfrm>
        </p:spPr>
        <p:txBody>
          <a:bodyPr>
            <a:normAutofit fontScale="85000" lnSpcReduction="20000"/>
          </a:bodyPr>
          <a:lstStyle/>
          <a:p>
            <a:pPr lvl="0"/>
            <a:r>
              <a:rPr lang="en-US" dirty="0"/>
              <a:t>The process in which glucose is produced by a plant is called </a:t>
            </a:r>
            <a:r>
              <a:rPr lang="en-US" u="sng" dirty="0"/>
              <a:t>photosynthesis</a:t>
            </a:r>
            <a:r>
              <a:rPr lang="en-US" dirty="0"/>
              <a:t>. </a:t>
            </a:r>
          </a:p>
          <a:p>
            <a:pPr lvl="1"/>
            <a:r>
              <a:rPr lang="en-US" dirty="0"/>
              <a:t>In photosynthesis, </a:t>
            </a:r>
            <a:r>
              <a:rPr lang="en-US" dirty="0"/>
              <a:t>water (H</a:t>
            </a:r>
            <a:r>
              <a:rPr lang="en-US" baseline="-25000" dirty="0"/>
              <a:t>2</a:t>
            </a:r>
            <a:r>
              <a:rPr lang="en-US" dirty="0"/>
              <a:t>O) </a:t>
            </a:r>
            <a:r>
              <a:rPr lang="en-US" dirty="0"/>
              <a:t>and carbon dioxide </a:t>
            </a:r>
            <a:r>
              <a:rPr lang="en-US" dirty="0"/>
              <a:t>(CO</a:t>
            </a:r>
            <a:r>
              <a:rPr lang="en-US" baseline="-25000" dirty="0"/>
              <a:t>2</a:t>
            </a:r>
            <a:r>
              <a:rPr lang="en-US" dirty="0"/>
              <a:t>) </a:t>
            </a:r>
            <a:r>
              <a:rPr lang="en-US" dirty="0" smtClean="0"/>
              <a:t>are </a:t>
            </a:r>
            <a:r>
              <a:rPr lang="en-US" dirty="0"/>
              <a:t>absorbed and </a:t>
            </a:r>
            <a:r>
              <a:rPr lang="en-US" dirty="0"/>
              <a:t>glucose (C</a:t>
            </a:r>
            <a:r>
              <a:rPr lang="en-US" baseline="-25000" dirty="0"/>
              <a:t>6</a:t>
            </a:r>
            <a:r>
              <a:rPr lang="en-US" dirty="0"/>
              <a:t>H</a:t>
            </a:r>
            <a:r>
              <a:rPr lang="en-US" baseline="-25000" dirty="0"/>
              <a:t>12</a:t>
            </a:r>
            <a:r>
              <a:rPr lang="en-US" dirty="0"/>
              <a:t>O</a:t>
            </a:r>
            <a:r>
              <a:rPr lang="en-US" baseline="-25000" dirty="0"/>
              <a:t>6</a:t>
            </a:r>
            <a:r>
              <a:rPr lang="en-US" dirty="0"/>
              <a:t>) </a:t>
            </a:r>
            <a:r>
              <a:rPr lang="en-US" dirty="0"/>
              <a:t>and oxygen </a:t>
            </a:r>
            <a:r>
              <a:rPr lang="en-US" dirty="0"/>
              <a:t>(O</a:t>
            </a:r>
            <a:r>
              <a:rPr lang="en-US" baseline="-25000" dirty="0"/>
              <a:t>2</a:t>
            </a:r>
            <a:r>
              <a:rPr lang="en-US" dirty="0" smtClean="0"/>
              <a:t>) are </a:t>
            </a:r>
            <a:r>
              <a:rPr lang="en-US" dirty="0"/>
              <a:t>produced. </a:t>
            </a:r>
          </a:p>
          <a:p>
            <a:pPr lvl="1"/>
            <a:r>
              <a:rPr lang="en-US" dirty="0"/>
              <a:t>Plants can use </a:t>
            </a:r>
            <a:r>
              <a:rPr lang="en-US" dirty="0" smtClean="0"/>
              <a:t>glucose as </a:t>
            </a:r>
            <a:r>
              <a:rPr lang="en-US" dirty="0"/>
              <a:t>a building block to make more complex molecules such as </a:t>
            </a:r>
            <a:r>
              <a:rPr lang="en-US" u="sng" dirty="0"/>
              <a:t>starch</a:t>
            </a:r>
            <a:r>
              <a:rPr lang="en-US" dirty="0"/>
              <a:t> (like in corn or rice) or </a:t>
            </a:r>
            <a:r>
              <a:rPr lang="en-US" u="sng" dirty="0"/>
              <a:t>fiber</a:t>
            </a:r>
            <a:r>
              <a:rPr lang="en-US" dirty="0"/>
              <a:t> (such as </a:t>
            </a:r>
            <a:r>
              <a:rPr lang="en-US" u="sng" dirty="0"/>
              <a:t>cellulose</a:t>
            </a:r>
            <a:r>
              <a:rPr lang="en-US" dirty="0"/>
              <a:t>, the tough molecule that is found throughout the plant and gives it its structure and rigidity). </a:t>
            </a:r>
          </a:p>
          <a:p>
            <a:endParaRPr lang="en-US" dirty="0" smtClean="0"/>
          </a:p>
          <a:p>
            <a:pPr lvl="0"/>
            <a:r>
              <a:rPr lang="en-US" dirty="0"/>
              <a:t>Sugars, starches, and fiber </a:t>
            </a:r>
            <a:r>
              <a:rPr lang="en-US" dirty="0" smtClean="0"/>
              <a:t>are </a:t>
            </a:r>
            <a:r>
              <a:rPr lang="en-US" dirty="0"/>
              <a:t>all called carbohydrates.</a:t>
            </a:r>
          </a:p>
          <a:p>
            <a:pPr lvl="1"/>
            <a:r>
              <a:rPr lang="en-US" dirty="0"/>
              <a:t>A </a:t>
            </a:r>
            <a:r>
              <a:rPr lang="en-US" u="sng" dirty="0"/>
              <a:t>carbohydrate</a:t>
            </a:r>
            <a:r>
              <a:rPr lang="en-US" dirty="0"/>
              <a:t> is a molecule </a:t>
            </a:r>
            <a:r>
              <a:rPr lang="en-US" dirty="0" smtClean="0"/>
              <a:t>made </a:t>
            </a:r>
            <a:r>
              <a:rPr lang="en-US" dirty="0"/>
              <a:t>of carbon, oxygen, and </a:t>
            </a:r>
            <a:r>
              <a:rPr lang="en-US" dirty="0" smtClean="0"/>
              <a:t>hydrogen and is </a:t>
            </a:r>
            <a:r>
              <a:rPr lang="en-US" dirty="0"/>
              <a:t>used by </a:t>
            </a:r>
            <a:r>
              <a:rPr lang="en-US" dirty="0" smtClean="0"/>
              <a:t>plants, animals, and other living organisms </a:t>
            </a:r>
            <a:r>
              <a:rPr lang="en-US" dirty="0"/>
              <a:t>as a source </a:t>
            </a:r>
            <a:r>
              <a:rPr lang="en-US" dirty="0" smtClean="0"/>
              <a:t>of chemical energy</a:t>
            </a:r>
            <a:r>
              <a:rPr lang="en-US" dirty="0"/>
              <a:t>. </a:t>
            </a:r>
          </a:p>
          <a:p>
            <a:endParaRPr lang="en-US" dirty="0"/>
          </a:p>
        </p:txBody>
      </p:sp>
      <p:sp>
        <p:nvSpPr>
          <p:cNvPr id="3" name="Title 2"/>
          <p:cNvSpPr>
            <a:spLocks noGrp="1"/>
          </p:cNvSpPr>
          <p:nvPr>
            <p:ph type="title"/>
          </p:nvPr>
        </p:nvSpPr>
        <p:spPr/>
        <p:txBody>
          <a:bodyPr/>
          <a:lstStyle/>
          <a:p>
            <a:r>
              <a:rPr lang="en-US" dirty="0" smtClean="0"/>
              <a:t>Photosynthesis</a:t>
            </a:r>
            <a:endParaRPr lang="en-US" dirty="0"/>
          </a:p>
        </p:txBody>
      </p:sp>
      <p:sp>
        <p:nvSpPr>
          <p:cNvPr id="4" name="Rectangle 3"/>
          <p:cNvSpPr/>
          <p:nvPr/>
        </p:nvSpPr>
        <p:spPr>
          <a:xfrm>
            <a:off x="7315200" y="6488668"/>
            <a:ext cx="461986" cy="215444"/>
          </a:xfrm>
          <a:prstGeom prst="rect">
            <a:avLst/>
          </a:prstGeom>
        </p:spPr>
        <p:txBody>
          <a:bodyPr wrap="none">
            <a:spAutoFit/>
          </a:bodyPr>
          <a:lstStyle/>
          <a:p>
            <a:r>
              <a:rPr lang="en-US" sz="800" dirty="0"/>
              <a:t>lbl.gov</a:t>
            </a:r>
          </a:p>
        </p:txBody>
      </p:sp>
      <p:pic>
        <p:nvPicPr>
          <p:cNvPr id="5" name="Picture 2" descr="http://www.lbl.gov/Publications/YOS/assets/img/biofuels_evo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390" y="990600"/>
            <a:ext cx="231921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769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r>
              <a:rPr lang="en-US" dirty="0"/>
              <a:t>Neither plants nor animals can get the energy they need directly from the sun. </a:t>
            </a:r>
          </a:p>
          <a:p>
            <a:pPr lvl="1"/>
            <a:r>
              <a:rPr lang="en-US" dirty="0"/>
              <a:t>Plants must convert the light energy of the sun into chemical energy (such as sugar) in order to provide its cells with a source of usable energy. </a:t>
            </a:r>
          </a:p>
          <a:p>
            <a:pPr lvl="1"/>
            <a:r>
              <a:rPr lang="en-US" dirty="0"/>
              <a:t>Plants produce glucose </a:t>
            </a:r>
            <a:r>
              <a:rPr lang="en-US" dirty="0" smtClean="0"/>
              <a:t>(C</a:t>
            </a:r>
            <a:r>
              <a:rPr lang="en-US" baseline="-25000" dirty="0" smtClean="0"/>
              <a:t>6</a:t>
            </a:r>
            <a:r>
              <a:rPr lang="en-US" dirty="0" smtClean="0"/>
              <a:t>H</a:t>
            </a:r>
            <a:r>
              <a:rPr lang="en-US" baseline="-25000" dirty="0" smtClean="0"/>
              <a:t>12</a:t>
            </a:r>
            <a:r>
              <a:rPr lang="en-US" dirty="0" smtClean="0"/>
              <a:t>O</a:t>
            </a:r>
            <a:r>
              <a:rPr lang="en-US" baseline="-25000" dirty="0" smtClean="0"/>
              <a:t>6</a:t>
            </a:r>
            <a:r>
              <a:rPr lang="en-US" dirty="0" smtClean="0"/>
              <a:t>) so </a:t>
            </a:r>
            <a:r>
              <a:rPr lang="en-US" dirty="0"/>
              <a:t>that it can be used by the plant for its own energy needs</a:t>
            </a:r>
            <a:r>
              <a:rPr lang="en-US" dirty="0" smtClean="0"/>
              <a:t>.</a:t>
            </a:r>
            <a:br>
              <a:rPr lang="en-US" dirty="0" smtClean="0"/>
            </a:br>
            <a:endParaRPr lang="en-US" dirty="0"/>
          </a:p>
          <a:p>
            <a:pPr lvl="0"/>
            <a:r>
              <a:rPr lang="en-US" dirty="0"/>
              <a:t>Animals and other </a:t>
            </a:r>
            <a:r>
              <a:rPr lang="en-US" u="sng" dirty="0"/>
              <a:t>consumers</a:t>
            </a:r>
            <a:r>
              <a:rPr lang="en-US" dirty="0"/>
              <a:t> must consume carbohydrates because they cannot produce their own source of cellular energy.</a:t>
            </a:r>
          </a:p>
          <a:p>
            <a:pPr lvl="1"/>
            <a:r>
              <a:rPr lang="en-US" dirty="0"/>
              <a:t>All carbohydrates consumed </a:t>
            </a:r>
            <a:r>
              <a:rPr lang="en-US" dirty="0" smtClean="0"/>
              <a:t/>
            </a:r>
            <a:br>
              <a:rPr lang="en-US" dirty="0" smtClean="0"/>
            </a:br>
            <a:r>
              <a:rPr lang="en-US" dirty="0" smtClean="0"/>
              <a:t>by </a:t>
            </a:r>
            <a:r>
              <a:rPr lang="en-US" dirty="0"/>
              <a:t>animals are broken down </a:t>
            </a:r>
            <a:r>
              <a:rPr lang="en-US" dirty="0" smtClean="0"/>
              <a:t/>
            </a:r>
            <a:br>
              <a:rPr lang="en-US" dirty="0" smtClean="0"/>
            </a:br>
            <a:r>
              <a:rPr lang="en-US" dirty="0" smtClean="0"/>
              <a:t>into </a:t>
            </a:r>
            <a:r>
              <a:rPr lang="en-US" dirty="0"/>
              <a:t>glucose. </a:t>
            </a:r>
          </a:p>
          <a:p>
            <a:pPr lvl="1"/>
            <a:r>
              <a:rPr lang="en-US" dirty="0"/>
              <a:t>The cells of animals use this </a:t>
            </a:r>
            <a:r>
              <a:rPr lang="en-US" dirty="0" smtClean="0"/>
              <a:t/>
            </a:r>
            <a:br>
              <a:rPr lang="en-US" dirty="0" smtClean="0"/>
            </a:br>
            <a:r>
              <a:rPr lang="en-US" dirty="0" smtClean="0"/>
              <a:t>glucose </a:t>
            </a:r>
            <a:r>
              <a:rPr lang="en-US" dirty="0"/>
              <a:t>to create the energy </a:t>
            </a:r>
            <a:r>
              <a:rPr lang="en-US" dirty="0" smtClean="0"/>
              <a:t/>
            </a:r>
            <a:br>
              <a:rPr lang="en-US" dirty="0" smtClean="0"/>
            </a:br>
            <a:r>
              <a:rPr lang="en-US" dirty="0" smtClean="0"/>
              <a:t>they </a:t>
            </a:r>
            <a:r>
              <a:rPr lang="en-US" dirty="0"/>
              <a:t>need to power cellular </a:t>
            </a:r>
            <a:r>
              <a:rPr lang="en-US" dirty="0" smtClean="0"/>
              <a:t/>
            </a:r>
            <a:br>
              <a:rPr lang="en-US" dirty="0" smtClean="0"/>
            </a:br>
            <a:r>
              <a:rPr lang="en-US" dirty="0" smtClean="0"/>
              <a:t>activity</a:t>
            </a:r>
            <a:r>
              <a:rPr lang="en-US" dirty="0"/>
              <a:t>.  </a:t>
            </a:r>
          </a:p>
          <a:p>
            <a:endParaRPr lang="en-US" dirty="0"/>
          </a:p>
        </p:txBody>
      </p:sp>
      <p:sp>
        <p:nvSpPr>
          <p:cNvPr id="3" name="Title 2"/>
          <p:cNvSpPr>
            <a:spLocks noGrp="1"/>
          </p:cNvSpPr>
          <p:nvPr>
            <p:ph type="title"/>
          </p:nvPr>
        </p:nvSpPr>
        <p:spPr/>
        <p:txBody>
          <a:bodyPr/>
          <a:lstStyle/>
          <a:p>
            <a:r>
              <a:rPr lang="en-US" dirty="0" smtClean="0"/>
              <a:t>Carbohydrates</a:t>
            </a:r>
            <a:endParaRPr lang="en-US" dirty="0"/>
          </a:p>
        </p:txBody>
      </p:sp>
      <p:pic>
        <p:nvPicPr>
          <p:cNvPr id="2050" name="Picture 2" descr="http://www.proprofs.com/quiz-school/upload/yuiupload/886981340.jpg"/>
          <p:cNvPicPr>
            <a:picLocks noChangeAspect="1" noChangeArrowheads="1"/>
          </p:cNvPicPr>
          <p:nvPr/>
        </p:nvPicPr>
        <p:blipFill rotWithShape="1">
          <a:blip r:embed="rId2">
            <a:extLst>
              <a:ext uri="{28A0092B-C50C-407E-A947-70E740481C1C}">
                <a14:useLocalDpi xmlns:a14="http://schemas.microsoft.com/office/drawing/2010/main" val="0"/>
              </a:ext>
            </a:extLst>
          </a:blip>
          <a:srcRect r="8606" b="8494"/>
          <a:stretch/>
        </p:blipFill>
        <p:spPr bwMode="auto">
          <a:xfrm>
            <a:off x="4564555" y="4270377"/>
            <a:ext cx="4177259" cy="24352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46125" y="6642556"/>
            <a:ext cx="142058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www.proprofs.com</a:t>
            </a:r>
            <a:endParaRPr lang="en-US" sz="800" i="1" dirty="0"/>
          </a:p>
        </p:txBody>
      </p:sp>
    </p:spTree>
    <p:extLst>
      <p:ext uri="{BB962C8B-B14F-4D97-AF65-F5344CB8AC3E}">
        <p14:creationId xmlns:p14="http://schemas.microsoft.com/office/powerpoint/2010/main" val="1970118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748" y="1375019"/>
            <a:ext cx="8727652" cy="5254381"/>
          </a:xfrm>
        </p:spPr>
        <p:txBody>
          <a:bodyPr>
            <a:normAutofit fontScale="92500" lnSpcReduction="20000"/>
          </a:bodyPr>
          <a:lstStyle/>
          <a:p>
            <a:pPr lvl="0"/>
            <a:r>
              <a:rPr lang="en-US" dirty="0"/>
              <a:t>The process in which plant and animal cells use glucose and oxygen is called </a:t>
            </a:r>
            <a:r>
              <a:rPr lang="en-US" u="sng" dirty="0" smtClean="0"/>
              <a:t>respiration</a:t>
            </a:r>
            <a:r>
              <a:rPr lang="en-US" dirty="0"/>
              <a:t>. </a:t>
            </a:r>
          </a:p>
          <a:p>
            <a:pPr lvl="1"/>
            <a:r>
              <a:rPr lang="en-US" dirty="0"/>
              <a:t>In respiration, glucose and oxygen are absorbed by an organism and carbon dioxide and water are released. </a:t>
            </a:r>
            <a:r>
              <a:rPr lang="en-US" dirty="0" smtClean="0"/>
              <a:t/>
            </a:r>
            <a:br>
              <a:rPr lang="en-US" dirty="0" smtClean="0"/>
            </a:br>
            <a:endParaRPr lang="en-US" dirty="0"/>
          </a:p>
          <a:p>
            <a:pPr lvl="0"/>
            <a:r>
              <a:rPr lang="en-US" dirty="0"/>
              <a:t>Both plants and animals will release carbon dioxide and water as their cells utilize glucose. </a:t>
            </a:r>
          </a:p>
          <a:p>
            <a:pPr lvl="1"/>
            <a:r>
              <a:rPr lang="en-US" dirty="0"/>
              <a:t>This is why it is called </a:t>
            </a:r>
            <a:r>
              <a:rPr lang="en-US" dirty="0" smtClean="0"/>
              <a:t/>
            </a:r>
            <a:br>
              <a:rPr lang="en-US" dirty="0" smtClean="0"/>
            </a:br>
            <a:r>
              <a:rPr lang="en-US" dirty="0" smtClean="0"/>
              <a:t>the </a:t>
            </a:r>
            <a:r>
              <a:rPr lang="en-US" dirty="0"/>
              <a:t>carbon </a:t>
            </a:r>
            <a:r>
              <a:rPr lang="en-US" i="1" dirty="0"/>
              <a:t>cycle</a:t>
            </a:r>
            <a:r>
              <a:rPr lang="en-US" dirty="0"/>
              <a:t> – plants </a:t>
            </a:r>
            <a:r>
              <a:rPr lang="en-US" dirty="0" smtClean="0"/>
              <a:t/>
            </a:r>
            <a:br>
              <a:rPr lang="en-US" dirty="0" smtClean="0"/>
            </a:br>
            <a:r>
              <a:rPr lang="en-US" dirty="0" smtClean="0"/>
              <a:t>will </a:t>
            </a:r>
            <a:r>
              <a:rPr lang="en-US" dirty="0"/>
              <a:t>use carbon dioxide </a:t>
            </a:r>
            <a:r>
              <a:rPr lang="en-US" dirty="0" smtClean="0"/>
              <a:t/>
            </a:r>
            <a:br>
              <a:rPr lang="en-US" dirty="0" smtClean="0"/>
            </a:br>
            <a:r>
              <a:rPr lang="en-US" dirty="0" smtClean="0"/>
              <a:t>(CO</a:t>
            </a:r>
            <a:r>
              <a:rPr lang="en-US" baseline="-25000" dirty="0" smtClean="0"/>
              <a:t>2</a:t>
            </a:r>
            <a:r>
              <a:rPr lang="en-US" dirty="0" smtClean="0"/>
              <a:t>) and </a:t>
            </a:r>
            <a:r>
              <a:rPr lang="en-US" dirty="0"/>
              <a:t>water </a:t>
            </a:r>
            <a:r>
              <a:rPr lang="en-US" dirty="0" smtClean="0"/>
              <a:t>(H</a:t>
            </a:r>
            <a:r>
              <a:rPr lang="en-US" baseline="-25000" dirty="0" smtClean="0"/>
              <a:t>2</a:t>
            </a:r>
            <a:r>
              <a:rPr lang="en-US" dirty="0" smtClean="0"/>
              <a:t>O) </a:t>
            </a:r>
            <a:br>
              <a:rPr lang="en-US" dirty="0" smtClean="0"/>
            </a:br>
            <a:r>
              <a:rPr lang="en-US" dirty="0" smtClean="0"/>
              <a:t>to </a:t>
            </a:r>
            <a:r>
              <a:rPr lang="en-US" dirty="0"/>
              <a:t>make </a:t>
            </a:r>
            <a:r>
              <a:rPr lang="en-US" dirty="0" smtClean="0"/>
              <a:t>glucose </a:t>
            </a:r>
            <a:r>
              <a:rPr lang="en-US" dirty="0"/>
              <a:t>(C</a:t>
            </a:r>
            <a:r>
              <a:rPr lang="en-US" baseline="-25000" dirty="0"/>
              <a:t>6</a:t>
            </a:r>
            <a:r>
              <a:rPr lang="en-US" dirty="0"/>
              <a:t>H</a:t>
            </a:r>
            <a:r>
              <a:rPr lang="en-US" baseline="-25000" dirty="0"/>
              <a:t>12</a:t>
            </a:r>
            <a:r>
              <a:rPr lang="en-US" dirty="0"/>
              <a:t>O</a:t>
            </a:r>
            <a:r>
              <a:rPr lang="en-US" baseline="-25000" dirty="0"/>
              <a:t>6</a:t>
            </a:r>
            <a:r>
              <a:rPr lang="en-US" dirty="0" smtClean="0"/>
              <a:t>) </a:t>
            </a:r>
            <a:br>
              <a:rPr lang="en-US" dirty="0" smtClean="0"/>
            </a:br>
            <a:r>
              <a:rPr lang="en-US" dirty="0" smtClean="0"/>
              <a:t>and oxygen (O</a:t>
            </a:r>
            <a:r>
              <a:rPr lang="en-US" baseline="-25000" dirty="0" smtClean="0"/>
              <a:t>2</a:t>
            </a:r>
            <a:r>
              <a:rPr lang="en-US" dirty="0" smtClean="0"/>
              <a:t>). </a:t>
            </a:r>
          </a:p>
          <a:p>
            <a:pPr lvl="1"/>
            <a:r>
              <a:rPr lang="en-US" dirty="0"/>
              <a:t>G</a:t>
            </a:r>
            <a:r>
              <a:rPr lang="en-US" dirty="0" smtClean="0"/>
              <a:t>lucose and oxygen are </a:t>
            </a:r>
            <a:br>
              <a:rPr lang="en-US" dirty="0" smtClean="0"/>
            </a:br>
            <a:r>
              <a:rPr lang="en-US" dirty="0" smtClean="0"/>
              <a:t>rearranged into carbon </a:t>
            </a:r>
            <a:br>
              <a:rPr lang="en-US" dirty="0" smtClean="0"/>
            </a:br>
            <a:r>
              <a:rPr lang="en-US" dirty="0" smtClean="0"/>
              <a:t>dioxide </a:t>
            </a:r>
            <a:r>
              <a:rPr lang="en-US" dirty="0"/>
              <a:t>and water </a:t>
            </a:r>
            <a:r>
              <a:rPr lang="en-US" dirty="0" smtClean="0"/>
              <a:t>by </a:t>
            </a:r>
            <a:r>
              <a:rPr lang="en-US" dirty="0"/>
              <a:t>the </a:t>
            </a:r>
            <a:r>
              <a:rPr lang="en-US" dirty="0" smtClean="0"/>
              <a:t/>
            </a:r>
            <a:br>
              <a:rPr lang="en-US" dirty="0" smtClean="0"/>
            </a:br>
            <a:r>
              <a:rPr lang="en-US" dirty="0" smtClean="0"/>
              <a:t>cell during respiration. </a:t>
            </a:r>
            <a:endParaRPr lang="en-US" dirty="0"/>
          </a:p>
          <a:p>
            <a:endParaRPr lang="en-US" dirty="0"/>
          </a:p>
        </p:txBody>
      </p:sp>
      <p:sp>
        <p:nvSpPr>
          <p:cNvPr id="3" name="Title 2"/>
          <p:cNvSpPr>
            <a:spLocks noGrp="1"/>
          </p:cNvSpPr>
          <p:nvPr>
            <p:ph type="title"/>
          </p:nvPr>
        </p:nvSpPr>
        <p:spPr/>
        <p:txBody>
          <a:bodyPr/>
          <a:lstStyle/>
          <a:p>
            <a:r>
              <a:rPr lang="en-US" dirty="0" smtClean="0"/>
              <a:t>Respiration</a:t>
            </a:r>
            <a:endParaRPr lang="en-US" dirty="0"/>
          </a:p>
        </p:txBody>
      </p:sp>
      <p:pic>
        <p:nvPicPr>
          <p:cNvPr id="3074" name="Picture 2" descr="http://ak-c.ooyala.com/dya2R5NDqCzOOoIELK2cC0C3dYLk9OS5/bLN4_SHDKfuiTuRX5hMDoxOmdoO_w-hG"/>
          <p:cNvPicPr>
            <a:picLocks noChangeAspect="1" noChangeArrowheads="1"/>
          </p:cNvPicPr>
          <p:nvPr/>
        </p:nvPicPr>
        <p:blipFill rotWithShape="1">
          <a:blip r:embed="rId2">
            <a:extLst>
              <a:ext uri="{28A0092B-C50C-407E-A947-70E740481C1C}">
                <a14:useLocalDpi xmlns:a14="http://schemas.microsoft.com/office/drawing/2010/main" val="0"/>
              </a:ext>
            </a:extLst>
          </a:blip>
          <a:srcRect l="3911" t="17142" r="10375" b="14287"/>
          <a:stretch/>
        </p:blipFill>
        <p:spPr bwMode="auto">
          <a:xfrm>
            <a:off x="4495800" y="3810000"/>
            <a:ext cx="45720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08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748" y="1375019"/>
            <a:ext cx="8499052" cy="3228209"/>
          </a:xfrm>
        </p:spPr>
        <p:txBody>
          <a:bodyPr>
            <a:normAutofit fontScale="70000" lnSpcReduction="20000"/>
          </a:bodyPr>
          <a:lstStyle/>
          <a:p>
            <a:r>
              <a:rPr lang="en-US" dirty="0"/>
              <a:t>Carbon is cycled between organic molecules such as carbohydrates and inorganic molecules such as carbon dioxide. </a:t>
            </a:r>
          </a:p>
          <a:p>
            <a:pPr lvl="1"/>
            <a:r>
              <a:rPr lang="en-US" u="sng" dirty="0"/>
              <a:t>Organic molecules</a:t>
            </a:r>
            <a:r>
              <a:rPr lang="en-US" dirty="0"/>
              <a:t> are molecules that are or were a part of something that is alive. </a:t>
            </a:r>
          </a:p>
          <a:p>
            <a:pPr lvl="2"/>
            <a:r>
              <a:rPr lang="en-US" dirty="0"/>
              <a:t>This can include carbohydrates, the molecules in the cells of animals, and even feces and dead leaves. </a:t>
            </a:r>
          </a:p>
          <a:p>
            <a:pPr lvl="1"/>
            <a:r>
              <a:rPr lang="en-US" u="sng" dirty="0"/>
              <a:t>Inorganic molecules</a:t>
            </a:r>
            <a:r>
              <a:rPr lang="en-US" dirty="0"/>
              <a:t> are molecules that are not a part of something that is alive. </a:t>
            </a:r>
          </a:p>
          <a:p>
            <a:pPr lvl="2"/>
            <a:r>
              <a:rPr lang="en-US" dirty="0"/>
              <a:t>Carbon dioxide is not a part of a living organism. </a:t>
            </a:r>
            <a:endParaRPr lang="en-US" dirty="0" smtClean="0"/>
          </a:p>
          <a:p>
            <a:pPr lvl="1"/>
            <a:r>
              <a:rPr lang="en-US" dirty="0" smtClean="0"/>
              <a:t>NOTE: the term “organic” in food is a different concept from organic and inorganic carbon molecules. </a:t>
            </a:r>
            <a:endParaRPr lang="en-US" dirty="0"/>
          </a:p>
          <a:p>
            <a:endParaRPr lang="en-US" dirty="0"/>
          </a:p>
        </p:txBody>
      </p:sp>
      <p:sp>
        <p:nvSpPr>
          <p:cNvPr id="3" name="Title 2"/>
          <p:cNvSpPr>
            <a:spLocks noGrp="1"/>
          </p:cNvSpPr>
          <p:nvPr>
            <p:ph type="title"/>
          </p:nvPr>
        </p:nvSpPr>
        <p:spPr/>
        <p:txBody>
          <a:bodyPr/>
          <a:lstStyle/>
          <a:p>
            <a:r>
              <a:rPr lang="en-US" dirty="0" smtClean="0"/>
              <a:t>Organic vs. Inorganic</a:t>
            </a:r>
            <a:endParaRPr lang="en-US" dirty="0"/>
          </a:p>
        </p:txBody>
      </p:sp>
      <p:pic>
        <p:nvPicPr>
          <p:cNvPr id="4098" name="Picture 2" descr="http://www.geography4kids.com/files/art/cycles_carbo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 y="4191000"/>
            <a:ext cx="8941533" cy="22353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43761" y="6426385"/>
            <a:ext cx="1771639"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www.geography4kids.com</a:t>
            </a:r>
            <a:endParaRPr lang="en-US" sz="800" i="1" dirty="0"/>
          </a:p>
        </p:txBody>
      </p:sp>
    </p:spTree>
    <p:extLst>
      <p:ext uri="{BB962C8B-B14F-4D97-AF65-F5344CB8AC3E}">
        <p14:creationId xmlns:p14="http://schemas.microsoft.com/office/powerpoint/2010/main" val="24672946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Hardcover</Template>
  <TotalTime>596</TotalTime>
  <Words>1520</Words>
  <Application>Microsoft Office PowerPoint</Application>
  <PresentationFormat>On-screen Show (4:3)</PresentationFormat>
  <Paragraphs>162</Paragraphs>
  <Slides>25</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Andy</vt:lpstr>
      <vt:lpstr>Arial</vt:lpstr>
      <vt:lpstr>Arial</vt:lpstr>
      <vt:lpstr>Book Antiqua</vt:lpstr>
      <vt:lpstr>Calibri</vt:lpstr>
      <vt:lpstr>Wingdings</vt:lpstr>
      <vt:lpstr>Hardcover</vt:lpstr>
      <vt:lpstr>Office Theme</vt:lpstr>
      <vt:lpstr>1_Office Theme</vt:lpstr>
      <vt:lpstr>The Carbon Cycle</vt:lpstr>
      <vt:lpstr>Carbon, an Element</vt:lpstr>
      <vt:lpstr>Living things are carbon-based</vt:lpstr>
      <vt:lpstr>The Carbon Cycle</vt:lpstr>
      <vt:lpstr>The Carbon Cycle</vt:lpstr>
      <vt:lpstr>Photosynthesis</vt:lpstr>
      <vt:lpstr>Carbohydrates</vt:lpstr>
      <vt:lpstr>Respiration</vt:lpstr>
      <vt:lpstr>Organic vs. Inorganic</vt:lpstr>
      <vt:lpstr>Decomposition</vt:lpstr>
      <vt:lpstr>Decomposers</vt:lpstr>
      <vt:lpstr>PowerPoint Presentation</vt:lpstr>
      <vt:lpstr>PowerPoint Presentation</vt:lpstr>
      <vt:lpstr>Carbon Cycle Balance</vt:lpstr>
      <vt:lpstr>PowerPoint Presentation</vt:lpstr>
      <vt:lpstr>CO2 is Active</vt:lpstr>
      <vt:lpstr>Double-bond Energy</vt:lpstr>
      <vt:lpstr>When it rains, it pours.</vt:lpstr>
      <vt:lpstr>Ag &amp; Carbon Cycles</vt:lpstr>
      <vt:lpstr>Ag – Max Carbon Cycling</vt:lpstr>
      <vt:lpstr>Ag depends on predictions.</vt:lpstr>
      <vt:lpstr>Carbon cycle imbalance.</vt:lpstr>
      <vt:lpstr>A changing climate.</vt:lpstr>
      <vt:lpstr>Fossil Fuels</vt:lpstr>
      <vt:lpstr>An uncertain future.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Carbon Cycle</dc:title>
  <dc:creator>WUHS</dc:creator>
  <cp:lastModifiedBy>Kohn Craig</cp:lastModifiedBy>
  <cp:revision>55</cp:revision>
  <cp:lastPrinted>2014-09-09T15:20:39Z</cp:lastPrinted>
  <dcterms:created xsi:type="dcterms:W3CDTF">2014-08-25T14:29:14Z</dcterms:created>
  <dcterms:modified xsi:type="dcterms:W3CDTF">2014-09-09T17:27:52Z</dcterms:modified>
</cp:coreProperties>
</file>