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256" r:id="rId2"/>
    <p:sldId id="258" r:id="rId3"/>
    <p:sldId id="316" r:id="rId4"/>
    <p:sldId id="311" r:id="rId5"/>
    <p:sldId id="259" r:id="rId6"/>
    <p:sldId id="257" r:id="rId7"/>
    <p:sldId id="313" r:id="rId8"/>
    <p:sldId id="314" r:id="rId9"/>
    <p:sldId id="294" r:id="rId10"/>
    <p:sldId id="312" r:id="rId11"/>
    <p:sldId id="295" r:id="rId12"/>
    <p:sldId id="296" r:id="rId13"/>
    <p:sldId id="297" r:id="rId14"/>
    <p:sldId id="298" r:id="rId15"/>
    <p:sldId id="299" r:id="rId16"/>
    <p:sldId id="300" r:id="rId17"/>
    <p:sldId id="301" r:id="rId18"/>
    <p:sldId id="315" r:id="rId19"/>
    <p:sldId id="303" r:id="rId20"/>
    <p:sldId id="304" r:id="rId21"/>
    <p:sldId id="305" r:id="rId22"/>
    <p:sldId id="307"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339"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07944445242467"/>
          <c:y val="1.4266712743108432E-3"/>
          <c:w val="0.75695849785505642"/>
          <c:h val="0.7362199046119039"/>
        </c:manualLayout>
      </c:layout>
      <c:pieChart>
        <c:varyColors val="1"/>
        <c:ser>
          <c:idx val="0"/>
          <c:order val="0"/>
          <c:explosion val="13"/>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val>
            <c:numRef>
              <c:f>Sheet1!$A$1:$A$2</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3F9CB4-6333-4ED6-91FA-A4B77F5B1C32}" type="datetimeFigureOut">
              <a:rPr lang="en-US" smtClean="0"/>
              <a:t>9/25/2014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E930C-994D-49AA-AE9B-9CEDBCD2621C}" type="slidenum">
              <a:rPr lang="en-US" smtClean="0"/>
              <a:t>‹#›</a:t>
            </a:fld>
            <a:endParaRPr lang="en-US"/>
          </a:p>
        </p:txBody>
      </p:sp>
    </p:spTree>
    <p:extLst>
      <p:ext uri="{BB962C8B-B14F-4D97-AF65-F5344CB8AC3E}">
        <p14:creationId xmlns:p14="http://schemas.microsoft.com/office/powerpoint/2010/main" val="169218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41206-C53E-4202-A49C-2965905F511F}"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4ACCD-03D9-424C-9BE1-8745BE14F04C}" type="slidenum">
              <a:rPr lang="en-US" smtClean="0"/>
              <a:pPr/>
              <a:t>‹#›</a:t>
            </a:fld>
            <a:endParaRPr lang="en-US"/>
          </a:p>
        </p:txBody>
      </p:sp>
    </p:spTree>
    <p:extLst>
      <p:ext uri="{BB962C8B-B14F-4D97-AF65-F5344CB8AC3E}">
        <p14:creationId xmlns:p14="http://schemas.microsoft.com/office/powerpoint/2010/main" val="157272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a:t>
            </a:fld>
            <a:endParaRPr lang="en-US"/>
          </a:p>
        </p:txBody>
      </p:sp>
    </p:spTree>
    <p:extLst>
      <p:ext uri="{BB962C8B-B14F-4D97-AF65-F5344CB8AC3E}">
        <p14:creationId xmlns:p14="http://schemas.microsoft.com/office/powerpoint/2010/main" val="152619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10</a:t>
            </a:fld>
            <a:endParaRPr lang="en-US"/>
          </a:p>
        </p:txBody>
      </p:sp>
    </p:spTree>
    <p:extLst>
      <p:ext uri="{BB962C8B-B14F-4D97-AF65-F5344CB8AC3E}">
        <p14:creationId xmlns:p14="http://schemas.microsoft.com/office/powerpoint/2010/main" val="188133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11</a:t>
            </a:fld>
            <a:endParaRPr lang="en-US"/>
          </a:p>
        </p:txBody>
      </p:sp>
    </p:spTree>
    <p:extLst>
      <p:ext uri="{BB962C8B-B14F-4D97-AF65-F5344CB8AC3E}">
        <p14:creationId xmlns:p14="http://schemas.microsoft.com/office/powerpoint/2010/main" val="238217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12</a:t>
            </a:fld>
            <a:endParaRPr lang="en-US"/>
          </a:p>
        </p:txBody>
      </p:sp>
    </p:spTree>
    <p:extLst>
      <p:ext uri="{BB962C8B-B14F-4D97-AF65-F5344CB8AC3E}">
        <p14:creationId xmlns:p14="http://schemas.microsoft.com/office/powerpoint/2010/main" val="3962329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13</a:t>
            </a:fld>
            <a:endParaRPr lang="en-US"/>
          </a:p>
        </p:txBody>
      </p:sp>
    </p:spTree>
    <p:extLst>
      <p:ext uri="{BB962C8B-B14F-4D97-AF65-F5344CB8AC3E}">
        <p14:creationId xmlns:p14="http://schemas.microsoft.com/office/powerpoint/2010/main" val="80405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14</a:t>
            </a:fld>
            <a:endParaRPr lang="en-US"/>
          </a:p>
        </p:txBody>
      </p:sp>
    </p:spTree>
    <p:extLst>
      <p:ext uri="{BB962C8B-B14F-4D97-AF65-F5344CB8AC3E}">
        <p14:creationId xmlns:p14="http://schemas.microsoft.com/office/powerpoint/2010/main" val="230754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15</a:t>
            </a:fld>
            <a:endParaRPr lang="en-US"/>
          </a:p>
        </p:txBody>
      </p:sp>
    </p:spTree>
    <p:extLst>
      <p:ext uri="{BB962C8B-B14F-4D97-AF65-F5344CB8AC3E}">
        <p14:creationId xmlns:p14="http://schemas.microsoft.com/office/powerpoint/2010/main" val="311804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16</a:t>
            </a:fld>
            <a:endParaRPr lang="en-US"/>
          </a:p>
        </p:txBody>
      </p:sp>
    </p:spTree>
    <p:extLst>
      <p:ext uri="{BB962C8B-B14F-4D97-AF65-F5344CB8AC3E}">
        <p14:creationId xmlns:p14="http://schemas.microsoft.com/office/powerpoint/2010/main" val="228681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17</a:t>
            </a:fld>
            <a:endParaRPr lang="en-US"/>
          </a:p>
        </p:txBody>
      </p:sp>
    </p:spTree>
    <p:extLst>
      <p:ext uri="{BB962C8B-B14F-4D97-AF65-F5344CB8AC3E}">
        <p14:creationId xmlns:p14="http://schemas.microsoft.com/office/powerpoint/2010/main" val="103453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18</a:t>
            </a:fld>
            <a:endParaRPr lang="en-US"/>
          </a:p>
        </p:txBody>
      </p:sp>
    </p:spTree>
    <p:extLst>
      <p:ext uri="{BB962C8B-B14F-4D97-AF65-F5344CB8AC3E}">
        <p14:creationId xmlns:p14="http://schemas.microsoft.com/office/powerpoint/2010/main" val="25047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19</a:t>
            </a:fld>
            <a:endParaRPr lang="en-US"/>
          </a:p>
        </p:txBody>
      </p:sp>
    </p:spTree>
    <p:extLst>
      <p:ext uri="{BB962C8B-B14F-4D97-AF65-F5344CB8AC3E}">
        <p14:creationId xmlns:p14="http://schemas.microsoft.com/office/powerpoint/2010/main" val="263595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2</a:t>
            </a:fld>
            <a:endParaRPr lang="en-US"/>
          </a:p>
        </p:txBody>
      </p:sp>
    </p:spTree>
    <p:extLst>
      <p:ext uri="{BB962C8B-B14F-4D97-AF65-F5344CB8AC3E}">
        <p14:creationId xmlns:p14="http://schemas.microsoft.com/office/powerpoint/2010/main" val="3487045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20</a:t>
            </a:fld>
            <a:endParaRPr lang="en-US"/>
          </a:p>
        </p:txBody>
      </p:sp>
    </p:spTree>
    <p:extLst>
      <p:ext uri="{BB962C8B-B14F-4D97-AF65-F5344CB8AC3E}">
        <p14:creationId xmlns:p14="http://schemas.microsoft.com/office/powerpoint/2010/main" val="138586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21</a:t>
            </a:fld>
            <a:endParaRPr lang="en-US"/>
          </a:p>
        </p:txBody>
      </p:sp>
    </p:spTree>
    <p:extLst>
      <p:ext uri="{BB962C8B-B14F-4D97-AF65-F5344CB8AC3E}">
        <p14:creationId xmlns:p14="http://schemas.microsoft.com/office/powerpoint/2010/main" val="408166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22</a:t>
            </a:fld>
            <a:endParaRPr lang="en-US"/>
          </a:p>
        </p:txBody>
      </p:sp>
    </p:spTree>
    <p:extLst>
      <p:ext uri="{BB962C8B-B14F-4D97-AF65-F5344CB8AC3E}">
        <p14:creationId xmlns:p14="http://schemas.microsoft.com/office/powerpoint/2010/main" val="5012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23</a:t>
            </a:fld>
            <a:endParaRPr lang="en-US"/>
          </a:p>
        </p:txBody>
      </p:sp>
    </p:spTree>
    <p:extLst>
      <p:ext uri="{BB962C8B-B14F-4D97-AF65-F5344CB8AC3E}">
        <p14:creationId xmlns:p14="http://schemas.microsoft.com/office/powerpoint/2010/main" val="35199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3</a:t>
            </a:fld>
            <a:endParaRPr lang="en-US"/>
          </a:p>
        </p:txBody>
      </p:sp>
    </p:spTree>
    <p:extLst>
      <p:ext uri="{BB962C8B-B14F-4D97-AF65-F5344CB8AC3E}">
        <p14:creationId xmlns:p14="http://schemas.microsoft.com/office/powerpoint/2010/main" val="206860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4</a:t>
            </a:fld>
            <a:endParaRPr lang="en-US"/>
          </a:p>
        </p:txBody>
      </p:sp>
    </p:spTree>
    <p:extLst>
      <p:ext uri="{BB962C8B-B14F-4D97-AF65-F5344CB8AC3E}">
        <p14:creationId xmlns:p14="http://schemas.microsoft.com/office/powerpoint/2010/main" val="2896409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FE37B3-7CBE-42C3-B6C7-6D8CD19F013E}" type="slidenum">
              <a:rPr lang="en-US" smtClean="0"/>
              <a:pPr/>
              <a:t>5</a:t>
            </a:fld>
            <a:endParaRPr lang="en-US"/>
          </a:p>
        </p:txBody>
      </p:sp>
    </p:spTree>
    <p:extLst>
      <p:ext uri="{BB962C8B-B14F-4D97-AF65-F5344CB8AC3E}">
        <p14:creationId xmlns:p14="http://schemas.microsoft.com/office/powerpoint/2010/main" val="18163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6</a:t>
            </a:fld>
            <a:endParaRPr lang="en-US"/>
          </a:p>
        </p:txBody>
      </p:sp>
    </p:spTree>
    <p:extLst>
      <p:ext uri="{BB962C8B-B14F-4D97-AF65-F5344CB8AC3E}">
        <p14:creationId xmlns:p14="http://schemas.microsoft.com/office/powerpoint/2010/main" val="3919163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7</a:t>
            </a:fld>
            <a:endParaRPr lang="en-US"/>
          </a:p>
        </p:txBody>
      </p:sp>
    </p:spTree>
    <p:extLst>
      <p:ext uri="{BB962C8B-B14F-4D97-AF65-F5344CB8AC3E}">
        <p14:creationId xmlns:p14="http://schemas.microsoft.com/office/powerpoint/2010/main" val="73159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8</a:t>
            </a:fld>
            <a:endParaRPr lang="en-US"/>
          </a:p>
        </p:txBody>
      </p:sp>
    </p:spTree>
    <p:extLst>
      <p:ext uri="{BB962C8B-B14F-4D97-AF65-F5344CB8AC3E}">
        <p14:creationId xmlns:p14="http://schemas.microsoft.com/office/powerpoint/2010/main" val="15284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84ACCD-03D9-424C-9BE1-8745BE14F04C}" type="slidenum">
              <a:rPr lang="en-US" smtClean="0"/>
              <a:pPr/>
              <a:t>9</a:t>
            </a:fld>
            <a:endParaRPr lang="en-US"/>
          </a:p>
        </p:txBody>
      </p:sp>
    </p:spTree>
    <p:extLst>
      <p:ext uri="{BB962C8B-B14F-4D97-AF65-F5344CB8AC3E}">
        <p14:creationId xmlns:p14="http://schemas.microsoft.com/office/powerpoint/2010/main" val="330192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C46A36-A37D-4107-806C-802B3821B3B7}"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414845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46A36-A37D-4107-806C-802B3821B3B7}"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400770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46A36-A37D-4107-806C-802B3821B3B7}"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0A07393-BD68-47B1-A4E6-03CF7751F500}"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458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9C46A36-A37D-4107-806C-802B3821B3B7}"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304894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9C46A36-A37D-4107-806C-802B3821B3B7}"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0A07393-BD68-47B1-A4E6-03CF7751F500}"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380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9C46A36-A37D-4107-806C-802B3821B3B7}"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327459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C46A36-A37D-4107-806C-802B3821B3B7}"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425040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C46A36-A37D-4107-806C-802B3821B3B7}"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28593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0484" y="240156"/>
            <a:ext cx="7581116" cy="75044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8479" y="1066800"/>
            <a:ext cx="8673121" cy="5638800"/>
          </a:xfrm>
          <a:solidFill>
            <a:srgbClr val="F8FAF2">
              <a:alpha val="78824"/>
            </a:srgbClr>
          </a:solidFill>
        </p:spPr>
        <p:txBody>
          <a:bodyPr>
            <a:normAutofit/>
          </a:bodyPr>
          <a:lstStyle>
            <a:lvl1pPr>
              <a:defRPr sz="2800" b="1"/>
            </a:lvl1pPr>
            <a:lvl2pPr>
              <a:defRPr sz="2400"/>
            </a:lvl2pPr>
            <a:lvl3pPr>
              <a:defRPr sz="2000" i="1"/>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reeform 11"/>
          <p:cNvSpPr/>
          <p:nvPr/>
        </p:nvSpPr>
        <p:spPr bwMode="auto">
          <a:xfrm flipV="1">
            <a:off x="52128" y="85945"/>
            <a:ext cx="1358356" cy="95069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18479" y="187544"/>
            <a:ext cx="584978" cy="365125"/>
          </a:xfrm>
        </p:spPr>
        <p:txBody>
          <a:bodyPr/>
          <a:lstStyle/>
          <a:p>
            <a:fld id="{20A07393-BD68-47B1-A4E6-03CF7751F500}" type="slidenum">
              <a:rPr lang="en-US" smtClean="0"/>
              <a:pPr/>
              <a:t>‹#›</a:t>
            </a:fld>
            <a:endParaRPr lang="en-US"/>
          </a:p>
        </p:txBody>
      </p:sp>
      <p:pic>
        <p:nvPicPr>
          <p:cNvPr id="8" name="Picture 2" descr="C:\Users\WUHS\Documents\Ag Department Files\Logos, Letterhead, and Symbols\AgDeptLogo.jpg"/>
          <p:cNvPicPr>
            <a:picLocks noChangeAspect="1" noChangeArrowheads="1"/>
          </p:cNvPicPr>
          <p:nvPr userDrawn="1"/>
        </p:nvPicPr>
        <p:blipFill>
          <a:blip r:embed="rId2" cstate="print">
            <a:clrChange>
              <a:clrFrom>
                <a:srgbClr val="FFFFFF"/>
              </a:clrFrom>
              <a:clrTo>
                <a:srgbClr val="FFFFFF">
                  <a:alpha val="0"/>
                </a:srgbClr>
              </a:clrTo>
            </a:clrChange>
            <a:duotone>
              <a:schemeClr val="accent5">
                <a:shade val="45000"/>
                <a:satMod val="135000"/>
              </a:schemeClr>
              <a:prstClr val="white"/>
            </a:duotone>
          </a:blip>
          <a:srcRect/>
          <a:stretch>
            <a:fillRect/>
          </a:stretch>
        </p:blipFill>
        <p:spPr bwMode="auto">
          <a:xfrm>
            <a:off x="346672" y="85945"/>
            <a:ext cx="636958" cy="933448"/>
          </a:xfrm>
          <a:prstGeom prst="rect">
            <a:avLst/>
          </a:prstGeom>
          <a:noFill/>
        </p:spPr>
      </p:pic>
    </p:spTree>
    <p:extLst>
      <p:ext uri="{BB962C8B-B14F-4D97-AF65-F5344CB8AC3E}">
        <p14:creationId xmlns:p14="http://schemas.microsoft.com/office/powerpoint/2010/main" val="210523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46A36-A37D-4107-806C-802B3821B3B7}"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37018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46A36-A37D-4107-806C-802B3821B3B7}"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101231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C46A36-A37D-4107-806C-802B3821B3B7}"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42279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C46A36-A37D-4107-806C-802B3821B3B7}"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313674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46A36-A37D-4107-806C-802B3821B3B7}"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273415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46A36-A37D-4107-806C-802B3821B3B7}"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200412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46A36-A37D-4107-806C-802B3821B3B7}"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0A07393-BD68-47B1-A4E6-03CF7751F500}" type="slidenum">
              <a:rPr lang="en-US" smtClean="0"/>
              <a:pPr/>
              <a:t>‹#›</a:t>
            </a:fld>
            <a:endParaRPr lang="en-US"/>
          </a:p>
        </p:txBody>
      </p:sp>
    </p:spTree>
    <p:extLst>
      <p:ext uri="{BB962C8B-B14F-4D97-AF65-F5344CB8AC3E}">
        <p14:creationId xmlns:p14="http://schemas.microsoft.com/office/powerpoint/2010/main" val="317235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9C46A36-A37D-4107-806C-802B3821B3B7}" type="datetimeFigureOut">
              <a:rPr lang="en-US" smtClean="0"/>
              <a:pPr/>
              <a:t>9/25/2014</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0A07393-BD68-47B1-A4E6-03CF7751F500}" type="slidenum">
              <a:rPr lang="en-US" smtClean="0"/>
              <a:pPr/>
              <a:t>‹#›</a:t>
            </a:fld>
            <a:endParaRPr lang="en-US"/>
          </a:p>
        </p:txBody>
      </p:sp>
    </p:spTree>
    <p:extLst>
      <p:ext uri="{BB962C8B-B14F-4D97-AF65-F5344CB8AC3E}">
        <p14:creationId xmlns:p14="http://schemas.microsoft.com/office/powerpoint/2010/main" val="2035462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oodwayhoa.com/wild-hogs/" TargetMode="External"/><Relationship Id="rId5" Type="http://schemas.openxmlformats.org/officeDocument/2006/relationships/hyperlink" Target="http://www.clemson.edu/extension/natural_resources/wildlife/wildhogs/hog_problem_brochure.html"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harkoosta.com/2014/2014_05_08/Invasive_species.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activistangler.com/journal/2014/2/5/asian-carp-dna-found-in-lake-michigan.html"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hungrypests.com/the-threat/emerald-ash-borer.php" TargetMode="External"/><Relationship Id="rId5" Type="http://schemas.openxmlformats.org/officeDocument/2006/relationships/image" Target="../media/image13.jpeg"/><Relationship Id="rId10" Type="http://schemas.openxmlformats.org/officeDocument/2006/relationships/image" Target="../media/image15.jpeg"/><Relationship Id="rId4" Type="http://schemas.openxmlformats.org/officeDocument/2006/relationships/hyperlink" Target="http://www.fs.fed.us/ne/morgantown/4557/gmoth/" TargetMode="External"/><Relationship Id="rId9" Type="http://schemas.openxmlformats.org/officeDocument/2006/relationships/hyperlink" Target="http://www.lapisandgold.com/buckthorn_berries.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animals.howstuffworks.com/insects/gypsy-moth-info.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animals.howstuffworks.com/insects/gypsy-moth-info.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ickr.com/photos/lexup/3542724251/" TargetMode="External"/><Relationship Id="rId5" Type="http://schemas.openxmlformats.org/officeDocument/2006/relationships/image" Target="../media/image18.jpeg"/><Relationship Id="rId4" Type="http://schemas.openxmlformats.org/officeDocument/2006/relationships/hyperlink" Target="http://www.cdfa.ca.gov/Plant/GypsyMoth/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stcroixtreeservice.com/EABInfo.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osumg.blogspot.com/2013/09/kiss-your-ashes-goodbye.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levescene.com/scene-and-heard/archives/2010/05/06/illinois-on-front-line-of-great-lakes-carp-invasion-defen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peswiki.com/index.php/Directory:Biofuel:Asian_Car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threatsummary.forestthreats.org/threats/threatSummaryViewer2.cfm?threatID=94" TargetMode="External"/><Relationship Id="rId5" Type="http://schemas.openxmlformats.org/officeDocument/2006/relationships/image" Target="../media/image23.jpeg"/><Relationship Id="rId4" Type="http://schemas.openxmlformats.org/officeDocument/2006/relationships/hyperlink" Target="http://www.lapisandgold.com/buckthorn_berries.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DyWv5nOZ8vggoM&amp;tbnid=JCgcs3JZyDCD8M:&amp;ved=0CAcQjRw&amp;url=http://www.fws.gov/refuge/Humboldt_Bay/wildlife_and_habitat/InvasiveSpeciesManagement.html&amp;ei=oTAkVOGEIIesyQS564KACQ&amp;bvm=bv.76247554,d.aWw&amp;psig=AFQjCNHDLbQzghI_lywqhPUWkg1HebDIyg&amp;ust=141174419902342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fws.gov/refuge/Humboldt_Bay/wildlife_and_habitat/InvasiveSpeciesManagement.html"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lake-link.com/library/invasive/StopAquaticHitchhikers.cf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invasiveplantsmi.org/hogwe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apitolchat.areavoices.com/2011/12/09/asian-carp-fight-increases-as-dna-found-north-of-twin-cit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Invasive Species</a:t>
            </a:r>
            <a:endParaRPr lang="en-US" dirty="0"/>
          </a:p>
        </p:txBody>
      </p:sp>
      <p:sp>
        <p:nvSpPr>
          <p:cNvPr id="3" name="Subtitle 2"/>
          <p:cNvSpPr>
            <a:spLocks noGrp="1"/>
          </p:cNvSpPr>
          <p:nvPr>
            <p:ph type="subTitle" idx="1"/>
          </p:nvPr>
        </p:nvSpPr>
        <p:spPr/>
        <p:txBody>
          <a:bodyPr/>
          <a:lstStyle/>
          <a:p>
            <a:r>
              <a:rPr lang="en-US" dirty="0" smtClean="0"/>
              <a:t>By C Kohn, L </a:t>
            </a:r>
            <a:r>
              <a:rPr lang="en-US" dirty="0" err="1" smtClean="0"/>
              <a:t>Hitsman</a:t>
            </a:r>
            <a:r>
              <a:rPr lang="en-US" dirty="0" smtClean="0"/>
              <a:t>, </a:t>
            </a:r>
            <a:br>
              <a:rPr lang="en-US" dirty="0" smtClean="0"/>
            </a:br>
            <a:r>
              <a:rPr lang="en-US" dirty="0" smtClean="0"/>
              <a:t>Waterford WI</a:t>
            </a:r>
            <a:endParaRPr 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28600"/>
            <a:ext cx="5259168" cy="26684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Generalists</a:t>
            </a:r>
            <a:endParaRPr lang="en-US" dirty="0"/>
          </a:p>
        </p:txBody>
      </p:sp>
      <p:sp>
        <p:nvSpPr>
          <p:cNvPr id="3" name="Content Placeholder 2"/>
          <p:cNvSpPr>
            <a:spLocks noGrp="1"/>
          </p:cNvSpPr>
          <p:nvPr>
            <p:ph idx="1"/>
          </p:nvPr>
        </p:nvSpPr>
        <p:spPr>
          <a:xfrm>
            <a:off x="318479" y="1066800"/>
            <a:ext cx="5472721" cy="5638800"/>
          </a:xfrm>
        </p:spPr>
        <p:txBody>
          <a:bodyPr>
            <a:normAutofit fontScale="77500" lnSpcReduction="20000"/>
          </a:bodyPr>
          <a:lstStyle/>
          <a:p>
            <a:r>
              <a:rPr lang="en-US" dirty="0"/>
              <a:t>Invasive species are often “habitat generalists”</a:t>
            </a:r>
          </a:p>
          <a:p>
            <a:pPr lvl="1"/>
            <a:r>
              <a:rPr lang="en-US" dirty="0"/>
              <a:t>Invasives spread well because they don’t have specific </a:t>
            </a:r>
            <a:r>
              <a:rPr lang="en-US" dirty="0" smtClean="0"/>
              <a:t>needs and most kinds </a:t>
            </a:r>
            <a:r>
              <a:rPr lang="en-US" dirty="0"/>
              <a:t>of habitat can fill those needs</a:t>
            </a:r>
            <a:r>
              <a:rPr lang="en-US" dirty="0" smtClean="0"/>
              <a:t>.</a:t>
            </a:r>
          </a:p>
          <a:p>
            <a:pPr lvl="1"/>
            <a:r>
              <a:rPr lang="en-US" dirty="0"/>
              <a:t>Invasive species are often able to produce or obtain their food using a variety of strategies. </a:t>
            </a:r>
          </a:p>
          <a:p>
            <a:pPr marL="411480" lvl="1" indent="0">
              <a:buNone/>
            </a:pPr>
            <a:endParaRPr lang="en-US" dirty="0"/>
          </a:p>
          <a:p>
            <a:r>
              <a:rPr lang="en-US" dirty="0"/>
              <a:t>Because </a:t>
            </a:r>
            <a:r>
              <a:rPr lang="en-US" dirty="0" smtClean="0"/>
              <a:t>invasive species can </a:t>
            </a:r>
            <a:r>
              <a:rPr lang="en-US" dirty="0"/>
              <a:t>adapt to many kinds of habitats, they can spread to many different ecosystems</a:t>
            </a:r>
            <a:r>
              <a:rPr lang="en-US" dirty="0" smtClean="0"/>
              <a:t>.</a:t>
            </a:r>
          </a:p>
          <a:p>
            <a:pPr lvl="1"/>
            <a:r>
              <a:rPr lang="en-US" dirty="0" smtClean="0"/>
              <a:t>Unlike most native species that depend on specific conditions for nutrition, reproduction, and other needs, invasive species can meet their needs in almost any kind of habitat. </a:t>
            </a:r>
            <a:endParaRPr lang="en-US" dirty="0"/>
          </a:p>
          <a:p>
            <a:endParaRPr lang="en-US" dirty="0"/>
          </a:p>
          <a:p>
            <a:endParaRPr lang="en-US" dirty="0"/>
          </a:p>
        </p:txBody>
      </p:sp>
      <p:pic>
        <p:nvPicPr>
          <p:cNvPr id="40962" name="Picture 2" descr="http://www.clemson.edu/extension/natural_resources/wildlife/wildhogs/images/us_wildhog_maps.jpg"/>
          <p:cNvPicPr>
            <a:picLocks noChangeAspect="1" noChangeArrowheads="1"/>
          </p:cNvPicPr>
          <p:nvPr/>
        </p:nvPicPr>
        <p:blipFill>
          <a:blip r:embed="rId3" cstate="print"/>
          <a:srcRect/>
          <a:stretch>
            <a:fillRect/>
          </a:stretch>
        </p:blipFill>
        <p:spPr bwMode="auto">
          <a:xfrm>
            <a:off x="5678492" y="685800"/>
            <a:ext cx="3302965" cy="4343400"/>
          </a:xfrm>
          <a:prstGeom prst="rect">
            <a:avLst/>
          </a:prstGeom>
          <a:noFill/>
        </p:spPr>
      </p:pic>
      <p:pic>
        <p:nvPicPr>
          <p:cNvPr id="40964" name="Picture 4" descr="http://woodwayhoa.com/wp-content/uploads/2013/05/feral-hogs.jpg"/>
          <p:cNvPicPr>
            <a:picLocks noChangeAspect="1" noChangeArrowheads="1"/>
          </p:cNvPicPr>
          <p:nvPr/>
        </p:nvPicPr>
        <p:blipFill>
          <a:blip r:embed="rId4" cstate="print"/>
          <a:srcRect t="24482" r="16456"/>
          <a:stretch>
            <a:fillRect/>
          </a:stretch>
        </p:blipFill>
        <p:spPr bwMode="auto">
          <a:xfrm>
            <a:off x="6400800" y="5029200"/>
            <a:ext cx="2514600" cy="1600201"/>
          </a:xfrm>
          <a:prstGeom prst="rect">
            <a:avLst/>
          </a:prstGeom>
          <a:noFill/>
        </p:spPr>
      </p:pic>
      <p:sp>
        <p:nvSpPr>
          <p:cNvPr id="6" name="Rectangle 5"/>
          <p:cNvSpPr/>
          <p:nvPr/>
        </p:nvSpPr>
        <p:spPr>
          <a:xfrm>
            <a:off x="5791200" y="6553200"/>
            <a:ext cx="3273653" cy="230832"/>
          </a:xfrm>
          <a:prstGeom prst="rect">
            <a:avLst/>
          </a:prstGeom>
        </p:spPr>
        <p:txBody>
          <a:bodyPr wrap="none">
            <a:spAutoFit/>
          </a:bodyPr>
          <a:lstStyle/>
          <a:p>
            <a:r>
              <a:rPr lang="en-US" sz="900" i="1" dirty="0" smtClean="0">
                <a:hlinkClick r:id="rId5"/>
              </a:rPr>
              <a:t>Image Sources: www.clemson.edu</a:t>
            </a:r>
            <a:r>
              <a:rPr lang="en-US" sz="900" i="1" dirty="0" smtClean="0">
                <a:hlinkClick r:id="rId6"/>
              </a:rPr>
              <a:t>, woodwayhoa.com</a:t>
            </a:r>
            <a:endParaRPr lang="en-US" sz="900" i="1" dirty="0"/>
          </a:p>
        </p:txBody>
      </p:sp>
      <p:sp>
        <p:nvSpPr>
          <p:cNvPr id="7" name="Rounded Rectangle 6"/>
          <p:cNvSpPr/>
          <p:nvPr/>
        </p:nvSpPr>
        <p:spPr>
          <a:xfrm>
            <a:off x="6248400" y="76200"/>
            <a:ext cx="26670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The spread of feral pigs over 21 years. </a:t>
            </a:r>
            <a:endParaRPr lang="en-US" sz="1400" dirty="0"/>
          </a:p>
        </p:txBody>
      </p:sp>
    </p:spTree>
    <p:extLst>
      <p:ext uri="{BB962C8B-B14F-4D97-AF65-F5344CB8AC3E}">
        <p14:creationId xmlns:p14="http://schemas.microsoft.com/office/powerpoint/2010/main" val="3464818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581116" cy="750444"/>
          </a:xfrm>
        </p:spPr>
        <p:txBody>
          <a:bodyPr/>
          <a:lstStyle/>
          <a:p>
            <a:r>
              <a:rPr lang="en-US" dirty="0" smtClean="0"/>
              <a:t>Invasives: Step 1 </a:t>
            </a:r>
            <a:endParaRPr lang="en-US" dirty="0"/>
          </a:p>
        </p:txBody>
      </p:sp>
      <p:sp>
        <p:nvSpPr>
          <p:cNvPr id="3" name="Content Placeholder 2"/>
          <p:cNvSpPr>
            <a:spLocks noGrp="1"/>
          </p:cNvSpPr>
          <p:nvPr>
            <p:ph idx="1"/>
          </p:nvPr>
        </p:nvSpPr>
        <p:spPr>
          <a:xfrm>
            <a:off x="381000" y="1143000"/>
            <a:ext cx="8229600" cy="5562599"/>
          </a:xfrm>
        </p:spPr>
        <p:txBody>
          <a:bodyPr>
            <a:normAutofit fontScale="85000" lnSpcReduction="20000"/>
          </a:bodyPr>
          <a:lstStyle/>
          <a:p>
            <a:r>
              <a:rPr lang="en-US" b="1" dirty="0" smtClean="0"/>
              <a:t>Invasive </a:t>
            </a:r>
            <a:r>
              <a:rPr lang="en-US" b="1" dirty="0"/>
              <a:t>species rarely become established in an ecosystem unless they are aided by human activity.  </a:t>
            </a:r>
            <a:endParaRPr lang="en-US" b="1" dirty="0" smtClean="0"/>
          </a:p>
          <a:p>
            <a:pPr lvl="1"/>
            <a:r>
              <a:rPr lang="en-US" b="1" dirty="0" smtClean="0"/>
              <a:t>Human </a:t>
            </a:r>
            <a:r>
              <a:rPr lang="en-US" b="1" dirty="0"/>
              <a:t>activity can aid the establishment of invasive species in two main steps: </a:t>
            </a:r>
          </a:p>
          <a:p>
            <a:pPr lvl="1"/>
            <a:r>
              <a:rPr lang="en-US" dirty="0" smtClean="0"/>
              <a:t>Step </a:t>
            </a:r>
            <a:r>
              <a:rPr lang="en-US" dirty="0"/>
              <a:t>One: Transportation</a:t>
            </a:r>
          </a:p>
          <a:p>
            <a:pPr lvl="1"/>
            <a:r>
              <a:rPr lang="en-US" dirty="0" smtClean="0"/>
              <a:t>Step </a:t>
            </a:r>
            <a:r>
              <a:rPr lang="en-US" dirty="0"/>
              <a:t>Two: Habitat Disturbances</a:t>
            </a:r>
          </a:p>
          <a:p>
            <a:endParaRPr lang="en-US" dirty="0"/>
          </a:p>
          <a:p>
            <a:r>
              <a:rPr lang="en-US" b="1" dirty="0" smtClean="0"/>
              <a:t>Step </a:t>
            </a:r>
            <a:r>
              <a:rPr lang="en-US" b="1" dirty="0"/>
              <a:t>1: </a:t>
            </a:r>
            <a:r>
              <a:rPr lang="en-US" b="1" u="sng" dirty="0" smtClean="0"/>
              <a:t>Transportation</a:t>
            </a:r>
            <a:r>
              <a:rPr lang="en-US" b="1" dirty="0" smtClean="0"/>
              <a:t> -</a:t>
            </a:r>
            <a:r>
              <a:rPr lang="en-US" b="1" dirty="0"/>
              <a:t>Transporting </a:t>
            </a:r>
            <a:r>
              <a:rPr lang="en-US" b="1" dirty="0" smtClean="0"/>
              <a:t/>
            </a:r>
            <a:br>
              <a:rPr lang="en-US" b="1" dirty="0" smtClean="0"/>
            </a:br>
            <a:r>
              <a:rPr lang="en-US" b="1" dirty="0" smtClean="0"/>
              <a:t>invasives </a:t>
            </a:r>
            <a:r>
              <a:rPr lang="en-US" b="1" dirty="0"/>
              <a:t>allows them to gain access </a:t>
            </a:r>
            <a:r>
              <a:rPr lang="en-US" b="1" dirty="0" smtClean="0"/>
              <a:t/>
            </a:r>
            <a:br>
              <a:rPr lang="en-US" b="1" dirty="0" smtClean="0"/>
            </a:br>
            <a:r>
              <a:rPr lang="en-US" b="1" dirty="0" smtClean="0"/>
              <a:t>to ecosystems to which they </a:t>
            </a:r>
            <a:br>
              <a:rPr lang="en-US" b="1" dirty="0" smtClean="0"/>
            </a:br>
            <a:r>
              <a:rPr lang="en-US" b="1" dirty="0" smtClean="0"/>
              <a:t>otherwise would never gain access.</a:t>
            </a:r>
            <a:endParaRPr lang="en-US" b="1" dirty="0"/>
          </a:p>
          <a:p>
            <a:pPr lvl="1"/>
            <a:r>
              <a:rPr lang="en-US" dirty="0" smtClean="0"/>
              <a:t>Transporting of invasives can occur by </a:t>
            </a:r>
            <a:br>
              <a:rPr lang="en-US" dirty="0" smtClean="0"/>
            </a:br>
            <a:r>
              <a:rPr lang="en-US" dirty="0" smtClean="0"/>
              <a:t>shipping, vehicles, railroads, and even </a:t>
            </a:r>
            <a:br>
              <a:rPr lang="en-US" dirty="0" smtClean="0"/>
            </a:br>
            <a:r>
              <a:rPr lang="en-US" dirty="0" smtClean="0"/>
              <a:t>boats, clothing, and pets. </a:t>
            </a:r>
            <a:endParaRPr lang="en-US" dirty="0"/>
          </a:p>
          <a:p>
            <a:pPr lvl="1"/>
            <a:r>
              <a:rPr lang="en-US" dirty="0" smtClean="0"/>
              <a:t>Without transportation, invasives </a:t>
            </a:r>
            <a:r>
              <a:rPr lang="en-US" dirty="0"/>
              <a:t>would </a:t>
            </a:r>
            <a:r>
              <a:rPr lang="en-US" dirty="0" smtClean="0"/>
              <a:t/>
            </a:r>
            <a:br>
              <a:rPr lang="en-US" dirty="0" smtClean="0"/>
            </a:br>
            <a:r>
              <a:rPr lang="en-US" dirty="0" smtClean="0"/>
              <a:t>likely </a:t>
            </a:r>
            <a:r>
              <a:rPr lang="en-US" dirty="0"/>
              <a:t>not spread beyond their native </a:t>
            </a:r>
            <a:r>
              <a:rPr lang="en-US" dirty="0" smtClean="0"/>
              <a:t/>
            </a:r>
            <a:br>
              <a:rPr lang="en-US" dirty="0" smtClean="0"/>
            </a:br>
            <a:r>
              <a:rPr lang="en-US" dirty="0" smtClean="0"/>
              <a:t>ecosystem</a:t>
            </a:r>
            <a:r>
              <a:rPr lang="en-US" dirty="0"/>
              <a:t>.</a:t>
            </a:r>
          </a:p>
          <a:p>
            <a:endParaRPr lang="en-US" dirty="0"/>
          </a:p>
          <a:p>
            <a:pPr marL="0" indent="0">
              <a:buNone/>
            </a:pPr>
            <a:endParaRPr lang="en-US" dirty="0"/>
          </a:p>
        </p:txBody>
      </p:sp>
      <p:pic>
        <p:nvPicPr>
          <p:cNvPr id="38914" name="Picture 2" descr="http://www.charkoosta.com/2014/2014_05_08/Invasive5---R.jpg"/>
          <p:cNvPicPr>
            <a:picLocks noChangeAspect="1" noChangeArrowheads="1"/>
          </p:cNvPicPr>
          <p:nvPr/>
        </p:nvPicPr>
        <p:blipFill>
          <a:blip r:embed="rId3" cstate="print"/>
          <a:srcRect/>
          <a:stretch>
            <a:fillRect/>
          </a:stretch>
        </p:blipFill>
        <p:spPr bwMode="auto">
          <a:xfrm>
            <a:off x="6324600" y="2895600"/>
            <a:ext cx="2774950" cy="3619500"/>
          </a:xfrm>
          <a:prstGeom prst="rect">
            <a:avLst/>
          </a:prstGeom>
          <a:noFill/>
        </p:spPr>
      </p:pic>
      <p:sp>
        <p:nvSpPr>
          <p:cNvPr id="5" name="Rectangle 4"/>
          <p:cNvSpPr/>
          <p:nvPr/>
        </p:nvSpPr>
        <p:spPr>
          <a:xfrm>
            <a:off x="7034757" y="6477000"/>
            <a:ext cx="1880643" cy="230832"/>
          </a:xfrm>
          <a:prstGeom prst="rect">
            <a:avLst/>
          </a:prstGeom>
        </p:spPr>
        <p:txBody>
          <a:bodyPr wrap="none">
            <a:spAutoFit/>
          </a:bodyPr>
          <a:lstStyle/>
          <a:p>
            <a:r>
              <a:rPr lang="en-US" sz="900" i="1" dirty="0" smtClean="0">
                <a:hlinkClick r:id="rId4"/>
              </a:rPr>
              <a:t>Source: www.charkoosta.com</a:t>
            </a:r>
            <a:endParaRPr lang="en-US" sz="900" i="1" dirty="0"/>
          </a:p>
        </p:txBody>
      </p:sp>
    </p:spTree>
    <p:extLst>
      <p:ext uri="{BB962C8B-B14F-4D97-AF65-F5344CB8AC3E}">
        <p14:creationId xmlns:p14="http://schemas.microsoft.com/office/powerpoint/2010/main" val="370069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Invasives: Step </a:t>
            </a:r>
            <a:r>
              <a:rPr lang="en-US" dirty="0" smtClean="0"/>
              <a:t>2</a:t>
            </a:r>
            <a:endParaRPr lang="en-US" dirty="0"/>
          </a:p>
        </p:txBody>
      </p:sp>
      <p:sp>
        <p:nvSpPr>
          <p:cNvPr id="3" name="Content Placeholder 2"/>
          <p:cNvSpPr>
            <a:spLocks noGrp="1"/>
          </p:cNvSpPr>
          <p:nvPr>
            <p:ph idx="1"/>
          </p:nvPr>
        </p:nvSpPr>
        <p:spPr>
          <a:xfrm>
            <a:off x="457200" y="1066800"/>
            <a:ext cx="8229600" cy="5638799"/>
          </a:xfrm>
        </p:spPr>
        <p:txBody>
          <a:bodyPr>
            <a:normAutofit fontScale="62500" lnSpcReduction="20000"/>
          </a:bodyPr>
          <a:lstStyle/>
          <a:p>
            <a:r>
              <a:rPr lang="en-US" b="1" dirty="0"/>
              <a:t>Step 2: A </a:t>
            </a:r>
            <a:r>
              <a:rPr lang="en-US" b="1" u="sng" dirty="0"/>
              <a:t>habitat disturbance</a:t>
            </a:r>
            <a:r>
              <a:rPr lang="en-US" b="1" dirty="0"/>
              <a:t> is when the normal function of a habitat is disrupted by an outside force</a:t>
            </a:r>
            <a:r>
              <a:rPr lang="en-US" b="1" dirty="0" smtClean="0"/>
              <a:t>.</a:t>
            </a:r>
          </a:p>
          <a:p>
            <a:pPr lvl="1"/>
            <a:r>
              <a:rPr lang="en-US" dirty="0" smtClean="0"/>
              <a:t>Habitat disturbances enable a newly-transported invasive species to displace native species; without the disturbance, it is possible that the invasive species would be unable to become established. </a:t>
            </a:r>
            <a:endParaRPr lang="en-US" dirty="0"/>
          </a:p>
          <a:p>
            <a:pPr lvl="1"/>
            <a:r>
              <a:rPr lang="en-US" dirty="0" smtClean="0"/>
              <a:t>Habitat </a:t>
            </a:r>
            <a:r>
              <a:rPr lang="en-US" dirty="0"/>
              <a:t>d</a:t>
            </a:r>
            <a:r>
              <a:rPr lang="en-US" dirty="0" smtClean="0"/>
              <a:t>isturbances </a:t>
            </a:r>
            <a:r>
              <a:rPr lang="en-US" dirty="0"/>
              <a:t>can be natural; for example, if a forest fire, tornado, or volcano disrupts an ecosystem, a newly-introduced invasive plant may be the first to take over that ecosystem.</a:t>
            </a:r>
          </a:p>
          <a:p>
            <a:pPr lvl="1"/>
            <a:r>
              <a:rPr lang="en-US" dirty="0" smtClean="0"/>
              <a:t>Habitat </a:t>
            </a:r>
            <a:r>
              <a:rPr lang="en-US" dirty="0"/>
              <a:t>d</a:t>
            </a:r>
            <a:r>
              <a:rPr lang="en-US" dirty="0" smtClean="0"/>
              <a:t>isturbances </a:t>
            </a:r>
            <a:r>
              <a:rPr lang="en-US" dirty="0"/>
              <a:t>can also be manmade; for example, the building of roads, conversion of habitat into agricultural land, or suburban sprawl may allow an invasive species to become established in an area that previously was dominated by native species. </a:t>
            </a:r>
          </a:p>
          <a:p>
            <a:pPr marL="411480" lvl="1" indent="0">
              <a:buNone/>
            </a:pPr>
            <a:endParaRPr lang="en-US" dirty="0" smtClean="0"/>
          </a:p>
          <a:p>
            <a:r>
              <a:rPr lang="en-US" b="1" dirty="0" smtClean="0"/>
              <a:t>Step </a:t>
            </a:r>
            <a:r>
              <a:rPr lang="en-US" b="1" dirty="0"/>
              <a:t>2.1: Additional human disturbances can continue to occur long after the initial disturbance that allowed the invasive species to become established. </a:t>
            </a:r>
          </a:p>
          <a:p>
            <a:pPr lvl="1"/>
            <a:r>
              <a:rPr lang="en-US" dirty="0" smtClean="0"/>
              <a:t>For </a:t>
            </a:r>
            <a:r>
              <a:rPr lang="en-US" dirty="0"/>
              <a:t>example, after house development is built on an area that previously had habitat, disturbances may continue to occur from the repeated mowing and spraying of herbicides by homeowners.</a:t>
            </a:r>
          </a:p>
          <a:p>
            <a:pPr lvl="1"/>
            <a:r>
              <a:rPr lang="en-US" dirty="0" smtClean="0"/>
              <a:t>This </a:t>
            </a:r>
            <a:r>
              <a:rPr lang="en-US" dirty="0"/>
              <a:t>kind of activity makes native species less competitive. </a:t>
            </a:r>
          </a:p>
          <a:p>
            <a:pPr lvl="1"/>
            <a:r>
              <a:rPr lang="en-US" dirty="0" smtClean="0"/>
              <a:t>Equipment</a:t>
            </a:r>
            <a:r>
              <a:rPr lang="en-US" dirty="0"/>
              <a:t>, people, and introduced animals will help spread the seeds of invasive plants.</a:t>
            </a:r>
          </a:p>
        </p:txBody>
      </p:sp>
    </p:spTree>
    <p:extLst>
      <p:ext uri="{BB962C8B-B14F-4D97-AF65-F5344CB8AC3E}">
        <p14:creationId xmlns:p14="http://schemas.microsoft.com/office/powerpoint/2010/main" val="264779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84" y="76200"/>
            <a:ext cx="7581116" cy="750444"/>
          </a:xfrm>
        </p:spPr>
        <p:txBody>
          <a:bodyPr>
            <a:normAutofit fontScale="90000"/>
          </a:bodyPr>
          <a:lstStyle/>
          <a:p>
            <a:r>
              <a:rPr lang="en-US" dirty="0"/>
              <a:t>Invasive Species </a:t>
            </a:r>
            <a:r>
              <a:rPr lang="en-US" dirty="0" smtClean="0"/>
              <a:t/>
            </a:r>
            <a:br>
              <a:rPr lang="en-US" dirty="0" smtClean="0"/>
            </a:br>
            <a:r>
              <a:rPr lang="en-US" dirty="0" smtClean="0"/>
              <a:t>problems </a:t>
            </a:r>
            <a:r>
              <a:rPr lang="en-US" dirty="0"/>
              <a:t>in the US</a:t>
            </a:r>
          </a:p>
        </p:txBody>
      </p:sp>
      <p:sp>
        <p:nvSpPr>
          <p:cNvPr id="3" name="Content Placeholder 2"/>
          <p:cNvSpPr>
            <a:spLocks noGrp="1"/>
          </p:cNvSpPr>
          <p:nvPr>
            <p:ph idx="1"/>
          </p:nvPr>
        </p:nvSpPr>
        <p:spPr>
          <a:xfrm>
            <a:off x="457200" y="1143000"/>
            <a:ext cx="5867400" cy="5638799"/>
          </a:xfrm>
        </p:spPr>
        <p:txBody>
          <a:bodyPr>
            <a:normAutofit fontScale="92500" lnSpcReduction="20000"/>
          </a:bodyPr>
          <a:lstStyle/>
          <a:p>
            <a:r>
              <a:rPr lang="en-US" sz="2400" b="1" dirty="0" smtClean="0"/>
              <a:t>Invasive </a:t>
            </a:r>
            <a:r>
              <a:rPr lang="en-US" sz="2400" b="1" dirty="0"/>
              <a:t>Species are a problem within the </a:t>
            </a:r>
            <a:r>
              <a:rPr lang="en-US" sz="2400" b="1" dirty="0" smtClean="0"/>
              <a:t>US. A few well-known examples include… </a:t>
            </a:r>
            <a:endParaRPr lang="en-US" sz="2400" b="1" dirty="0"/>
          </a:p>
          <a:p>
            <a:pPr lvl="1"/>
            <a:r>
              <a:rPr lang="en-US" sz="2000" b="1" dirty="0" smtClean="0"/>
              <a:t>Gypsy Moth</a:t>
            </a:r>
            <a:r>
              <a:rPr lang="en-US" sz="2000" dirty="0" smtClean="0"/>
              <a:t>: A fast-spreading moth that voraciously eats deciduous leaves with </a:t>
            </a:r>
            <a:r>
              <a:rPr lang="en-US" sz="2000" dirty="0"/>
              <a:t>economic cost of </a:t>
            </a:r>
            <a:r>
              <a:rPr lang="en-US" sz="2000" dirty="0" smtClean="0"/>
              <a:t>about $30 </a:t>
            </a:r>
            <a:r>
              <a:rPr lang="en-US" sz="2000" dirty="0"/>
              <a:t>million a year for the past 20 years</a:t>
            </a:r>
            <a:r>
              <a:rPr lang="en-US" sz="2000" dirty="0" smtClean="0"/>
              <a:t>.</a:t>
            </a:r>
            <a:endParaRPr lang="en-US" sz="2000" dirty="0"/>
          </a:p>
          <a:p>
            <a:pPr lvl="1"/>
            <a:r>
              <a:rPr lang="en-US" sz="2000" b="1" dirty="0" smtClean="0"/>
              <a:t>Emerald </a:t>
            </a:r>
            <a:r>
              <a:rPr lang="en-US" sz="2000" b="1" dirty="0"/>
              <a:t>Ash </a:t>
            </a:r>
            <a:r>
              <a:rPr lang="en-US" sz="2000" b="1" dirty="0" smtClean="0"/>
              <a:t>Borer </a:t>
            </a:r>
            <a:r>
              <a:rPr lang="en-US" sz="2000" dirty="0" smtClean="0"/>
              <a:t>a small green beetle that bores under the bark of trees, disrupting the flow of sap and sugars in the tree and slowing starving the tree’s cells. So far it has killed 17 million ash trees at an estimated cost of $10.7 billion</a:t>
            </a:r>
            <a:endParaRPr lang="en-US" sz="2000" dirty="0"/>
          </a:p>
          <a:p>
            <a:pPr lvl="1"/>
            <a:r>
              <a:rPr lang="en-US" sz="2000" b="1" dirty="0" smtClean="0"/>
              <a:t>Asian Carp: </a:t>
            </a:r>
            <a:r>
              <a:rPr lang="en-US" sz="2000" dirty="0" smtClean="0"/>
              <a:t>a large fish (30-100 lbs) that crowds out almost all other fish in an ecosystem and depletes an aquatic habitat by consuming plankton, the base of the aquatic food chain. </a:t>
            </a:r>
          </a:p>
          <a:p>
            <a:pPr lvl="1"/>
            <a:r>
              <a:rPr lang="en-US" sz="2000" b="1" dirty="0" smtClean="0"/>
              <a:t>Buckthorn</a:t>
            </a:r>
            <a:r>
              <a:rPr lang="en-US" sz="2000" dirty="0" smtClean="0"/>
              <a:t>: a landscaping tree </a:t>
            </a:r>
            <a:br>
              <a:rPr lang="en-US" sz="2000" dirty="0" smtClean="0"/>
            </a:br>
            <a:r>
              <a:rPr lang="en-US" sz="2000" dirty="0" smtClean="0"/>
              <a:t>introduced in the 1800s that is now overtaking many US wooded areas.  </a:t>
            </a:r>
            <a:endParaRPr lang="en-US" sz="2000" dirty="0"/>
          </a:p>
        </p:txBody>
      </p:sp>
      <p:pic>
        <p:nvPicPr>
          <p:cNvPr id="34818" name="Picture 2" descr="http://www.fs.fed.us/ne/morgantown/4557/gmoth/gypsy.jpg"/>
          <p:cNvPicPr>
            <a:picLocks noChangeAspect="1" noChangeArrowheads="1"/>
          </p:cNvPicPr>
          <p:nvPr/>
        </p:nvPicPr>
        <p:blipFill>
          <a:blip r:embed="rId3" cstate="print"/>
          <a:srcRect/>
          <a:stretch>
            <a:fillRect/>
          </a:stretch>
        </p:blipFill>
        <p:spPr bwMode="auto">
          <a:xfrm>
            <a:off x="6324600" y="0"/>
            <a:ext cx="2591486" cy="1905000"/>
          </a:xfrm>
          <a:prstGeom prst="rect">
            <a:avLst/>
          </a:prstGeom>
          <a:noFill/>
        </p:spPr>
      </p:pic>
      <p:sp>
        <p:nvSpPr>
          <p:cNvPr id="5" name="Rectangle 4"/>
          <p:cNvSpPr/>
          <p:nvPr/>
        </p:nvSpPr>
        <p:spPr>
          <a:xfrm>
            <a:off x="6400800" y="1902768"/>
            <a:ext cx="1410964" cy="230832"/>
          </a:xfrm>
          <a:prstGeom prst="rect">
            <a:avLst/>
          </a:prstGeom>
        </p:spPr>
        <p:txBody>
          <a:bodyPr wrap="none">
            <a:spAutoFit/>
          </a:bodyPr>
          <a:lstStyle/>
          <a:p>
            <a:r>
              <a:rPr lang="en-US" sz="900" dirty="0" smtClean="0">
                <a:hlinkClick r:id="rId4"/>
              </a:rPr>
              <a:t>Source: www.fs.fed.us</a:t>
            </a:r>
            <a:endParaRPr lang="en-US" sz="900" dirty="0"/>
          </a:p>
        </p:txBody>
      </p:sp>
      <p:pic>
        <p:nvPicPr>
          <p:cNvPr id="34820" name="Picture 4" descr="http://www.hungrypests.com/img/the-threat/emerald-ash-borer/small/EmeraldAshBorer2.jpg"/>
          <p:cNvPicPr>
            <a:picLocks noChangeAspect="1" noChangeArrowheads="1"/>
          </p:cNvPicPr>
          <p:nvPr/>
        </p:nvPicPr>
        <p:blipFill>
          <a:blip r:embed="rId5" cstate="print"/>
          <a:srcRect l="27297" t="24348" r="13911" b="9565"/>
          <a:stretch>
            <a:fillRect/>
          </a:stretch>
        </p:blipFill>
        <p:spPr bwMode="auto">
          <a:xfrm>
            <a:off x="6324600" y="2158093"/>
            <a:ext cx="2590800" cy="1758043"/>
          </a:xfrm>
          <a:prstGeom prst="rect">
            <a:avLst/>
          </a:prstGeom>
          <a:noFill/>
        </p:spPr>
      </p:pic>
      <p:sp>
        <p:nvSpPr>
          <p:cNvPr id="7" name="Rectangle 6"/>
          <p:cNvSpPr/>
          <p:nvPr/>
        </p:nvSpPr>
        <p:spPr>
          <a:xfrm>
            <a:off x="6324600" y="3886200"/>
            <a:ext cx="1919115" cy="230832"/>
          </a:xfrm>
          <a:prstGeom prst="rect">
            <a:avLst/>
          </a:prstGeom>
        </p:spPr>
        <p:txBody>
          <a:bodyPr wrap="none">
            <a:spAutoFit/>
          </a:bodyPr>
          <a:lstStyle/>
          <a:p>
            <a:r>
              <a:rPr lang="en-US" sz="900" i="1" dirty="0" smtClean="0">
                <a:hlinkClick r:id="rId6"/>
              </a:rPr>
              <a:t>Source: www.hungrypests.com</a:t>
            </a:r>
            <a:endParaRPr lang="en-US" sz="900" i="1" dirty="0"/>
          </a:p>
        </p:txBody>
      </p:sp>
      <p:pic>
        <p:nvPicPr>
          <p:cNvPr id="34822" name="Picture 6" descr="http://www.activistangler.com/storage/Asian%20carp%20Illinois%20River.jpg?__SQUARESPACE_CACHEVERSION=1391618196535"/>
          <p:cNvPicPr>
            <a:picLocks noChangeAspect="1" noChangeArrowheads="1"/>
          </p:cNvPicPr>
          <p:nvPr/>
        </p:nvPicPr>
        <p:blipFill>
          <a:blip r:embed="rId7" cstate="print"/>
          <a:srcRect l="5435" t="8696" r="9783" b="13043"/>
          <a:stretch>
            <a:fillRect/>
          </a:stretch>
        </p:blipFill>
        <p:spPr bwMode="auto">
          <a:xfrm>
            <a:off x="6324600" y="4114800"/>
            <a:ext cx="2590800" cy="1793631"/>
          </a:xfrm>
          <a:prstGeom prst="rect">
            <a:avLst/>
          </a:prstGeom>
          <a:noFill/>
        </p:spPr>
      </p:pic>
      <p:sp>
        <p:nvSpPr>
          <p:cNvPr id="9" name="Rectangle 8"/>
          <p:cNvSpPr/>
          <p:nvPr/>
        </p:nvSpPr>
        <p:spPr>
          <a:xfrm>
            <a:off x="6920943" y="5865168"/>
            <a:ext cx="1994457" cy="230832"/>
          </a:xfrm>
          <a:prstGeom prst="rect">
            <a:avLst/>
          </a:prstGeom>
        </p:spPr>
        <p:txBody>
          <a:bodyPr wrap="none">
            <a:spAutoFit/>
          </a:bodyPr>
          <a:lstStyle/>
          <a:p>
            <a:r>
              <a:rPr lang="en-US" sz="900" dirty="0" smtClean="0">
                <a:hlinkClick r:id="rId8"/>
              </a:rPr>
              <a:t>Source: www.activistangler.com</a:t>
            </a:r>
            <a:endParaRPr lang="en-US" sz="900" dirty="0"/>
          </a:p>
        </p:txBody>
      </p:sp>
      <p:sp>
        <p:nvSpPr>
          <p:cNvPr id="11" name="Rectangle 10"/>
          <p:cNvSpPr/>
          <p:nvPr/>
        </p:nvSpPr>
        <p:spPr>
          <a:xfrm>
            <a:off x="6479773" y="6627168"/>
            <a:ext cx="1978427" cy="230832"/>
          </a:xfrm>
          <a:prstGeom prst="rect">
            <a:avLst/>
          </a:prstGeom>
        </p:spPr>
        <p:txBody>
          <a:bodyPr wrap="none">
            <a:spAutoFit/>
          </a:bodyPr>
          <a:lstStyle/>
          <a:p>
            <a:r>
              <a:rPr lang="en-US" sz="900" i="1" dirty="0" smtClean="0">
                <a:hlinkClick r:id="rId9"/>
              </a:rPr>
              <a:t>Source: www.lapisandgold.com</a:t>
            </a:r>
            <a:endParaRPr lang="en-US" sz="900" i="1" dirty="0"/>
          </a:p>
        </p:txBody>
      </p:sp>
      <p:pic>
        <p:nvPicPr>
          <p:cNvPr id="12" name="Picture 2" descr="http://www.lapisandgold.com/images/buckthorn%20large.jpg"/>
          <p:cNvPicPr>
            <a:picLocks noChangeAspect="1" noChangeArrowheads="1"/>
          </p:cNvPicPr>
          <p:nvPr/>
        </p:nvPicPr>
        <p:blipFill>
          <a:blip r:embed="rId10" cstate="print">
            <a:clrChange>
              <a:clrFrom>
                <a:srgbClr val="F9F9F8"/>
              </a:clrFrom>
              <a:clrTo>
                <a:srgbClr val="F9F9F8">
                  <a:alpha val="0"/>
                </a:srgbClr>
              </a:clrTo>
            </a:clrChange>
          </a:blip>
          <a:srcRect l="55556"/>
          <a:stretch>
            <a:fillRect/>
          </a:stretch>
        </p:blipFill>
        <p:spPr bwMode="auto">
          <a:xfrm rot="5400000" flipH="1">
            <a:off x="7378948" y="4940548"/>
            <a:ext cx="863106" cy="2666998"/>
          </a:xfrm>
          <a:prstGeom prst="rect">
            <a:avLst/>
          </a:prstGeom>
          <a:noFill/>
        </p:spPr>
      </p:pic>
      <p:pic>
        <p:nvPicPr>
          <p:cNvPr id="10" name="Picture 2" descr="http://www.lapisandgold.com/images/buckthorn%20large.jpg"/>
          <p:cNvPicPr>
            <a:picLocks noChangeAspect="1" noChangeArrowheads="1"/>
          </p:cNvPicPr>
          <p:nvPr/>
        </p:nvPicPr>
        <p:blipFill>
          <a:blip r:embed="rId10" cstate="print">
            <a:clrChange>
              <a:clrFrom>
                <a:srgbClr val="FEFEFE"/>
              </a:clrFrom>
              <a:clrTo>
                <a:srgbClr val="FEFEFE">
                  <a:alpha val="0"/>
                </a:srgbClr>
              </a:clrTo>
            </a:clrChange>
          </a:blip>
          <a:srcRect r="63929" b="55859"/>
          <a:stretch>
            <a:fillRect/>
          </a:stretch>
        </p:blipFill>
        <p:spPr bwMode="auto">
          <a:xfrm rot="16361042" flipH="1">
            <a:off x="5429454" y="5300924"/>
            <a:ext cx="1160079" cy="1949626"/>
          </a:xfrm>
          <a:prstGeom prst="rect">
            <a:avLst/>
          </a:prstGeom>
          <a:noFill/>
        </p:spPr>
      </p:pic>
    </p:spTree>
    <p:extLst>
      <p:ext uri="{BB962C8B-B14F-4D97-AF65-F5344CB8AC3E}">
        <p14:creationId xmlns:p14="http://schemas.microsoft.com/office/powerpoint/2010/main" val="8993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Gypsy Moth</a:t>
            </a:r>
          </a:p>
        </p:txBody>
      </p:sp>
      <p:sp>
        <p:nvSpPr>
          <p:cNvPr id="3" name="Content Placeholder 2"/>
          <p:cNvSpPr>
            <a:spLocks noGrp="1"/>
          </p:cNvSpPr>
          <p:nvPr>
            <p:ph idx="1"/>
          </p:nvPr>
        </p:nvSpPr>
        <p:spPr>
          <a:xfrm>
            <a:off x="457200" y="1143000"/>
            <a:ext cx="8229600" cy="5714999"/>
          </a:xfrm>
        </p:spPr>
        <p:txBody>
          <a:bodyPr>
            <a:normAutofit fontScale="62500" lnSpcReduction="20000"/>
          </a:bodyPr>
          <a:lstStyle/>
          <a:p>
            <a:r>
              <a:rPr lang="en-US" b="1" dirty="0" smtClean="0"/>
              <a:t>The </a:t>
            </a:r>
            <a:r>
              <a:rPr lang="en-US" b="1" dirty="0"/>
              <a:t>gypsy moth is an invasive forest pest from Europe that is one of the most damaging tree defoliators currently in the U.S.</a:t>
            </a:r>
          </a:p>
          <a:p>
            <a:pPr lvl="1"/>
            <a:r>
              <a:rPr lang="en-US" dirty="0" smtClean="0"/>
              <a:t>The gypsy moth is a tree defoliator, meaning it strips the trees of their leaves. </a:t>
            </a:r>
          </a:p>
          <a:p>
            <a:pPr lvl="1"/>
            <a:r>
              <a:rPr lang="en-US" dirty="0"/>
              <a:t>The caterpillar state of the gypsy life cycle is when the damaging effects occur. When full grown the gypsy moth only live 1-2 weeks to reproduce and then die.</a:t>
            </a:r>
          </a:p>
          <a:p>
            <a:pPr lvl="1"/>
            <a:r>
              <a:rPr lang="en-US" dirty="0" smtClean="0"/>
              <a:t>Each </a:t>
            </a:r>
            <a:r>
              <a:rPr lang="en-US" dirty="0"/>
              <a:t>female can lay an egg mass with 400-600 eggs in each mass. The eggs are laid in July and hatch into caterpillars the following year in April.  </a:t>
            </a:r>
          </a:p>
          <a:p>
            <a:pPr marL="457200" lvl="1" indent="0">
              <a:buNone/>
            </a:pPr>
            <a:endParaRPr lang="en-US" dirty="0"/>
          </a:p>
          <a:p>
            <a:r>
              <a:rPr lang="en-US" b="1" dirty="0" smtClean="0"/>
              <a:t>Gypsy </a:t>
            </a:r>
            <a:r>
              <a:rPr lang="en-US" b="1" dirty="0"/>
              <a:t>moths feed off of 500 different tree species, allowing them to consume entire stands of forests. The problem is amount of defoliation, </a:t>
            </a:r>
            <a:r>
              <a:rPr lang="en-US" b="1" dirty="0" smtClean="0"/>
              <a:t>or loss </a:t>
            </a:r>
            <a:r>
              <a:rPr lang="en-US" b="1" dirty="0"/>
              <a:t>of the tree’s leaves, the caterpillars cause. </a:t>
            </a:r>
          </a:p>
          <a:p>
            <a:pPr lvl="1"/>
            <a:r>
              <a:rPr lang="en-US" dirty="0" smtClean="0"/>
              <a:t>Light </a:t>
            </a:r>
            <a:r>
              <a:rPr lang="en-US" dirty="0"/>
              <a:t>defoliation is defined as 0 to 30% loss of foliage and has minimal impact of the trees livelihood. . Defoliation is barely detectable.</a:t>
            </a:r>
          </a:p>
          <a:p>
            <a:pPr lvl="1"/>
            <a:r>
              <a:rPr lang="en-US" dirty="0" smtClean="0"/>
              <a:t> </a:t>
            </a:r>
            <a:r>
              <a:rPr lang="en-US" dirty="0"/>
              <a:t>Moderate defoliation is defined as 31 to 50% loss of foliage. At this level of loss, trees have enough foliage to live,  </a:t>
            </a:r>
          </a:p>
          <a:p>
            <a:pPr lvl="1"/>
            <a:r>
              <a:rPr lang="en-US" dirty="0" smtClean="0"/>
              <a:t>Heavy </a:t>
            </a:r>
            <a:r>
              <a:rPr lang="en-US" dirty="0"/>
              <a:t>defoliation is when 51% or more of the foliage is removed from a tree. Many trees can withstand one year with heavy </a:t>
            </a:r>
            <a:r>
              <a:rPr lang="en-US" dirty="0" smtClean="0"/>
              <a:t>defoliation; </a:t>
            </a:r>
            <a:r>
              <a:rPr lang="en-US" dirty="0"/>
              <a:t>however if they experience it in consecutive years the trees have a higher rate of mortality.  </a:t>
            </a:r>
          </a:p>
          <a:p>
            <a:pPr lvl="1"/>
            <a:r>
              <a:rPr lang="en-US" dirty="0" smtClean="0"/>
              <a:t>Around </a:t>
            </a:r>
            <a:r>
              <a:rPr lang="en-US" dirty="0"/>
              <a:t>the 50% defoliation level, many trees produce new growth of leaves. When trees produce new growth or </a:t>
            </a:r>
            <a:r>
              <a:rPr lang="en-US" dirty="0" err="1" smtClean="0"/>
              <a:t>refoliate</a:t>
            </a:r>
            <a:r>
              <a:rPr lang="en-US" dirty="0" smtClean="0"/>
              <a:t> </a:t>
            </a:r>
            <a:r>
              <a:rPr lang="en-US" dirty="0"/>
              <a:t>within the same year, they are put under more stress and increases the risk of the life of the tree. </a:t>
            </a:r>
          </a:p>
        </p:txBody>
      </p:sp>
      <p:pic>
        <p:nvPicPr>
          <p:cNvPr id="32770"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l="70718"/>
          <a:stretch>
            <a:fillRect/>
          </a:stretch>
        </p:blipFill>
        <p:spPr bwMode="auto">
          <a:xfrm rot="683743">
            <a:off x="8239260" y="3965009"/>
            <a:ext cx="1009650" cy="2124075"/>
          </a:xfrm>
          <a:prstGeom prst="rect">
            <a:avLst/>
          </a:prstGeom>
          <a:noFill/>
        </p:spPr>
      </p:pic>
      <p:sp>
        <p:nvSpPr>
          <p:cNvPr id="5" name="Rectangle 4"/>
          <p:cNvSpPr/>
          <p:nvPr/>
        </p:nvSpPr>
        <p:spPr>
          <a:xfrm>
            <a:off x="6976419" y="6627168"/>
            <a:ext cx="2167581" cy="230832"/>
          </a:xfrm>
          <a:prstGeom prst="rect">
            <a:avLst/>
          </a:prstGeom>
        </p:spPr>
        <p:txBody>
          <a:bodyPr wrap="none">
            <a:spAutoFit/>
          </a:bodyPr>
          <a:lstStyle/>
          <a:p>
            <a:r>
              <a:rPr lang="en-US" sz="900" i="1" dirty="0" smtClean="0">
                <a:hlinkClick r:id="rId4"/>
              </a:rPr>
              <a:t>Source: animals.howstuffworks.com</a:t>
            </a:r>
            <a:endParaRPr lang="en-US" sz="900" i="1" dirty="0"/>
          </a:p>
        </p:txBody>
      </p:sp>
      <p:pic>
        <p:nvPicPr>
          <p:cNvPr id="6"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l="70718"/>
          <a:stretch>
            <a:fillRect/>
          </a:stretch>
        </p:blipFill>
        <p:spPr bwMode="auto">
          <a:xfrm rot="18932008" flipH="1">
            <a:off x="8295598" y="-636277"/>
            <a:ext cx="1009650" cy="2124075"/>
          </a:xfrm>
          <a:prstGeom prst="rect">
            <a:avLst/>
          </a:prstGeom>
          <a:noFill/>
        </p:spPr>
      </p:pic>
      <p:pic>
        <p:nvPicPr>
          <p:cNvPr id="7"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l="70718"/>
          <a:stretch>
            <a:fillRect/>
          </a:stretch>
        </p:blipFill>
        <p:spPr bwMode="auto">
          <a:xfrm rot="20916257" flipH="1">
            <a:off x="-181110" y="4655117"/>
            <a:ext cx="1009650" cy="2124075"/>
          </a:xfrm>
          <a:prstGeom prst="rect">
            <a:avLst/>
          </a:prstGeom>
          <a:noFill/>
        </p:spPr>
      </p:pic>
      <p:pic>
        <p:nvPicPr>
          <p:cNvPr id="8"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l="70718"/>
          <a:stretch>
            <a:fillRect/>
          </a:stretch>
        </p:blipFill>
        <p:spPr bwMode="auto">
          <a:xfrm rot="683743">
            <a:off x="-333511" y="-1062036"/>
            <a:ext cx="1009650" cy="2124075"/>
          </a:xfrm>
          <a:prstGeom prst="rect">
            <a:avLst/>
          </a:prstGeom>
          <a:noFill/>
        </p:spPr>
      </p:pic>
    </p:spTree>
    <p:extLst>
      <p:ext uri="{BB962C8B-B14F-4D97-AF65-F5344CB8AC3E}">
        <p14:creationId xmlns:p14="http://schemas.microsoft.com/office/powerpoint/2010/main" val="50103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Management of the Gypsy Moth</a:t>
            </a:r>
            <a:endParaRPr lang="en-US" dirty="0"/>
          </a:p>
        </p:txBody>
      </p:sp>
      <p:sp>
        <p:nvSpPr>
          <p:cNvPr id="3" name="Content Placeholder 2"/>
          <p:cNvSpPr>
            <a:spLocks noGrp="1"/>
          </p:cNvSpPr>
          <p:nvPr>
            <p:ph idx="1"/>
          </p:nvPr>
        </p:nvSpPr>
        <p:spPr>
          <a:xfrm>
            <a:off x="457200" y="1066800"/>
            <a:ext cx="8229600" cy="5791200"/>
          </a:xfrm>
        </p:spPr>
        <p:txBody>
          <a:bodyPr>
            <a:normAutofit fontScale="85000" lnSpcReduction="20000"/>
          </a:bodyPr>
          <a:lstStyle/>
          <a:p>
            <a:r>
              <a:rPr lang="en-US" b="1" dirty="0" smtClean="0"/>
              <a:t>The </a:t>
            </a:r>
            <a:r>
              <a:rPr lang="en-US" b="1" dirty="0"/>
              <a:t>Gypsy </a:t>
            </a:r>
            <a:r>
              <a:rPr lang="en-US" b="1" dirty="0" smtClean="0"/>
              <a:t>Moth can be controlled </a:t>
            </a:r>
            <a:r>
              <a:rPr lang="en-US" dirty="0" smtClean="0"/>
              <a:t>in </a:t>
            </a:r>
            <a:r>
              <a:rPr lang="en-US" b="1" dirty="0" smtClean="0"/>
              <a:t>four </a:t>
            </a:r>
            <a:r>
              <a:rPr lang="en-US" b="1" dirty="0"/>
              <a:t>ways</a:t>
            </a:r>
            <a:r>
              <a:rPr lang="en-US" b="1" dirty="0" smtClean="0"/>
              <a:t>…</a:t>
            </a:r>
            <a:endParaRPr lang="en-US" b="1" dirty="0"/>
          </a:p>
          <a:p>
            <a:pPr lvl="1"/>
            <a:r>
              <a:rPr lang="en-US" b="1" dirty="0" smtClean="0"/>
              <a:t>Natural </a:t>
            </a:r>
            <a:r>
              <a:rPr lang="en-US" b="1" dirty="0"/>
              <a:t>Management- </a:t>
            </a:r>
            <a:r>
              <a:rPr lang="en-US" dirty="0"/>
              <a:t>Air temperatures of minus 20°F or colder during the winter will destroy exposed eggs. </a:t>
            </a:r>
            <a:r>
              <a:rPr lang="en-US" dirty="0" smtClean="0"/>
              <a:t>Freezing </a:t>
            </a:r>
            <a:r>
              <a:rPr lang="en-US" dirty="0"/>
              <a:t>temperatures in early May, after hatch, may also kill many larvae</a:t>
            </a:r>
            <a:r>
              <a:rPr lang="en-US" dirty="0" smtClean="0"/>
              <a:t>.</a:t>
            </a:r>
            <a:endParaRPr lang="en-US" dirty="0"/>
          </a:p>
          <a:p>
            <a:pPr lvl="1"/>
            <a:r>
              <a:rPr lang="en-US" b="1" dirty="0" smtClean="0"/>
              <a:t>Nonchemical </a:t>
            </a:r>
            <a:r>
              <a:rPr lang="en-US" b="1" dirty="0"/>
              <a:t>or Mechanical Management- </a:t>
            </a:r>
            <a:r>
              <a:rPr lang="en-US" dirty="0"/>
              <a:t>When the caterpillars are half-grown, many of them feed at night and crawl down the tree in the morning to seek shelter during the day. Tree trunks may be encircled with a piece of burlap or similar material. This burlap apron provides a place under which larvae rest and can later be killed. </a:t>
            </a:r>
          </a:p>
          <a:p>
            <a:pPr lvl="1"/>
            <a:r>
              <a:rPr lang="en-US" b="1" dirty="0" smtClean="0"/>
              <a:t>Biological </a:t>
            </a:r>
            <a:r>
              <a:rPr lang="en-US" b="1" dirty="0"/>
              <a:t>Control Management- </a:t>
            </a:r>
            <a:r>
              <a:rPr lang="en-US" dirty="0"/>
              <a:t>There are some native predators and parasitoids that attack life stages of this key pest. </a:t>
            </a:r>
            <a:r>
              <a:rPr lang="en-US" dirty="0" smtClean="0"/>
              <a:t>However</a:t>
            </a:r>
            <a:r>
              <a:rPr lang="en-US" dirty="0"/>
              <a:t>, the parasitoids and predators do not provide an immediate solution to an infestation</a:t>
            </a:r>
            <a:r>
              <a:rPr lang="en-US" dirty="0" smtClean="0"/>
              <a:t>.</a:t>
            </a:r>
            <a:endParaRPr lang="en-US" dirty="0"/>
          </a:p>
          <a:p>
            <a:pPr lvl="1"/>
            <a:r>
              <a:rPr lang="en-US" b="1" dirty="0" smtClean="0"/>
              <a:t>Chemical </a:t>
            </a:r>
            <a:r>
              <a:rPr lang="en-US" b="1" dirty="0"/>
              <a:t>Management- </a:t>
            </a:r>
            <a:r>
              <a:rPr lang="en-US" dirty="0"/>
              <a:t>Several insecticides are registered for effective management of this pest. Applications should be made according to label </a:t>
            </a:r>
            <a:r>
              <a:rPr lang="en-US" dirty="0" smtClean="0"/>
              <a:t>directions. To </a:t>
            </a:r>
            <a:r>
              <a:rPr lang="en-US" dirty="0"/>
              <a:t>maintain good plant health, applications should made before serious defoliation occurs.</a:t>
            </a:r>
          </a:p>
        </p:txBody>
      </p:sp>
      <p:pic>
        <p:nvPicPr>
          <p:cNvPr id="30722"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r="27072"/>
          <a:stretch>
            <a:fillRect/>
          </a:stretch>
        </p:blipFill>
        <p:spPr bwMode="auto">
          <a:xfrm rot="4033751">
            <a:off x="7439909" y="4794591"/>
            <a:ext cx="1855010" cy="1566921"/>
          </a:xfrm>
          <a:prstGeom prst="rect">
            <a:avLst/>
          </a:prstGeom>
          <a:noFill/>
        </p:spPr>
      </p:pic>
      <p:sp>
        <p:nvSpPr>
          <p:cNvPr id="5" name="Rectangle 4"/>
          <p:cNvSpPr/>
          <p:nvPr/>
        </p:nvSpPr>
        <p:spPr>
          <a:xfrm>
            <a:off x="6976419" y="6627168"/>
            <a:ext cx="2167581" cy="230832"/>
          </a:xfrm>
          <a:prstGeom prst="rect">
            <a:avLst/>
          </a:prstGeom>
        </p:spPr>
        <p:txBody>
          <a:bodyPr wrap="none">
            <a:spAutoFit/>
          </a:bodyPr>
          <a:lstStyle/>
          <a:p>
            <a:r>
              <a:rPr lang="en-US" sz="900" i="1" dirty="0" smtClean="0">
                <a:hlinkClick r:id="rId4"/>
              </a:rPr>
              <a:t>Source: animals.howstuffworks.com</a:t>
            </a:r>
            <a:endParaRPr lang="en-US" sz="900" i="1" dirty="0"/>
          </a:p>
        </p:txBody>
      </p:sp>
      <p:pic>
        <p:nvPicPr>
          <p:cNvPr id="6"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r="27072"/>
          <a:stretch>
            <a:fillRect/>
          </a:stretch>
        </p:blipFill>
        <p:spPr bwMode="auto">
          <a:xfrm rot="20667912">
            <a:off x="8024545" y="219785"/>
            <a:ext cx="1855010" cy="1566921"/>
          </a:xfrm>
          <a:prstGeom prst="rect">
            <a:avLst/>
          </a:prstGeom>
          <a:noFill/>
        </p:spPr>
      </p:pic>
      <p:pic>
        <p:nvPicPr>
          <p:cNvPr id="7" name="Picture 2" descr="http://s.hswstatic.com/gif/willow/gypsy-moth-info0.gif"/>
          <p:cNvPicPr>
            <a:picLocks noChangeAspect="1" noChangeArrowheads="1"/>
          </p:cNvPicPr>
          <p:nvPr/>
        </p:nvPicPr>
        <p:blipFill>
          <a:blip r:embed="rId3" cstate="print">
            <a:clrChange>
              <a:clrFrom>
                <a:srgbClr val="FFFFFF"/>
              </a:clrFrom>
              <a:clrTo>
                <a:srgbClr val="FFFFFF">
                  <a:alpha val="0"/>
                </a:srgbClr>
              </a:clrTo>
            </a:clrChange>
          </a:blip>
          <a:srcRect r="27072"/>
          <a:stretch>
            <a:fillRect/>
          </a:stretch>
        </p:blipFill>
        <p:spPr bwMode="auto">
          <a:xfrm rot="17730518">
            <a:off x="-506790" y="5191627"/>
            <a:ext cx="1855010" cy="1566921"/>
          </a:xfrm>
          <a:prstGeom prst="rect">
            <a:avLst/>
          </a:prstGeom>
          <a:noFill/>
        </p:spPr>
      </p:pic>
    </p:spTree>
    <p:extLst>
      <p:ext uri="{BB962C8B-B14F-4D97-AF65-F5344CB8AC3E}">
        <p14:creationId xmlns:p14="http://schemas.microsoft.com/office/powerpoint/2010/main" val="2375488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84" y="76200"/>
            <a:ext cx="7581116" cy="750444"/>
          </a:xfrm>
        </p:spPr>
        <p:txBody>
          <a:bodyPr>
            <a:normAutofit fontScale="90000"/>
          </a:bodyPr>
          <a:lstStyle/>
          <a:p>
            <a:r>
              <a:rPr lang="en-US" dirty="0"/>
              <a:t>General Strategies for the Control of Invasive Species</a:t>
            </a:r>
          </a:p>
        </p:txBody>
      </p:sp>
      <p:sp>
        <p:nvSpPr>
          <p:cNvPr id="3" name="Content Placeholder 2"/>
          <p:cNvSpPr>
            <a:spLocks noGrp="1"/>
          </p:cNvSpPr>
          <p:nvPr>
            <p:ph idx="1"/>
          </p:nvPr>
        </p:nvSpPr>
        <p:spPr>
          <a:xfrm>
            <a:off x="457200" y="1219200"/>
            <a:ext cx="6400800" cy="5562599"/>
          </a:xfrm>
        </p:spPr>
        <p:txBody>
          <a:bodyPr>
            <a:normAutofit fontScale="70000" lnSpcReduction="20000"/>
          </a:bodyPr>
          <a:lstStyle/>
          <a:p>
            <a:r>
              <a:rPr lang="en-US" b="1" dirty="0"/>
              <a:t>T</a:t>
            </a:r>
            <a:r>
              <a:rPr lang="en-US" b="1" dirty="0" smtClean="0"/>
              <a:t>here </a:t>
            </a:r>
            <a:r>
              <a:rPr lang="en-US" b="1" dirty="0"/>
              <a:t>are four different categories conservationists use in order to better manage </a:t>
            </a:r>
            <a:r>
              <a:rPr lang="en-US" b="1" dirty="0" smtClean="0"/>
              <a:t>invasive species.</a:t>
            </a:r>
            <a:endParaRPr lang="en-US" b="1" dirty="0"/>
          </a:p>
          <a:p>
            <a:pPr lvl="1"/>
            <a:r>
              <a:rPr lang="en-US" b="1" dirty="0" smtClean="0"/>
              <a:t>Natural </a:t>
            </a:r>
            <a:r>
              <a:rPr lang="en-US" b="1" dirty="0"/>
              <a:t>Management- </a:t>
            </a:r>
            <a:r>
              <a:rPr lang="en-US" dirty="0"/>
              <a:t>when a natural system makes an impact on </a:t>
            </a:r>
            <a:r>
              <a:rPr lang="en-US" dirty="0" smtClean="0"/>
              <a:t>an invasive species’ </a:t>
            </a:r>
            <a:r>
              <a:rPr lang="en-US" dirty="0"/>
              <a:t>life cycle </a:t>
            </a:r>
          </a:p>
          <a:p>
            <a:pPr lvl="2"/>
            <a:r>
              <a:rPr lang="en-US" dirty="0" smtClean="0"/>
              <a:t>EX</a:t>
            </a:r>
            <a:r>
              <a:rPr lang="en-US" dirty="0"/>
              <a:t>) When there is a late frost and the temperature drops, that change can be severe enough to kill exposed eggs or larvae. </a:t>
            </a:r>
          </a:p>
          <a:p>
            <a:pPr lvl="1"/>
            <a:r>
              <a:rPr lang="en-US" b="1" dirty="0" smtClean="0"/>
              <a:t>Nonchemical </a:t>
            </a:r>
            <a:r>
              <a:rPr lang="en-US" b="1" dirty="0"/>
              <a:t>or Mechanical Management- </a:t>
            </a:r>
            <a:r>
              <a:rPr lang="en-US" dirty="0"/>
              <a:t>when the physical removal of the invasive occurs.</a:t>
            </a:r>
          </a:p>
          <a:p>
            <a:pPr lvl="2"/>
            <a:r>
              <a:rPr lang="en-US" dirty="0" smtClean="0"/>
              <a:t>EX</a:t>
            </a:r>
            <a:r>
              <a:rPr lang="en-US" dirty="0"/>
              <a:t>) Such as when a land owner physically pulls out invasive species to remove it from their land.   </a:t>
            </a:r>
          </a:p>
          <a:p>
            <a:pPr lvl="1"/>
            <a:r>
              <a:rPr lang="en-US" b="1" dirty="0" smtClean="0"/>
              <a:t>Biological </a:t>
            </a:r>
            <a:r>
              <a:rPr lang="en-US" b="1" dirty="0"/>
              <a:t>Management- </a:t>
            </a:r>
            <a:r>
              <a:rPr lang="en-US" dirty="0"/>
              <a:t>when a predator of the invasive species is introduced to the infected area in efforts to bring the population down.</a:t>
            </a:r>
          </a:p>
          <a:p>
            <a:pPr lvl="2"/>
            <a:r>
              <a:rPr lang="en-US" dirty="0" smtClean="0"/>
              <a:t>EX</a:t>
            </a:r>
            <a:r>
              <a:rPr lang="en-US" dirty="0"/>
              <a:t>)  When Alligator weed flea </a:t>
            </a:r>
            <a:r>
              <a:rPr lang="en-US" dirty="0" smtClean="0"/>
              <a:t>beetles </a:t>
            </a:r>
            <a:r>
              <a:rPr lang="en-US" dirty="0"/>
              <a:t>were introduced to help control the spread of alligator weed in Florida</a:t>
            </a:r>
            <a:r>
              <a:rPr lang="en-US" dirty="0" smtClean="0"/>
              <a:t>.</a:t>
            </a:r>
            <a:endParaRPr lang="en-US" dirty="0"/>
          </a:p>
          <a:p>
            <a:pPr lvl="1"/>
            <a:r>
              <a:rPr lang="en-US" b="1" dirty="0" smtClean="0"/>
              <a:t>Chemical </a:t>
            </a:r>
            <a:r>
              <a:rPr lang="en-US" b="1" dirty="0"/>
              <a:t>Management- </a:t>
            </a:r>
            <a:r>
              <a:rPr lang="en-US" dirty="0"/>
              <a:t>when a chemical is used to prevent an invasive species from reproducing or to kill an invasive species.</a:t>
            </a:r>
          </a:p>
          <a:p>
            <a:pPr lvl="2"/>
            <a:r>
              <a:rPr lang="en-US" dirty="0" smtClean="0"/>
              <a:t>EX</a:t>
            </a:r>
            <a:r>
              <a:rPr lang="en-US" dirty="0"/>
              <a:t>) The use herbicides or insecticides to kill off invasive species. </a:t>
            </a:r>
          </a:p>
        </p:txBody>
      </p:sp>
      <p:pic>
        <p:nvPicPr>
          <p:cNvPr id="28674" name="Picture 2" descr="http://www.cdfa.ca.gov/plant/GypsyMoth/images/FemaleGMandEggMasses.jpg"/>
          <p:cNvPicPr>
            <a:picLocks noChangeAspect="1" noChangeArrowheads="1"/>
          </p:cNvPicPr>
          <p:nvPr/>
        </p:nvPicPr>
        <p:blipFill>
          <a:blip r:embed="rId3" cstate="print"/>
          <a:srcRect l="24444" r="27778"/>
          <a:stretch>
            <a:fillRect/>
          </a:stretch>
        </p:blipFill>
        <p:spPr bwMode="auto">
          <a:xfrm>
            <a:off x="7010400" y="685800"/>
            <a:ext cx="2063045" cy="3238501"/>
          </a:xfrm>
          <a:prstGeom prst="rect">
            <a:avLst/>
          </a:prstGeom>
          <a:noFill/>
        </p:spPr>
      </p:pic>
      <p:sp>
        <p:nvSpPr>
          <p:cNvPr id="5" name="Rectangle 4"/>
          <p:cNvSpPr/>
          <p:nvPr/>
        </p:nvSpPr>
        <p:spPr>
          <a:xfrm>
            <a:off x="7010400" y="3886200"/>
            <a:ext cx="1495922" cy="215444"/>
          </a:xfrm>
          <a:prstGeom prst="rect">
            <a:avLst/>
          </a:prstGeom>
        </p:spPr>
        <p:txBody>
          <a:bodyPr wrap="none">
            <a:spAutoFit/>
          </a:bodyPr>
          <a:lstStyle/>
          <a:p>
            <a:r>
              <a:rPr lang="en-US" sz="800" i="1" dirty="0" smtClean="0">
                <a:hlinkClick r:id="rId4"/>
              </a:rPr>
              <a:t>Source: www.cdfa.ca.gov</a:t>
            </a:r>
            <a:endParaRPr lang="en-US" sz="800" i="1" dirty="0"/>
          </a:p>
        </p:txBody>
      </p:sp>
      <p:pic>
        <p:nvPicPr>
          <p:cNvPr id="28676" name="Picture 4" descr="https://c2.staticflickr.com/4/3659/3542724251_6cc84bbb8b_z.jpg?zz=1"/>
          <p:cNvPicPr>
            <a:picLocks noChangeAspect="1" noChangeArrowheads="1"/>
          </p:cNvPicPr>
          <p:nvPr/>
        </p:nvPicPr>
        <p:blipFill>
          <a:blip r:embed="rId5" cstate="print"/>
          <a:srcRect b="8163"/>
          <a:stretch>
            <a:fillRect/>
          </a:stretch>
        </p:blipFill>
        <p:spPr bwMode="auto">
          <a:xfrm>
            <a:off x="7048500" y="4114800"/>
            <a:ext cx="1943100" cy="2379306"/>
          </a:xfrm>
          <a:prstGeom prst="rect">
            <a:avLst/>
          </a:prstGeom>
          <a:noFill/>
        </p:spPr>
      </p:pic>
      <p:sp>
        <p:nvSpPr>
          <p:cNvPr id="7" name="Rectangle 6"/>
          <p:cNvSpPr/>
          <p:nvPr/>
        </p:nvSpPr>
        <p:spPr>
          <a:xfrm>
            <a:off x="7086600" y="6474768"/>
            <a:ext cx="1500732" cy="230832"/>
          </a:xfrm>
          <a:prstGeom prst="rect">
            <a:avLst/>
          </a:prstGeom>
        </p:spPr>
        <p:txBody>
          <a:bodyPr wrap="none">
            <a:spAutoFit/>
          </a:bodyPr>
          <a:lstStyle/>
          <a:p>
            <a:r>
              <a:rPr lang="en-US" sz="900" i="1" dirty="0" smtClean="0">
                <a:hlinkClick r:id="rId6"/>
              </a:rPr>
              <a:t>Source; www.flickr.com</a:t>
            </a:r>
            <a:endParaRPr lang="en-US" sz="900" i="1" dirty="0"/>
          </a:p>
        </p:txBody>
      </p:sp>
    </p:spTree>
    <p:extLst>
      <p:ext uri="{BB962C8B-B14F-4D97-AF65-F5344CB8AC3E}">
        <p14:creationId xmlns:p14="http://schemas.microsoft.com/office/powerpoint/2010/main" val="2430326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Emerald Ash Borer </a:t>
            </a:r>
          </a:p>
        </p:txBody>
      </p:sp>
      <p:sp>
        <p:nvSpPr>
          <p:cNvPr id="3" name="Content Placeholder 2"/>
          <p:cNvSpPr>
            <a:spLocks noGrp="1"/>
          </p:cNvSpPr>
          <p:nvPr>
            <p:ph idx="1"/>
          </p:nvPr>
        </p:nvSpPr>
        <p:spPr/>
        <p:txBody>
          <a:bodyPr>
            <a:normAutofit fontScale="70000" lnSpcReduction="20000"/>
          </a:bodyPr>
          <a:lstStyle/>
          <a:p>
            <a:r>
              <a:rPr lang="en-US" b="1" dirty="0" smtClean="0"/>
              <a:t>Emerald </a:t>
            </a:r>
            <a:r>
              <a:rPr lang="en-US" b="1" dirty="0"/>
              <a:t>Ash </a:t>
            </a:r>
            <a:r>
              <a:rPr lang="en-US" b="1" dirty="0" smtClean="0"/>
              <a:t>Borer (EAB) </a:t>
            </a:r>
            <a:r>
              <a:rPr lang="en-US" b="1" dirty="0"/>
              <a:t>is an </a:t>
            </a:r>
            <a:r>
              <a:rPr lang="en-US" b="1" dirty="0" smtClean="0"/>
              <a:t>invasive, wood </a:t>
            </a:r>
            <a:r>
              <a:rPr lang="en-US" b="1" dirty="0"/>
              <a:t>boring beetle. </a:t>
            </a:r>
            <a:endParaRPr lang="en-US" b="1" dirty="0" smtClean="0"/>
          </a:p>
          <a:p>
            <a:pPr lvl="1"/>
            <a:r>
              <a:rPr lang="en-US" dirty="0" smtClean="0"/>
              <a:t>EAB kills </a:t>
            </a:r>
            <a:r>
              <a:rPr lang="en-US" dirty="0"/>
              <a:t>ash trees by eating the tissues under the bark.</a:t>
            </a:r>
          </a:p>
          <a:p>
            <a:pPr lvl="1"/>
            <a:r>
              <a:rPr lang="en-US" dirty="0" smtClean="0"/>
              <a:t>The </a:t>
            </a:r>
            <a:r>
              <a:rPr lang="en-US" dirty="0"/>
              <a:t>Emerald ash borer is an exotic beetle that was introduced to the US in 2002 and in Wisconsin in </a:t>
            </a:r>
            <a:r>
              <a:rPr lang="en-US" dirty="0" smtClean="0"/>
              <a:t>2008.</a:t>
            </a:r>
          </a:p>
          <a:p>
            <a:pPr lvl="1"/>
            <a:r>
              <a:rPr lang="en-US" dirty="0" smtClean="0"/>
              <a:t>Wisconsin </a:t>
            </a:r>
            <a:r>
              <a:rPr lang="en-US" dirty="0"/>
              <a:t>forests contain more than 770 million ash trees, </a:t>
            </a:r>
            <a:r>
              <a:rPr lang="en-US" dirty="0" smtClean="0"/>
              <a:t>and ash trees comprise nearly </a:t>
            </a:r>
            <a:r>
              <a:rPr lang="en-US" dirty="0"/>
              <a:t>7 percent of the </a:t>
            </a:r>
            <a:r>
              <a:rPr lang="en-US" dirty="0" smtClean="0"/>
              <a:t>WI tree </a:t>
            </a:r>
            <a:r>
              <a:rPr lang="en-US" dirty="0"/>
              <a:t>population. </a:t>
            </a:r>
            <a:endParaRPr lang="en-US" dirty="0" smtClean="0"/>
          </a:p>
          <a:p>
            <a:pPr lvl="2"/>
            <a:r>
              <a:rPr lang="en-US" dirty="0" smtClean="0"/>
              <a:t>In </a:t>
            </a:r>
            <a:r>
              <a:rPr lang="en-US" dirty="0"/>
              <a:t>urban areas, it’s estimated that, on average, 5.2 million trees are ash</a:t>
            </a:r>
            <a:r>
              <a:rPr lang="en-US" dirty="0" smtClean="0"/>
              <a:t>.</a:t>
            </a:r>
          </a:p>
          <a:p>
            <a:pPr marL="411480" lvl="1" indent="0">
              <a:buNone/>
            </a:pPr>
            <a:endParaRPr lang="en-US" dirty="0"/>
          </a:p>
          <a:p>
            <a:r>
              <a:rPr lang="en-US" b="1" dirty="0" smtClean="0"/>
              <a:t>The </a:t>
            </a:r>
            <a:r>
              <a:rPr lang="en-US" b="1" dirty="0"/>
              <a:t>larvae (the immature stage) </a:t>
            </a:r>
            <a:r>
              <a:rPr lang="en-US" b="1" dirty="0" smtClean="0"/>
              <a:t>feed </a:t>
            </a:r>
            <a:r>
              <a:rPr lang="en-US" b="1" dirty="0"/>
              <a:t>on the inner bark of ash trees, disrupting the tree's ability to transport water and nutrients.</a:t>
            </a:r>
          </a:p>
          <a:p>
            <a:pPr lvl="1"/>
            <a:r>
              <a:rPr lang="en-US" dirty="0" smtClean="0"/>
              <a:t>A </a:t>
            </a:r>
            <a:r>
              <a:rPr lang="en-US" dirty="0"/>
              <a:t>female can lay 60-90 eggs that </a:t>
            </a:r>
            <a:r>
              <a:rPr lang="en-US" dirty="0" smtClean="0"/>
              <a:t/>
            </a:r>
            <a:br>
              <a:rPr lang="en-US" dirty="0" smtClean="0"/>
            </a:br>
            <a:r>
              <a:rPr lang="en-US" dirty="0" smtClean="0"/>
              <a:t>will </a:t>
            </a:r>
            <a:r>
              <a:rPr lang="en-US" dirty="0"/>
              <a:t>be fully mature in 1-2 years. </a:t>
            </a:r>
            <a:endParaRPr lang="en-US" dirty="0" smtClean="0"/>
          </a:p>
          <a:p>
            <a:pPr lvl="1"/>
            <a:endParaRPr lang="en-US" dirty="0"/>
          </a:p>
          <a:p>
            <a:r>
              <a:rPr lang="en-US" b="1" dirty="0" smtClean="0"/>
              <a:t>A </a:t>
            </a:r>
            <a:r>
              <a:rPr lang="en-US" b="1" dirty="0"/>
              <a:t>tree that has been attacked </a:t>
            </a:r>
            <a:r>
              <a:rPr lang="en-US" b="1" dirty="0" smtClean="0"/>
              <a:t/>
            </a:r>
            <a:br>
              <a:rPr lang="en-US" b="1" dirty="0" smtClean="0"/>
            </a:br>
            <a:r>
              <a:rPr lang="en-US" b="1" dirty="0" smtClean="0"/>
              <a:t>by </a:t>
            </a:r>
            <a:r>
              <a:rPr lang="en-US" b="1" dirty="0"/>
              <a:t>EAB can die within 2-4 years. </a:t>
            </a:r>
            <a:endParaRPr lang="en-US" b="1" dirty="0" smtClean="0"/>
          </a:p>
          <a:p>
            <a:pPr lvl="1"/>
            <a:r>
              <a:rPr lang="en-US" dirty="0" smtClean="0"/>
              <a:t>It </a:t>
            </a:r>
            <a:r>
              <a:rPr lang="en-US" dirty="0"/>
              <a:t>is estimated that more than 50 </a:t>
            </a:r>
            <a:r>
              <a:rPr lang="en-US" dirty="0" smtClean="0"/>
              <a:t/>
            </a:r>
            <a:br>
              <a:rPr lang="en-US" dirty="0" smtClean="0"/>
            </a:br>
            <a:r>
              <a:rPr lang="en-US" dirty="0" smtClean="0"/>
              <a:t>million </a:t>
            </a:r>
            <a:r>
              <a:rPr lang="en-US" dirty="0"/>
              <a:t>ash trees are dead or dying </a:t>
            </a:r>
            <a:r>
              <a:rPr lang="en-US" dirty="0" smtClean="0"/>
              <a:t/>
            </a:r>
            <a:br>
              <a:rPr lang="en-US" dirty="0" smtClean="0"/>
            </a:br>
            <a:r>
              <a:rPr lang="en-US" dirty="0" smtClean="0"/>
              <a:t>in </a:t>
            </a:r>
            <a:r>
              <a:rPr lang="en-US" dirty="0"/>
              <a:t>the Midwest because of this insect.</a:t>
            </a:r>
          </a:p>
        </p:txBody>
      </p:sp>
      <p:pic>
        <p:nvPicPr>
          <p:cNvPr id="26626" name="Picture 2" descr="http://www.stcroixtreeservice.com/Images/eab1.jpg"/>
          <p:cNvPicPr>
            <a:picLocks noChangeAspect="1" noChangeArrowheads="1"/>
          </p:cNvPicPr>
          <p:nvPr/>
        </p:nvPicPr>
        <p:blipFill>
          <a:blip r:embed="rId3" cstate="print"/>
          <a:srcRect l="7801" b="8495"/>
          <a:stretch>
            <a:fillRect/>
          </a:stretch>
        </p:blipFill>
        <p:spPr bwMode="auto">
          <a:xfrm>
            <a:off x="5105400" y="4086225"/>
            <a:ext cx="3810000" cy="2619375"/>
          </a:xfrm>
          <a:prstGeom prst="rect">
            <a:avLst/>
          </a:prstGeom>
          <a:noFill/>
        </p:spPr>
      </p:pic>
      <p:sp>
        <p:nvSpPr>
          <p:cNvPr id="5" name="Rectangle 4"/>
          <p:cNvSpPr/>
          <p:nvPr/>
        </p:nvSpPr>
        <p:spPr>
          <a:xfrm>
            <a:off x="6248400" y="6627168"/>
            <a:ext cx="2215671" cy="230832"/>
          </a:xfrm>
          <a:prstGeom prst="rect">
            <a:avLst/>
          </a:prstGeom>
        </p:spPr>
        <p:txBody>
          <a:bodyPr wrap="none">
            <a:spAutoFit/>
          </a:bodyPr>
          <a:lstStyle/>
          <a:p>
            <a:r>
              <a:rPr lang="en-US" sz="900" i="1" dirty="0" smtClean="0">
                <a:hlinkClick r:id="rId4"/>
              </a:rPr>
              <a:t>Source; www.stcroixtreeservice.com</a:t>
            </a:r>
            <a:endParaRPr lang="en-US" sz="900" i="1" dirty="0"/>
          </a:p>
        </p:txBody>
      </p:sp>
    </p:spTree>
    <p:extLst>
      <p:ext uri="{BB962C8B-B14F-4D97-AF65-F5344CB8AC3E}">
        <p14:creationId xmlns:p14="http://schemas.microsoft.com/office/powerpoint/2010/main" val="1068038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84" y="24063"/>
            <a:ext cx="7581116" cy="750444"/>
          </a:xfrm>
        </p:spPr>
        <p:txBody>
          <a:bodyPr>
            <a:normAutofit fontScale="90000"/>
          </a:bodyPr>
          <a:lstStyle/>
          <a:p>
            <a:r>
              <a:rPr lang="en-US" dirty="0"/>
              <a:t>Management of the Emerald ash borer </a:t>
            </a:r>
          </a:p>
        </p:txBody>
      </p:sp>
      <p:sp>
        <p:nvSpPr>
          <p:cNvPr id="3" name="Content Placeholder 2"/>
          <p:cNvSpPr>
            <a:spLocks noGrp="1"/>
          </p:cNvSpPr>
          <p:nvPr>
            <p:ph idx="1"/>
          </p:nvPr>
        </p:nvSpPr>
        <p:spPr>
          <a:xfrm>
            <a:off x="318479" y="1143000"/>
            <a:ext cx="8673121" cy="5562600"/>
          </a:xfrm>
        </p:spPr>
        <p:txBody>
          <a:bodyPr>
            <a:normAutofit fontScale="62500" lnSpcReduction="20000"/>
          </a:bodyPr>
          <a:lstStyle/>
          <a:p>
            <a:r>
              <a:rPr lang="en-US" dirty="0" smtClean="0"/>
              <a:t>Unlike most invasive species that need both introduction and habitat disturbance, EAB only needs to be introduced to spread throughout an ecosystem. </a:t>
            </a:r>
          </a:p>
          <a:p>
            <a:pPr lvl="1"/>
            <a:r>
              <a:rPr lang="en-US" dirty="0" smtClean="0"/>
              <a:t>Even without a disruption to the ecosystem, it can still infest ash trees. </a:t>
            </a:r>
          </a:p>
          <a:p>
            <a:pPr lvl="1"/>
            <a:r>
              <a:rPr lang="en-US" dirty="0" smtClean="0"/>
              <a:t>Because of this, it is vital that everyone practices preventative strategies, such as not moving firewood outside of its original area. </a:t>
            </a:r>
            <a:br>
              <a:rPr lang="en-US" dirty="0" smtClean="0"/>
            </a:br>
            <a:endParaRPr lang="en-US" dirty="0" smtClean="0"/>
          </a:p>
          <a:p>
            <a:r>
              <a:rPr lang="en-US" dirty="0" smtClean="0"/>
              <a:t>The </a:t>
            </a:r>
            <a:r>
              <a:rPr lang="en-US" dirty="0"/>
              <a:t>Emerald ash borer can be managed using several methods including…</a:t>
            </a:r>
          </a:p>
          <a:p>
            <a:pPr lvl="1"/>
            <a:r>
              <a:rPr lang="en-US" b="1" u="sng" dirty="0"/>
              <a:t>DO NOT </a:t>
            </a:r>
            <a:r>
              <a:rPr lang="en-US" dirty="0"/>
              <a:t>move firewood from its </a:t>
            </a:r>
            <a:r>
              <a:rPr lang="en-US" dirty="0" smtClean="0"/>
              <a:t/>
            </a:r>
            <a:br>
              <a:rPr lang="en-US" dirty="0" smtClean="0"/>
            </a:br>
            <a:r>
              <a:rPr lang="en-US" dirty="0" smtClean="0"/>
              <a:t>region</a:t>
            </a:r>
            <a:r>
              <a:rPr lang="en-US" dirty="0"/>
              <a:t>. Buy locally within 25 miles </a:t>
            </a:r>
            <a:r>
              <a:rPr lang="en-US" dirty="0" smtClean="0"/>
              <a:t/>
            </a:r>
            <a:br>
              <a:rPr lang="en-US" dirty="0" smtClean="0"/>
            </a:br>
            <a:r>
              <a:rPr lang="en-US" dirty="0" smtClean="0"/>
              <a:t>of </a:t>
            </a:r>
            <a:r>
              <a:rPr lang="en-US" dirty="0"/>
              <a:t>site, because the larvae can </a:t>
            </a:r>
            <a:r>
              <a:rPr lang="en-US" dirty="0" smtClean="0"/>
              <a:t/>
            </a:r>
            <a:br>
              <a:rPr lang="en-US" dirty="0" smtClean="0"/>
            </a:br>
            <a:r>
              <a:rPr lang="en-US" dirty="0" smtClean="0"/>
              <a:t>still </a:t>
            </a:r>
            <a:r>
              <a:rPr lang="en-US" dirty="0"/>
              <a:t>be alive within your firewood.</a:t>
            </a:r>
          </a:p>
          <a:p>
            <a:pPr lvl="1"/>
            <a:r>
              <a:rPr lang="en-US" b="1" dirty="0"/>
              <a:t>Biological Control Management- </a:t>
            </a:r>
            <a:r>
              <a:rPr lang="en-US" b="1" dirty="0" smtClean="0"/>
              <a:t/>
            </a:r>
            <a:br>
              <a:rPr lang="en-US" b="1" dirty="0" smtClean="0"/>
            </a:br>
            <a:r>
              <a:rPr lang="en-US" dirty="0" smtClean="0"/>
              <a:t>a fungal </a:t>
            </a:r>
            <a:r>
              <a:rPr lang="en-US" dirty="0"/>
              <a:t>pathogen and three </a:t>
            </a:r>
            <a:r>
              <a:rPr lang="en-US" dirty="0" smtClean="0"/>
              <a:t/>
            </a:r>
            <a:br>
              <a:rPr lang="en-US" dirty="0" smtClean="0"/>
            </a:br>
            <a:r>
              <a:rPr lang="en-US" dirty="0" smtClean="0"/>
              <a:t>species </a:t>
            </a:r>
            <a:r>
              <a:rPr lang="en-US" dirty="0"/>
              <a:t>of nonstinging parasitic </a:t>
            </a:r>
            <a:r>
              <a:rPr lang="en-US" dirty="0" smtClean="0"/>
              <a:t/>
            </a:r>
            <a:br>
              <a:rPr lang="en-US" dirty="0" smtClean="0"/>
            </a:br>
            <a:r>
              <a:rPr lang="en-US" dirty="0" smtClean="0"/>
              <a:t>wasps were imported </a:t>
            </a:r>
            <a:r>
              <a:rPr lang="en-US" dirty="0"/>
              <a:t>as </a:t>
            </a:r>
            <a:r>
              <a:rPr lang="en-US" dirty="0" err="1"/>
              <a:t>biocontrol</a:t>
            </a:r>
            <a:r>
              <a:rPr lang="en-US" dirty="0"/>
              <a:t> </a:t>
            </a:r>
            <a:r>
              <a:rPr lang="en-US" dirty="0" smtClean="0"/>
              <a:t/>
            </a:r>
            <a:br>
              <a:rPr lang="en-US" dirty="0" smtClean="0"/>
            </a:br>
            <a:r>
              <a:rPr lang="en-US" dirty="0" smtClean="0"/>
              <a:t>agents from </a:t>
            </a:r>
            <a:r>
              <a:rPr lang="en-US" dirty="0"/>
              <a:t>Northeast </a:t>
            </a:r>
            <a:r>
              <a:rPr lang="en-US" dirty="0" smtClean="0"/>
              <a:t>Asia (the </a:t>
            </a:r>
            <a:br>
              <a:rPr lang="en-US" dirty="0" smtClean="0"/>
            </a:br>
            <a:r>
              <a:rPr lang="en-US" dirty="0" smtClean="0"/>
              <a:t>beetle’s original home) to control </a:t>
            </a:r>
            <a:br>
              <a:rPr lang="en-US" dirty="0" smtClean="0"/>
            </a:br>
            <a:r>
              <a:rPr lang="en-US" dirty="0" smtClean="0"/>
              <a:t>EAB.</a:t>
            </a:r>
            <a:endParaRPr lang="en-US" dirty="0"/>
          </a:p>
          <a:p>
            <a:pPr lvl="1"/>
            <a:r>
              <a:rPr lang="en-US" b="1" dirty="0"/>
              <a:t>Chemical Management- </a:t>
            </a:r>
            <a:r>
              <a:rPr lang="en-US" dirty="0" smtClean="0"/>
              <a:t>there are </a:t>
            </a:r>
            <a:br>
              <a:rPr lang="en-US" dirty="0" smtClean="0"/>
            </a:br>
            <a:r>
              <a:rPr lang="en-US" dirty="0" smtClean="0"/>
              <a:t>13 insecticides that are effective </a:t>
            </a:r>
            <a:br>
              <a:rPr lang="en-US" dirty="0" smtClean="0"/>
            </a:br>
            <a:r>
              <a:rPr lang="en-US" dirty="0" smtClean="0"/>
              <a:t>for management </a:t>
            </a:r>
            <a:r>
              <a:rPr lang="en-US" dirty="0"/>
              <a:t>of this key pest. </a:t>
            </a:r>
          </a:p>
          <a:p>
            <a:endParaRPr lang="en-US" dirty="0"/>
          </a:p>
          <a:p>
            <a:endParaRPr lang="en-US" dirty="0"/>
          </a:p>
        </p:txBody>
      </p:sp>
      <p:pic>
        <p:nvPicPr>
          <p:cNvPr id="24578" name="Picture 2" descr="http://www.fs.fed.us/foresthealth/technology/images/EAB_risk_2013.png"/>
          <p:cNvPicPr>
            <a:picLocks noChangeAspect="1" noChangeArrowheads="1"/>
          </p:cNvPicPr>
          <p:nvPr/>
        </p:nvPicPr>
        <p:blipFill>
          <a:blip r:embed="rId3" cstate="print"/>
          <a:srcRect/>
          <a:stretch>
            <a:fillRect/>
          </a:stretch>
        </p:blipFill>
        <p:spPr bwMode="auto">
          <a:xfrm>
            <a:off x="4425053" y="3200400"/>
            <a:ext cx="4718947" cy="3581400"/>
          </a:xfrm>
          <a:prstGeom prst="rect">
            <a:avLst/>
          </a:prstGeom>
          <a:noFill/>
        </p:spPr>
      </p:pic>
      <p:sp>
        <p:nvSpPr>
          <p:cNvPr id="5" name="Rectangle 4"/>
          <p:cNvSpPr/>
          <p:nvPr/>
        </p:nvSpPr>
        <p:spPr>
          <a:xfrm>
            <a:off x="4495800" y="6627168"/>
            <a:ext cx="1829347" cy="230832"/>
          </a:xfrm>
          <a:prstGeom prst="rect">
            <a:avLst/>
          </a:prstGeom>
        </p:spPr>
        <p:txBody>
          <a:bodyPr wrap="none">
            <a:spAutoFit/>
          </a:bodyPr>
          <a:lstStyle/>
          <a:p>
            <a:r>
              <a:rPr lang="en-US" sz="900" i="1" dirty="0" smtClean="0">
                <a:hlinkClick r:id="rId4"/>
              </a:rPr>
              <a:t>Source: osumg.blogspot.com</a:t>
            </a:r>
            <a:endParaRPr lang="en-US" sz="900" i="1" dirty="0"/>
          </a:p>
        </p:txBody>
      </p:sp>
    </p:spTree>
    <p:extLst>
      <p:ext uri="{BB962C8B-B14F-4D97-AF65-F5344CB8AC3E}">
        <p14:creationId xmlns:p14="http://schemas.microsoft.com/office/powerpoint/2010/main" val="1120311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levescene.com/images/blogimages/2010/05/06/1273171420-asian-carp.jpg"/>
          <p:cNvPicPr>
            <a:picLocks noChangeAspect="1" noChangeArrowheads="1"/>
          </p:cNvPicPr>
          <p:nvPr/>
        </p:nvPicPr>
        <p:blipFill>
          <a:blip r:embed="rId3" cstate="print"/>
          <a:srcRect t="26490" b="9934"/>
          <a:stretch>
            <a:fillRect/>
          </a:stretch>
        </p:blipFill>
        <p:spPr bwMode="auto">
          <a:xfrm>
            <a:off x="2324100" y="5029200"/>
            <a:ext cx="4762500" cy="1828800"/>
          </a:xfrm>
          <a:prstGeom prst="rect">
            <a:avLst/>
          </a:prstGeom>
          <a:noFill/>
        </p:spPr>
      </p:pic>
      <p:sp>
        <p:nvSpPr>
          <p:cNvPr id="2" name="Title 1"/>
          <p:cNvSpPr>
            <a:spLocks noGrp="1"/>
          </p:cNvSpPr>
          <p:nvPr>
            <p:ph type="title"/>
          </p:nvPr>
        </p:nvSpPr>
        <p:spPr>
          <a:xfrm>
            <a:off x="1600200" y="244827"/>
            <a:ext cx="7086600" cy="1143000"/>
          </a:xfrm>
        </p:spPr>
        <p:txBody>
          <a:bodyPr/>
          <a:lstStyle/>
          <a:p>
            <a:r>
              <a:rPr lang="en-US" dirty="0"/>
              <a:t>Asian Carp </a:t>
            </a:r>
          </a:p>
        </p:txBody>
      </p:sp>
      <p:sp>
        <p:nvSpPr>
          <p:cNvPr id="3" name="Content Placeholder 2"/>
          <p:cNvSpPr>
            <a:spLocks noGrp="1"/>
          </p:cNvSpPr>
          <p:nvPr>
            <p:ph idx="1"/>
          </p:nvPr>
        </p:nvSpPr>
        <p:spPr>
          <a:xfrm>
            <a:off x="457200" y="990600"/>
            <a:ext cx="8229600" cy="4114799"/>
          </a:xfrm>
        </p:spPr>
        <p:txBody>
          <a:bodyPr>
            <a:normAutofit fontScale="62500" lnSpcReduction="20000"/>
          </a:bodyPr>
          <a:lstStyle/>
          <a:p>
            <a:r>
              <a:rPr lang="en-US" b="1" dirty="0" smtClean="0"/>
              <a:t>Asian </a:t>
            </a:r>
            <a:r>
              <a:rPr lang="en-US" dirty="0"/>
              <a:t>c</a:t>
            </a:r>
            <a:r>
              <a:rPr lang="en-US" b="1" dirty="0" smtClean="0"/>
              <a:t>arp </a:t>
            </a:r>
            <a:r>
              <a:rPr lang="en-US" b="1" dirty="0"/>
              <a:t>is an invasive aquatic species </a:t>
            </a:r>
            <a:r>
              <a:rPr lang="en-US" b="1" dirty="0" smtClean="0"/>
              <a:t>that was originally </a:t>
            </a:r>
            <a:r>
              <a:rPr lang="en-US" b="1" dirty="0"/>
              <a:t>imported from Southeast Asia </a:t>
            </a:r>
            <a:r>
              <a:rPr lang="en-US" b="1" dirty="0" smtClean="0"/>
              <a:t>to </a:t>
            </a:r>
            <a:r>
              <a:rPr lang="en-US" b="1" dirty="0"/>
              <a:t>help </a:t>
            </a:r>
            <a:r>
              <a:rPr lang="en-US" b="1" dirty="0" smtClean="0"/>
              <a:t>keep </a:t>
            </a:r>
            <a:r>
              <a:rPr lang="en-US" b="1" dirty="0"/>
              <a:t>retention ponds </a:t>
            </a:r>
            <a:r>
              <a:rPr lang="en-US" b="1" dirty="0" smtClean="0"/>
              <a:t>clean of algae.</a:t>
            </a:r>
          </a:p>
          <a:p>
            <a:pPr lvl="1"/>
            <a:r>
              <a:rPr lang="en-US" dirty="0" smtClean="0"/>
              <a:t>Flooding </a:t>
            </a:r>
            <a:r>
              <a:rPr lang="en-US" dirty="0"/>
              <a:t>allowed these fish to escape into the Mississippi River system and migrate into the Missouri and Illinois rivers.</a:t>
            </a:r>
          </a:p>
          <a:p>
            <a:pPr lvl="1"/>
            <a:r>
              <a:rPr lang="en-US" dirty="0" smtClean="0"/>
              <a:t>Even though safeguards were in place to prevent the spread of Asian carp, unexpected levels of flooding enabled this species to spread rapidly. </a:t>
            </a:r>
          </a:p>
          <a:p>
            <a:pPr lvl="1"/>
            <a:r>
              <a:rPr lang="en-US" dirty="0" smtClean="0"/>
              <a:t>This is evidence that even with safeguards in place, it is always dangerous to import a species outside of its native region. </a:t>
            </a:r>
          </a:p>
          <a:p>
            <a:pPr lvl="2"/>
            <a:endParaRPr lang="en-US" dirty="0"/>
          </a:p>
          <a:p>
            <a:r>
              <a:rPr lang="en-US" b="1" dirty="0" smtClean="0"/>
              <a:t>Asian </a:t>
            </a:r>
            <a:r>
              <a:rPr lang="en-US" b="1" dirty="0"/>
              <a:t>carp species are a serious concern because they can aggressively compete with native commercial and sport fish for food and can potentially disrupt entire ecosystems.</a:t>
            </a:r>
          </a:p>
          <a:p>
            <a:pPr lvl="1"/>
            <a:r>
              <a:rPr lang="en-US" dirty="0" smtClean="0"/>
              <a:t>They </a:t>
            </a:r>
            <a:r>
              <a:rPr lang="en-US" dirty="0"/>
              <a:t>are voracious eaters, capable of eating 5-20 percent of their body weight each day. </a:t>
            </a:r>
            <a:endParaRPr lang="en-US" dirty="0" smtClean="0"/>
          </a:p>
          <a:p>
            <a:pPr lvl="1"/>
            <a:r>
              <a:rPr lang="en-US" dirty="0" smtClean="0"/>
              <a:t>They </a:t>
            </a:r>
            <a:r>
              <a:rPr lang="en-US" dirty="0"/>
              <a:t>consume </a:t>
            </a:r>
            <a:r>
              <a:rPr lang="en-US" dirty="0" smtClean="0"/>
              <a:t>plankton, </a:t>
            </a:r>
            <a:r>
              <a:rPr lang="en-US" dirty="0"/>
              <a:t>stripping the food web of the key source of food for small and big fish.</a:t>
            </a:r>
          </a:p>
          <a:p>
            <a:endParaRPr lang="en-US" dirty="0"/>
          </a:p>
        </p:txBody>
      </p:sp>
      <p:sp>
        <p:nvSpPr>
          <p:cNvPr id="5" name="Rectangle 4"/>
          <p:cNvSpPr/>
          <p:nvPr/>
        </p:nvSpPr>
        <p:spPr>
          <a:xfrm>
            <a:off x="5334311" y="6629400"/>
            <a:ext cx="1904689" cy="230832"/>
          </a:xfrm>
          <a:prstGeom prst="rect">
            <a:avLst/>
          </a:prstGeom>
        </p:spPr>
        <p:txBody>
          <a:bodyPr wrap="none">
            <a:spAutoFit/>
          </a:bodyPr>
          <a:lstStyle/>
          <a:p>
            <a:r>
              <a:rPr lang="en-US" sz="900" i="1" dirty="0" smtClean="0">
                <a:hlinkClick r:id="rId4"/>
              </a:rPr>
              <a:t>Source: www.clevescene.com</a:t>
            </a:r>
            <a:endParaRPr lang="en-US" sz="900" i="1" dirty="0"/>
          </a:p>
        </p:txBody>
      </p:sp>
    </p:spTree>
    <p:extLst>
      <p:ext uri="{BB962C8B-B14F-4D97-AF65-F5344CB8AC3E}">
        <p14:creationId xmlns:p14="http://schemas.microsoft.com/office/powerpoint/2010/main" val="225038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a:xfrm>
            <a:off x="457200" y="1219200"/>
            <a:ext cx="8229600" cy="5486399"/>
          </a:xfrm>
        </p:spPr>
        <p:txBody>
          <a:bodyPr>
            <a:normAutofit fontScale="55000" lnSpcReduction="20000"/>
          </a:bodyPr>
          <a:lstStyle/>
          <a:p>
            <a:r>
              <a:rPr lang="en-US" sz="3800" b="1" u="sng" dirty="0" smtClean="0"/>
              <a:t>Invasive </a:t>
            </a:r>
            <a:r>
              <a:rPr lang="en-US" sz="3800" b="1" u="sng" dirty="0"/>
              <a:t>species: </a:t>
            </a:r>
            <a:r>
              <a:rPr lang="en-US" sz="3800" b="1" dirty="0"/>
              <a:t>are living species (plants, animals, fungi, or microorganisms) that spread rapidly and cause harm to other species by preventing them from being able to obtain nutrition, reproduce, and/or perform natural functions at a normal rate.</a:t>
            </a:r>
          </a:p>
          <a:p>
            <a:pPr lvl="1"/>
            <a:r>
              <a:rPr lang="en-US" sz="2900" dirty="0" smtClean="0"/>
              <a:t>Invasive </a:t>
            </a:r>
            <a:r>
              <a:rPr lang="en-US" sz="2900" dirty="0"/>
              <a:t>species (or “invasives”) can go by many other names, including introduced species, nonindigenous species, alien species, exotic species, weeds, and pests</a:t>
            </a:r>
            <a:r>
              <a:rPr lang="en-US" sz="2900" dirty="0" smtClean="0"/>
              <a:t>.</a:t>
            </a:r>
            <a:endParaRPr lang="en-US" sz="2900" dirty="0"/>
          </a:p>
          <a:p>
            <a:r>
              <a:rPr lang="en-US" sz="3800" b="1" dirty="0" smtClean="0"/>
              <a:t>Usually </a:t>
            </a:r>
            <a:r>
              <a:rPr lang="en-US" sz="3800" b="1" dirty="0"/>
              <a:t>invasive species are an introduced (or </a:t>
            </a:r>
            <a:r>
              <a:rPr lang="en-US" sz="3800" b="1" dirty="0" smtClean="0"/>
              <a:t>non-native) species.   </a:t>
            </a:r>
            <a:endParaRPr lang="en-US" sz="3800" b="1" dirty="0"/>
          </a:p>
          <a:p>
            <a:pPr lvl="1"/>
            <a:r>
              <a:rPr lang="en-US" sz="2900" dirty="0" smtClean="0"/>
              <a:t>For </a:t>
            </a:r>
            <a:r>
              <a:rPr lang="en-US" sz="2900" dirty="0"/>
              <a:t>example, </a:t>
            </a:r>
            <a:r>
              <a:rPr lang="en-US" sz="2900" dirty="0" smtClean="0"/>
              <a:t>Asian Carp and Common Buckthorn are two well-known invasive species. Asian </a:t>
            </a:r>
            <a:r>
              <a:rPr lang="en-US" sz="2900" dirty="0"/>
              <a:t>Carp are native to Southeast Asia and Common Buckthorn are native to Europe. </a:t>
            </a:r>
            <a:endParaRPr lang="en-US" sz="2900" dirty="0" smtClean="0"/>
          </a:p>
          <a:p>
            <a:r>
              <a:rPr lang="en-US" sz="3700" dirty="0" smtClean="0"/>
              <a:t>While invasive species are usually introduced, native species can behave like an invasive species under some conditions. </a:t>
            </a:r>
            <a:endParaRPr lang="en-US" sz="3700" dirty="0"/>
          </a:p>
          <a:p>
            <a:pPr lvl="1"/>
            <a:r>
              <a:rPr lang="en-US" sz="2900" dirty="0" smtClean="0"/>
              <a:t>For example, whitetail </a:t>
            </a:r>
            <a:r>
              <a:rPr lang="en-US" sz="2900" dirty="0"/>
              <a:t>deer are native to the US, but </a:t>
            </a:r>
            <a:r>
              <a:rPr lang="en-US" sz="2900" dirty="0" smtClean="0"/>
              <a:t>can behave </a:t>
            </a:r>
            <a:r>
              <a:rPr lang="en-US" sz="2900" dirty="0"/>
              <a:t>like an invasive species when their population surpasses a sustainable level. </a:t>
            </a:r>
          </a:p>
          <a:p>
            <a:pPr lvl="2"/>
            <a:r>
              <a:rPr lang="en-US" sz="2600" dirty="0" smtClean="0"/>
              <a:t>When </a:t>
            </a:r>
            <a:r>
              <a:rPr lang="en-US" sz="2600" dirty="0"/>
              <a:t>there are too many deer in an ecosystem, understory plants in forests begin to </a:t>
            </a:r>
            <a:r>
              <a:rPr lang="en-US" sz="2600" dirty="0" smtClean="0"/>
              <a:t>disappear. This </a:t>
            </a:r>
            <a:r>
              <a:rPr lang="en-US" sz="2600" dirty="0"/>
              <a:t>not only threatens those species of understory plants, but also the other animals that depend on these plants for food.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Asian Carp </a:t>
            </a:r>
          </a:p>
        </p:txBody>
      </p:sp>
      <p:sp>
        <p:nvSpPr>
          <p:cNvPr id="3" name="Content Placeholder 2"/>
          <p:cNvSpPr>
            <a:spLocks noGrp="1"/>
          </p:cNvSpPr>
          <p:nvPr>
            <p:ph idx="1"/>
          </p:nvPr>
        </p:nvSpPr>
        <p:spPr>
          <a:xfrm>
            <a:off x="457200" y="1143001"/>
            <a:ext cx="8229600" cy="5257800"/>
          </a:xfrm>
        </p:spPr>
        <p:txBody>
          <a:bodyPr>
            <a:normAutofit fontScale="77500" lnSpcReduction="20000"/>
          </a:bodyPr>
          <a:lstStyle/>
          <a:p>
            <a:pPr marL="0" indent="-400050"/>
            <a:r>
              <a:rPr lang="en-US" dirty="0"/>
              <a:t>Asian carp are able to completely fill ecosystem niches because they lack a natural predator. </a:t>
            </a:r>
          </a:p>
          <a:p>
            <a:pPr marL="400050" lvl="1" indent="-400050"/>
            <a:r>
              <a:rPr lang="en-US" dirty="0" smtClean="0"/>
              <a:t>Asian </a:t>
            </a:r>
            <a:r>
              <a:rPr lang="en-US" dirty="0"/>
              <a:t>carp fill a niche that is normally occupied by native species by outcompeting those native species. </a:t>
            </a:r>
            <a:r>
              <a:rPr lang="en-US" dirty="0" smtClean="0"/>
              <a:t/>
            </a:r>
            <a:br>
              <a:rPr lang="en-US" dirty="0" smtClean="0"/>
            </a:br>
            <a:endParaRPr lang="en-US" b="1" dirty="0" smtClean="0"/>
          </a:p>
          <a:p>
            <a:r>
              <a:rPr lang="en-US" b="1" dirty="0" smtClean="0"/>
              <a:t>Asian carp can also </a:t>
            </a:r>
            <a:r>
              <a:rPr lang="en-US" b="1" dirty="0"/>
              <a:t>cause physical harm to boaters. </a:t>
            </a:r>
            <a:endParaRPr lang="en-US" b="1" dirty="0" smtClean="0"/>
          </a:p>
          <a:p>
            <a:pPr lvl="1"/>
            <a:r>
              <a:rPr lang="en-US" dirty="0" smtClean="0"/>
              <a:t>When </a:t>
            </a:r>
            <a:r>
              <a:rPr lang="en-US" dirty="0"/>
              <a:t>Asian carp are </a:t>
            </a:r>
            <a:r>
              <a:rPr lang="en-US" dirty="0" smtClean="0"/>
              <a:t>startled (such as by a boat motor), </a:t>
            </a:r>
            <a:r>
              <a:rPr lang="en-US" dirty="0"/>
              <a:t>they can jump </a:t>
            </a:r>
            <a:r>
              <a:rPr lang="en-US" dirty="0" smtClean="0"/>
              <a:t>up to10 </a:t>
            </a:r>
            <a:r>
              <a:rPr lang="en-US" dirty="0"/>
              <a:t>feet out of the </a:t>
            </a:r>
            <a:r>
              <a:rPr lang="en-US" dirty="0" smtClean="0"/>
              <a:t>water. </a:t>
            </a:r>
          </a:p>
          <a:p>
            <a:pPr lvl="1"/>
            <a:r>
              <a:rPr lang="en-US" dirty="0" smtClean="0"/>
              <a:t>Asian </a:t>
            </a:r>
            <a:r>
              <a:rPr lang="en-US" dirty="0"/>
              <a:t>carp can grow to large sizes: </a:t>
            </a:r>
            <a:r>
              <a:rPr lang="en-US" dirty="0" smtClean="0"/>
              <a:t>average </a:t>
            </a:r>
            <a:r>
              <a:rPr lang="en-US" dirty="0"/>
              <a:t>size is around 30-40 </a:t>
            </a:r>
            <a:r>
              <a:rPr lang="en-US" dirty="0" smtClean="0"/>
              <a:t>pounds, and some grow as large as 110 pounds.</a:t>
            </a:r>
            <a:endParaRPr lang="en-US" dirty="0"/>
          </a:p>
          <a:p>
            <a:pPr marL="457200" lvl="1" indent="0">
              <a:buNone/>
            </a:pPr>
            <a:endParaRPr lang="en-US" dirty="0"/>
          </a:p>
          <a:p>
            <a:r>
              <a:rPr lang="en-US" b="1" dirty="0" smtClean="0"/>
              <a:t>There </a:t>
            </a:r>
            <a:r>
              <a:rPr lang="en-US" b="1" dirty="0"/>
              <a:t>is no proven method to </a:t>
            </a:r>
            <a:r>
              <a:rPr lang="en-US" b="1" dirty="0" smtClean="0"/>
              <a:t>manage </a:t>
            </a:r>
            <a:br>
              <a:rPr lang="en-US" b="1" dirty="0" smtClean="0"/>
            </a:br>
            <a:r>
              <a:rPr lang="en-US" b="1" dirty="0" smtClean="0"/>
              <a:t>or eliminate </a:t>
            </a:r>
            <a:r>
              <a:rPr lang="en-US" b="1" dirty="0"/>
              <a:t>Asian </a:t>
            </a:r>
            <a:r>
              <a:rPr lang="en-US" b="1" dirty="0" smtClean="0"/>
              <a:t>carp once they are </a:t>
            </a:r>
            <a:br>
              <a:rPr lang="en-US" b="1" dirty="0" smtClean="0"/>
            </a:br>
            <a:r>
              <a:rPr lang="en-US" b="1" dirty="0" smtClean="0"/>
              <a:t>established in an aquatic ecosystem. </a:t>
            </a:r>
          </a:p>
          <a:p>
            <a:pPr lvl="1"/>
            <a:r>
              <a:rPr lang="en-US" dirty="0" smtClean="0"/>
              <a:t>If Asian Carp are introduced to the Great </a:t>
            </a:r>
            <a:br>
              <a:rPr lang="en-US" dirty="0" smtClean="0"/>
            </a:br>
            <a:r>
              <a:rPr lang="en-US" dirty="0" smtClean="0"/>
              <a:t>Lakes, it would threaten the $7 billion fishing </a:t>
            </a:r>
            <a:br>
              <a:rPr lang="en-US" dirty="0" smtClean="0"/>
            </a:br>
            <a:r>
              <a:rPr lang="en-US" dirty="0" smtClean="0"/>
              <a:t>industry.</a:t>
            </a:r>
          </a:p>
          <a:p>
            <a:endParaRPr lang="en-US" b="1" dirty="0"/>
          </a:p>
          <a:p>
            <a:endParaRPr lang="en-US" dirty="0"/>
          </a:p>
        </p:txBody>
      </p:sp>
      <p:pic>
        <p:nvPicPr>
          <p:cNvPr id="20482" name="Picture 2" descr="http://peswiki.com/images/1/19/Carp_Invasion_anim_bf64.gif"/>
          <p:cNvPicPr>
            <a:picLocks noChangeAspect="1" noChangeArrowheads="1" noCrop="1"/>
          </p:cNvPicPr>
          <p:nvPr/>
        </p:nvPicPr>
        <p:blipFill>
          <a:blip r:embed="rId3" cstate="print"/>
          <a:srcRect/>
          <a:stretch>
            <a:fillRect/>
          </a:stretch>
        </p:blipFill>
        <p:spPr bwMode="auto">
          <a:xfrm>
            <a:off x="6553200" y="4267200"/>
            <a:ext cx="2362200" cy="2362200"/>
          </a:xfrm>
          <a:prstGeom prst="rect">
            <a:avLst/>
          </a:prstGeom>
          <a:noFill/>
        </p:spPr>
      </p:pic>
      <p:sp>
        <p:nvSpPr>
          <p:cNvPr id="5" name="Rectangle 4"/>
          <p:cNvSpPr/>
          <p:nvPr/>
        </p:nvSpPr>
        <p:spPr>
          <a:xfrm>
            <a:off x="6629400" y="6642556"/>
            <a:ext cx="1172116" cy="215444"/>
          </a:xfrm>
          <a:prstGeom prst="rect">
            <a:avLst/>
          </a:prstGeom>
        </p:spPr>
        <p:txBody>
          <a:bodyPr wrap="none">
            <a:spAutoFit/>
          </a:bodyPr>
          <a:lstStyle/>
          <a:p>
            <a:r>
              <a:rPr lang="en-US" sz="800" i="1" dirty="0" smtClean="0">
                <a:hlinkClick r:id="rId4"/>
              </a:rPr>
              <a:t>Source peswiki.com</a:t>
            </a:r>
            <a:endParaRPr lang="en-US" sz="800" i="1" dirty="0"/>
          </a:p>
        </p:txBody>
      </p:sp>
    </p:spTree>
    <p:extLst>
      <p:ext uri="{BB962C8B-B14F-4D97-AF65-F5344CB8AC3E}">
        <p14:creationId xmlns:p14="http://schemas.microsoft.com/office/powerpoint/2010/main" val="2705817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smtClean="0"/>
              <a:t>Buckthorn </a:t>
            </a:r>
            <a:endParaRPr lang="en-US" dirty="0"/>
          </a:p>
        </p:txBody>
      </p:sp>
      <p:sp>
        <p:nvSpPr>
          <p:cNvPr id="3" name="Content Placeholder 2"/>
          <p:cNvSpPr>
            <a:spLocks noGrp="1"/>
          </p:cNvSpPr>
          <p:nvPr>
            <p:ph idx="1"/>
          </p:nvPr>
        </p:nvSpPr>
        <p:spPr>
          <a:xfrm>
            <a:off x="457200" y="1143000"/>
            <a:ext cx="6096000" cy="5562599"/>
          </a:xfrm>
        </p:spPr>
        <p:txBody>
          <a:bodyPr>
            <a:normAutofit fontScale="62500" lnSpcReduction="20000"/>
          </a:bodyPr>
          <a:lstStyle/>
          <a:p>
            <a:r>
              <a:rPr lang="en-US" b="1" dirty="0" smtClean="0"/>
              <a:t>Common </a:t>
            </a:r>
            <a:r>
              <a:rPr lang="en-US" b="1" dirty="0"/>
              <a:t>buckthorn was originally brought from Europe in the mid-1800s as a hedging material for landscaping. </a:t>
            </a:r>
          </a:p>
          <a:p>
            <a:pPr lvl="1"/>
            <a:r>
              <a:rPr lang="en-US" dirty="0" smtClean="0"/>
              <a:t>Shortly </a:t>
            </a:r>
            <a:r>
              <a:rPr lang="en-US" dirty="0"/>
              <a:t>after its introduction here, it was found to be quite invasive </a:t>
            </a:r>
            <a:r>
              <a:rPr lang="en-US" dirty="0" smtClean="0"/>
              <a:t>and quickly invaded </a:t>
            </a:r>
            <a:r>
              <a:rPr lang="en-US" dirty="0"/>
              <a:t>natural </a:t>
            </a:r>
            <a:r>
              <a:rPr lang="en-US" dirty="0" smtClean="0"/>
              <a:t>areas</a:t>
            </a:r>
            <a:r>
              <a:rPr lang="en-US" dirty="0"/>
              <a:t>. </a:t>
            </a:r>
          </a:p>
          <a:p>
            <a:pPr lvl="1"/>
            <a:r>
              <a:rPr lang="en-US" dirty="0" smtClean="0"/>
              <a:t>The </a:t>
            </a:r>
            <a:r>
              <a:rPr lang="en-US" dirty="0"/>
              <a:t>nursery industry stopped selling it in the 1930s</a:t>
            </a:r>
            <a:r>
              <a:rPr lang="en-US" dirty="0" smtClean="0"/>
              <a:t>.</a:t>
            </a:r>
            <a:br>
              <a:rPr lang="en-US" dirty="0" smtClean="0"/>
            </a:br>
            <a:endParaRPr lang="en-US" dirty="0"/>
          </a:p>
          <a:p>
            <a:r>
              <a:rPr lang="en-US" b="1" dirty="0" smtClean="0"/>
              <a:t>Common </a:t>
            </a:r>
            <a:r>
              <a:rPr lang="en-US" b="1" dirty="0"/>
              <a:t>buckthorn can thrive in a wide variety of habitats.  </a:t>
            </a:r>
            <a:endParaRPr lang="en-US" b="1" dirty="0" smtClean="0"/>
          </a:p>
          <a:p>
            <a:pPr lvl="1"/>
            <a:r>
              <a:rPr lang="en-US" dirty="0" smtClean="0"/>
              <a:t>Because </a:t>
            </a:r>
            <a:r>
              <a:rPr lang="en-US" dirty="0"/>
              <a:t>it forms leaves early in the spring and sheds them later than most native plants, it can grow for longer periods of time each year, giving it a competitive advantage over other plants.</a:t>
            </a:r>
          </a:p>
          <a:p>
            <a:pPr lvl="1"/>
            <a:r>
              <a:rPr lang="en-US" dirty="0" smtClean="0"/>
              <a:t>Buckthorn </a:t>
            </a:r>
            <a:r>
              <a:rPr lang="en-US" dirty="0"/>
              <a:t>as it matures it creates dense shade, which eliminates the regeneration of tree seedlings and understory species</a:t>
            </a:r>
            <a:r>
              <a:rPr lang="en-US" dirty="0" smtClean="0"/>
              <a:t>.</a:t>
            </a:r>
            <a:br>
              <a:rPr lang="en-US" dirty="0" smtClean="0"/>
            </a:br>
            <a:endParaRPr lang="en-US" dirty="0"/>
          </a:p>
          <a:p>
            <a:r>
              <a:rPr lang="en-US" dirty="0" smtClean="0"/>
              <a:t>When </a:t>
            </a:r>
            <a:r>
              <a:rPr lang="en-US" dirty="0"/>
              <a:t>grown, it forms dense, and tangled thickets that impede hunters, hikers, and wildlife from </a:t>
            </a:r>
            <a:r>
              <a:rPr lang="en-US" dirty="0" smtClean="0"/>
              <a:t>walking. </a:t>
            </a:r>
            <a:endParaRPr lang="en-US" dirty="0"/>
          </a:p>
          <a:p>
            <a:pPr lvl="1"/>
            <a:r>
              <a:rPr lang="en-US" dirty="0" smtClean="0"/>
              <a:t>Buckthorn </a:t>
            </a:r>
            <a:r>
              <a:rPr lang="en-US" dirty="0"/>
              <a:t>also serves as a host to other pests, such as crown rust fungus and soybean aphid. </a:t>
            </a:r>
          </a:p>
          <a:p>
            <a:endParaRPr lang="en-US" dirty="0"/>
          </a:p>
        </p:txBody>
      </p:sp>
      <p:pic>
        <p:nvPicPr>
          <p:cNvPr id="18434" name="Picture 2" descr="http://www.lapisandgold.com/images/buckthorn%20large.jpg"/>
          <p:cNvPicPr>
            <a:picLocks noChangeAspect="1" noChangeArrowheads="1"/>
          </p:cNvPicPr>
          <p:nvPr/>
        </p:nvPicPr>
        <p:blipFill>
          <a:blip r:embed="rId3" cstate="print"/>
          <a:srcRect/>
          <a:stretch>
            <a:fillRect/>
          </a:stretch>
        </p:blipFill>
        <p:spPr bwMode="auto">
          <a:xfrm>
            <a:off x="6477000" y="3090671"/>
            <a:ext cx="2743200" cy="3767329"/>
          </a:xfrm>
          <a:prstGeom prst="rect">
            <a:avLst/>
          </a:prstGeom>
          <a:noFill/>
        </p:spPr>
      </p:pic>
      <p:sp>
        <p:nvSpPr>
          <p:cNvPr id="5" name="Rectangle 4"/>
          <p:cNvSpPr/>
          <p:nvPr/>
        </p:nvSpPr>
        <p:spPr>
          <a:xfrm>
            <a:off x="6479773" y="6627168"/>
            <a:ext cx="1978427" cy="230832"/>
          </a:xfrm>
          <a:prstGeom prst="rect">
            <a:avLst/>
          </a:prstGeom>
        </p:spPr>
        <p:txBody>
          <a:bodyPr wrap="none">
            <a:spAutoFit/>
          </a:bodyPr>
          <a:lstStyle/>
          <a:p>
            <a:r>
              <a:rPr lang="en-US" sz="900" i="1" dirty="0" smtClean="0">
                <a:hlinkClick r:id="rId4"/>
              </a:rPr>
              <a:t>Source: www.lapisandgold.com</a:t>
            </a:r>
            <a:endParaRPr lang="en-US" sz="900" i="1" dirty="0"/>
          </a:p>
        </p:txBody>
      </p:sp>
      <p:pic>
        <p:nvPicPr>
          <p:cNvPr id="18436" name="Picture 4" descr="http://threatsummary.forestthreats.org/images/threats/Common_Buckthorn_121.jpg"/>
          <p:cNvPicPr>
            <a:picLocks noChangeAspect="1" noChangeArrowheads="1"/>
          </p:cNvPicPr>
          <p:nvPr/>
        </p:nvPicPr>
        <p:blipFill>
          <a:blip r:embed="rId5" cstate="print"/>
          <a:srcRect/>
          <a:stretch>
            <a:fillRect/>
          </a:stretch>
        </p:blipFill>
        <p:spPr bwMode="auto">
          <a:xfrm rot="16200000">
            <a:off x="6292693" y="627162"/>
            <a:ext cx="3355180" cy="2248496"/>
          </a:xfrm>
          <a:prstGeom prst="rect">
            <a:avLst/>
          </a:prstGeom>
          <a:noFill/>
        </p:spPr>
      </p:pic>
      <p:sp>
        <p:nvSpPr>
          <p:cNvPr id="7" name="Rectangle 6"/>
          <p:cNvSpPr/>
          <p:nvPr/>
        </p:nvSpPr>
        <p:spPr>
          <a:xfrm>
            <a:off x="6719938" y="3352800"/>
            <a:ext cx="2424062" cy="230832"/>
          </a:xfrm>
          <a:prstGeom prst="rect">
            <a:avLst/>
          </a:prstGeom>
        </p:spPr>
        <p:txBody>
          <a:bodyPr wrap="none">
            <a:spAutoFit/>
          </a:bodyPr>
          <a:lstStyle/>
          <a:p>
            <a:r>
              <a:rPr lang="en-US" sz="900" i="1" dirty="0" smtClean="0">
                <a:hlinkClick r:id="rId6"/>
              </a:rPr>
              <a:t>Source: threatsummary.forestthreats.org</a:t>
            </a:r>
            <a:endParaRPr lang="en-US" sz="900" i="1" dirty="0"/>
          </a:p>
        </p:txBody>
      </p:sp>
    </p:spTree>
    <p:extLst>
      <p:ext uri="{BB962C8B-B14F-4D97-AF65-F5344CB8AC3E}">
        <p14:creationId xmlns:p14="http://schemas.microsoft.com/office/powerpoint/2010/main" val="1902426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484" y="0"/>
            <a:ext cx="7581116" cy="750444"/>
          </a:xfrm>
        </p:spPr>
        <p:txBody>
          <a:bodyPr>
            <a:normAutofit fontScale="90000"/>
          </a:bodyPr>
          <a:lstStyle/>
          <a:p>
            <a:r>
              <a:rPr lang="en-US" dirty="0"/>
              <a:t>“An ounce of prevention is worth a pound of cure”</a:t>
            </a:r>
          </a:p>
        </p:txBody>
      </p:sp>
      <p:sp>
        <p:nvSpPr>
          <p:cNvPr id="3" name="Content Placeholder 2"/>
          <p:cNvSpPr>
            <a:spLocks noGrp="1"/>
          </p:cNvSpPr>
          <p:nvPr>
            <p:ph idx="1"/>
          </p:nvPr>
        </p:nvSpPr>
        <p:spPr>
          <a:xfrm>
            <a:off x="457200" y="1143000"/>
            <a:ext cx="8229600" cy="5638799"/>
          </a:xfrm>
        </p:spPr>
        <p:txBody>
          <a:bodyPr>
            <a:normAutofit fontScale="85000" lnSpcReduction="20000"/>
          </a:bodyPr>
          <a:lstStyle/>
          <a:p>
            <a:r>
              <a:rPr lang="en-US" b="1" dirty="0" smtClean="0"/>
              <a:t>Invasive species can be prevented or reduced by utilizing the following strategies</a:t>
            </a:r>
            <a:r>
              <a:rPr lang="en-US" dirty="0" smtClean="0"/>
              <a:t>: </a:t>
            </a:r>
            <a:endParaRPr lang="en-US" b="1" dirty="0"/>
          </a:p>
          <a:p>
            <a:pPr lvl="1"/>
            <a:r>
              <a:rPr lang="en-US" dirty="0" smtClean="0"/>
              <a:t>Maintain </a:t>
            </a:r>
            <a:r>
              <a:rPr lang="en-US" dirty="0"/>
              <a:t>a </a:t>
            </a:r>
            <a:r>
              <a:rPr lang="en-US" dirty="0" smtClean="0"/>
              <a:t>habitat’s biodiversity and health to reduce </a:t>
            </a:r>
            <a:r>
              <a:rPr lang="en-US" dirty="0"/>
              <a:t>potential for invasion.</a:t>
            </a:r>
          </a:p>
          <a:p>
            <a:pPr lvl="1"/>
            <a:r>
              <a:rPr lang="en-US" dirty="0" smtClean="0"/>
              <a:t>When </a:t>
            </a:r>
            <a:r>
              <a:rPr lang="en-US" dirty="0"/>
              <a:t>transporting </a:t>
            </a:r>
            <a:r>
              <a:rPr lang="en-US" dirty="0" smtClean="0"/>
              <a:t>natural materials (such as soil, mulch, firewood, etc.) check </a:t>
            </a:r>
            <a:r>
              <a:rPr lang="en-US" dirty="0"/>
              <a:t>them for invasive species. </a:t>
            </a:r>
          </a:p>
          <a:p>
            <a:pPr lvl="1"/>
            <a:r>
              <a:rPr lang="en-US" dirty="0" smtClean="0"/>
              <a:t>Clean </a:t>
            </a:r>
            <a:r>
              <a:rPr lang="en-US" dirty="0"/>
              <a:t>your equipment, gear, and clothing before leaving areas where invasive plants may be present.</a:t>
            </a:r>
          </a:p>
          <a:p>
            <a:pPr lvl="1"/>
            <a:r>
              <a:rPr lang="en-US" dirty="0" smtClean="0"/>
              <a:t>When landscaping, </a:t>
            </a:r>
            <a:r>
              <a:rPr lang="en-US" dirty="0"/>
              <a:t>use certified seed to decrease the likelihood of having unwanted invasive plant seed.</a:t>
            </a:r>
          </a:p>
          <a:p>
            <a:pPr lvl="1"/>
            <a:r>
              <a:rPr lang="en-US" dirty="0" smtClean="0"/>
              <a:t>In forested areas, maintain a dense </a:t>
            </a:r>
            <a:r>
              <a:rPr lang="en-US" dirty="0"/>
              <a:t>leaf litter &amp; canopy </a:t>
            </a:r>
            <a:r>
              <a:rPr lang="en-US" dirty="0" smtClean="0"/>
              <a:t>layer by utilizing low impact timber harvest and trail maintenance.</a:t>
            </a:r>
            <a:endParaRPr lang="en-US" dirty="0"/>
          </a:p>
          <a:p>
            <a:pPr lvl="1"/>
            <a:r>
              <a:rPr lang="en-US" dirty="0" smtClean="0"/>
              <a:t>Improve </a:t>
            </a:r>
            <a:r>
              <a:rPr lang="en-US" dirty="0"/>
              <a:t>the plant diversity by minimizing human disturbances </a:t>
            </a:r>
            <a:r>
              <a:rPr lang="en-US" dirty="0" smtClean="0"/>
              <a:t>and by </a:t>
            </a:r>
            <a:r>
              <a:rPr lang="en-US" dirty="0"/>
              <a:t>management of wildlife.</a:t>
            </a:r>
          </a:p>
          <a:p>
            <a:pPr lvl="1"/>
            <a:r>
              <a:rPr lang="en-US" dirty="0" smtClean="0"/>
              <a:t>Continue </a:t>
            </a:r>
            <a:r>
              <a:rPr lang="en-US" dirty="0"/>
              <a:t>to monitor your recreational areas to detect new invasive </a:t>
            </a:r>
            <a:r>
              <a:rPr lang="en-US" dirty="0" smtClean="0"/>
              <a:t>species as soon as they are introduced. </a:t>
            </a:r>
            <a:endParaRPr lang="en-US" dirty="0"/>
          </a:p>
          <a:p>
            <a:pPr marL="411480" lvl="1" indent="0">
              <a:buNone/>
            </a:pPr>
            <a:endParaRPr lang="en-US" dirty="0"/>
          </a:p>
          <a:p>
            <a:endParaRPr lang="en-US" dirty="0"/>
          </a:p>
        </p:txBody>
      </p:sp>
    </p:spTree>
    <p:extLst>
      <p:ext uri="{BB962C8B-B14F-4D97-AF65-F5344CB8AC3E}">
        <p14:creationId xmlns:p14="http://schemas.microsoft.com/office/powerpoint/2010/main" val="182416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0"/>
            <a:ext cx="8229600" cy="2286000"/>
          </a:xfrm>
        </p:spPr>
        <p:txBody>
          <a:bodyPr>
            <a:normAutofit fontScale="70000" lnSpcReduction="20000"/>
          </a:bodyPr>
          <a:lstStyle/>
          <a:p>
            <a:r>
              <a:rPr lang="en-US" dirty="0" smtClean="0"/>
              <a:t>The biological invasion curve shows that prevention is the cheapest and most effective strategy to eliminate </a:t>
            </a:r>
            <a:r>
              <a:rPr lang="en-US" dirty="0" err="1" smtClean="0"/>
              <a:t>invasives</a:t>
            </a:r>
            <a:r>
              <a:rPr lang="en-US" dirty="0" smtClean="0"/>
              <a:t>.</a:t>
            </a:r>
          </a:p>
          <a:p>
            <a:pPr lvl="1"/>
            <a:r>
              <a:rPr lang="en-US" dirty="0" smtClean="0"/>
              <a:t>It also shows that most awareness of an invasive species comes only after eradication is basically impossible. </a:t>
            </a:r>
          </a:p>
          <a:p>
            <a:pPr lvl="1"/>
            <a:r>
              <a:rPr lang="en-US" dirty="0" smtClean="0"/>
              <a:t>The only way to completely eliminate an invasive species is to prevent them from being introduced. </a:t>
            </a:r>
          </a:p>
          <a:p>
            <a:pPr lvl="1"/>
            <a:r>
              <a:rPr lang="en-US" dirty="0" smtClean="0"/>
              <a:t>Once an invasive species is introduced, elimination is nearly impossible and costly expenses are unavoidable. </a:t>
            </a:r>
          </a:p>
          <a:p>
            <a:endParaRPr lang="en-US" dirty="0"/>
          </a:p>
        </p:txBody>
      </p:sp>
      <p:pic>
        <p:nvPicPr>
          <p:cNvPr id="78850" name="Picture 2" descr="http://blogs.oregonstate.edu/h2onc/files/2009/08/invasive_curve.jpg"/>
          <p:cNvPicPr>
            <a:picLocks noChangeAspect="1" noChangeArrowheads="1"/>
          </p:cNvPicPr>
          <p:nvPr/>
        </p:nvPicPr>
        <p:blipFill>
          <a:blip r:embed="rId3" cstate="print"/>
          <a:srcRect/>
          <a:stretch>
            <a:fillRect/>
          </a:stretch>
        </p:blipFill>
        <p:spPr bwMode="auto">
          <a:xfrm>
            <a:off x="1112822" y="0"/>
            <a:ext cx="6964378" cy="455470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Invasives and Habitat Function </a:t>
            </a:r>
            <a:endParaRPr lang="en-US" dirty="0"/>
          </a:p>
        </p:txBody>
      </p:sp>
      <p:sp>
        <p:nvSpPr>
          <p:cNvPr id="3" name="Content Placeholder 2"/>
          <p:cNvSpPr>
            <a:spLocks noGrp="1"/>
          </p:cNvSpPr>
          <p:nvPr>
            <p:ph idx="1"/>
          </p:nvPr>
        </p:nvSpPr>
        <p:spPr>
          <a:xfrm>
            <a:off x="318479" y="1066800"/>
            <a:ext cx="8673121" cy="4267200"/>
          </a:xfrm>
        </p:spPr>
        <p:txBody>
          <a:bodyPr>
            <a:normAutofit lnSpcReduction="10000"/>
          </a:bodyPr>
          <a:lstStyle/>
          <a:p>
            <a:r>
              <a:rPr lang="en-US" sz="2000" dirty="0" smtClean="0"/>
              <a:t>Invasive species lower the carrying capacity of a habitat. </a:t>
            </a:r>
          </a:p>
          <a:p>
            <a:pPr lvl="1"/>
            <a:r>
              <a:rPr lang="en-US" sz="1500" dirty="0" smtClean="0"/>
              <a:t>The more a habitat is affected by invasive species, the fewer species that habitat can support.</a:t>
            </a:r>
          </a:p>
          <a:p>
            <a:pPr lvl="1"/>
            <a:r>
              <a:rPr lang="en-US" sz="1500" dirty="0" smtClean="0"/>
              <a:t>In order to enable as many species and individuals as possible to live in an ecosystem, invasive species need to be eliminated as much as possible. </a:t>
            </a:r>
          </a:p>
          <a:p>
            <a:pPr lvl="1"/>
            <a:r>
              <a:rPr lang="en-US" sz="1500" dirty="0" smtClean="0"/>
              <a:t>The more prevalent an invasive species, the lower the opportunities for kinds of outdoor recreation such as hunting, fishing, and wildlife photography. </a:t>
            </a:r>
          </a:p>
          <a:p>
            <a:endParaRPr lang="en-US" sz="1100" dirty="0" smtClean="0"/>
          </a:p>
          <a:p>
            <a:r>
              <a:rPr lang="en-US" sz="2000" dirty="0" smtClean="0"/>
              <a:t>When invasive species are introduced into an ecosystem, they disrupt the natural order of that ecosystem. </a:t>
            </a:r>
          </a:p>
          <a:p>
            <a:pPr lvl="1"/>
            <a:r>
              <a:rPr lang="en-US" sz="1600" dirty="0" smtClean="0"/>
              <a:t>The invasive takes a niche that once belonged to another species.</a:t>
            </a:r>
          </a:p>
          <a:p>
            <a:pPr lvl="1"/>
            <a:r>
              <a:rPr lang="en-US" sz="1600" dirty="0" smtClean="0"/>
              <a:t>Because invasive species usually have no natural predator, they are able to completely occupy a niche over time because they do not face the same kind of limiting pressures of predation that native species face. </a:t>
            </a:r>
          </a:p>
          <a:p>
            <a:endParaRPr lang="en-US" sz="1900" dirty="0" smtClean="0"/>
          </a:p>
          <a:p>
            <a:endParaRPr lang="en-US" dirty="0"/>
          </a:p>
        </p:txBody>
      </p:sp>
      <p:pic>
        <p:nvPicPr>
          <p:cNvPr id="4" name="Picture 2" descr="https://encrypted-tbn0.gstatic.com/images?q=tbn:ANd9GcThE4tJ6xekoD6xj9RCEqkKwEk94OmIoJ8Xq-EczLCcphKLeM2hcQ">
            <a:hlinkClick r:id="rId3"/>
          </p:cNvPr>
          <p:cNvPicPr>
            <a:picLocks noChangeAspect="1" noChangeArrowheads="1"/>
          </p:cNvPicPr>
          <p:nvPr/>
        </p:nvPicPr>
        <p:blipFill>
          <a:blip r:embed="rId4" cstate="print"/>
          <a:srcRect/>
          <a:stretch>
            <a:fillRect/>
          </a:stretch>
        </p:blipFill>
        <p:spPr bwMode="auto">
          <a:xfrm flipH="1">
            <a:off x="2362200" y="5177423"/>
            <a:ext cx="4648200" cy="1528177"/>
          </a:xfrm>
          <a:prstGeom prst="rect">
            <a:avLst/>
          </a:prstGeom>
          <a:noFill/>
        </p:spPr>
      </p:pic>
      <p:sp>
        <p:nvSpPr>
          <p:cNvPr id="5" name="Rectangle 4"/>
          <p:cNvSpPr/>
          <p:nvPr/>
        </p:nvSpPr>
        <p:spPr>
          <a:xfrm>
            <a:off x="5715000" y="6629400"/>
            <a:ext cx="1385316" cy="230832"/>
          </a:xfrm>
          <a:prstGeom prst="rect">
            <a:avLst/>
          </a:prstGeom>
        </p:spPr>
        <p:txBody>
          <a:bodyPr wrap="none">
            <a:spAutoFit/>
          </a:bodyPr>
          <a:lstStyle/>
          <a:p>
            <a:r>
              <a:rPr lang="en-US" sz="900" i="1" dirty="0" smtClean="0">
                <a:hlinkClick r:id="rId5"/>
              </a:rPr>
              <a:t>Source: www.fws.gov</a:t>
            </a:r>
            <a:endParaRPr lang="en-US" sz="900" i="1" dirty="0"/>
          </a:p>
        </p:txBody>
      </p:sp>
      <p:sp>
        <p:nvSpPr>
          <p:cNvPr id="6" name="Rounded Rectangle 5"/>
          <p:cNvSpPr/>
          <p:nvPr/>
        </p:nvSpPr>
        <p:spPr>
          <a:xfrm>
            <a:off x="1219200" y="5867400"/>
            <a:ext cx="1524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Invasives can completely dominate a habitat.</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Invasives and </a:t>
            </a:r>
            <a:r>
              <a:rPr lang="en-US" dirty="0" smtClean="0"/>
              <a:t>Ecosystem Services</a:t>
            </a:r>
            <a:endParaRPr lang="en-US" dirty="0"/>
          </a:p>
        </p:txBody>
      </p:sp>
      <p:sp>
        <p:nvSpPr>
          <p:cNvPr id="3" name="Content Placeholder 2"/>
          <p:cNvSpPr>
            <a:spLocks noGrp="1"/>
          </p:cNvSpPr>
          <p:nvPr>
            <p:ph idx="1"/>
          </p:nvPr>
        </p:nvSpPr>
        <p:spPr>
          <a:xfrm>
            <a:off x="228600" y="1066800"/>
            <a:ext cx="5244121" cy="5638800"/>
          </a:xfrm>
        </p:spPr>
        <p:txBody>
          <a:bodyPr>
            <a:normAutofit fontScale="92500" lnSpcReduction="20000"/>
          </a:bodyPr>
          <a:lstStyle/>
          <a:p>
            <a:r>
              <a:rPr lang="en-US" sz="2000" dirty="0"/>
              <a:t>Invasive species reduce the ability of a habitat to provide ecosystem services.</a:t>
            </a:r>
          </a:p>
          <a:p>
            <a:pPr lvl="1"/>
            <a:r>
              <a:rPr lang="en-US" sz="1500" dirty="0"/>
              <a:t>The more a habitat is affected by invasive species, the lower the ecosystem services that the habitat can provide. </a:t>
            </a:r>
          </a:p>
          <a:p>
            <a:pPr lvl="1"/>
            <a:r>
              <a:rPr lang="en-US" sz="1500" dirty="0"/>
              <a:t>Invasive species interfere with a habitat’s ability to cycle nutrients, disrupt food webs, and reduce the ability of an ecosystem to remove and purify waste and pollutants. </a:t>
            </a:r>
          </a:p>
          <a:p>
            <a:r>
              <a:rPr lang="en-US" sz="1900" dirty="0"/>
              <a:t>Ecosystems affected by invasive species are likely to </a:t>
            </a:r>
            <a:r>
              <a:rPr lang="en-US" sz="1900" dirty="0" smtClean="0"/>
              <a:t>have…</a:t>
            </a:r>
          </a:p>
          <a:p>
            <a:pPr lvl="1"/>
            <a:r>
              <a:rPr lang="en-US" sz="1500" dirty="0" smtClean="0"/>
              <a:t>An </a:t>
            </a:r>
            <a:r>
              <a:rPr lang="en-US" sz="1500" dirty="0"/>
              <a:t>imbalance between producer and </a:t>
            </a:r>
            <a:r>
              <a:rPr lang="en-US" sz="1500" dirty="0" smtClean="0"/>
              <a:t>consumer species.</a:t>
            </a:r>
          </a:p>
          <a:p>
            <a:pPr lvl="1"/>
            <a:r>
              <a:rPr lang="en-US" sz="1500" dirty="0" smtClean="0"/>
              <a:t>Unfilled </a:t>
            </a:r>
            <a:r>
              <a:rPr lang="en-US" sz="1500" dirty="0"/>
              <a:t>or overfilled species niches, </a:t>
            </a:r>
            <a:endParaRPr lang="en-US" sz="1500" dirty="0" smtClean="0"/>
          </a:p>
          <a:p>
            <a:pPr lvl="1"/>
            <a:r>
              <a:rPr lang="en-US" sz="1500" dirty="0" smtClean="0"/>
              <a:t>Incorrect </a:t>
            </a:r>
            <a:r>
              <a:rPr lang="en-US" sz="1500" dirty="0"/>
              <a:t>soil or water chemistry (e.g. a pH that is too high or too </a:t>
            </a:r>
            <a:r>
              <a:rPr lang="en-US" sz="1500" dirty="0" smtClean="0"/>
              <a:t>low).</a:t>
            </a:r>
          </a:p>
          <a:p>
            <a:pPr lvl="1"/>
            <a:r>
              <a:rPr lang="en-US" sz="1500" dirty="0" smtClean="0"/>
              <a:t>Unbalanced </a:t>
            </a:r>
            <a:r>
              <a:rPr lang="en-US" sz="1500" dirty="0"/>
              <a:t>levels of decomposition (too much or too </a:t>
            </a:r>
            <a:r>
              <a:rPr lang="en-US" sz="1500" dirty="0" smtClean="0"/>
              <a:t>little).</a:t>
            </a:r>
          </a:p>
          <a:p>
            <a:pPr lvl="1"/>
            <a:r>
              <a:rPr lang="en-US" sz="1500" dirty="0" smtClean="0"/>
              <a:t>Increased </a:t>
            </a:r>
            <a:r>
              <a:rPr lang="en-US" sz="1500" dirty="0"/>
              <a:t>risks of </a:t>
            </a:r>
            <a:r>
              <a:rPr lang="en-US" sz="1500" dirty="0" smtClean="0"/>
              <a:t>erosion.</a:t>
            </a:r>
          </a:p>
          <a:p>
            <a:pPr lvl="1"/>
            <a:r>
              <a:rPr lang="en-US" sz="1500" dirty="0" smtClean="0"/>
              <a:t>Increased </a:t>
            </a:r>
            <a:r>
              <a:rPr lang="en-US" sz="1500" dirty="0"/>
              <a:t>risk for fire or other ecological </a:t>
            </a:r>
            <a:r>
              <a:rPr lang="en-US" sz="1500" dirty="0" smtClean="0"/>
              <a:t>disruption.</a:t>
            </a:r>
          </a:p>
          <a:p>
            <a:pPr lvl="1"/>
            <a:r>
              <a:rPr lang="en-US" sz="1500" dirty="0" smtClean="0"/>
              <a:t>Any </a:t>
            </a:r>
            <a:r>
              <a:rPr lang="en-US" sz="1500" dirty="0"/>
              <a:t>combination of the </a:t>
            </a:r>
            <a:r>
              <a:rPr lang="en-US" sz="1500" dirty="0" smtClean="0"/>
              <a:t>factors above</a:t>
            </a:r>
            <a:r>
              <a:rPr lang="en-US" sz="1500" dirty="0"/>
              <a:t>. </a:t>
            </a:r>
          </a:p>
          <a:p>
            <a:endParaRPr lang="en-US" dirty="0"/>
          </a:p>
        </p:txBody>
      </p:sp>
      <p:sp>
        <p:nvSpPr>
          <p:cNvPr id="4" name="Down Arrow Callout 3"/>
          <p:cNvSpPr/>
          <p:nvPr/>
        </p:nvSpPr>
        <p:spPr>
          <a:xfrm>
            <a:off x="5486400" y="914400"/>
            <a:ext cx="3352800" cy="1676400"/>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Invasive species are introduced.</a:t>
            </a:r>
            <a:endParaRPr lang="en-US" b="1" dirty="0"/>
          </a:p>
        </p:txBody>
      </p:sp>
      <p:sp>
        <p:nvSpPr>
          <p:cNvPr id="5" name="Down Arrow Callout 4"/>
          <p:cNvSpPr/>
          <p:nvPr/>
        </p:nvSpPr>
        <p:spPr>
          <a:xfrm>
            <a:off x="5486400" y="2590800"/>
            <a:ext cx="3352800" cy="167640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Biodiversity is reduced.</a:t>
            </a:r>
            <a:endParaRPr lang="en-US" b="1" dirty="0"/>
          </a:p>
        </p:txBody>
      </p:sp>
      <p:sp>
        <p:nvSpPr>
          <p:cNvPr id="6" name="Down Arrow Callout 5"/>
          <p:cNvSpPr/>
          <p:nvPr/>
        </p:nvSpPr>
        <p:spPr>
          <a:xfrm>
            <a:off x="5486400" y="4267200"/>
            <a:ext cx="3352800" cy="1676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Ecosystem services (nutrient cycling, waste removal, reproduction) are reduced.</a:t>
            </a:r>
            <a:endParaRPr lang="en-US" b="1" dirty="0"/>
          </a:p>
        </p:txBody>
      </p:sp>
      <p:sp>
        <p:nvSpPr>
          <p:cNvPr id="7" name="Rectangle 6"/>
          <p:cNvSpPr/>
          <p:nvPr/>
        </p:nvSpPr>
        <p:spPr>
          <a:xfrm>
            <a:off x="5486400" y="5943600"/>
            <a:ext cx="34290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Ecosystems are at greater risk for more invasions. </a:t>
            </a:r>
            <a:endParaRPr lang="en-US" b="1" dirty="0"/>
          </a:p>
        </p:txBody>
      </p:sp>
    </p:spTree>
    <p:extLst>
      <p:ext uri="{BB962C8B-B14F-4D97-AF65-F5344CB8AC3E}">
        <p14:creationId xmlns:p14="http://schemas.microsoft.com/office/powerpoint/2010/main" val="332679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Introduced Species are not necessarily Invasive Species. </a:t>
            </a:r>
          </a:p>
        </p:txBody>
      </p:sp>
      <p:sp>
        <p:nvSpPr>
          <p:cNvPr id="3" name="Content Placeholder 2"/>
          <p:cNvSpPr>
            <a:spLocks noGrp="1"/>
          </p:cNvSpPr>
          <p:nvPr>
            <p:ph idx="1"/>
          </p:nvPr>
        </p:nvSpPr>
        <p:spPr>
          <a:xfrm>
            <a:off x="457200" y="1295400"/>
            <a:ext cx="6705600" cy="5410200"/>
          </a:xfrm>
        </p:spPr>
        <p:txBody>
          <a:bodyPr>
            <a:normAutofit fontScale="62500" lnSpcReduction="20000"/>
          </a:bodyPr>
          <a:lstStyle/>
          <a:p>
            <a:r>
              <a:rPr lang="en-US" b="1" dirty="0" smtClean="0"/>
              <a:t>Often </a:t>
            </a:r>
            <a:r>
              <a:rPr lang="en-US" b="1" dirty="0"/>
              <a:t>“invasive” and “introduced” are used </a:t>
            </a:r>
            <a:r>
              <a:rPr lang="en-US" b="1" dirty="0" smtClean="0"/>
              <a:t>interchangeably. </a:t>
            </a:r>
          </a:p>
          <a:p>
            <a:pPr lvl="1"/>
            <a:r>
              <a:rPr lang="en-US" dirty="0" smtClean="0"/>
              <a:t>Not all introduced species are invasive. Introduced </a:t>
            </a:r>
            <a:r>
              <a:rPr lang="en-US" dirty="0"/>
              <a:t>species are not always bad.  </a:t>
            </a:r>
            <a:endParaRPr lang="en-US" dirty="0" smtClean="0"/>
          </a:p>
          <a:p>
            <a:pPr lvl="1"/>
            <a:r>
              <a:rPr lang="en-US" dirty="0" smtClean="0"/>
              <a:t>Introduced </a:t>
            </a:r>
            <a:r>
              <a:rPr lang="en-US" dirty="0"/>
              <a:t>species only become invasive when they displace native species and disrupt ecosystem </a:t>
            </a:r>
            <a:r>
              <a:rPr lang="en-US" dirty="0" smtClean="0"/>
              <a:t>services.</a:t>
            </a:r>
          </a:p>
          <a:p>
            <a:pPr lvl="1"/>
            <a:r>
              <a:rPr lang="en-US" dirty="0" smtClean="0"/>
              <a:t>Some </a:t>
            </a:r>
            <a:r>
              <a:rPr lang="en-US" dirty="0"/>
              <a:t>introduced species can be very helpful or </a:t>
            </a:r>
            <a:r>
              <a:rPr lang="en-US" dirty="0" smtClean="0"/>
              <a:t>valuable. For example, 98</a:t>
            </a:r>
            <a:r>
              <a:rPr lang="en-US" dirty="0"/>
              <a:t>% of the US food supply comes from introduced plants and animals including wheat, rice, cattle, and </a:t>
            </a:r>
            <a:r>
              <a:rPr lang="en-US" dirty="0" smtClean="0"/>
              <a:t>poultry.</a:t>
            </a:r>
          </a:p>
          <a:p>
            <a:pPr marL="411480" lvl="1" indent="0">
              <a:buNone/>
            </a:pPr>
            <a:endParaRPr lang="en-US" dirty="0" smtClean="0"/>
          </a:p>
          <a:p>
            <a:r>
              <a:rPr lang="en-US" b="1" dirty="0" smtClean="0"/>
              <a:t>Not all </a:t>
            </a:r>
            <a:r>
              <a:rPr lang="en-US" b="1" dirty="0"/>
              <a:t>introduced species become </a:t>
            </a:r>
            <a:r>
              <a:rPr lang="en-US" b="1" dirty="0" smtClean="0"/>
              <a:t>invasive.</a:t>
            </a:r>
            <a:r>
              <a:rPr lang="en-US" dirty="0" smtClean="0"/>
              <a:t>	</a:t>
            </a:r>
          </a:p>
          <a:p>
            <a:pPr lvl="1"/>
            <a:r>
              <a:rPr lang="en-US" dirty="0" smtClean="0"/>
              <a:t>Of </a:t>
            </a:r>
            <a:r>
              <a:rPr lang="en-US" dirty="0"/>
              <a:t>every 100 exotic species introduced to North America, only about 10 are able to survive without the planting or assistance of </a:t>
            </a:r>
            <a:r>
              <a:rPr lang="en-US" dirty="0" smtClean="0"/>
              <a:t>humans.</a:t>
            </a:r>
          </a:p>
          <a:p>
            <a:pPr lvl="1"/>
            <a:r>
              <a:rPr lang="en-US" dirty="0" smtClean="0"/>
              <a:t>Of </a:t>
            </a:r>
            <a:r>
              <a:rPr lang="en-US" dirty="0"/>
              <a:t>the 10 in 100 that can survive without humans, only about 1 of these will cause serious ecological </a:t>
            </a:r>
            <a:r>
              <a:rPr lang="en-US" dirty="0" smtClean="0"/>
              <a:t>problems.</a:t>
            </a:r>
          </a:p>
          <a:p>
            <a:pPr lvl="1"/>
            <a:r>
              <a:rPr lang="en-US" dirty="0" smtClean="0"/>
              <a:t>Approximately </a:t>
            </a:r>
            <a:r>
              <a:rPr lang="en-US" dirty="0"/>
              <a:t>only 1% of introduced species become invasive.</a:t>
            </a:r>
          </a:p>
        </p:txBody>
      </p:sp>
      <p:graphicFrame>
        <p:nvGraphicFramePr>
          <p:cNvPr id="6" name="Chart 5"/>
          <p:cNvGraphicFramePr/>
          <p:nvPr/>
        </p:nvGraphicFramePr>
        <p:xfrm>
          <a:off x="6777038" y="1219200"/>
          <a:ext cx="2366962" cy="2433637"/>
        </p:xfrm>
        <a:graphic>
          <a:graphicData uri="http://schemas.openxmlformats.org/drawingml/2006/chart">
            <c:chart xmlns:c="http://schemas.openxmlformats.org/drawingml/2006/chart" xmlns:r="http://schemas.openxmlformats.org/officeDocument/2006/relationships" r:id="rId3"/>
          </a:graphicData>
        </a:graphic>
      </p:graphicFrame>
      <p:sp>
        <p:nvSpPr>
          <p:cNvPr id="10" name="Isosceles Triangle 9"/>
          <p:cNvSpPr/>
          <p:nvPr/>
        </p:nvSpPr>
        <p:spPr>
          <a:xfrm rot="9477276">
            <a:off x="7637343" y="3536873"/>
            <a:ext cx="1228052" cy="1955743"/>
          </a:xfrm>
          <a:prstGeom prst="triangle">
            <a:avLst>
              <a:gd name="adj" fmla="val 5475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rot="20150520">
            <a:off x="7281005" y="3436959"/>
            <a:ext cx="1233421" cy="36156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Isosceles Triangle 11"/>
          <p:cNvSpPr/>
          <p:nvPr/>
        </p:nvSpPr>
        <p:spPr>
          <a:xfrm rot="8395949">
            <a:off x="7861547" y="3610380"/>
            <a:ext cx="202707" cy="2008220"/>
          </a:xfrm>
          <a:prstGeom prst="triangle">
            <a:avLst>
              <a:gd name="adj" fmla="val 5475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Isosceles Triangle 14"/>
          <p:cNvSpPr/>
          <p:nvPr/>
        </p:nvSpPr>
        <p:spPr>
          <a:xfrm rot="8833704" flipH="1">
            <a:off x="7797824" y="1328731"/>
            <a:ext cx="72568" cy="785466"/>
          </a:xfrm>
          <a:prstGeom prst="triangle">
            <a:avLst>
              <a:gd name="adj" fmla="val 5475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Curved Right Arrow 8"/>
          <p:cNvSpPr/>
          <p:nvPr/>
        </p:nvSpPr>
        <p:spPr>
          <a:xfrm rot="405363">
            <a:off x="7111200" y="1525578"/>
            <a:ext cx="609600" cy="2136494"/>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Left Arrow 15"/>
          <p:cNvSpPr/>
          <p:nvPr/>
        </p:nvSpPr>
        <p:spPr>
          <a:xfrm rot="20763423">
            <a:off x="8198803" y="3604381"/>
            <a:ext cx="8382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17" name="Right Arrow 16"/>
          <p:cNvSpPr/>
          <p:nvPr/>
        </p:nvSpPr>
        <p:spPr>
          <a:xfrm rot="19574816">
            <a:off x="7167944" y="4437533"/>
            <a:ext cx="762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Rounded Rectangle 13"/>
          <p:cNvSpPr/>
          <p:nvPr/>
        </p:nvSpPr>
        <p:spPr>
          <a:xfrm>
            <a:off x="7162800" y="76200"/>
            <a:ext cx="19050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Of introduced species, only about 10% can survive in the wild.</a:t>
            </a:r>
            <a:endParaRPr lang="en-US" sz="1400" dirty="0"/>
          </a:p>
        </p:txBody>
      </p:sp>
      <p:cxnSp>
        <p:nvCxnSpPr>
          <p:cNvPr id="19" name="Straight Arrow Connector 18"/>
          <p:cNvCxnSpPr/>
          <p:nvPr/>
        </p:nvCxnSpPr>
        <p:spPr>
          <a:xfrm flipH="1">
            <a:off x="7848600" y="990600"/>
            <a:ext cx="6096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Rounded Rectangle 19"/>
          <p:cNvSpPr/>
          <p:nvPr/>
        </p:nvSpPr>
        <p:spPr>
          <a:xfrm>
            <a:off x="7162800" y="5638800"/>
            <a:ext cx="1905000" cy="99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Of that 10%, only 1/10 become invasive.</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1% </a:t>
            </a:r>
            <a:r>
              <a:rPr lang="en-US" dirty="0" smtClean="0"/>
              <a:t>Causes…</a:t>
            </a:r>
            <a:endParaRPr lang="en-US" dirty="0"/>
          </a:p>
        </p:txBody>
      </p:sp>
      <p:sp>
        <p:nvSpPr>
          <p:cNvPr id="3" name="Content Placeholder 2"/>
          <p:cNvSpPr>
            <a:spLocks noGrp="1"/>
          </p:cNvSpPr>
          <p:nvPr>
            <p:ph idx="1"/>
          </p:nvPr>
        </p:nvSpPr>
        <p:spPr>
          <a:xfrm>
            <a:off x="457200" y="1066800"/>
            <a:ext cx="8229600" cy="5715000"/>
          </a:xfrm>
        </p:spPr>
        <p:txBody>
          <a:bodyPr vert="horz" lIns="91440" tIns="45720" rIns="91440" bIns="45720" rtlCol="0">
            <a:normAutofit fontScale="92500" lnSpcReduction="20000"/>
          </a:bodyPr>
          <a:lstStyle/>
          <a:p>
            <a:r>
              <a:rPr lang="en-US" sz="2000" dirty="0"/>
              <a:t>Ecosystem:</a:t>
            </a:r>
          </a:p>
          <a:p>
            <a:pPr lvl="1"/>
            <a:r>
              <a:rPr lang="en-US" sz="1500" dirty="0"/>
              <a:t>Invasive species, when combined with habitat loss, are the biggest cause of extinction of native species (WWF, 2014).</a:t>
            </a:r>
          </a:p>
          <a:p>
            <a:pPr lvl="1"/>
            <a:r>
              <a:rPr lang="en-US" sz="1500" dirty="0"/>
              <a:t>About 42 percent of the species on the federal threatened or endangered species lists are at risk primarily because of invasive species and the loss of biodiversity (Nature Conservancy, 1996).</a:t>
            </a:r>
          </a:p>
          <a:p>
            <a:endParaRPr lang="en-US" sz="2000" dirty="0" smtClean="0"/>
          </a:p>
          <a:p>
            <a:r>
              <a:rPr lang="en-US" sz="2000" dirty="0" smtClean="0"/>
              <a:t>Economics</a:t>
            </a:r>
            <a:r>
              <a:rPr lang="en-US" sz="2000" dirty="0"/>
              <a:t>:</a:t>
            </a:r>
          </a:p>
          <a:p>
            <a:pPr lvl="1"/>
            <a:r>
              <a:rPr lang="en-US" sz="1500" dirty="0"/>
              <a:t>In the United States, expenses associated with ecological damage and control of invasive species is estimated at $138 billion per year and increasing.</a:t>
            </a:r>
          </a:p>
          <a:p>
            <a:pPr lvl="1"/>
            <a:r>
              <a:rPr lang="en-US" sz="1500" dirty="0"/>
              <a:t>Control of buckthorn has been estimated at $500-$2,000 </a:t>
            </a:r>
            <a:r>
              <a:rPr lang="en-US" sz="1500" dirty="0" smtClean="0"/>
              <a:t/>
            </a:r>
            <a:br>
              <a:rPr lang="en-US" sz="1500" dirty="0" smtClean="0"/>
            </a:br>
            <a:r>
              <a:rPr lang="en-US" sz="1500" dirty="0" smtClean="0"/>
              <a:t>per </a:t>
            </a:r>
            <a:r>
              <a:rPr lang="en-US" sz="1500" dirty="0"/>
              <a:t>acre over multiple years.</a:t>
            </a:r>
          </a:p>
          <a:p>
            <a:pPr lvl="1"/>
            <a:r>
              <a:rPr lang="en-US" sz="1500" dirty="0"/>
              <a:t>Zebra mussels have caused an estimated $3 billion in </a:t>
            </a:r>
            <a:r>
              <a:rPr lang="en-US" sz="1500" dirty="0" smtClean="0"/>
              <a:t/>
            </a:r>
            <a:br>
              <a:rPr lang="en-US" sz="1500" dirty="0" smtClean="0"/>
            </a:br>
            <a:r>
              <a:rPr lang="en-US" sz="1500" dirty="0" smtClean="0"/>
              <a:t>damage </a:t>
            </a:r>
            <a:r>
              <a:rPr lang="en-US" sz="1500" dirty="0"/>
              <a:t>to the Great Lakes.  </a:t>
            </a:r>
          </a:p>
          <a:p>
            <a:pPr lvl="1"/>
            <a:r>
              <a:rPr lang="en-US" sz="1500" dirty="0"/>
              <a:t>The US Bureau of Land Management spends $22 million </a:t>
            </a:r>
            <a:r>
              <a:rPr lang="en-US" sz="1500" dirty="0" smtClean="0"/>
              <a:t/>
            </a:r>
            <a:br>
              <a:rPr lang="en-US" sz="1500" dirty="0" smtClean="0"/>
            </a:br>
            <a:r>
              <a:rPr lang="en-US" sz="1500" dirty="0" smtClean="0"/>
              <a:t>annually </a:t>
            </a:r>
            <a:r>
              <a:rPr lang="en-US" sz="1500" dirty="0"/>
              <a:t>to prevent overgrazing by wild introduced horses. </a:t>
            </a:r>
          </a:p>
          <a:p>
            <a:pPr lvl="1"/>
            <a:r>
              <a:rPr lang="en-US" sz="1500" dirty="0"/>
              <a:t>Feral dogs cause roughly $10 million in losses to the cattle </a:t>
            </a:r>
            <a:r>
              <a:rPr lang="en-US" sz="1500" dirty="0" smtClean="0"/>
              <a:t/>
            </a:r>
            <a:br>
              <a:rPr lang="en-US" sz="1500" dirty="0" smtClean="0"/>
            </a:br>
            <a:r>
              <a:rPr lang="en-US" sz="1500" dirty="0" smtClean="0"/>
              <a:t>and </a:t>
            </a:r>
            <a:r>
              <a:rPr lang="en-US" sz="1500" dirty="0"/>
              <a:t>sheep industries. </a:t>
            </a:r>
          </a:p>
          <a:p>
            <a:pPr lvl="1"/>
            <a:r>
              <a:rPr lang="en-US" sz="1500" dirty="0"/>
              <a:t>Feral cats cause an estimated $14 billion in losses per year. </a:t>
            </a:r>
          </a:p>
          <a:p>
            <a:pPr lvl="1"/>
            <a:r>
              <a:rPr lang="en-US" sz="1500" dirty="0"/>
              <a:t>Rats cause $19 billion in losses to the grain industry each year. </a:t>
            </a:r>
          </a:p>
          <a:p>
            <a:pPr lvl="2"/>
            <a:r>
              <a:rPr lang="en-US" sz="1100" dirty="0" smtClean="0"/>
              <a:t>Source</a:t>
            </a:r>
            <a:r>
              <a:rPr lang="en-US" sz="1100" dirty="0"/>
              <a:t>: http://lib.colostate.edu/research/agnic/impacts.html</a:t>
            </a:r>
          </a:p>
          <a:p>
            <a:endParaRPr lang="en-US" sz="2000" dirty="0"/>
          </a:p>
        </p:txBody>
      </p:sp>
      <p:pic>
        <p:nvPicPr>
          <p:cNvPr id="49154" name="Picture 2" descr="http://www.lake-link.com/images/library/invasive/StopAquaticHitch.gif"/>
          <p:cNvPicPr>
            <a:picLocks noChangeAspect="1" noChangeArrowheads="1"/>
          </p:cNvPicPr>
          <p:nvPr/>
        </p:nvPicPr>
        <p:blipFill>
          <a:blip r:embed="rId3" cstate="print">
            <a:clrChange>
              <a:clrFrom>
                <a:srgbClr val="FFFFFF"/>
              </a:clrFrom>
              <a:clrTo>
                <a:srgbClr val="FFFFFF">
                  <a:alpha val="0"/>
                </a:srgbClr>
              </a:clrTo>
            </a:clrChange>
          </a:blip>
          <a:srcRect b="47500"/>
          <a:stretch>
            <a:fillRect/>
          </a:stretch>
        </p:blipFill>
        <p:spPr bwMode="auto">
          <a:xfrm>
            <a:off x="6400800" y="3952860"/>
            <a:ext cx="2590571" cy="2752740"/>
          </a:xfrm>
          <a:prstGeom prst="rect">
            <a:avLst/>
          </a:prstGeom>
          <a:noFill/>
        </p:spPr>
      </p:pic>
      <p:sp>
        <p:nvSpPr>
          <p:cNvPr id="7" name="Rectangle 6"/>
          <p:cNvSpPr/>
          <p:nvPr/>
        </p:nvSpPr>
        <p:spPr>
          <a:xfrm>
            <a:off x="6934200" y="6629400"/>
            <a:ext cx="1696298" cy="230832"/>
          </a:xfrm>
          <a:prstGeom prst="rect">
            <a:avLst/>
          </a:prstGeom>
        </p:spPr>
        <p:txBody>
          <a:bodyPr wrap="none">
            <a:spAutoFit/>
          </a:bodyPr>
          <a:lstStyle/>
          <a:p>
            <a:r>
              <a:rPr lang="en-US" sz="900" i="1" dirty="0" smtClean="0">
                <a:hlinkClick r:id="rId4"/>
              </a:rPr>
              <a:t>Source: www.lake-link.com</a:t>
            </a:r>
            <a:endParaRPr lang="en-US" sz="9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1% Causes…</a:t>
            </a:r>
          </a:p>
        </p:txBody>
      </p:sp>
      <p:sp>
        <p:nvSpPr>
          <p:cNvPr id="3" name="Content Placeholder 2"/>
          <p:cNvSpPr>
            <a:spLocks noGrp="1"/>
          </p:cNvSpPr>
          <p:nvPr>
            <p:ph idx="1"/>
          </p:nvPr>
        </p:nvSpPr>
        <p:spPr/>
        <p:txBody>
          <a:bodyPr>
            <a:normAutofit fontScale="85000" lnSpcReduction="10000"/>
          </a:bodyPr>
          <a:lstStyle/>
          <a:p>
            <a:r>
              <a:rPr lang="en-US" u="sng" dirty="0"/>
              <a:t>Health:</a:t>
            </a:r>
          </a:p>
          <a:p>
            <a:pPr lvl="1"/>
            <a:r>
              <a:rPr lang="en-US" sz="2700" dirty="0"/>
              <a:t>Invasive species are commonly associated with the spread of disease. </a:t>
            </a:r>
          </a:p>
          <a:p>
            <a:pPr lvl="1"/>
            <a:r>
              <a:rPr lang="en-US" sz="2700" dirty="0"/>
              <a:t>Avian pox and avian malaria were introduced to Hawaii by introduced Asian songbirds.</a:t>
            </a:r>
          </a:p>
          <a:p>
            <a:pPr lvl="1"/>
            <a:r>
              <a:rPr lang="en-US" sz="2700" dirty="0"/>
              <a:t>Rats and mice act as global vectors of salmonellosis, leptospirosis, plague and murine typhus. </a:t>
            </a:r>
          </a:p>
          <a:p>
            <a:pPr lvl="1"/>
            <a:r>
              <a:rPr lang="en-US" sz="2700" dirty="0"/>
              <a:t>Feral pigs spread brucellosis, </a:t>
            </a:r>
            <a:r>
              <a:rPr lang="en-US" sz="2700" dirty="0" smtClean="0"/>
              <a:t/>
            </a:r>
            <a:br>
              <a:rPr lang="en-US" sz="2700" dirty="0" smtClean="0"/>
            </a:br>
            <a:r>
              <a:rPr lang="en-US" sz="2700" dirty="0" err="1" smtClean="0"/>
              <a:t>pseudorabies</a:t>
            </a:r>
            <a:r>
              <a:rPr lang="en-US" sz="2700" dirty="0"/>
              <a:t>, and trichinosis.</a:t>
            </a:r>
          </a:p>
          <a:p>
            <a:pPr lvl="1"/>
            <a:r>
              <a:rPr lang="en-US" sz="2700" dirty="0"/>
              <a:t>Simply rubbing against invasive </a:t>
            </a:r>
            <a:r>
              <a:rPr lang="en-US" sz="2700" dirty="0" smtClean="0"/>
              <a:t/>
            </a:r>
            <a:br>
              <a:rPr lang="en-US" sz="2700" dirty="0" smtClean="0"/>
            </a:br>
            <a:r>
              <a:rPr lang="en-US" sz="2700" dirty="0" smtClean="0"/>
              <a:t>wild </a:t>
            </a:r>
            <a:r>
              <a:rPr lang="en-US" sz="2700" dirty="0"/>
              <a:t>parsnip with bare skin can </a:t>
            </a:r>
            <a:r>
              <a:rPr lang="en-US" sz="2700" dirty="0" smtClean="0"/>
              <a:t/>
            </a:r>
            <a:br>
              <a:rPr lang="en-US" sz="2700" dirty="0" smtClean="0"/>
            </a:br>
            <a:r>
              <a:rPr lang="en-US" sz="2700" dirty="0" smtClean="0"/>
              <a:t>cause </a:t>
            </a:r>
            <a:r>
              <a:rPr lang="en-US" sz="2700" dirty="0"/>
              <a:t>burned and blistered arms </a:t>
            </a:r>
            <a:r>
              <a:rPr lang="en-US" sz="2700" dirty="0" smtClean="0"/>
              <a:t/>
            </a:r>
            <a:br>
              <a:rPr lang="en-US" sz="2700" dirty="0" smtClean="0"/>
            </a:br>
            <a:r>
              <a:rPr lang="en-US" sz="2700" dirty="0" smtClean="0"/>
              <a:t>and legs.</a:t>
            </a:r>
          </a:p>
          <a:p>
            <a:pPr lvl="2"/>
            <a:r>
              <a:rPr lang="en-US" sz="2300" dirty="0" smtClean="0"/>
              <a:t>This </a:t>
            </a:r>
            <a:r>
              <a:rPr lang="en-US" sz="2300" dirty="0"/>
              <a:t>plant is now spreading rapidly </a:t>
            </a:r>
            <a:r>
              <a:rPr lang="en-US" sz="2300" dirty="0" smtClean="0"/>
              <a:t/>
            </a:r>
            <a:br>
              <a:rPr lang="en-US" sz="2300" dirty="0" smtClean="0"/>
            </a:br>
            <a:r>
              <a:rPr lang="en-US" sz="2300" dirty="0" smtClean="0"/>
              <a:t>throughout </a:t>
            </a:r>
            <a:r>
              <a:rPr lang="en-US" sz="2300" dirty="0"/>
              <a:t>Wisconsin. </a:t>
            </a:r>
          </a:p>
          <a:p>
            <a:pPr marL="411480" lvl="1" indent="0">
              <a:buNone/>
            </a:pPr>
            <a:endParaRPr lang="en-US" sz="2700" dirty="0"/>
          </a:p>
        </p:txBody>
      </p:sp>
      <p:pic>
        <p:nvPicPr>
          <p:cNvPr id="47106" name="Picture 2" descr="http://invasiveplantsmi.org/gallery/hogweed/images/craig_leg_jpg.jpg"/>
          <p:cNvPicPr>
            <a:picLocks noChangeAspect="1" noChangeArrowheads="1"/>
          </p:cNvPicPr>
          <p:nvPr/>
        </p:nvPicPr>
        <p:blipFill>
          <a:blip r:embed="rId3" cstate="print"/>
          <a:srcRect/>
          <a:stretch>
            <a:fillRect/>
          </a:stretch>
        </p:blipFill>
        <p:spPr bwMode="auto">
          <a:xfrm flipH="1">
            <a:off x="5962650" y="3810000"/>
            <a:ext cx="2190750" cy="2875963"/>
          </a:xfrm>
          <a:prstGeom prst="rect">
            <a:avLst/>
          </a:prstGeom>
          <a:noFill/>
        </p:spPr>
      </p:pic>
      <p:sp>
        <p:nvSpPr>
          <p:cNvPr id="5" name="Rectangle 4"/>
          <p:cNvSpPr/>
          <p:nvPr/>
        </p:nvSpPr>
        <p:spPr>
          <a:xfrm>
            <a:off x="5943600" y="6627168"/>
            <a:ext cx="1765227" cy="230832"/>
          </a:xfrm>
          <a:prstGeom prst="rect">
            <a:avLst/>
          </a:prstGeom>
        </p:spPr>
        <p:txBody>
          <a:bodyPr wrap="none">
            <a:spAutoFit/>
          </a:bodyPr>
          <a:lstStyle/>
          <a:p>
            <a:r>
              <a:rPr lang="en-US" sz="900" i="1" dirty="0" smtClean="0">
                <a:hlinkClick r:id="rId4"/>
              </a:rPr>
              <a:t>Source: invasiveplantsmi.o</a:t>
            </a:r>
            <a:r>
              <a:rPr lang="en-US" sz="900" i="1" dirty="0" smtClean="0"/>
              <a:t>rg</a:t>
            </a:r>
            <a:endParaRPr lang="en-US" sz="900" i="1" dirty="0"/>
          </a:p>
        </p:txBody>
      </p:sp>
      <p:pic>
        <p:nvPicPr>
          <p:cNvPr id="47108" name="Picture 4" descr="https://www.uwgb.edu/Biodiversity/herbarium/invasive_species/passat_map01.gif"/>
          <p:cNvPicPr>
            <a:picLocks noChangeAspect="1" noChangeArrowheads="1"/>
          </p:cNvPicPr>
          <p:nvPr/>
        </p:nvPicPr>
        <p:blipFill>
          <a:blip r:embed="rId5" cstate="print"/>
          <a:srcRect l="12214" t="8163" r="12468" b="12245"/>
          <a:stretch>
            <a:fillRect/>
          </a:stretch>
        </p:blipFill>
        <p:spPr bwMode="auto">
          <a:xfrm>
            <a:off x="7445829" y="4495801"/>
            <a:ext cx="1698171" cy="1981199"/>
          </a:xfrm>
          <a:prstGeom prst="rect">
            <a:avLst/>
          </a:prstGeom>
          <a:noFill/>
        </p:spPr>
      </p:pic>
      <p:sp>
        <p:nvSpPr>
          <p:cNvPr id="7" name="Rectangle 6"/>
          <p:cNvSpPr/>
          <p:nvPr/>
        </p:nvSpPr>
        <p:spPr>
          <a:xfrm>
            <a:off x="7543800" y="6334780"/>
            <a:ext cx="1600200" cy="523220"/>
          </a:xfrm>
          <a:prstGeom prst="rect">
            <a:avLst/>
          </a:prstGeom>
        </p:spPr>
        <p:txBody>
          <a:bodyPr wrap="square">
            <a:spAutoFit/>
          </a:bodyPr>
          <a:lstStyle/>
          <a:p>
            <a:r>
              <a:rPr lang="en-US" sz="700" i="1" dirty="0" smtClean="0"/>
              <a:t>Source: https://www.uwgb.edu/Biodiversity/herbarium/invasive_species/passat_map01.gif</a:t>
            </a:r>
            <a:endParaRPr lang="en-US" sz="700" i="1" dirty="0"/>
          </a:p>
        </p:txBody>
      </p:sp>
      <p:sp>
        <p:nvSpPr>
          <p:cNvPr id="8" name="Rounded Rectangle 7"/>
          <p:cNvSpPr/>
          <p:nvPr/>
        </p:nvSpPr>
        <p:spPr>
          <a:xfrm>
            <a:off x="7239000" y="3505200"/>
            <a:ext cx="1905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Wild Parsnip can cause serious burns to the skin.</a:t>
            </a:r>
            <a:endParaRPr lang="en-US" sz="1400" dirty="0"/>
          </a:p>
        </p:txBody>
      </p:sp>
    </p:spTree>
    <p:extLst>
      <p:ext uri="{BB962C8B-B14F-4D97-AF65-F5344CB8AC3E}">
        <p14:creationId xmlns:p14="http://schemas.microsoft.com/office/powerpoint/2010/main" val="1505431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1% Causes…</a:t>
            </a:r>
          </a:p>
        </p:txBody>
      </p:sp>
      <p:sp>
        <p:nvSpPr>
          <p:cNvPr id="3" name="Content Placeholder 2"/>
          <p:cNvSpPr>
            <a:spLocks noGrp="1"/>
          </p:cNvSpPr>
          <p:nvPr>
            <p:ph idx="1"/>
          </p:nvPr>
        </p:nvSpPr>
        <p:spPr>
          <a:xfrm>
            <a:off x="318479" y="1066800"/>
            <a:ext cx="8673121" cy="3962400"/>
          </a:xfrm>
        </p:spPr>
        <p:txBody>
          <a:bodyPr>
            <a:normAutofit fontScale="77500" lnSpcReduction="20000"/>
          </a:bodyPr>
          <a:lstStyle/>
          <a:p>
            <a:r>
              <a:rPr lang="en-US" u="sng" dirty="0"/>
              <a:t>Recreation:</a:t>
            </a:r>
          </a:p>
          <a:p>
            <a:pPr lvl="1"/>
            <a:r>
              <a:rPr lang="en-US" sz="2700" dirty="0"/>
              <a:t>Invasives can also alter recreational activities by altering ecosystem function. </a:t>
            </a:r>
          </a:p>
          <a:p>
            <a:pPr lvl="1"/>
            <a:r>
              <a:rPr lang="en-US" sz="2700" dirty="0"/>
              <a:t>Outdoor recreational opportunities are often limited or even eliminated by invasive species due to their impact on vegetation, on wildlife, and even on the chemistry and geography of a landscape. </a:t>
            </a:r>
          </a:p>
          <a:p>
            <a:pPr lvl="1"/>
            <a:r>
              <a:rPr lang="en-US" sz="2700" dirty="0"/>
              <a:t>Invasive plants may prevent outdoor hobbies including hunting, fishing, and the use of recreational vehicles by physically taking over a landscape. </a:t>
            </a:r>
          </a:p>
          <a:p>
            <a:pPr lvl="1"/>
            <a:r>
              <a:rPr lang="en-US" sz="2700" dirty="0"/>
              <a:t>Invasive animals may prey upon or displace native species such as fish and game animals. </a:t>
            </a:r>
          </a:p>
          <a:p>
            <a:endParaRPr lang="en-US" b="0" dirty="0"/>
          </a:p>
        </p:txBody>
      </p:sp>
      <p:pic>
        <p:nvPicPr>
          <p:cNvPr id="45058" name="Picture 2" descr="http://capitolchat.areavoices.com/files/2011/12/1209-n-mcb-carp-flying.jpg"/>
          <p:cNvPicPr>
            <a:picLocks noChangeAspect="1" noChangeArrowheads="1"/>
          </p:cNvPicPr>
          <p:nvPr/>
        </p:nvPicPr>
        <p:blipFill>
          <a:blip r:embed="rId3" cstate="print"/>
          <a:srcRect t="23123" b="7207"/>
          <a:stretch>
            <a:fillRect/>
          </a:stretch>
        </p:blipFill>
        <p:spPr bwMode="auto">
          <a:xfrm>
            <a:off x="1828800" y="4749384"/>
            <a:ext cx="6172200" cy="1956216"/>
          </a:xfrm>
          <a:prstGeom prst="rect">
            <a:avLst/>
          </a:prstGeom>
          <a:noFill/>
        </p:spPr>
      </p:pic>
      <p:sp>
        <p:nvSpPr>
          <p:cNvPr id="5" name="Rectangle 4"/>
          <p:cNvSpPr/>
          <p:nvPr/>
        </p:nvSpPr>
        <p:spPr>
          <a:xfrm>
            <a:off x="3810000" y="6642556"/>
            <a:ext cx="2015295" cy="215444"/>
          </a:xfrm>
          <a:prstGeom prst="rect">
            <a:avLst/>
          </a:prstGeom>
        </p:spPr>
        <p:txBody>
          <a:bodyPr wrap="none">
            <a:spAutoFit/>
          </a:bodyPr>
          <a:lstStyle/>
          <a:p>
            <a:r>
              <a:rPr lang="en-US" sz="800" i="1" dirty="0" smtClean="0">
                <a:hlinkClick r:id="rId4"/>
              </a:rPr>
              <a:t>Source: capitolchat.areavoices.com</a:t>
            </a:r>
            <a:endParaRPr lang="en-US" sz="800" i="1" dirty="0"/>
          </a:p>
        </p:txBody>
      </p:sp>
      <p:sp>
        <p:nvSpPr>
          <p:cNvPr id="6" name="Rounded Rectangle 5"/>
          <p:cNvSpPr/>
          <p:nvPr/>
        </p:nvSpPr>
        <p:spPr>
          <a:xfrm>
            <a:off x="7010400" y="5867400"/>
            <a:ext cx="1371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Asian carp jumping in response to a boat.</a:t>
            </a:r>
            <a:endParaRPr lang="en-US" sz="1400" dirty="0"/>
          </a:p>
        </p:txBody>
      </p:sp>
    </p:spTree>
    <p:extLst>
      <p:ext uri="{BB962C8B-B14F-4D97-AF65-F5344CB8AC3E}">
        <p14:creationId xmlns:p14="http://schemas.microsoft.com/office/powerpoint/2010/main" val="409114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884" y="304800"/>
            <a:ext cx="7581116" cy="750444"/>
          </a:xfrm>
        </p:spPr>
        <p:txBody>
          <a:bodyPr>
            <a:normAutofit/>
          </a:bodyPr>
          <a:lstStyle/>
          <a:p>
            <a:r>
              <a:rPr lang="en-US" sz="2800" dirty="0"/>
              <a:t>How can </a:t>
            </a:r>
            <a:r>
              <a:rPr lang="en-US" sz="2800" dirty="0" smtClean="0"/>
              <a:t>they </a:t>
            </a:r>
            <a:r>
              <a:rPr lang="en-US" sz="2800" dirty="0"/>
              <a:t>cause so much damage?</a:t>
            </a:r>
          </a:p>
        </p:txBody>
      </p:sp>
      <p:sp>
        <p:nvSpPr>
          <p:cNvPr id="3" name="Content Placeholder 2"/>
          <p:cNvSpPr>
            <a:spLocks noGrp="1"/>
          </p:cNvSpPr>
          <p:nvPr>
            <p:ph idx="1"/>
          </p:nvPr>
        </p:nvSpPr>
        <p:spPr>
          <a:xfrm>
            <a:off x="457200" y="1396536"/>
            <a:ext cx="8458200" cy="5385263"/>
          </a:xfrm>
        </p:spPr>
        <p:txBody>
          <a:bodyPr>
            <a:normAutofit fontScale="85000" lnSpcReduction="20000"/>
          </a:bodyPr>
          <a:lstStyle/>
          <a:p>
            <a:r>
              <a:rPr lang="en-US" b="1" dirty="0" smtClean="0"/>
              <a:t>Invasive </a:t>
            </a:r>
            <a:r>
              <a:rPr lang="en-US" b="1" dirty="0"/>
              <a:t>species are successful invaders and usually have at least a few, if not most, of the following </a:t>
            </a:r>
            <a:r>
              <a:rPr lang="en-US" b="1" dirty="0" smtClean="0"/>
              <a:t>characteristics:</a:t>
            </a:r>
          </a:p>
          <a:p>
            <a:pPr lvl="1"/>
            <a:r>
              <a:rPr lang="en-US" dirty="0" smtClean="0"/>
              <a:t>They </a:t>
            </a:r>
            <a:r>
              <a:rPr lang="en-US" dirty="0"/>
              <a:t>grow rapidly and compete with </a:t>
            </a:r>
            <a:r>
              <a:rPr lang="en-US" dirty="0" smtClean="0"/>
              <a:t/>
            </a:r>
            <a:br>
              <a:rPr lang="en-US" dirty="0" smtClean="0"/>
            </a:br>
            <a:r>
              <a:rPr lang="en-US" dirty="0" smtClean="0"/>
              <a:t>other </a:t>
            </a:r>
            <a:r>
              <a:rPr lang="en-US" dirty="0"/>
              <a:t>plants or animals.</a:t>
            </a:r>
          </a:p>
          <a:p>
            <a:pPr lvl="1"/>
            <a:r>
              <a:rPr lang="en-US" dirty="0" smtClean="0"/>
              <a:t>They </a:t>
            </a:r>
            <a:r>
              <a:rPr lang="en-US" dirty="0"/>
              <a:t>produce large numbers of seeds</a:t>
            </a:r>
            <a:r>
              <a:rPr lang="en-US" dirty="0" smtClean="0"/>
              <a:t>/</a:t>
            </a:r>
            <a:br>
              <a:rPr lang="en-US" dirty="0" smtClean="0"/>
            </a:br>
            <a:r>
              <a:rPr lang="en-US" dirty="0" smtClean="0"/>
              <a:t>offspring </a:t>
            </a:r>
            <a:r>
              <a:rPr lang="en-US" dirty="0"/>
              <a:t>at a young age.</a:t>
            </a:r>
          </a:p>
          <a:p>
            <a:pPr lvl="1"/>
            <a:r>
              <a:rPr lang="en-US" dirty="0" smtClean="0"/>
              <a:t>Their </a:t>
            </a:r>
            <a:r>
              <a:rPr lang="en-US" dirty="0"/>
              <a:t>seeds/eggs can survive a long </a:t>
            </a:r>
            <a:r>
              <a:rPr lang="en-US" dirty="0" smtClean="0"/>
              <a:t/>
            </a:r>
            <a:br>
              <a:rPr lang="en-US" dirty="0" smtClean="0"/>
            </a:br>
            <a:r>
              <a:rPr lang="en-US" dirty="0" smtClean="0"/>
              <a:t>time </a:t>
            </a:r>
            <a:r>
              <a:rPr lang="en-US" dirty="0"/>
              <a:t>before sprouting.</a:t>
            </a:r>
          </a:p>
          <a:p>
            <a:pPr lvl="1"/>
            <a:r>
              <a:rPr lang="en-US" dirty="0" smtClean="0"/>
              <a:t>They </a:t>
            </a:r>
            <a:r>
              <a:rPr lang="en-US" dirty="0"/>
              <a:t>can travel long distances.</a:t>
            </a:r>
          </a:p>
          <a:p>
            <a:pPr lvl="1"/>
            <a:r>
              <a:rPr lang="en-US" dirty="0" smtClean="0"/>
              <a:t>They </a:t>
            </a:r>
            <a:r>
              <a:rPr lang="en-US" dirty="0"/>
              <a:t>have few if any predators.</a:t>
            </a:r>
          </a:p>
          <a:p>
            <a:pPr lvl="1"/>
            <a:r>
              <a:rPr lang="en-US" dirty="0" smtClean="0"/>
              <a:t>Their </a:t>
            </a:r>
            <a:r>
              <a:rPr lang="en-US" dirty="0"/>
              <a:t>native region has a climate similar </a:t>
            </a:r>
            <a:r>
              <a:rPr lang="en-US" dirty="0" smtClean="0"/>
              <a:t/>
            </a:r>
            <a:br>
              <a:rPr lang="en-US" dirty="0" smtClean="0"/>
            </a:br>
            <a:r>
              <a:rPr lang="en-US" dirty="0" smtClean="0"/>
              <a:t>to </a:t>
            </a:r>
            <a:r>
              <a:rPr lang="en-US" dirty="0"/>
              <a:t>the affected area of the US.</a:t>
            </a:r>
          </a:p>
          <a:p>
            <a:pPr lvl="1"/>
            <a:r>
              <a:rPr lang="en-US" dirty="0" smtClean="0"/>
              <a:t>They </a:t>
            </a:r>
            <a:r>
              <a:rPr lang="en-US" dirty="0"/>
              <a:t>have multiple reproductive </a:t>
            </a:r>
            <a:r>
              <a:rPr lang="en-US" dirty="0" smtClean="0"/>
              <a:t/>
            </a:r>
            <a:br>
              <a:rPr lang="en-US" dirty="0" smtClean="0"/>
            </a:br>
            <a:r>
              <a:rPr lang="en-US" dirty="0" smtClean="0"/>
              <a:t>strategies</a:t>
            </a:r>
            <a:r>
              <a:rPr lang="en-US" dirty="0"/>
              <a:t>. </a:t>
            </a:r>
          </a:p>
          <a:p>
            <a:pPr lvl="1"/>
            <a:r>
              <a:rPr lang="en-US" dirty="0" smtClean="0"/>
              <a:t>They </a:t>
            </a:r>
            <a:r>
              <a:rPr lang="en-US" dirty="0"/>
              <a:t>have few, if any, specific needs.</a:t>
            </a:r>
          </a:p>
          <a:p>
            <a:endParaRPr lang="en-US" dirty="0"/>
          </a:p>
        </p:txBody>
      </p:sp>
      <p:sp>
        <p:nvSpPr>
          <p:cNvPr id="5" name="Rectangle 4"/>
          <p:cNvSpPr/>
          <p:nvPr/>
        </p:nvSpPr>
        <p:spPr>
          <a:xfrm>
            <a:off x="5943600" y="6657945"/>
            <a:ext cx="3200400" cy="200055"/>
          </a:xfrm>
          <a:prstGeom prst="rect">
            <a:avLst/>
          </a:prstGeom>
        </p:spPr>
        <p:txBody>
          <a:bodyPr wrap="square">
            <a:spAutoFit/>
          </a:bodyPr>
          <a:lstStyle/>
          <a:p>
            <a:r>
              <a:rPr lang="en-US" sz="700" i="1" dirty="0" smtClean="0"/>
              <a:t>http://dnr.wi.gov/org/caer/ce/eek/critter/invert/images/zmussel2.jpg</a:t>
            </a:r>
            <a:endParaRPr lang="en-US" sz="700" i="1" dirty="0"/>
          </a:p>
        </p:txBody>
      </p:sp>
      <p:pic>
        <p:nvPicPr>
          <p:cNvPr id="43010" name="Picture 2" descr="http://dnr.wi.gov/org/caer/ce/eek/critter/invert/images/zmussel2.jpg"/>
          <p:cNvPicPr>
            <a:picLocks noChangeAspect="1" noChangeArrowheads="1"/>
          </p:cNvPicPr>
          <p:nvPr/>
        </p:nvPicPr>
        <p:blipFill>
          <a:blip r:embed="rId3" cstate="print"/>
          <a:srcRect/>
          <a:stretch>
            <a:fillRect/>
          </a:stretch>
        </p:blipFill>
        <p:spPr bwMode="auto">
          <a:xfrm rot="5400000">
            <a:off x="5501639" y="2956561"/>
            <a:ext cx="4191001" cy="2849881"/>
          </a:xfrm>
          <a:prstGeom prst="rect">
            <a:avLst/>
          </a:prstGeom>
          <a:noFill/>
        </p:spPr>
      </p:pic>
      <p:sp>
        <p:nvSpPr>
          <p:cNvPr id="6" name="Rounded Rectangle 5"/>
          <p:cNvSpPr/>
          <p:nvPr/>
        </p:nvSpPr>
        <p:spPr>
          <a:xfrm>
            <a:off x="6705600" y="6096000"/>
            <a:ext cx="22860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Zebra mussels enveloping a crayfish.</a:t>
            </a:r>
            <a:endParaRPr lang="en-US" sz="1400" dirty="0"/>
          </a:p>
        </p:txBody>
      </p:sp>
    </p:spTree>
    <p:extLst>
      <p:ext uri="{BB962C8B-B14F-4D97-AF65-F5344CB8AC3E}">
        <p14:creationId xmlns:p14="http://schemas.microsoft.com/office/powerpoint/2010/main" val="1355798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1095</TotalTime>
  <Words>2865</Words>
  <Application>Microsoft Office PowerPoint</Application>
  <PresentationFormat>On-screen Show (4:3)</PresentationFormat>
  <Paragraphs>256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Wisp</vt:lpstr>
      <vt:lpstr>Invasive Species</vt:lpstr>
      <vt:lpstr>Invasive Species</vt:lpstr>
      <vt:lpstr>Invasives and Habitat Function </vt:lpstr>
      <vt:lpstr>Invasives and Ecosystem Services</vt:lpstr>
      <vt:lpstr>Introduced Species are not necessarily Invasive Species. </vt:lpstr>
      <vt:lpstr>That 1% Causes…</vt:lpstr>
      <vt:lpstr>That 1% Causes…</vt:lpstr>
      <vt:lpstr>That 1% Causes…</vt:lpstr>
      <vt:lpstr>How can they cause so much damage?</vt:lpstr>
      <vt:lpstr>Habitat Generalists</vt:lpstr>
      <vt:lpstr>Invasives: Step 1 </vt:lpstr>
      <vt:lpstr>Invasives: Step 2</vt:lpstr>
      <vt:lpstr>Invasive Species  problems in the US</vt:lpstr>
      <vt:lpstr>Gypsy Moth</vt:lpstr>
      <vt:lpstr>Management of the Gypsy Moth</vt:lpstr>
      <vt:lpstr>General Strategies for the Control of Invasive Species</vt:lpstr>
      <vt:lpstr>Emerald Ash Borer </vt:lpstr>
      <vt:lpstr>Management of the Emerald ash borer </vt:lpstr>
      <vt:lpstr>Asian Carp </vt:lpstr>
      <vt:lpstr>Asian Carp </vt:lpstr>
      <vt:lpstr>Common Buckthorn </vt:lpstr>
      <vt:lpstr>“An ounce of prevention is worth a pound of cure”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Species</dc:title>
  <dc:creator>WUHS</dc:creator>
  <cp:lastModifiedBy>Kohn Craig</cp:lastModifiedBy>
  <cp:revision>112</cp:revision>
  <cp:lastPrinted>2014-09-25T20:00:36Z</cp:lastPrinted>
  <dcterms:created xsi:type="dcterms:W3CDTF">2010-10-10T13:39:16Z</dcterms:created>
  <dcterms:modified xsi:type="dcterms:W3CDTF">2014-09-25T22:31:52Z</dcterms:modified>
</cp:coreProperties>
</file>