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0" r:id="rId4"/>
    <p:sldId id="259" r:id="rId5"/>
    <p:sldId id="263" r:id="rId6"/>
    <p:sldId id="286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  <p:sldId id="281" r:id="rId23"/>
    <p:sldId id="285" r:id="rId24"/>
    <p:sldId id="280" r:id="rId25"/>
    <p:sldId id="282" r:id="rId26"/>
    <p:sldId id="283" r:id="rId27"/>
    <p:sldId id="284" r:id="rId28"/>
    <p:sldId id="289" r:id="rId29"/>
    <p:sldId id="287" r:id="rId30"/>
    <p:sldId id="288" r:id="rId31"/>
  </p:sldIdLst>
  <p:sldSz cx="9144000" cy="6858000" type="screen4x3"/>
  <p:notesSz cx="92964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6" autoAdjust="0"/>
    <p:restoredTop sz="94660"/>
  </p:normalViewPr>
  <p:slideViewPr>
    <p:cSldViewPr>
      <p:cViewPr varScale="1">
        <p:scale>
          <a:sx n="48" d="100"/>
          <a:sy n="48" d="100"/>
        </p:scale>
        <p:origin x="150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16434-67BE-4AE0-88DA-A8555A9A187C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2844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13910"/>
            <a:ext cx="402844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B2403-7491-4599-A59B-DAF2976B3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40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E5C37-D73D-4F2F-8BE8-BD9BEF094B6C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57550"/>
            <a:ext cx="743712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F3D52-4DE1-4A55-984C-FB687ADE2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3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1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15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82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30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96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81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00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53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27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68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6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5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09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44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1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CDA84-0C9D-4AF1-8483-A9602D0CE13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23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CDA84-0C9D-4AF1-8483-A9602D0CE13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1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2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8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95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0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54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2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F3D52-4DE1-4A55-984C-FB687ADE28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6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EBB5539-658D-4DC3-B809-C982656F085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2FC106-12D8-4B2B-9D9A-FA1B7B235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5539-658D-4DC3-B809-C982656F085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C106-12D8-4B2B-9D9A-FA1B7B235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5539-658D-4DC3-B809-C982656F085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C106-12D8-4B2B-9D9A-FA1B7B235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5029200"/>
          </a:xfrm>
        </p:spPr>
        <p:txBody>
          <a:bodyPr/>
          <a:lstStyle>
            <a:lvl1pPr>
              <a:defRPr b="1"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BB5539-658D-4DC3-B809-C982656F085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2FC106-12D8-4B2B-9D9A-FA1B7B2354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EBB5539-658D-4DC3-B809-C982656F085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2FC106-12D8-4B2B-9D9A-FA1B7B235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5539-658D-4DC3-B809-C982656F085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C106-12D8-4B2B-9D9A-FA1B7B2354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5539-658D-4DC3-B809-C982656F085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C106-12D8-4B2B-9D9A-FA1B7B2354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BB5539-658D-4DC3-B809-C982656F085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2FC106-12D8-4B2B-9D9A-FA1B7B2354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5539-658D-4DC3-B809-C982656F085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C106-12D8-4B2B-9D9A-FA1B7B235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BB5539-658D-4DC3-B809-C982656F085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2FC106-12D8-4B2B-9D9A-FA1B7B2354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BB5539-658D-4DC3-B809-C982656F085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2FC106-12D8-4B2B-9D9A-FA1B7B2354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BB5539-658D-4DC3-B809-C982656F085B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2FC106-12D8-4B2B-9D9A-FA1B7B2354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tw1scLsDH-t-lM&amp;tbnid=zMfDfagviowsGM:&amp;ved=0CAUQjRw&amp;url=http://people.sissa.it/~laio/Research/Res_folding.php&amp;ei=EVg3UbTrM8PO2wXco4GoAg&amp;bvm=bv.43287494,d.b2I&amp;psig=AFQjCNHp2VPkgheA76cXB0aeCKY7S7xE8Q&amp;ust=136266791757759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eople.sissa.it/~laio/Research/Res_folding.php" TargetMode="Externa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BXuQEflhBf9o9M&amp;tbnid=xz_G4ys_aQZC5M:&amp;ved=0CAUQjRw&amp;url=http://gcsebiologyblog.blogspot.com/&amp;ei=bVg3UfHfKOie2AWl0YDIBw&amp;bvm=bv.43287494,d.b2I&amp;psig=AFQjCNEuxlIFMmOxOzU5YSwDxi9eVPiUDw&amp;ust=136266799069188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gcsebiologyblog.blogspot.com/" TargetMode="Externa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a6yM1gEF9U8SMM&amp;tbnid=49ZplZf0Xs9CeM:&amp;ved=0CAUQjRw&amp;url=http://learn.genetics.utah.edu/archive/mutations/mutatedna.html&amp;ei=Blk3UYLCMqPm2gXclYH4Bg&amp;bvm=bv.43287494,d.b2I&amp;psig=AFQjCNGuCYDdYfKuTR3vTRYV3tm5trWdBw&amp;ust=136266816037651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arn.genetics.utah.edu/archive/mutations/mutatedna.html" TargetMode="Externa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sQD2XNiAdwDp3M&amp;tbnid=_59lYf1KIepHXM:&amp;ved=0CAUQjRw&amp;url=http://www.ebpi-kits.com/TA98%20Frame%20Shift%20Mutation.html&amp;ei=YVk3UeOvHISi2wWfhIDYDQ&amp;bvm=bv.43287494,d.b2I&amp;psig=AFQjCNHiuabbz5ZF7vUJoOqagT3BLGf9Jg&amp;ust=13626682548001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ncbddd/hemochromatosis/training/epidemiology/hfe_mutations_popup.htm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google.com/url?sa=i&amp;rct=j&amp;q=&amp;esrc=s&amp;frm=1&amp;source=images&amp;cd=&amp;cad=rja&amp;docid=VIlGc_-MlxF7ZM&amp;tbnid=QIBH65o6elHmAM:&amp;ved=0CAUQjRw&amp;url=http://www.cdc.gov/ncbddd/hemochromatosis/training/epidemiology/hfe_mutations_popup.htm&amp;ei=Olk3Ub6OHsXQ2QWA1YHIAw&amp;bvm=bv.43287494,d.b2I&amp;psig=AFQjCNHAk1u6tJp0jwUjdxidUCY8p-9JJg&amp;ust=1362668205152519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mutation+primary+secondary+quaternary%5d&amp;source=images&amp;cd=&amp;cad=rja&amp;docid=rEgTGriLQ-5FNM&amp;tbnid=ZQquyvg2YAdS8M:&amp;ved=0CAUQjRw&amp;url=http://cnx.org/content/m44402/latest/?collection=col11448/latest&amp;ei=7SZDUd6FLMGQ2AW0tYCwCQ&amp;bvm=bv.43828540,d.b2I&amp;psig=AFQjCNGKY3o8Qpr0-hLH0Hu4yqPUWhxXSw&amp;ust=1363441714958592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nx.org/content/m44402/latest/?collection=col11448/latest" TargetMode="Externa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agent+orange&amp;source=images&amp;cd=&amp;cad=rja&amp;docid=PxLOkOgRFvEOYM&amp;tbnid=lahstxLfooVIRM:&amp;ved=0CAUQjRw&amp;url=http://www.steveraymer.com/AO3.html&amp;ei=wyVDUcHqGMaB2gX-ooHYDg&amp;bvm=bv.43828540,d.b2I&amp;psig=AFQjCNFYR_pRUWm5zLNlK2y2L1etUiougg&amp;ust=136343767631636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everaymer.com/AO3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borlaug+wheat&amp;source=images&amp;cd=&amp;cad=rja&amp;docid=4Ysc9rH1H5JSGM&amp;tbnid=1COlcc-QcQbOxM:&amp;ved=0CAUQjRw&amp;url=http://www.nytimes.com/2009/09/14/business/energy-environment/14borlaug.html?pagewanted=all&amp;ei=jiZDUdqIHKHB2wXHvYHoCg&amp;bvm=bv.43828540,d.b2I&amp;psig=AFQjCNHU3nh46rp_D1FEcuIRJtk8I6Jv9A&amp;ust=1363441667643454" TargetMode="External"/><Relationship Id="rId2" Type="http://schemas.openxmlformats.org/officeDocument/2006/relationships/hyperlink" Target="http://www.nytimes.com/2009/09/14/business/energy-environment/14borlaug.html?pagewanted=a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sparagine&amp;source=images&amp;cd=&amp;cad=rja&amp;docid=WdpNYpOmrB0qAM&amp;tbnid=UeIdedvmI8C1vM:&amp;ved=0CAUQjRw&amp;url=http://groups.molbiosci.northwestern.edu/holmgren/Glossary/Definitions/Def-A/Asparagine.html&amp;ei=8R9DUayKEaiG2gWHyoDgBQ&amp;bvm=bv.43828540,d.b2I&amp;psig=AFQjCNF6TCJsIf1AV8M4yxryvr1lC1Xsog&amp;ust=136343998193571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oups.molbiosci.northwestern.edu/holmgren/Glossary/Definitions/Def-A/Asparagine.html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mino+acid+charge&amp;source=images&amp;cd=&amp;cad=rja&amp;docid=P1dD08TSv9gGjM&amp;tbnid=ey3daZbNAtEzWM:&amp;ved=0CAUQjRw&amp;url=http://www.phschool.com/science/biology_place/biocoach/bioprop/polarity.html&amp;ei=ICRDUYASwoDaBcymgfAD&amp;bvm=bv.43828540,d.b2I&amp;psig=AFQjCNGppsKij-vhQebqD5iI3k34MRppYw&amp;ust=136344103493811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school.com/science/biology_place/biocoach/bioprop/polarity.html" TargetMode="Externa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hydrophobicity+amino+acids&amp;source=images&amp;cd=&amp;cad=rja&amp;docid=ryD4LEwrHqsEjM&amp;tbnid=87M1JscwkQ2RqM:&amp;ved=0CAUQjRw&amp;url=http://labspace.open.ac.uk/mod/resource/view.php?id=388788&amp;ei=vyBDUYf3I-KE2wX0zYGgCg&amp;bvm=bv.43828540,d.b2I&amp;psig=AFQjCNG1RXKCvY57--IzuvBNgI8OM7dIOA&amp;ust=136344014001975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abspace.open.ac.uk/mod/resource/view.php?id=388788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C. Kohn, Waterford, WI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indiana.edu/~oso/lessons/prot/folding1_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166100" cy="6601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An external file that holds a picture, illustration, etc., usually as some form of binary object. The name of referred object is ch3f25.jpg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7369707" cy="5048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entsimmons.uwinnipeg.ca/cm1504/Image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8242" y="3295649"/>
            <a:ext cx="3854758" cy="348615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705475" y="4438649"/>
            <a:ext cx="2590800" cy="990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Cysteine</a:t>
            </a:r>
            <a:r>
              <a:rPr lang="en-US" dirty="0" smtClean="0"/>
              <a:t>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Cysteines</a:t>
            </a:r>
            <a:r>
              <a:rPr lang="en-US" dirty="0" smtClean="0"/>
              <a:t> are one of the 20 amino acids</a:t>
            </a:r>
          </a:p>
          <a:p>
            <a:pPr lvl="1"/>
            <a:r>
              <a:rPr lang="en-US" dirty="0" err="1" smtClean="0"/>
              <a:t>Cysteines</a:t>
            </a:r>
            <a:r>
              <a:rPr lang="en-US" dirty="0" smtClean="0"/>
              <a:t> are like the obnoxious couples that are always together – they can’t stand to be apart</a:t>
            </a:r>
          </a:p>
          <a:p>
            <a:pPr lvl="1"/>
            <a:r>
              <a:rPr lang="en-US" dirty="0" smtClean="0"/>
              <a:t>Two </a:t>
            </a:r>
            <a:r>
              <a:rPr lang="en-US" dirty="0" err="1" smtClean="0"/>
              <a:t>cysteines</a:t>
            </a:r>
            <a:r>
              <a:rPr lang="en-US" dirty="0" smtClean="0"/>
              <a:t> will always move closer to each other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they move close, </a:t>
            </a:r>
            <a:br>
              <a:rPr lang="en-US" dirty="0" smtClean="0"/>
            </a:br>
            <a:r>
              <a:rPr lang="en-US" dirty="0" smtClean="0"/>
              <a:t>they will form what is </a:t>
            </a:r>
            <a:br>
              <a:rPr lang="en-US" dirty="0" smtClean="0"/>
            </a:br>
            <a:r>
              <a:rPr lang="en-US" dirty="0" smtClean="0"/>
              <a:t>called a “disulfide bond” </a:t>
            </a:r>
            <a:br>
              <a:rPr lang="en-US" dirty="0" smtClean="0"/>
            </a:br>
            <a:r>
              <a:rPr lang="en-US" dirty="0" smtClean="0"/>
              <a:t>or “disulfide bridge”.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kentsimmons.uwinnipeg.ca/cm1504/Image8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62000"/>
            <a:ext cx="5876925" cy="531495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352800" y="2743200"/>
            <a:ext cx="2590800" cy="990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R7Ni2Rs2RRVayjlFWWR2XMc72tA6KskQCpNTauIt4sf9ReRGm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89" y="4114800"/>
            <a:ext cx="49338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So, three major factors affect how amino acids change from a straight line to a 3D protein</a:t>
            </a:r>
          </a:p>
          <a:p>
            <a:pPr lvl="1"/>
            <a:r>
              <a:rPr lang="en-US" u="sng" dirty="0" smtClean="0"/>
              <a:t>Charge</a:t>
            </a:r>
            <a:r>
              <a:rPr lang="en-US" dirty="0" smtClean="0"/>
              <a:t> – like charges repel, opposite charges attract</a:t>
            </a:r>
          </a:p>
          <a:p>
            <a:pPr lvl="1"/>
            <a:r>
              <a:rPr lang="en-US" u="sng" dirty="0" smtClean="0"/>
              <a:t>Hydrophobicity</a:t>
            </a:r>
            <a:r>
              <a:rPr lang="en-US" dirty="0" smtClean="0"/>
              <a:t> – some amino acids are attracted to water and move to the outside; others are repelled by water and move to the inside</a:t>
            </a:r>
          </a:p>
          <a:p>
            <a:pPr lvl="1"/>
            <a:r>
              <a:rPr lang="en-US" u="sng" dirty="0" smtClean="0"/>
              <a:t>Cysteine bonds </a:t>
            </a:r>
            <a:r>
              <a:rPr lang="en-US" dirty="0" smtClean="0"/>
              <a:t>– two cysteine </a:t>
            </a:r>
            <a:br>
              <a:rPr lang="en-US" dirty="0" smtClean="0"/>
            </a:br>
            <a:r>
              <a:rPr lang="en-US" dirty="0" smtClean="0"/>
              <a:t>amino acids will form a disulfide </a:t>
            </a:r>
            <a:br>
              <a:rPr lang="en-US" dirty="0" smtClean="0"/>
            </a:br>
            <a:r>
              <a:rPr lang="en-US" dirty="0" smtClean="0"/>
              <a:t>bond together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24400" y="6477000"/>
            <a:ext cx="17315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5"/>
              </a:rPr>
              <a:t>Image Source: people.sissa.it</a:t>
            </a:r>
            <a:r>
              <a:rPr lang="en-US" sz="900" i="1" dirty="0" smtClean="0"/>
              <a:t> 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 86"/>
          <p:cNvSpPr/>
          <p:nvPr/>
        </p:nvSpPr>
        <p:spPr>
          <a:xfrm>
            <a:off x="1043189" y="860738"/>
            <a:ext cx="7349543" cy="5364051"/>
          </a:xfrm>
          <a:custGeom>
            <a:avLst/>
            <a:gdLst>
              <a:gd name="connsiteX0" fmla="*/ 0 w 7349543"/>
              <a:gd name="connsiteY0" fmla="*/ 272603 h 5364051"/>
              <a:gd name="connsiteX1" fmla="*/ 231819 w 7349543"/>
              <a:gd name="connsiteY1" fmla="*/ 311239 h 5364051"/>
              <a:gd name="connsiteX2" fmla="*/ 953036 w 7349543"/>
              <a:gd name="connsiteY2" fmla="*/ 259724 h 5364051"/>
              <a:gd name="connsiteX3" fmla="*/ 1635617 w 7349543"/>
              <a:gd name="connsiteY3" fmla="*/ 66541 h 5364051"/>
              <a:gd name="connsiteX4" fmla="*/ 2228045 w 7349543"/>
              <a:gd name="connsiteY4" fmla="*/ 118056 h 5364051"/>
              <a:gd name="connsiteX5" fmla="*/ 2987898 w 7349543"/>
              <a:gd name="connsiteY5" fmla="*/ 143814 h 5364051"/>
              <a:gd name="connsiteX6" fmla="*/ 4314422 w 7349543"/>
              <a:gd name="connsiteY6" fmla="*/ 118056 h 5364051"/>
              <a:gd name="connsiteX7" fmla="*/ 6478073 w 7349543"/>
              <a:gd name="connsiteY7" fmla="*/ 92299 h 5364051"/>
              <a:gd name="connsiteX8" fmla="*/ 7109138 w 7349543"/>
              <a:gd name="connsiteY8" fmla="*/ 671848 h 5364051"/>
              <a:gd name="connsiteX9" fmla="*/ 7340957 w 7349543"/>
              <a:gd name="connsiteY9" fmla="*/ 1547611 h 5364051"/>
              <a:gd name="connsiteX10" fmla="*/ 7160653 w 7349543"/>
              <a:gd name="connsiteY10" fmla="*/ 2449132 h 5364051"/>
              <a:gd name="connsiteX11" fmla="*/ 6349284 w 7349543"/>
              <a:gd name="connsiteY11" fmla="*/ 3737020 h 5364051"/>
              <a:gd name="connsiteX12" fmla="*/ 5847008 w 7349543"/>
              <a:gd name="connsiteY12" fmla="*/ 4380963 h 5364051"/>
              <a:gd name="connsiteX13" fmla="*/ 5499279 w 7349543"/>
              <a:gd name="connsiteY13" fmla="*/ 4793087 h 5364051"/>
              <a:gd name="connsiteX14" fmla="*/ 4868214 w 7349543"/>
              <a:gd name="connsiteY14" fmla="*/ 4986270 h 5364051"/>
              <a:gd name="connsiteX15" fmla="*/ 4172755 w 7349543"/>
              <a:gd name="connsiteY15" fmla="*/ 5153696 h 5364051"/>
              <a:gd name="connsiteX16" fmla="*/ 3284112 w 7349543"/>
              <a:gd name="connsiteY16" fmla="*/ 5334000 h 5364051"/>
              <a:gd name="connsiteX17" fmla="*/ 2768957 w 7349543"/>
              <a:gd name="connsiteY17" fmla="*/ 5334000 h 5364051"/>
              <a:gd name="connsiteX18" fmla="*/ 2073498 w 7349543"/>
              <a:gd name="connsiteY18" fmla="*/ 5269606 h 5364051"/>
              <a:gd name="connsiteX19" fmla="*/ 1378039 w 7349543"/>
              <a:gd name="connsiteY19" fmla="*/ 5089301 h 536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49543" h="5364051">
                <a:moveTo>
                  <a:pt x="0" y="272603"/>
                </a:moveTo>
                <a:cubicBezTo>
                  <a:pt x="36490" y="292994"/>
                  <a:pt x="72980" y="313385"/>
                  <a:pt x="231819" y="311239"/>
                </a:cubicBezTo>
                <a:cubicBezTo>
                  <a:pt x="390658" y="309093"/>
                  <a:pt x="719070" y="300507"/>
                  <a:pt x="953036" y="259724"/>
                </a:cubicBezTo>
                <a:cubicBezTo>
                  <a:pt x="1187002" y="218941"/>
                  <a:pt x="1423116" y="90152"/>
                  <a:pt x="1635617" y="66541"/>
                </a:cubicBezTo>
                <a:cubicBezTo>
                  <a:pt x="1848119" y="42930"/>
                  <a:pt x="2002665" y="105177"/>
                  <a:pt x="2228045" y="118056"/>
                </a:cubicBezTo>
                <a:cubicBezTo>
                  <a:pt x="2453425" y="130935"/>
                  <a:pt x="2640169" y="143814"/>
                  <a:pt x="2987898" y="143814"/>
                </a:cubicBezTo>
                <a:cubicBezTo>
                  <a:pt x="3335627" y="143814"/>
                  <a:pt x="4314422" y="118056"/>
                  <a:pt x="4314422" y="118056"/>
                </a:cubicBezTo>
                <a:cubicBezTo>
                  <a:pt x="4896118" y="109470"/>
                  <a:pt x="6012287" y="0"/>
                  <a:pt x="6478073" y="92299"/>
                </a:cubicBezTo>
                <a:cubicBezTo>
                  <a:pt x="6943859" y="184598"/>
                  <a:pt x="6965324" y="429296"/>
                  <a:pt x="7109138" y="671848"/>
                </a:cubicBezTo>
                <a:cubicBezTo>
                  <a:pt x="7252952" y="914400"/>
                  <a:pt x="7332371" y="1251397"/>
                  <a:pt x="7340957" y="1547611"/>
                </a:cubicBezTo>
                <a:cubicBezTo>
                  <a:pt x="7349543" y="1843825"/>
                  <a:pt x="7325932" y="2084231"/>
                  <a:pt x="7160653" y="2449132"/>
                </a:cubicBezTo>
                <a:cubicBezTo>
                  <a:pt x="6995374" y="2814034"/>
                  <a:pt x="6568225" y="3415048"/>
                  <a:pt x="6349284" y="3737020"/>
                </a:cubicBezTo>
                <a:cubicBezTo>
                  <a:pt x="6130343" y="4058992"/>
                  <a:pt x="5988676" y="4204952"/>
                  <a:pt x="5847008" y="4380963"/>
                </a:cubicBezTo>
                <a:cubicBezTo>
                  <a:pt x="5705341" y="4556974"/>
                  <a:pt x="5662411" y="4692203"/>
                  <a:pt x="5499279" y="4793087"/>
                </a:cubicBezTo>
                <a:cubicBezTo>
                  <a:pt x="5336147" y="4893971"/>
                  <a:pt x="5089301" y="4926169"/>
                  <a:pt x="4868214" y="4986270"/>
                </a:cubicBezTo>
                <a:cubicBezTo>
                  <a:pt x="4647127" y="5046372"/>
                  <a:pt x="4436772" y="5095741"/>
                  <a:pt x="4172755" y="5153696"/>
                </a:cubicBezTo>
                <a:cubicBezTo>
                  <a:pt x="3908738" y="5211651"/>
                  <a:pt x="3518078" y="5303949"/>
                  <a:pt x="3284112" y="5334000"/>
                </a:cubicBezTo>
                <a:cubicBezTo>
                  <a:pt x="3050146" y="5364051"/>
                  <a:pt x="2970726" y="5344732"/>
                  <a:pt x="2768957" y="5334000"/>
                </a:cubicBezTo>
                <a:cubicBezTo>
                  <a:pt x="2567188" y="5323268"/>
                  <a:pt x="2305318" y="5310389"/>
                  <a:pt x="2073498" y="5269606"/>
                </a:cubicBezTo>
                <a:cubicBezTo>
                  <a:pt x="1841678" y="5228823"/>
                  <a:pt x="1609858" y="5159062"/>
                  <a:pt x="1378039" y="5089301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86" name="Freeform 85"/>
          <p:cNvSpPr/>
          <p:nvPr/>
        </p:nvSpPr>
        <p:spPr>
          <a:xfrm>
            <a:off x="2786035" y="1545318"/>
            <a:ext cx="5222676" cy="2793515"/>
          </a:xfrm>
          <a:custGeom>
            <a:avLst/>
            <a:gdLst>
              <a:gd name="connsiteX0" fmla="*/ 47317 w 5222676"/>
              <a:gd name="connsiteY0" fmla="*/ 2318344 h 2793515"/>
              <a:gd name="connsiteX1" fmla="*/ 21559 w 5222676"/>
              <a:gd name="connsiteY1" fmla="*/ 2279707 h 2793515"/>
              <a:gd name="connsiteX2" fmla="*/ 21559 w 5222676"/>
              <a:gd name="connsiteY2" fmla="*/ 2125161 h 2793515"/>
              <a:gd name="connsiteX3" fmla="*/ 47317 w 5222676"/>
              <a:gd name="connsiteY3" fmla="*/ 2022130 h 2793515"/>
              <a:gd name="connsiteX4" fmla="*/ 98833 w 5222676"/>
              <a:gd name="connsiteY4" fmla="*/ 1867583 h 2793515"/>
              <a:gd name="connsiteX5" fmla="*/ 124590 w 5222676"/>
              <a:gd name="connsiteY5" fmla="*/ 1777431 h 2793515"/>
              <a:gd name="connsiteX6" fmla="*/ 137469 w 5222676"/>
              <a:gd name="connsiteY6" fmla="*/ 1738795 h 2793515"/>
              <a:gd name="connsiteX7" fmla="*/ 214742 w 5222676"/>
              <a:gd name="connsiteY7" fmla="*/ 1661521 h 2793515"/>
              <a:gd name="connsiteX8" fmla="*/ 279137 w 5222676"/>
              <a:gd name="connsiteY8" fmla="*/ 1584248 h 2793515"/>
              <a:gd name="connsiteX9" fmla="*/ 356410 w 5222676"/>
              <a:gd name="connsiteY9" fmla="*/ 1532733 h 2793515"/>
              <a:gd name="connsiteX10" fmla="*/ 395047 w 5222676"/>
              <a:gd name="connsiteY10" fmla="*/ 1506975 h 2793515"/>
              <a:gd name="connsiteX11" fmla="*/ 420804 w 5222676"/>
              <a:gd name="connsiteY11" fmla="*/ 1468338 h 2793515"/>
              <a:gd name="connsiteX12" fmla="*/ 523835 w 5222676"/>
              <a:gd name="connsiteY12" fmla="*/ 1442581 h 2793515"/>
              <a:gd name="connsiteX13" fmla="*/ 562472 w 5222676"/>
              <a:gd name="connsiteY13" fmla="*/ 1416823 h 2793515"/>
              <a:gd name="connsiteX14" fmla="*/ 601109 w 5222676"/>
              <a:gd name="connsiteY14" fmla="*/ 1403944 h 2793515"/>
              <a:gd name="connsiteX15" fmla="*/ 781413 w 5222676"/>
              <a:gd name="connsiteY15" fmla="*/ 1365307 h 2793515"/>
              <a:gd name="connsiteX16" fmla="*/ 910202 w 5222676"/>
              <a:gd name="connsiteY16" fmla="*/ 1339550 h 2793515"/>
              <a:gd name="connsiteX17" fmla="*/ 1335204 w 5222676"/>
              <a:gd name="connsiteY17" fmla="*/ 1352428 h 2793515"/>
              <a:gd name="connsiteX18" fmla="*/ 1386720 w 5222676"/>
              <a:gd name="connsiteY18" fmla="*/ 1365307 h 2793515"/>
              <a:gd name="connsiteX19" fmla="*/ 1515509 w 5222676"/>
              <a:gd name="connsiteY19" fmla="*/ 1416823 h 2793515"/>
              <a:gd name="connsiteX20" fmla="*/ 1554145 w 5222676"/>
              <a:gd name="connsiteY20" fmla="*/ 1429702 h 2793515"/>
              <a:gd name="connsiteX21" fmla="*/ 1644297 w 5222676"/>
              <a:gd name="connsiteY21" fmla="*/ 1481217 h 2793515"/>
              <a:gd name="connsiteX22" fmla="*/ 1682934 w 5222676"/>
              <a:gd name="connsiteY22" fmla="*/ 1494096 h 2793515"/>
              <a:gd name="connsiteX23" fmla="*/ 1721571 w 5222676"/>
              <a:gd name="connsiteY23" fmla="*/ 1532733 h 2793515"/>
              <a:gd name="connsiteX24" fmla="*/ 1760207 w 5222676"/>
              <a:gd name="connsiteY24" fmla="*/ 1545612 h 2793515"/>
              <a:gd name="connsiteX25" fmla="*/ 1798844 w 5222676"/>
              <a:gd name="connsiteY25" fmla="*/ 1571369 h 2793515"/>
              <a:gd name="connsiteX26" fmla="*/ 1850359 w 5222676"/>
              <a:gd name="connsiteY26" fmla="*/ 1584248 h 2793515"/>
              <a:gd name="connsiteX27" fmla="*/ 1888996 w 5222676"/>
              <a:gd name="connsiteY27" fmla="*/ 1597127 h 2793515"/>
              <a:gd name="connsiteX28" fmla="*/ 1966269 w 5222676"/>
              <a:gd name="connsiteY28" fmla="*/ 1610006 h 2793515"/>
              <a:gd name="connsiteX29" fmla="*/ 2056421 w 5222676"/>
              <a:gd name="connsiteY29" fmla="*/ 1635764 h 2793515"/>
              <a:gd name="connsiteX30" fmla="*/ 2120816 w 5222676"/>
              <a:gd name="connsiteY30" fmla="*/ 1622885 h 2793515"/>
              <a:gd name="connsiteX31" fmla="*/ 2133695 w 5222676"/>
              <a:gd name="connsiteY31" fmla="*/ 1558490 h 2793515"/>
              <a:gd name="connsiteX32" fmla="*/ 2198089 w 5222676"/>
              <a:gd name="connsiteY32" fmla="*/ 1455459 h 2793515"/>
              <a:gd name="connsiteX33" fmla="*/ 2198089 w 5222676"/>
              <a:gd name="connsiteY33" fmla="*/ 1352428 h 2793515"/>
              <a:gd name="connsiteX34" fmla="*/ 2146573 w 5222676"/>
              <a:gd name="connsiteY34" fmla="*/ 1275155 h 2793515"/>
              <a:gd name="connsiteX35" fmla="*/ 2133695 w 5222676"/>
              <a:gd name="connsiteY35" fmla="*/ 1236519 h 2793515"/>
              <a:gd name="connsiteX36" fmla="*/ 2107937 w 5222676"/>
              <a:gd name="connsiteY36" fmla="*/ 1197882 h 2793515"/>
              <a:gd name="connsiteX37" fmla="*/ 2069300 w 5222676"/>
              <a:gd name="connsiteY37" fmla="*/ 1094851 h 2793515"/>
              <a:gd name="connsiteX38" fmla="*/ 2030664 w 5222676"/>
              <a:gd name="connsiteY38" fmla="*/ 1056214 h 2793515"/>
              <a:gd name="connsiteX39" fmla="*/ 2004906 w 5222676"/>
              <a:gd name="connsiteY39" fmla="*/ 1017578 h 2793515"/>
              <a:gd name="connsiteX40" fmla="*/ 1992027 w 5222676"/>
              <a:gd name="connsiteY40" fmla="*/ 978941 h 2793515"/>
              <a:gd name="connsiteX41" fmla="*/ 1966269 w 5222676"/>
              <a:gd name="connsiteY41" fmla="*/ 940305 h 2793515"/>
              <a:gd name="connsiteX42" fmla="*/ 1953390 w 5222676"/>
              <a:gd name="connsiteY42" fmla="*/ 875910 h 2793515"/>
              <a:gd name="connsiteX43" fmla="*/ 1966269 w 5222676"/>
              <a:gd name="connsiteY43" fmla="*/ 721364 h 2793515"/>
              <a:gd name="connsiteX44" fmla="*/ 1992027 w 5222676"/>
              <a:gd name="connsiteY44" fmla="*/ 682727 h 2793515"/>
              <a:gd name="connsiteX45" fmla="*/ 2004906 w 5222676"/>
              <a:gd name="connsiteY45" fmla="*/ 631212 h 2793515"/>
              <a:gd name="connsiteX46" fmla="*/ 2056421 w 5222676"/>
              <a:gd name="connsiteY46" fmla="*/ 592575 h 2793515"/>
              <a:gd name="connsiteX47" fmla="*/ 2095058 w 5222676"/>
              <a:gd name="connsiteY47" fmla="*/ 553938 h 2793515"/>
              <a:gd name="connsiteX48" fmla="*/ 2172331 w 5222676"/>
              <a:gd name="connsiteY48" fmla="*/ 515302 h 2793515"/>
              <a:gd name="connsiteX49" fmla="*/ 2326878 w 5222676"/>
              <a:gd name="connsiteY49" fmla="*/ 528181 h 2793515"/>
              <a:gd name="connsiteX50" fmla="*/ 2378393 w 5222676"/>
              <a:gd name="connsiteY50" fmla="*/ 515302 h 2793515"/>
              <a:gd name="connsiteX51" fmla="*/ 2429909 w 5222676"/>
              <a:gd name="connsiteY51" fmla="*/ 412271 h 2793515"/>
              <a:gd name="connsiteX52" fmla="*/ 2455666 w 5222676"/>
              <a:gd name="connsiteY52" fmla="*/ 373634 h 2793515"/>
              <a:gd name="connsiteX53" fmla="*/ 2468545 w 5222676"/>
              <a:gd name="connsiteY53" fmla="*/ 244845 h 2793515"/>
              <a:gd name="connsiteX54" fmla="*/ 2481424 w 5222676"/>
              <a:gd name="connsiteY54" fmla="*/ 128936 h 2793515"/>
              <a:gd name="connsiteX55" fmla="*/ 2520061 w 5222676"/>
              <a:gd name="connsiteY55" fmla="*/ 38783 h 2793515"/>
              <a:gd name="connsiteX56" fmla="*/ 2558697 w 5222676"/>
              <a:gd name="connsiteY56" fmla="*/ 147 h 2793515"/>
              <a:gd name="connsiteX57" fmla="*/ 2700365 w 5222676"/>
              <a:gd name="connsiteY57" fmla="*/ 13026 h 2793515"/>
              <a:gd name="connsiteX58" fmla="*/ 2751880 w 5222676"/>
              <a:gd name="connsiteY58" fmla="*/ 90299 h 2793515"/>
              <a:gd name="connsiteX59" fmla="*/ 2842033 w 5222676"/>
              <a:gd name="connsiteY59" fmla="*/ 219088 h 2793515"/>
              <a:gd name="connsiteX60" fmla="*/ 2906427 w 5222676"/>
              <a:gd name="connsiteY60" fmla="*/ 296361 h 2793515"/>
              <a:gd name="connsiteX61" fmla="*/ 2932185 w 5222676"/>
              <a:gd name="connsiteY61" fmla="*/ 412271 h 2793515"/>
              <a:gd name="connsiteX62" fmla="*/ 2945064 w 5222676"/>
              <a:gd name="connsiteY62" fmla="*/ 502423 h 2793515"/>
              <a:gd name="connsiteX63" fmla="*/ 2957942 w 5222676"/>
              <a:gd name="connsiteY63" fmla="*/ 541059 h 2793515"/>
              <a:gd name="connsiteX64" fmla="*/ 2970821 w 5222676"/>
              <a:gd name="connsiteY64" fmla="*/ 592575 h 2793515"/>
              <a:gd name="connsiteX65" fmla="*/ 2996579 w 5222676"/>
              <a:gd name="connsiteY65" fmla="*/ 669848 h 2793515"/>
              <a:gd name="connsiteX66" fmla="*/ 3035216 w 5222676"/>
              <a:gd name="connsiteY66" fmla="*/ 708485 h 2793515"/>
              <a:gd name="connsiteX67" fmla="*/ 3112489 w 5222676"/>
              <a:gd name="connsiteY67" fmla="*/ 760000 h 2793515"/>
              <a:gd name="connsiteX68" fmla="*/ 3228399 w 5222676"/>
              <a:gd name="connsiteY68" fmla="*/ 721364 h 2793515"/>
              <a:gd name="connsiteX69" fmla="*/ 3279914 w 5222676"/>
              <a:gd name="connsiteY69" fmla="*/ 708485 h 2793515"/>
              <a:gd name="connsiteX70" fmla="*/ 3318551 w 5222676"/>
              <a:gd name="connsiteY70" fmla="*/ 695606 h 2793515"/>
              <a:gd name="connsiteX71" fmla="*/ 3370066 w 5222676"/>
              <a:gd name="connsiteY71" fmla="*/ 682727 h 2793515"/>
              <a:gd name="connsiteX72" fmla="*/ 3434461 w 5222676"/>
              <a:gd name="connsiteY72" fmla="*/ 656969 h 2793515"/>
              <a:gd name="connsiteX73" fmla="*/ 3460219 w 5222676"/>
              <a:gd name="connsiteY73" fmla="*/ 618333 h 2793515"/>
              <a:gd name="connsiteX74" fmla="*/ 3485976 w 5222676"/>
              <a:gd name="connsiteY74" fmla="*/ 566817 h 2793515"/>
              <a:gd name="connsiteX75" fmla="*/ 3524613 w 5222676"/>
              <a:gd name="connsiteY75" fmla="*/ 541059 h 2793515"/>
              <a:gd name="connsiteX76" fmla="*/ 3601886 w 5222676"/>
              <a:gd name="connsiteY76" fmla="*/ 463786 h 2793515"/>
              <a:gd name="connsiteX77" fmla="*/ 3640523 w 5222676"/>
              <a:gd name="connsiteY77" fmla="*/ 425150 h 2793515"/>
              <a:gd name="connsiteX78" fmla="*/ 3679159 w 5222676"/>
              <a:gd name="connsiteY78" fmla="*/ 386513 h 2793515"/>
              <a:gd name="connsiteX79" fmla="*/ 3717796 w 5222676"/>
              <a:gd name="connsiteY79" fmla="*/ 360755 h 2793515"/>
              <a:gd name="connsiteX80" fmla="*/ 3769311 w 5222676"/>
              <a:gd name="connsiteY80" fmla="*/ 322119 h 2793515"/>
              <a:gd name="connsiteX81" fmla="*/ 3820827 w 5222676"/>
              <a:gd name="connsiteY81" fmla="*/ 309240 h 2793515"/>
              <a:gd name="connsiteX82" fmla="*/ 3859464 w 5222676"/>
              <a:gd name="connsiteY82" fmla="*/ 283482 h 2793515"/>
              <a:gd name="connsiteX83" fmla="*/ 3936737 w 5222676"/>
              <a:gd name="connsiteY83" fmla="*/ 257724 h 2793515"/>
              <a:gd name="connsiteX84" fmla="*/ 4155678 w 5222676"/>
              <a:gd name="connsiteY84" fmla="*/ 231967 h 2793515"/>
              <a:gd name="connsiteX85" fmla="*/ 4245830 w 5222676"/>
              <a:gd name="connsiteY85" fmla="*/ 219088 h 2793515"/>
              <a:gd name="connsiteX86" fmla="*/ 4387497 w 5222676"/>
              <a:gd name="connsiteY86" fmla="*/ 193330 h 2793515"/>
              <a:gd name="connsiteX87" fmla="*/ 4542044 w 5222676"/>
              <a:gd name="connsiteY87" fmla="*/ 206209 h 2793515"/>
              <a:gd name="connsiteX88" fmla="*/ 4580680 w 5222676"/>
              <a:gd name="connsiteY88" fmla="*/ 283482 h 2793515"/>
              <a:gd name="connsiteX89" fmla="*/ 4554923 w 5222676"/>
              <a:gd name="connsiteY89" fmla="*/ 399392 h 2793515"/>
              <a:gd name="connsiteX90" fmla="*/ 4529165 w 5222676"/>
              <a:gd name="connsiteY90" fmla="*/ 438028 h 2793515"/>
              <a:gd name="connsiteX91" fmla="*/ 4477650 w 5222676"/>
              <a:gd name="connsiteY91" fmla="*/ 528181 h 2793515"/>
              <a:gd name="connsiteX92" fmla="*/ 4464771 w 5222676"/>
              <a:gd name="connsiteY92" fmla="*/ 592575 h 2793515"/>
              <a:gd name="connsiteX93" fmla="*/ 4451892 w 5222676"/>
              <a:gd name="connsiteY93" fmla="*/ 631212 h 2793515"/>
              <a:gd name="connsiteX94" fmla="*/ 4439013 w 5222676"/>
              <a:gd name="connsiteY94" fmla="*/ 695606 h 2793515"/>
              <a:gd name="connsiteX95" fmla="*/ 4451892 w 5222676"/>
              <a:gd name="connsiteY95" fmla="*/ 1056214 h 2793515"/>
              <a:gd name="connsiteX96" fmla="*/ 4464771 w 5222676"/>
              <a:gd name="connsiteY96" fmla="*/ 1094851 h 2793515"/>
              <a:gd name="connsiteX97" fmla="*/ 4619317 w 5222676"/>
              <a:gd name="connsiteY97" fmla="*/ 1069093 h 2793515"/>
              <a:gd name="connsiteX98" fmla="*/ 4748106 w 5222676"/>
              <a:gd name="connsiteY98" fmla="*/ 1017578 h 2793515"/>
              <a:gd name="connsiteX99" fmla="*/ 4812500 w 5222676"/>
              <a:gd name="connsiteY99" fmla="*/ 927426 h 2793515"/>
              <a:gd name="connsiteX100" fmla="*/ 4864016 w 5222676"/>
              <a:gd name="connsiteY100" fmla="*/ 850152 h 2793515"/>
              <a:gd name="connsiteX101" fmla="*/ 4915531 w 5222676"/>
              <a:gd name="connsiteY101" fmla="*/ 772879 h 2793515"/>
              <a:gd name="connsiteX102" fmla="*/ 4941289 w 5222676"/>
              <a:gd name="connsiteY102" fmla="*/ 734243 h 2793515"/>
              <a:gd name="connsiteX103" fmla="*/ 4954168 w 5222676"/>
              <a:gd name="connsiteY103" fmla="*/ 695606 h 2793515"/>
              <a:gd name="connsiteX104" fmla="*/ 4979926 w 5222676"/>
              <a:gd name="connsiteY104" fmla="*/ 605454 h 2793515"/>
              <a:gd name="connsiteX105" fmla="*/ 5005683 w 5222676"/>
              <a:gd name="connsiteY105" fmla="*/ 553938 h 2793515"/>
              <a:gd name="connsiteX106" fmla="*/ 5031441 w 5222676"/>
              <a:gd name="connsiteY106" fmla="*/ 515302 h 2793515"/>
              <a:gd name="connsiteX107" fmla="*/ 5070078 w 5222676"/>
              <a:gd name="connsiteY107" fmla="*/ 489544 h 2793515"/>
              <a:gd name="connsiteX108" fmla="*/ 5147351 w 5222676"/>
              <a:gd name="connsiteY108" fmla="*/ 463786 h 2793515"/>
              <a:gd name="connsiteX109" fmla="*/ 5198866 w 5222676"/>
              <a:gd name="connsiteY109" fmla="*/ 541059 h 2793515"/>
              <a:gd name="connsiteX110" fmla="*/ 5211745 w 5222676"/>
              <a:gd name="connsiteY110" fmla="*/ 618333 h 2793515"/>
              <a:gd name="connsiteX111" fmla="*/ 5185988 w 5222676"/>
              <a:gd name="connsiteY111" fmla="*/ 991820 h 2793515"/>
              <a:gd name="connsiteX112" fmla="*/ 5173109 w 5222676"/>
              <a:gd name="connsiteY112" fmla="*/ 1120609 h 2793515"/>
              <a:gd name="connsiteX113" fmla="*/ 5160230 w 5222676"/>
              <a:gd name="connsiteY113" fmla="*/ 1159245 h 2793515"/>
              <a:gd name="connsiteX114" fmla="*/ 5121593 w 5222676"/>
              <a:gd name="connsiteY114" fmla="*/ 1185003 h 2793515"/>
              <a:gd name="connsiteX115" fmla="*/ 5044320 w 5222676"/>
              <a:gd name="connsiteY115" fmla="*/ 1262276 h 2793515"/>
              <a:gd name="connsiteX116" fmla="*/ 4967047 w 5222676"/>
              <a:gd name="connsiteY116" fmla="*/ 1313792 h 2793515"/>
              <a:gd name="connsiteX117" fmla="*/ 4928410 w 5222676"/>
              <a:gd name="connsiteY117" fmla="*/ 1339550 h 2793515"/>
              <a:gd name="connsiteX118" fmla="*/ 4799621 w 5222676"/>
              <a:gd name="connsiteY118" fmla="*/ 1378186 h 2793515"/>
              <a:gd name="connsiteX119" fmla="*/ 4760985 w 5222676"/>
              <a:gd name="connsiteY119" fmla="*/ 1391065 h 2793515"/>
              <a:gd name="connsiteX120" fmla="*/ 4529165 w 5222676"/>
              <a:gd name="connsiteY120" fmla="*/ 1403944 h 2793515"/>
              <a:gd name="connsiteX121" fmla="*/ 4451892 w 5222676"/>
              <a:gd name="connsiteY121" fmla="*/ 1429702 h 2793515"/>
              <a:gd name="connsiteX122" fmla="*/ 4374619 w 5222676"/>
              <a:gd name="connsiteY122" fmla="*/ 1481217 h 2793515"/>
              <a:gd name="connsiteX123" fmla="*/ 4361740 w 5222676"/>
              <a:gd name="connsiteY123" fmla="*/ 1532733 h 2793515"/>
              <a:gd name="connsiteX124" fmla="*/ 4348861 w 5222676"/>
              <a:gd name="connsiteY124" fmla="*/ 1687279 h 2793515"/>
              <a:gd name="connsiteX125" fmla="*/ 4387497 w 5222676"/>
              <a:gd name="connsiteY125" fmla="*/ 1713037 h 2793515"/>
              <a:gd name="connsiteX126" fmla="*/ 4451892 w 5222676"/>
              <a:gd name="connsiteY126" fmla="*/ 1751674 h 2793515"/>
              <a:gd name="connsiteX127" fmla="*/ 4490528 w 5222676"/>
              <a:gd name="connsiteY127" fmla="*/ 1764552 h 2793515"/>
              <a:gd name="connsiteX128" fmla="*/ 4619317 w 5222676"/>
              <a:gd name="connsiteY128" fmla="*/ 1790310 h 2793515"/>
              <a:gd name="connsiteX129" fmla="*/ 4696590 w 5222676"/>
              <a:gd name="connsiteY129" fmla="*/ 1816068 h 2793515"/>
              <a:gd name="connsiteX130" fmla="*/ 4735227 w 5222676"/>
              <a:gd name="connsiteY130" fmla="*/ 1841826 h 2793515"/>
              <a:gd name="connsiteX131" fmla="*/ 4812500 w 5222676"/>
              <a:gd name="connsiteY131" fmla="*/ 1867583 h 2793515"/>
              <a:gd name="connsiteX132" fmla="*/ 4773864 w 5222676"/>
              <a:gd name="connsiteY132" fmla="*/ 1944857 h 2793515"/>
              <a:gd name="connsiteX133" fmla="*/ 4760985 w 5222676"/>
              <a:gd name="connsiteY133" fmla="*/ 1983493 h 2793515"/>
              <a:gd name="connsiteX134" fmla="*/ 4683711 w 5222676"/>
              <a:gd name="connsiteY134" fmla="*/ 2022130 h 2793515"/>
              <a:gd name="connsiteX135" fmla="*/ 4593559 w 5222676"/>
              <a:gd name="connsiteY135" fmla="*/ 2073645 h 2793515"/>
              <a:gd name="connsiteX136" fmla="*/ 4529165 w 5222676"/>
              <a:gd name="connsiteY136" fmla="*/ 2099403 h 2793515"/>
              <a:gd name="connsiteX137" fmla="*/ 4451892 w 5222676"/>
              <a:gd name="connsiteY137" fmla="*/ 2112282 h 2793515"/>
              <a:gd name="connsiteX138" fmla="*/ 4155678 w 5222676"/>
              <a:gd name="connsiteY138" fmla="*/ 2099403 h 2793515"/>
              <a:gd name="connsiteX139" fmla="*/ 4078404 w 5222676"/>
              <a:gd name="connsiteY139" fmla="*/ 2022130 h 2793515"/>
              <a:gd name="connsiteX140" fmla="*/ 4039768 w 5222676"/>
              <a:gd name="connsiteY140" fmla="*/ 1970614 h 2793515"/>
              <a:gd name="connsiteX141" fmla="*/ 4014010 w 5222676"/>
              <a:gd name="connsiteY141" fmla="*/ 1931978 h 2793515"/>
              <a:gd name="connsiteX142" fmla="*/ 3923858 w 5222676"/>
              <a:gd name="connsiteY142" fmla="*/ 1906220 h 2793515"/>
              <a:gd name="connsiteX143" fmla="*/ 3885221 w 5222676"/>
              <a:gd name="connsiteY143" fmla="*/ 1880462 h 2793515"/>
              <a:gd name="connsiteX144" fmla="*/ 3859464 w 5222676"/>
              <a:gd name="connsiteY144" fmla="*/ 1841826 h 2793515"/>
              <a:gd name="connsiteX145" fmla="*/ 3782190 w 5222676"/>
              <a:gd name="connsiteY145" fmla="*/ 1816068 h 2793515"/>
              <a:gd name="connsiteX146" fmla="*/ 3743554 w 5222676"/>
              <a:gd name="connsiteY146" fmla="*/ 1803189 h 2793515"/>
              <a:gd name="connsiteX147" fmla="*/ 3704917 w 5222676"/>
              <a:gd name="connsiteY147" fmla="*/ 1790310 h 2793515"/>
              <a:gd name="connsiteX148" fmla="*/ 3666280 w 5222676"/>
              <a:gd name="connsiteY148" fmla="*/ 1803189 h 2793515"/>
              <a:gd name="connsiteX149" fmla="*/ 3614765 w 5222676"/>
              <a:gd name="connsiteY149" fmla="*/ 1893341 h 2793515"/>
              <a:gd name="connsiteX150" fmla="*/ 3576128 w 5222676"/>
              <a:gd name="connsiteY150" fmla="*/ 1919099 h 2793515"/>
              <a:gd name="connsiteX151" fmla="*/ 3511734 w 5222676"/>
              <a:gd name="connsiteY151" fmla="*/ 2009251 h 2793515"/>
              <a:gd name="connsiteX152" fmla="*/ 3498855 w 5222676"/>
              <a:gd name="connsiteY152" fmla="*/ 2047888 h 2793515"/>
              <a:gd name="connsiteX153" fmla="*/ 3408703 w 5222676"/>
              <a:gd name="connsiteY153" fmla="*/ 2189555 h 2793515"/>
              <a:gd name="connsiteX154" fmla="*/ 3395824 w 5222676"/>
              <a:gd name="connsiteY154" fmla="*/ 2228192 h 2793515"/>
              <a:gd name="connsiteX155" fmla="*/ 3331430 w 5222676"/>
              <a:gd name="connsiteY155" fmla="*/ 2318344 h 2793515"/>
              <a:gd name="connsiteX156" fmla="*/ 3292793 w 5222676"/>
              <a:gd name="connsiteY156" fmla="*/ 2331223 h 2793515"/>
              <a:gd name="connsiteX157" fmla="*/ 3267035 w 5222676"/>
              <a:gd name="connsiteY157" fmla="*/ 2369859 h 2793515"/>
              <a:gd name="connsiteX158" fmla="*/ 3073852 w 5222676"/>
              <a:gd name="connsiteY158" fmla="*/ 2356981 h 2793515"/>
              <a:gd name="connsiteX159" fmla="*/ 2957942 w 5222676"/>
              <a:gd name="connsiteY159" fmla="*/ 2279707 h 2793515"/>
              <a:gd name="connsiteX160" fmla="*/ 2919306 w 5222676"/>
              <a:gd name="connsiteY160" fmla="*/ 2266828 h 2793515"/>
              <a:gd name="connsiteX161" fmla="*/ 2803396 w 5222676"/>
              <a:gd name="connsiteY161" fmla="*/ 2189555 h 2793515"/>
              <a:gd name="connsiteX162" fmla="*/ 2764759 w 5222676"/>
              <a:gd name="connsiteY162" fmla="*/ 2163797 h 2793515"/>
              <a:gd name="connsiteX163" fmla="*/ 2674607 w 5222676"/>
              <a:gd name="connsiteY163" fmla="*/ 2073645 h 2793515"/>
              <a:gd name="connsiteX164" fmla="*/ 2623092 w 5222676"/>
              <a:gd name="connsiteY164" fmla="*/ 2060767 h 2793515"/>
              <a:gd name="connsiteX165" fmla="*/ 2571576 w 5222676"/>
              <a:gd name="connsiteY165" fmla="*/ 2073645 h 2793515"/>
              <a:gd name="connsiteX166" fmla="*/ 2545819 w 5222676"/>
              <a:gd name="connsiteY166" fmla="*/ 2112282 h 2793515"/>
              <a:gd name="connsiteX167" fmla="*/ 2494303 w 5222676"/>
              <a:gd name="connsiteY167" fmla="*/ 2176676 h 2793515"/>
              <a:gd name="connsiteX168" fmla="*/ 2481424 w 5222676"/>
              <a:gd name="connsiteY168" fmla="*/ 2215313 h 2793515"/>
              <a:gd name="connsiteX169" fmla="*/ 2429909 w 5222676"/>
              <a:gd name="connsiteY169" fmla="*/ 2292586 h 2793515"/>
              <a:gd name="connsiteX170" fmla="*/ 2404151 w 5222676"/>
              <a:gd name="connsiteY170" fmla="*/ 2369859 h 2793515"/>
              <a:gd name="connsiteX171" fmla="*/ 2352635 w 5222676"/>
              <a:gd name="connsiteY171" fmla="*/ 2717589 h 2793515"/>
              <a:gd name="connsiteX172" fmla="*/ 2313999 w 5222676"/>
              <a:gd name="connsiteY172" fmla="*/ 2691831 h 2793515"/>
              <a:gd name="connsiteX173" fmla="*/ 2262483 w 5222676"/>
              <a:gd name="connsiteY173" fmla="*/ 2614558 h 2793515"/>
              <a:gd name="connsiteX174" fmla="*/ 2223847 w 5222676"/>
              <a:gd name="connsiteY174" fmla="*/ 2601679 h 2793515"/>
              <a:gd name="connsiteX175" fmla="*/ 2146573 w 5222676"/>
              <a:gd name="connsiteY175" fmla="*/ 2550164 h 2793515"/>
              <a:gd name="connsiteX176" fmla="*/ 2107937 w 5222676"/>
              <a:gd name="connsiteY176" fmla="*/ 2537285 h 2793515"/>
              <a:gd name="connsiteX177" fmla="*/ 2043542 w 5222676"/>
              <a:gd name="connsiteY177" fmla="*/ 2447133 h 2793515"/>
              <a:gd name="connsiteX178" fmla="*/ 2017785 w 5222676"/>
              <a:gd name="connsiteY178" fmla="*/ 2369859 h 2793515"/>
              <a:gd name="connsiteX179" fmla="*/ 1888996 w 5222676"/>
              <a:gd name="connsiteY179" fmla="*/ 2331223 h 2793515"/>
              <a:gd name="connsiteX180" fmla="*/ 1850359 w 5222676"/>
              <a:gd name="connsiteY180" fmla="*/ 2318344 h 2793515"/>
              <a:gd name="connsiteX181" fmla="*/ 1734450 w 5222676"/>
              <a:gd name="connsiteY181" fmla="*/ 2331223 h 2793515"/>
              <a:gd name="connsiteX182" fmla="*/ 1670055 w 5222676"/>
              <a:gd name="connsiteY182" fmla="*/ 2395617 h 2793515"/>
              <a:gd name="connsiteX183" fmla="*/ 1631419 w 5222676"/>
              <a:gd name="connsiteY183" fmla="*/ 2434254 h 2793515"/>
              <a:gd name="connsiteX184" fmla="*/ 1618540 w 5222676"/>
              <a:gd name="connsiteY184" fmla="*/ 2472890 h 2793515"/>
              <a:gd name="connsiteX185" fmla="*/ 1502630 w 5222676"/>
              <a:gd name="connsiteY185" fmla="*/ 2563043 h 2793515"/>
              <a:gd name="connsiteX186" fmla="*/ 1463993 w 5222676"/>
              <a:gd name="connsiteY186" fmla="*/ 2588800 h 2793515"/>
              <a:gd name="connsiteX187" fmla="*/ 1322326 w 5222676"/>
              <a:gd name="connsiteY187" fmla="*/ 2575921 h 2793515"/>
              <a:gd name="connsiteX188" fmla="*/ 1257931 w 5222676"/>
              <a:gd name="connsiteY188" fmla="*/ 2472890 h 2793515"/>
              <a:gd name="connsiteX189" fmla="*/ 1206416 w 5222676"/>
              <a:gd name="connsiteY189" fmla="*/ 2356981 h 2793515"/>
              <a:gd name="connsiteX190" fmla="*/ 1142021 w 5222676"/>
              <a:gd name="connsiteY190" fmla="*/ 2241071 h 2793515"/>
              <a:gd name="connsiteX191" fmla="*/ 1116264 w 5222676"/>
              <a:gd name="connsiteY191" fmla="*/ 2125161 h 2793515"/>
              <a:gd name="connsiteX192" fmla="*/ 1077627 w 5222676"/>
              <a:gd name="connsiteY192" fmla="*/ 2099403 h 2793515"/>
              <a:gd name="connsiteX193" fmla="*/ 923080 w 5222676"/>
              <a:gd name="connsiteY193" fmla="*/ 2125161 h 2793515"/>
              <a:gd name="connsiteX194" fmla="*/ 884444 w 5222676"/>
              <a:gd name="connsiteY194" fmla="*/ 2138040 h 2793515"/>
              <a:gd name="connsiteX195" fmla="*/ 755655 w 5222676"/>
              <a:gd name="connsiteY195" fmla="*/ 2228192 h 2793515"/>
              <a:gd name="connsiteX196" fmla="*/ 678382 w 5222676"/>
              <a:gd name="connsiteY196" fmla="*/ 2292586 h 2793515"/>
              <a:gd name="connsiteX197" fmla="*/ 639745 w 5222676"/>
              <a:gd name="connsiteY197" fmla="*/ 2331223 h 2793515"/>
              <a:gd name="connsiteX198" fmla="*/ 562472 w 5222676"/>
              <a:gd name="connsiteY198" fmla="*/ 2369859 h 2793515"/>
              <a:gd name="connsiteX199" fmla="*/ 549593 w 5222676"/>
              <a:gd name="connsiteY199" fmla="*/ 2369859 h 279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5222676" h="2793515">
                <a:moveTo>
                  <a:pt x="47317" y="2318344"/>
                </a:moveTo>
                <a:cubicBezTo>
                  <a:pt x="38731" y="2305465"/>
                  <a:pt x="26994" y="2294200"/>
                  <a:pt x="21559" y="2279707"/>
                </a:cubicBezTo>
                <a:cubicBezTo>
                  <a:pt x="0" y="2222217"/>
                  <a:pt x="9365" y="2186129"/>
                  <a:pt x="21559" y="2125161"/>
                </a:cubicBezTo>
                <a:cubicBezTo>
                  <a:pt x="28502" y="2090448"/>
                  <a:pt x="36122" y="2055714"/>
                  <a:pt x="47317" y="2022130"/>
                </a:cubicBezTo>
                <a:lnTo>
                  <a:pt x="98833" y="1867583"/>
                </a:lnTo>
                <a:cubicBezTo>
                  <a:pt x="129712" y="1774945"/>
                  <a:pt x="92246" y="1890635"/>
                  <a:pt x="124590" y="1777431"/>
                </a:cubicBezTo>
                <a:cubicBezTo>
                  <a:pt x="128319" y="1764378"/>
                  <a:pt x="129135" y="1749511"/>
                  <a:pt x="137469" y="1738795"/>
                </a:cubicBezTo>
                <a:cubicBezTo>
                  <a:pt x="159833" y="1710041"/>
                  <a:pt x="194536" y="1691830"/>
                  <a:pt x="214742" y="1661521"/>
                </a:cubicBezTo>
                <a:cubicBezTo>
                  <a:pt x="237638" y="1627178"/>
                  <a:pt x="244812" y="1610945"/>
                  <a:pt x="279137" y="1584248"/>
                </a:cubicBezTo>
                <a:cubicBezTo>
                  <a:pt x="303573" y="1565242"/>
                  <a:pt x="330652" y="1549905"/>
                  <a:pt x="356410" y="1532733"/>
                </a:cubicBezTo>
                <a:lnTo>
                  <a:pt x="395047" y="1506975"/>
                </a:lnTo>
                <a:cubicBezTo>
                  <a:pt x="403633" y="1494096"/>
                  <a:pt x="406960" y="1475260"/>
                  <a:pt x="420804" y="1468338"/>
                </a:cubicBezTo>
                <a:cubicBezTo>
                  <a:pt x="452467" y="1452506"/>
                  <a:pt x="523835" y="1442581"/>
                  <a:pt x="523835" y="1442581"/>
                </a:cubicBezTo>
                <a:cubicBezTo>
                  <a:pt x="536714" y="1433995"/>
                  <a:pt x="548627" y="1423745"/>
                  <a:pt x="562472" y="1416823"/>
                </a:cubicBezTo>
                <a:cubicBezTo>
                  <a:pt x="574614" y="1410752"/>
                  <a:pt x="588012" y="1407516"/>
                  <a:pt x="601109" y="1403944"/>
                </a:cubicBezTo>
                <a:cubicBezTo>
                  <a:pt x="732413" y="1368134"/>
                  <a:pt x="667053" y="1386749"/>
                  <a:pt x="781413" y="1365307"/>
                </a:cubicBezTo>
                <a:cubicBezTo>
                  <a:pt x="824443" y="1357239"/>
                  <a:pt x="910202" y="1339550"/>
                  <a:pt x="910202" y="1339550"/>
                </a:cubicBezTo>
                <a:cubicBezTo>
                  <a:pt x="1051869" y="1343843"/>
                  <a:pt x="1193678" y="1344778"/>
                  <a:pt x="1335204" y="1352428"/>
                </a:cubicBezTo>
                <a:cubicBezTo>
                  <a:pt x="1352879" y="1353383"/>
                  <a:pt x="1369766" y="1360221"/>
                  <a:pt x="1386720" y="1365307"/>
                </a:cubicBezTo>
                <a:cubicBezTo>
                  <a:pt x="1516999" y="1404391"/>
                  <a:pt x="1415106" y="1373793"/>
                  <a:pt x="1515509" y="1416823"/>
                </a:cubicBezTo>
                <a:cubicBezTo>
                  <a:pt x="1527987" y="1422171"/>
                  <a:pt x="1541667" y="1424354"/>
                  <a:pt x="1554145" y="1429702"/>
                </a:cubicBezTo>
                <a:cubicBezTo>
                  <a:pt x="1712202" y="1497440"/>
                  <a:pt x="1514953" y="1416544"/>
                  <a:pt x="1644297" y="1481217"/>
                </a:cubicBezTo>
                <a:cubicBezTo>
                  <a:pt x="1656439" y="1487288"/>
                  <a:pt x="1670055" y="1489803"/>
                  <a:pt x="1682934" y="1494096"/>
                </a:cubicBezTo>
                <a:cubicBezTo>
                  <a:pt x="1695813" y="1506975"/>
                  <a:pt x="1706416" y="1522630"/>
                  <a:pt x="1721571" y="1532733"/>
                </a:cubicBezTo>
                <a:cubicBezTo>
                  <a:pt x="1732866" y="1540263"/>
                  <a:pt x="1748065" y="1539541"/>
                  <a:pt x="1760207" y="1545612"/>
                </a:cubicBezTo>
                <a:cubicBezTo>
                  <a:pt x="1774051" y="1552534"/>
                  <a:pt x="1784617" y="1565272"/>
                  <a:pt x="1798844" y="1571369"/>
                </a:cubicBezTo>
                <a:cubicBezTo>
                  <a:pt x="1815113" y="1578341"/>
                  <a:pt x="1833340" y="1579385"/>
                  <a:pt x="1850359" y="1584248"/>
                </a:cubicBezTo>
                <a:cubicBezTo>
                  <a:pt x="1863412" y="1587978"/>
                  <a:pt x="1875744" y="1594182"/>
                  <a:pt x="1888996" y="1597127"/>
                </a:cubicBezTo>
                <a:cubicBezTo>
                  <a:pt x="1914487" y="1602792"/>
                  <a:pt x="1940663" y="1604885"/>
                  <a:pt x="1966269" y="1610006"/>
                </a:cubicBezTo>
                <a:cubicBezTo>
                  <a:pt x="2006700" y="1618092"/>
                  <a:pt x="2019595" y="1623488"/>
                  <a:pt x="2056421" y="1635764"/>
                </a:cubicBezTo>
                <a:cubicBezTo>
                  <a:pt x="2077886" y="1631471"/>
                  <a:pt x="2105337" y="1638364"/>
                  <a:pt x="2120816" y="1622885"/>
                </a:cubicBezTo>
                <a:cubicBezTo>
                  <a:pt x="2136295" y="1607406"/>
                  <a:pt x="2126773" y="1579257"/>
                  <a:pt x="2133695" y="1558490"/>
                </a:cubicBezTo>
                <a:cubicBezTo>
                  <a:pt x="2147838" y="1516061"/>
                  <a:pt x="2171651" y="1490710"/>
                  <a:pt x="2198089" y="1455459"/>
                </a:cubicBezTo>
                <a:cubicBezTo>
                  <a:pt x="2212701" y="1411626"/>
                  <a:pt x="2221999" y="1405030"/>
                  <a:pt x="2198089" y="1352428"/>
                </a:cubicBezTo>
                <a:cubicBezTo>
                  <a:pt x="2185279" y="1324246"/>
                  <a:pt x="2146573" y="1275155"/>
                  <a:pt x="2146573" y="1275155"/>
                </a:cubicBezTo>
                <a:cubicBezTo>
                  <a:pt x="2142280" y="1262276"/>
                  <a:pt x="2139766" y="1248661"/>
                  <a:pt x="2133695" y="1236519"/>
                </a:cubicBezTo>
                <a:cubicBezTo>
                  <a:pt x="2126773" y="1222674"/>
                  <a:pt x="2114034" y="1212109"/>
                  <a:pt x="2107937" y="1197882"/>
                </a:cubicBezTo>
                <a:cubicBezTo>
                  <a:pt x="2079045" y="1130469"/>
                  <a:pt x="2115291" y="1159240"/>
                  <a:pt x="2069300" y="1094851"/>
                </a:cubicBezTo>
                <a:cubicBezTo>
                  <a:pt x="2058714" y="1080030"/>
                  <a:pt x="2042324" y="1070206"/>
                  <a:pt x="2030664" y="1056214"/>
                </a:cubicBezTo>
                <a:cubicBezTo>
                  <a:pt x="2020755" y="1044323"/>
                  <a:pt x="2013492" y="1030457"/>
                  <a:pt x="2004906" y="1017578"/>
                </a:cubicBezTo>
                <a:cubicBezTo>
                  <a:pt x="2000613" y="1004699"/>
                  <a:pt x="1998098" y="991083"/>
                  <a:pt x="1992027" y="978941"/>
                </a:cubicBezTo>
                <a:cubicBezTo>
                  <a:pt x="1985105" y="965097"/>
                  <a:pt x="1971704" y="954798"/>
                  <a:pt x="1966269" y="940305"/>
                </a:cubicBezTo>
                <a:cubicBezTo>
                  <a:pt x="1958583" y="919809"/>
                  <a:pt x="1957683" y="897375"/>
                  <a:pt x="1953390" y="875910"/>
                </a:cubicBezTo>
                <a:cubicBezTo>
                  <a:pt x="1957683" y="824395"/>
                  <a:pt x="1956131" y="772054"/>
                  <a:pt x="1966269" y="721364"/>
                </a:cubicBezTo>
                <a:cubicBezTo>
                  <a:pt x="1969305" y="706186"/>
                  <a:pt x="1985930" y="696954"/>
                  <a:pt x="1992027" y="682727"/>
                </a:cubicBezTo>
                <a:cubicBezTo>
                  <a:pt x="1999000" y="666458"/>
                  <a:pt x="1994618" y="645615"/>
                  <a:pt x="2004906" y="631212"/>
                </a:cubicBezTo>
                <a:cubicBezTo>
                  <a:pt x="2017382" y="613745"/>
                  <a:pt x="2040124" y="606544"/>
                  <a:pt x="2056421" y="592575"/>
                </a:cubicBezTo>
                <a:cubicBezTo>
                  <a:pt x="2070250" y="580722"/>
                  <a:pt x="2081066" y="565598"/>
                  <a:pt x="2095058" y="553938"/>
                </a:cubicBezTo>
                <a:cubicBezTo>
                  <a:pt x="2128344" y="526200"/>
                  <a:pt x="2133610" y="528209"/>
                  <a:pt x="2172331" y="515302"/>
                </a:cubicBezTo>
                <a:cubicBezTo>
                  <a:pt x="2223847" y="519595"/>
                  <a:pt x="2275184" y="528181"/>
                  <a:pt x="2326878" y="528181"/>
                </a:cubicBezTo>
                <a:cubicBezTo>
                  <a:pt x="2344578" y="528181"/>
                  <a:pt x="2366634" y="528531"/>
                  <a:pt x="2378393" y="515302"/>
                </a:cubicBezTo>
                <a:cubicBezTo>
                  <a:pt x="2403903" y="486603"/>
                  <a:pt x="2408610" y="444220"/>
                  <a:pt x="2429909" y="412271"/>
                </a:cubicBezTo>
                <a:lnTo>
                  <a:pt x="2455666" y="373634"/>
                </a:lnTo>
                <a:cubicBezTo>
                  <a:pt x="2459959" y="330704"/>
                  <a:pt x="2464028" y="287752"/>
                  <a:pt x="2468545" y="244845"/>
                </a:cubicBezTo>
                <a:cubicBezTo>
                  <a:pt x="2472615" y="206184"/>
                  <a:pt x="2475033" y="167281"/>
                  <a:pt x="2481424" y="128936"/>
                </a:cubicBezTo>
                <a:cubicBezTo>
                  <a:pt x="2485080" y="107001"/>
                  <a:pt x="2509861" y="53063"/>
                  <a:pt x="2520061" y="38783"/>
                </a:cubicBezTo>
                <a:cubicBezTo>
                  <a:pt x="2530647" y="23962"/>
                  <a:pt x="2545818" y="13026"/>
                  <a:pt x="2558697" y="147"/>
                </a:cubicBezTo>
                <a:cubicBezTo>
                  <a:pt x="2605920" y="4440"/>
                  <a:pt x="2654772" y="0"/>
                  <a:pt x="2700365" y="13026"/>
                </a:cubicBezTo>
                <a:cubicBezTo>
                  <a:pt x="2745668" y="25969"/>
                  <a:pt x="2735430" y="60688"/>
                  <a:pt x="2751880" y="90299"/>
                </a:cubicBezTo>
                <a:cubicBezTo>
                  <a:pt x="2830176" y="231233"/>
                  <a:pt x="2774509" y="111049"/>
                  <a:pt x="2842033" y="219088"/>
                </a:cubicBezTo>
                <a:cubicBezTo>
                  <a:pt x="2888718" y="293785"/>
                  <a:pt x="2840523" y="252425"/>
                  <a:pt x="2906427" y="296361"/>
                </a:cubicBezTo>
                <a:cubicBezTo>
                  <a:pt x="2918005" y="342673"/>
                  <a:pt x="2924009" y="363218"/>
                  <a:pt x="2932185" y="412271"/>
                </a:cubicBezTo>
                <a:cubicBezTo>
                  <a:pt x="2937175" y="442214"/>
                  <a:pt x="2939111" y="472657"/>
                  <a:pt x="2945064" y="502423"/>
                </a:cubicBezTo>
                <a:cubicBezTo>
                  <a:pt x="2947726" y="515735"/>
                  <a:pt x="2954213" y="528006"/>
                  <a:pt x="2957942" y="541059"/>
                </a:cubicBezTo>
                <a:cubicBezTo>
                  <a:pt x="2962805" y="558078"/>
                  <a:pt x="2965735" y="575621"/>
                  <a:pt x="2970821" y="592575"/>
                </a:cubicBezTo>
                <a:cubicBezTo>
                  <a:pt x="2978623" y="618581"/>
                  <a:pt x="2977380" y="650649"/>
                  <a:pt x="2996579" y="669848"/>
                </a:cubicBezTo>
                <a:cubicBezTo>
                  <a:pt x="3009458" y="682727"/>
                  <a:pt x="3020839" y="697303"/>
                  <a:pt x="3035216" y="708485"/>
                </a:cubicBezTo>
                <a:cubicBezTo>
                  <a:pt x="3059652" y="727491"/>
                  <a:pt x="3112489" y="760000"/>
                  <a:pt x="3112489" y="760000"/>
                </a:cubicBezTo>
                <a:cubicBezTo>
                  <a:pt x="3297605" y="729147"/>
                  <a:pt x="3113160" y="770751"/>
                  <a:pt x="3228399" y="721364"/>
                </a:cubicBezTo>
                <a:cubicBezTo>
                  <a:pt x="3244668" y="714392"/>
                  <a:pt x="3262895" y="713348"/>
                  <a:pt x="3279914" y="708485"/>
                </a:cubicBezTo>
                <a:cubicBezTo>
                  <a:pt x="3292967" y="704755"/>
                  <a:pt x="3305498" y="699336"/>
                  <a:pt x="3318551" y="695606"/>
                </a:cubicBezTo>
                <a:cubicBezTo>
                  <a:pt x="3335570" y="690743"/>
                  <a:pt x="3353274" y="688324"/>
                  <a:pt x="3370066" y="682727"/>
                </a:cubicBezTo>
                <a:cubicBezTo>
                  <a:pt x="3391998" y="675416"/>
                  <a:pt x="3412996" y="665555"/>
                  <a:pt x="3434461" y="656969"/>
                </a:cubicBezTo>
                <a:cubicBezTo>
                  <a:pt x="3443047" y="644090"/>
                  <a:pt x="3452540" y="631772"/>
                  <a:pt x="3460219" y="618333"/>
                </a:cubicBezTo>
                <a:cubicBezTo>
                  <a:pt x="3469744" y="601664"/>
                  <a:pt x="3473685" y="581566"/>
                  <a:pt x="3485976" y="566817"/>
                </a:cubicBezTo>
                <a:cubicBezTo>
                  <a:pt x="3495885" y="554926"/>
                  <a:pt x="3513044" y="551342"/>
                  <a:pt x="3524613" y="541059"/>
                </a:cubicBezTo>
                <a:cubicBezTo>
                  <a:pt x="3551839" y="516858"/>
                  <a:pt x="3576128" y="489544"/>
                  <a:pt x="3601886" y="463786"/>
                </a:cubicBezTo>
                <a:lnTo>
                  <a:pt x="3640523" y="425150"/>
                </a:lnTo>
                <a:cubicBezTo>
                  <a:pt x="3653402" y="412271"/>
                  <a:pt x="3664005" y="396616"/>
                  <a:pt x="3679159" y="386513"/>
                </a:cubicBezTo>
                <a:cubicBezTo>
                  <a:pt x="3692038" y="377927"/>
                  <a:pt x="3705201" y="369752"/>
                  <a:pt x="3717796" y="360755"/>
                </a:cubicBezTo>
                <a:cubicBezTo>
                  <a:pt x="3735262" y="348279"/>
                  <a:pt x="3750113" y="331718"/>
                  <a:pt x="3769311" y="322119"/>
                </a:cubicBezTo>
                <a:cubicBezTo>
                  <a:pt x="3785143" y="314203"/>
                  <a:pt x="3803655" y="313533"/>
                  <a:pt x="3820827" y="309240"/>
                </a:cubicBezTo>
                <a:cubicBezTo>
                  <a:pt x="3833706" y="300654"/>
                  <a:pt x="3845319" y="289769"/>
                  <a:pt x="3859464" y="283482"/>
                </a:cubicBezTo>
                <a:cubicBezTo>
                  <a:pt x="3884275" y="272455"/>
                  <a:pt x="3909955" y="262188"/>
                  <a:pt x="3936737" y="257724"/>
                </a:cubicBezTo>
                <a:cubicBezTo>
                  <a:pt x="4094362" y="231453"/>
                  <a:pt x="3927029" y="257372"/>
                  <a:pt x="4155678" y="231967"/>
                </a:cubicBezTo>
                <a:cubicBezTo>
                  <a:pt x="4185848" y="228615"/>
                  <a:pt x="4215779" y="223381"/>
                  <a:pt x="4245830" y="219088"/>
                </a:cubicBezTo>
                <a:cubicBezTo>
                  <a:pt x="4300165" y="200976"/>
                  <a:pt x="4314683" y="193330"/>
                  <a:pt x="4387497" y="193330"/>
                </a:cubicBezTo>
                <a:cubicBezTo>
                  <a:pt x="4439191" y="193330"/>
                  <a:pt x="4490528" y="201916"/>
                  <a:pt x="4542044" y="206209"/>
                </a:cubicBezTo>
                <a:cubicBezTo>
                  <a:pt x="4555069" y="225746"/>
                  <a:pt x="4580680" y="256819"/>
                  <a:pt x="4580680" y="283482"/>
                </a:cubicBezTo>
                <a:cubicBezTo>
                  <a:pt x="4580680" y="303269"/>
                  <a:pt x="4568204" y="372830"/>
                  <a:pt x="4554923" y="399392"/>
                </a:cubicBezTo>
                <a:cubicBezTo>
                  <a:pt x="4548001" y="413236"/>
                  <a:pt x="4536844" y="424589"/>
                  <a:pt x="4529165" y="438028"/>
                </a:cubicBezTo>
                <a:cubicBezTo>
                  <a:pt x="4463792" y="552430"/>
                  <a:pt x="4540414" y="434032"/>
                  <a:pt x="4477650" y="528181"/>
                </a:cubicBezTo>
                <a:cubicBezTo>
                  <a:pt x="4473357" y="549646"/>
                  <a:pt x="4470080" y="571339"/>
                  <a:pt x="4464771" y="592575"/>
                </a:cubicBezTo>
                <a:cubicBezTo>
                  <a:pt x="4461478" y="605745"/>
                  <a:pt x="4455185" y="618042"/>
                  <a:pt x="4451892" y="631212"/>
                </a:cubicBezTo>
                <a:cubicBezTo>
                  <a:pt x="4446583" y="652448"/>
                  <a:pt x="4443306" y="674141"/>
                  <a:pt x="4439013" y="695606"/>
                </a:cubicBezTo>
                <a:cubicBezTo>
                  <a:pt x="4443306" y="815809"/>
                  <a:pt x="4444148" y="936184"/>
                  <a:pt x="4451892" y="1056214"/>
                </a:cubicBezTo>
                <a:cubicBezTo>
                  <a:pt x="4452766" y="1069761"/>
                  <a:pt x="4451235" y="1093810"/>
                  <a:pt x="4464771" y="1094851"/>
                </a:cubicBezTo>
                <a:cubicBezTo>
                  <a:pt x="4516843" y="1098857"/>
                  <a:pt x="4568335" y="1080422"/>
                  <a:pt x="4619317" y="1069093"/>
                </a:cubicBezTo>
                <a:cubicBezTo>
                  <a:pt x="4676612" y="1056361"/>
                  <a:pt x="4699312" y="1041975"/>
                  <a:pt x="4748106" y="1017578"/>
                </a:cubicBezTo>
                <a:cubicBezTo>
                  <a:pt x="4804024" y="905741"/>
                  <a:pt x="4739403" y="1021408"/>
                  <a:pt x="4812500" y="927426"/>
                </a:cubicBezTo>
                <a:cubicBezTo>
                  <a:pt x="4831506" y="902990"/>
                  <a:pt x="4846844" y="875910"/>
                  <a:pt x="4864016" y="850152"/>
                </a:cubicBezTo>
                <a:lnTo>
                  <a:pt x="4915531" y="772879"/>
                </a:lnTo>
                <a:lnTo>
                  <a:pt x="4941289" y="734243"/>
                </a:lnTo>
                <a:cubicBezTo>
                  <a:pt x="4945582" y="721364"/>
                  <a:pt x="4950438" y="708659"/>
                  <a:pt x="4954168" y="695606"/>
                </a:cubicBezTo>
                <a:cubicBezTo>
                  <a:pt x="4963506" y="662923"/>
                  <a:pt x="4966690" y="636337"/>
                  <a:pt x="4979926" y="605454"/>
                </a:cubicBezTo>
                <a:cubicBezTo>
                  <a:pt x="4987489" y="587808"/>
                  <a:pt x="4996158" y="570607"/>
                  <a:pt x="5005683" y="553938"/>
                </a:cubicBezTo>
                <a:cubicBezTo>
                  <a:pt x="5013362" y="540499"/>
                  <a:pt x="5020496" y="526247"/>
                  <a:pt x="5031441" y="515302"/>
                </a:cubicBezTo>
                <a:cubicBezTo>
                  <a:pt x="5042386" y="504357"/>
                  <a:pt x="5057199" y="498130"/>
                  <a:pt x="5070078" y="489544"/>
                </a:cubicBezTo>
                <a:cubicBezTo>
                  <a:pt x="5090343" y="459145"/>
                  <a:pt x="5098327" y="420890"/>
                  <a:pt x="5147351" y="463786"/>
                </a:cubicBezTo>
                <a:cubicBezTo>
                  <a:pt x="5170648" y="484171"/>
                  <a:pt x="5198866" y="541059"/>
                  <a:pt x="5198866" y="541059"/>
                </a:cubicBezTo>
                <a:cubicBezTo>
                  <a:pt x="5203159" y="566817"/>
                  <a:pt x="5211745" y="592220"/>
                  <a:pt x="5211745" y="618333"/>
                </a:cubicBezTo>
                <a:cubicBezTo>
                  <a:pt x="5211745" y="903642"/>
                  <a:pt x="5222676" y="845058"/>
                  <a:pt x="5185988" y="991820"/>
                </a:cubicBezTo>
                <a:cubicBezTo>
                  <a:pt x="5181695" y="1034750"/>
                  <a:pt x="5179669" y="1077967"/>
                  <a:pt x="5173109" y="1120609"/>
                </a:cubicBezTo>
                <a:cubicBezTo>
                  <a:pt x="5171045" y="1134026"/>
                  <a:pt x="5168711" y="1148645"/>
                  <a:pt x="5160230" y="1159245"/>
                </a:cubicBezTo>
                <a:cubicBezTo>
                  <a:pt x="5150560" y="1171332"/>
                  <a:pt x="5133162" y="1174720"/>
                  <a:pt x="5121593" y="1185003"/>
                </a:cubicBezTo>
                <a:cubicBezTo>
                  <a:pt x="5094367" y="1209204"/>
                  <a:pt x="5072304" y="1238956"/>
                  <a:pt x="5044320" y="1262276"/>
                </a:cubicBezTo>
                <a:cubicBezTo>
                  <a:pt x="5020538" y="1282094"/>
                  <a:pt x="4992805" y="1296620"/>
                  <a:pt x="4967047" y="1313792"/>
                </a:cubicBezTo>
                <a:cubicBezTo>
                  <a:pt x="4954168" y="1322378"/>
                  <a:pt x="4943094" y="1334655"/>
                  <a:pt x="4928410" y="1339550"/>
                </a:cubicBezTo>
                <a:cubicBezTo>
                  <a:pt x="4744747" y="1400770"/>
                  <a:pt x="4935889" y="1339252"/>
                  <a:pt x="4799621" y="1378186"/>
                </a:cubicBezTo>
                <a:cubicBezTo>
                  <a:pt x="4786568" y="1381915"/>
                  <a:pt x="4774499" y="1389778"/>
                  <a:pt x="4760985" y="1391065"/>
                </a:cubicBezTo>
                <a:cubicBezTo>
                  <a:pt x="4683941" y="1398403"/>
                  <a:pt x="4606438" y="1399651"/>
                  <a:pt x="4529165" y="1403944"/>
                </a:cubicBezTo>
                <a:cubicBezTo>
                  <a:pt x="4503407" y="1412530"/>
                  <a:pt x="4474483" y="1414641"/>
                  <a:pt x="4451892" y="1429702"/>
                </a:cubicBezTo>
                <a:lnTo>
                  <a:pt x="4374619" y="1481217"/>
                </a:lnTo>
                <a:cubicBezTo>
                  <a:pt x="4370326" y="1498389"/>
                  <a:pt x="4368713" y="1516464"/>
                  <a:pt x="4361740" y="1532733"/>
                </a:cubicBezTo>
                <a:cubicBezTo>
                  <a:pt x="4329317" y="1608385"/>
                  <a:pt x="4296853" y="1544254"/>
                  <a:pt x="4348861" y="1687279"/>
                </a:cubicBezTo>
                <a:cubicBezTo>
                  <a:pt x="4354151" y="1701825"/>
                  <a:pt x="4374371" y="1704833"/>
                  <a:pt x="4387497" y="1713037"/>
                </a:cubicBezTo>
                <a:cubicBezTo>
                  <a:pt x="4408724" y="1726304"/>
                  <a:pt x="4429502" y="1740479"/>
                  <a:pt x="4451892" y="1751674"/>
                </a:cubicBezTo>
                <a:cubicBezTo>
                  <a:pt x="4464034" y="1757745"/>
                  <a:pt x="4477300" y="1761500"/>
                  <a:pt x="4490528" y="1764552"/>
                </a:cubicBezTo>
                <a:cubicBezTo>
                  <a:pt x="4533187" y="1774396"/>
                  <a:pt x="4577784" y="1776465"/>
                  <a:pt x="4619317" y="1790310"/>
                </a:cubicBezTo>
                <a:cubicBezTo>
                  <a:pt x="4645075" y="1798896"/>
                  <a:pt x="4673999" y="1801007"/>
                  <a:pt x="4696590" y="1816068"/>
                </a:cubicBezTo>
                <a:cubicBezTo>
                  <a:pt x="4709469" y="1824654"/>
                  <a:pt x="4721082" y="1835540"/>
                  <a:pt x="4735227" y="1841826"/>
                </a:cubicBezTo>
                <a:cubicBezTo>
                  <a:pt x="4760038" y="1852853"/>
                  <a:pt x="4812500" y="1867583"/>
                  <a:pt x="4812500" y="1867583"/>
                </a:cubicBezTo>
                <a:cubicBezTo>
                  <a:pt x="4780129" y="1964695"/>
                  <a:pt x="4823794" y="1844995"/>
                  <a:pt x="4773864" y="1944857"/>
                </a:cubicBezTo>
                <a:cubicBezTo>
                  <a:pt x="4767793" y="1956999"/>
                  <a:pt x="4769466" y="1972893"/>
                  <a:pt x="4760985" y="1983493"/>
                </a:cubicBezTo>
                <a:cubicBezTo>
                  <a:pt x="4742827" y="2006190"/>
                  <a:pt x="4709164" y="2013646"/>
                  <a:pt x="4683711" y="2022130"/>
                </a:cubicBezTo>
                <a:cubicBezTo>
                  <a:pt x="4642270" y="2049758"/>
                  <a:pt x="4642585" y="2051856"/>
                  <a:pt x="4593559" y="2073645"/>
                </a:cubicBezTo>
                <a:cubicBezTo>
                  <a:pt x="4572433" y="2083034"/>
                  <a:pt x="4551469" y="2093320"/>
                  <a:pt x="4529165" y="2099403"/>
                </a:cubicBezTo>
                <a:cubicBezTo>
                  <a:pt x="4503972" y="2106274"/>
                  <a:pt x="4477650" y="2107989"/>
                  <a:pt x="4451892" y="2112282"/>
                </a:cubicBezTo>
                <a:cubicBezTo>
                  <a:pt x="4353154" y="2107989"/>
                  <a:pt x="4253905" y="2110317"/>
                  <a:pt x="4155678" y="2099403"/>
                </a:cubicBezTo>
                <a:cubicBezTo>
                  <a:pt x="4095705" y="2092739"/>
                  <a:pt x="4104033" y="2063137"/>
                  <a:pt x="4078404" y="2022130"/>
                </a:cubicBezTo>
                <a:cubicBezTo>
                  <a:pt x="4067028" y="2003928"/>
                  <a:pt x="4052244" y="1988081"/>
                  <a:pt x="4039768" y="1970614"/>
                </a:cubicBezTo>
                <a:cubicBezTo>
                  <a:pt x="4030771" y="1958019"/>
                  <a:pt x="4026097" y="1941647"/>
                  <a:pt x="4014010" y="1931978"/>
                </a:cubicBezTo>
                <a:cubicBezTo>
                  <a:pt x="4005612" y="1925260"/>
                  <a:pt x="3927224" y="1907061"/>
                  <a:pt x="3923858" y="1906220"/>
                </a:cubicBezTo>
                <a:cubicBezTo>
                  <a:pt x="3910979" y="1897634"/>
                  <a:pt x="3896166" y="1891407"/>
                  <a:pt x="3885221" y="1880462"/>
                </a:cubicBezTo>
                <a:cubicBezTo>
                  <a:pt x="3874276" y="1869517"/>
                  <a:pt x="3872589" y="1850029"/>
                  <a:pt x="3859464" y="1841826"/>
                </a:cubicBezTo>
                <a:cubicBezTo>
                  <a:pt x="3836440" y="1827436"/>
                  <a:pt x="3807948" y="1824654"/>
                  <a:pt x="3782190" y="1816068"/>
                </a:cubicBezTo>
                <a:lnTo>
                  <a:pt x="3743554" y="1803189"/>
                </a:lnTo>
                <a:lnTo>
                  <a:pt x="3704917" y="1790310"/>
                </a:lnTo>
                <a:cubicBezTo>
                  <a:pt x="3692038" y="1794603"/>
                  <a:pt x="3676881" y="1794708"/>
                  <a:pt x="3666280" y="1803189"/>
                </a:cubicBezTo>
                <a:cubicBezTo>
                  <a:pt x="3640896" y="1823497"/>
                  <a:pt x="3633775" y="1870530"/>
                  <a:pt x="3614765" y="1893341"/>
                </a:cubicBezTo>
                <a:cubicBezTo>
                  <a:pt x="3604856" y="1905232"/>
                  <a:pt x="3589007" y="1910513"/>
                  <a:pt x="3576128" y="1919099"/>
                </a:cubicBezTo>
                <a:cubicBezTo>
                  <a:pt x="3567378" y="1930766"/>
                  <a:pt x="3521150" y="1990420"/>
                  <a:pt x="3511734" y="2009251"/>
                </a:cubicBezTo>
                <a:cubicBezTo>
                  <a:pt x="3505663" y="2021393"/>
                  <a:pt x="3505448" y="2036021"/>
                  <a:pt x="3498855" y="2047888"/>
                </a:cubicBezTo>
                <a:cubicBezTo>
                  <a:pt x="3447823" y="2139746"/>
                  <a:pt x="3451649" y="2103664"/>
                  <a:pt x="3408703" y="2189555"/>
                </a:cubicBezTo>
                <a:cubicBezTo>
                  <a:pt x="3402632" y="2201697"/>
                  <a:pt x="3401172" y="2215714"/>
                  <a:pt x="3395824" y="2228192"/>
                </a:cubicBezTo>
                <a:cubicBezTo>
                  <a:pt x="3379710" y="2265792"/>
                  <a:pt x="3366765" y="2294787"/>
                  <a:pt x="3331430" y="2318344"/>
                </a:cubicBezTo>
                <a:cubicBezTo>
                  <a:pt x="3320134" y="2325874"/>
                  <a:pt x="3305672" y="2326930"/>
                  <a:pt x="3292793" y="2331223"/>
                </a:cubicBezTo>
                <a:cubicBezTo>
                  <a:pt x="3284207" y="2344102"/>
                  <a:pt x="3282407" y="2368050"/>
                  <a:pt x="3267035" y="2369859"/>
                </a:cubicBezTo>
                <a:cubicBezTo>
                  <a:pt x="3202940" y="2377400"/>
                  <a:pt x="3136634" y="2371929"/>
                  <a:pt x="3073852" y="2356981"/>
                </a:cubicBezTo>
                <a:cubicBezTo>
                  <a:pt x="2938650" y="2324790"/>
                  <a:pt x="3044862" y="2308681"/>
                  <a:pt x="2957942" y="2279707"/>
                </a:cubicBezTo>
                <a:cubicBezTo>
                  <a:pt x="2945063" y="2275414"/>
                  <a:pt x="2931173" y="2273421"/>
                  <a:pt x="2919306" y="2266828"/>
                </a:cubicBezTo>
                <a:cubicBezTo>
                  <a:pt x="2919302" y="2266826"/>
                  <a:pt x="2822716" y="2202435"/>
                  <a:pt x="2803396" y="2189555"/>
                </a:cubicBezTo>
                <a:lnTo>
                  <a:pt x="2764759" y="2163797"/>
                </a:lnTo>
                <a:cubicBezTo>
                  <a:pt x="2711796" y="2084352"/>
                  <a:pt x="2739945" y="2092312"/>
                  <a:pt x="2674607" y="2073645"/>
                </a:cubicBezTo>
                <a:cubicBezTo>
                  <a:pt x="2657588" y="2068783"/>
                  <a:pt x="2640264" y="2065060"/>
                  <a:pt x="2623092" y="2060767"/>
                </a:cubicBezTo>
                <a:cubicBezTo>
                  <a:pt x="2605920" y="2065060"/>
                  <a:pt x="2586304" y="2063827"/>
                  <a:pt x="2571576" y="2073645"/>
                </a:cubicBezTo>
                <a:cubicBezTo>
                  <a:pt x="2558697" y="2082231"/>
                  <a:pt x="2555106" y="2099899"/>
                  <a:pt x="2545819" y="2112282"/>
                </a:cubicBezTo>
                <a:cubicBezTo>
                  <a:pt x="2529326" y="2134273"/>
                  <a:pt x="2511475" y="2155211"/>
                  <a:pt x="2494303" y="2176676"/>
                </a:cubicBezTo>
                <a:cubicBezTo>
                  <a:pt x="2490010" y="2189555"/>
                  <a:pt x="2488017" y="2203446"/>
                  <a:pt x="2481424" y="2215313"/>
                </a:cubicBezTo>
                <a:cubicBezTo>
                  <a:pt x="2466390" y="2242374"/>
                  <a:pt x="2439699" y="2263218"/>
                  <a:pt x="2429909" y="2292586"/>
                </a:cubicBezTo>
                <a:lnTo>
                  <a:pt x="2404151" y="2369859"/>
                </a:lnTo>
                <a:cubicBezTo>
                  <a:pt x="2398702" y="2522432"/>
                  <a:pt x="2504486" y="2793515"/>
                  <a:pt x="2352635" y="2717589"/>
                </a:cubicBezTo>
                <a:cubicBezTo>
                  <a:pt x="2338791" y="2710667"/>
                  <a:pt x="2326878" y="2700417"/>
                  <a:pt x="2313999" y="2691831"/>
                </a:cubicBezTo>
                <a:cubicBezTo>
                  <a:pt x="2296827" y="2666073"/>
                  <a:pt x="2291851" y="2624348"/>
                  <a:pt x="2262483" y="2614558"/>
                </a:cubicBezTo>
                <a:cubicBezTo>
                  <a:pt x="2249604" y="2610265"/>
                  <a:pt x="2235714" y="2608272"/>
                  <a:pt x="2223847" y="2601679"/>
                </a:cubicBezTo>
                <a:cubicBezTo>
                  <a:pt x="2196786" y="2586645"/>
                  <a:pt x="2175941" y="2559954"/>
                  <a:pt x="2146573" y="2550164"/>
                </a:cubicBezTo>
                <a:lnTo>
                  <a:pt x="2107937" y="2537285"/>
                </a:lnTo>
                <a:cubicBezTo>
                  <a:pt x="2066447" y="2495795"/>
                  <a:pt x="2066143" y="2503636"/>
                  <a:pt x="2043542" y="2447133"/>
                </a:cubicBezTo>
                <a:cubicBezTo>
                  <a:pt x="2033458" y="2421924"/>
                  <a:pt x="2044126" y="2376444"/>
                  <a:pt x="2017785" y="2369859"/>
                </a:cubicBezTo>
                <a:cubicBezTo>
                  <a:pt x="1939927" y="2350396"/>
                  <a:pt x="1983063" y="2362579"/>
                  <a:pt x="1888996" y="2331223"/>
                </a:cubicBezTo>
                <a:lnTo>
                  <a:pt x="1850359" y="2318344"/>
                </a:lnTo>
                <a:cubicBezTo>
                  <a:pt x="1811723" y="2322637"/>
                  <a:pt x="1772163" y="2321795"/>
                  <a:pt x="1734450" y="2331223"/>
                </a:cubicBezTo>
                <a:cubicBezTo>
                  <a:pt x="1694684" y="2341165"/>
                  <a:pt x="1692649" y="2368504"/>
                  <a:pt x="1670055" y="2395617"/>
                </a:cubicBezTo>
                <a:cubicBezTo>
                  <a:pt x="1658395" y="2409609"/>
                  <a:pt x="1644298" y="2421375"/>
                  <a:pt x="1631419" y="2434254"/>
                </a:cubicBezTo>
                <a:cubicBezTo>
                  <a:pt x="1627126" y="2447133"/>
                  <a:pt x="1626070" y="2461595"/>
                  <a:pt x="1618540" y="2472890"/>
                </a:cubicBezTo>
                <a:cubicBezTo>
                  <a:pt x="1594329" y="2509206"/>
                  <a:pt x="1533333" y="2542575"/>
                  <a:pt x="1502630" y="2563043"/>
                </a:cubicBezTo>
                <a:lnTo>
                  <a:pt x="1463993" y="2588800"/>
                </a:lnTo>
                <a:cubicBezTo>
                  <a:pt x="1416771" y="2584507"/>
                  <a:pt x="1363654" y="2599168"/>
                  <a:pt x="1322326" y="2575921"/>
                </a:cubicBezTo>
                <a:cubicBezTo>
                  <a:pt x="1287027" y="2556066"/>
                  <a:pt x="1272972" y="2510493"/>
                  <a:pt x="1257931" y="2472890"/>
                </a:cubicBezTo>
                <a:cubicBezTo>
                  <a:pt x="1242431" y="2434142"/>
                  <a:pt x="1228071" y="2393073"/>
                  <a:pt x="1206416" y="2356981"/>
                </a:cubicBezTo>
                <a:cubicBezTo>
                  <a:pt x="1139988" y="2246267"/>
                  <a:pt x="1167927" y="2318786"/>
                  <a:pt x="1142021" y="2241071"/>
                </a:cubicBezTo>
                <a:cubicBezTo>
                  <a:pt x="1141890" y="2240285"/>
                  <a:pt x="1129612" y="2141846"/>
                  <a:pt x="1116264" y="2125161"/>
                </a:cubicBezTo>
                <a:cubicBezTo>
                  <a:pt x="1106595" y="2113074"/>
                  <a:pt x="1090506" y="2107989"/>
                  <a:pt x="1077627" y="2099403"/>
                </a:cubicBezTo>
                <a:cubicBezTo>
                  <a:pt x="994010" y="2109855"/>
                  <a:pt x="989262" y="2106252"/>
                  <a:pt x="923080" y="2125161"/>
                </a:cubicBezTo>
                <a:cubicBezTo>
                  <a:pt x="910027" y="2128890"/>
                  <a:pt x="896311" y="2131447"/>
                  <a:pt x="884444" y="2138040"/>
                </a:cubicBezTo>
                <a:cubicBezTo>
                  <a:pt x="855054" y="2154368"/>
                  <a:pt x="786351" y="2203635"/>
                  <a:pt x="755655" y="2228192"/>
                </a:cubicBezTo>
                <a:cubicBezTo>
                  <a:pt x="729473" y="2249137"/>
                  <a:pt x="703442" y="2270311"/>
                  <a:pt x="678382" y="2292586"/>
                </a:cubicBezTo>
                <a:cubicBezTo>
                  <a:pt x="664769" y="2304686"/>
                  <a:pt x="653737" y="2319563"/>
                  <a:pt x="639745" y="2331223"/>
                </a:cubicBezTo>
                <a:cubicBezTo>
                  <a:pt x="612762" y="2353709"/>
                  <a:pt x="595666" y="2361561"/>
                  <a:pt x="562472" y="2369859"/>
                </a:cubicBezTo>
                <a:cubicBezTo>
                  <a:pt x="558307" y="2370900"/>
                  <a:pt x="553886" y="2369859"/>
                  <a:pt x="549593" y="2369859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4" name="Oval 3"/>
          <p:cNvSpPr/>
          <p:nvPr/>
        </p:nvSpPr>
        <p:spPr>
          <a:xfrm>
            <a:off x="1600200" y="9906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" name="Oval 5"/>
          <p:cNvSpPr/>
          <p:nvPr/>
        </p:nvSpPr>
        <p:spPr>
          <a:xfrm>
            <a:off x="838200" y="1066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-</a:t>
            </a:r>
            <a:endParaRPr lang="en-US" sz="2300" dirty="0"/>
          </a:p>
        </p:txBody>
      </p:sp>
      <p:sp>
        <p:nvSpPr>
          <p:cNvPr id="7" name="Oval 6"/>
          <p:cNvSpPr/>
          <p:nvPr/>
        </p:nvSpPr>
        <p:spPr>
          <a:xfrm>
            <a:off x="2362200" y="83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8" name="Oval 7"/>
          <p:cNvSpPr/>
          <p:nvPr/>
        </p:nvSpPr>
        <p:spPr>
          <a:xfrm>
            <a:off x="3048000" y="838200"/>
            <a:ext cx="457200" cy="4572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err="1" smtClean="0"/>
              <a:t>cys</a:t>
            </a:r>
            <a:endParaRPr lang="en-US" sz="700" dirty="0"/>
          </a:p>
        </p:txBody>
      </p:sp>
      <p:sp>
        <p:nvSpPr>
          <p:cNvPr id="9" name="Oval 8"/>
          <p:cNvSpPr/>
          <p:nvPr/>
        </p:nvSpPr>
        <p:spPr>
          <a:xfrm>
            <a:off x="3733800" y="8382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0" name="Oval 9"/>
          <p:cNvSpPr/>
          <p:nvPr/>
        </p:nvSpPr>
        <p:spPr>
          <a:xfrm>
            <a:off x="4419600" y="838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-</a:t>
            </a:r>
          </a:p>
          <a:p>
            <a:pPr algn="ctr"/>
            <a:endParaRPr lang="en-US" sz="2300" dirty="0"/>
          </a:p>
        </p:txBody>
      </p:sp>
      <p:sp>
        <p:nvSpPr>
          <p:cNvPr id="11" name="Oval 10"/>
          <p:cNvSpPr/>
          <p:nvPr/>
        </p:nvSpPr>
        <p:spPr>
          <a:xfrm>
            <a:off x="5105400" y="8382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2" name="Oval 11"/>
          <p:cNvSpPr/>
          <p:nvPr/>
        </p:nvSpPr>
        <p:spPr>
          <a:xfrm>
            <a:off x="5867400" y="83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3" name="Oval 12"/>
          <p:cNvSpPr/>
          <p:nvPr/>
        </p:nvSpPr>
        <p:spPr>
          <a:xfrm>
            <a:off x="6553200" y="8382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4" name="Oval 13"/>
          <p:cNvSpPr/>
          <p:nvPr/>
        </p:nvSpPr>
        <p:spPr>
          <a:xfrm>
            <a:off x="7315200" y="838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-</a:t>
            </a:r>
          </a:p>
          <a:p>
            <a:pPr algn="ctr"/>
            <a:endParaRPr lang="en-US" sz="2300" dirty="0"/>
          </a:p>
        </p:txBody>
      </p:sp>
      <p:sp>
        <p:nvSpPr>
          <p:cNvPr id="15" name="Oval 14"/>
          <p:cNvSpPr/>
          <p:nvPr/>
        </p:nvSpPr>
        <p:spPr>
          <a:xfrm>
            <a:off x="7848600" y="12954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6" name="Oval 15"/>
          <p:cNvSpPr/>
          <p:nvPr/>
        </p:nvSpPr>
        <p:spPr>
          <a:xfrm>
            <a:off x="8077200" y="21336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+</a:t>
            </a:r>
          </a:p>
        </p:txBody>
      </p:sp>
      <p:sp>
        <p:nvSpPr>
          <p:cNvPr id="17" name="Oval 16"/>
          <p:cNvSpPr/>
          <p:nvPr/>
        </p:nvSpPr>
        <p:spPr>
          <a:xfrm>
            <a:off x="8001000" y="29718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8" name="Oval 17"/>
          <p:cNvSpPr/>
          <p:nvPr/>
        </p:nvSpPr>
        <p:spPr>
          <a:xfrm>
            <a:off x="7696200" y="37338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9" name="Oval 18"/>
          <p:cNvSpPr/>
          <p:nvPr/>
        </p:nvSpPr>
        <p:spPr>
          <a:xfrm>
            <a:off x="7239000" y="4267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-</a:t>
            </a:r>
          </a:p>
          <a:p>
            <a:pPr algn="ctr"/>
            <a:endParaRPr lang="en-US" sz="2300" dirty="0"/>
          </a:p>
        </p:txBody>
      </p:sp>
      <p:sp>
        <p:nvSpPr>
          <p:cNvPr id="20" name="Oval 19"/>
          <p:cNvSpPr/>
          <p:nvPr/>
        </p:nvSpPr>
        <p:spPr>
          <a:xfrm>
            <a:off x="6781800" y="48768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1" name="Oval 20"/>
          <p:cNvSpPr/>
          <p:nvPr/>
        </p:nvSpPr>
        <p:spPr>
          <a:xfrm>
            <a:off x="6324600" y="54102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2" name="Oval 21"/>
          <p:cNvSpPr/>
          <p:nvPr/>
        </p:nvSpPr>
        <p:spPr>
          <a:xfrm>
            <a:off x="5638800" y="5638800"/>
            <a:ext cx="457200" cy="4572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err="1" smtClean="0"/>
              <a:t>cys</a:t>
            </a:r>
            <a:endParaRPr lang="en-US" sz="700" dirty="0"/>
          </a:p>
        </p:txBody>
      </p:sp>
      <p:sp>
        <p:nvSpPr>
          <p:cNvPr id="23" name="Oval 22"/>
          <p:cNvSpPr/>
          <p:nvPr/>
        </p:nvSpPr>
        <p:spPr>
          <a:xfrm>
            <a:off x="4876800" y="57912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4" name="Oval 23"/>
          <p:cNvSpPr/>
          <p:nvPr/>
        </p:nvSpPr>
        <p:spPr>
          <a:xfrm>
            <a:off x="2895600" y="58674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5" name="Oval 24"/>
          <p:cNvSpPr/>
          <p:nvPr/>
        </p:nvSpPr>
        <p:spPr>
          <a:xfrm>
            <a:off x="4114800" y="5943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6" name="Oval 25"/>
          <p:cNvSpPr/>
          <p:nvPr/>
        </p:nvSpPr>
        <p:spPr>
          <a:xfrm>
            <a:off x="3505200" y="594360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7" name="Oval 26"/>
          <p:cNvSpPr/>
          <p:nvPr/>
        </p:nvSpPr>
        <p:spPr>
          <a:xfrm>
            <a:off x="2209800" y="57150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+</a:t>
            </a:r>
          </a:p>
          <a:p>
            <a:pPr algn="ctr"/>
            <a:endParaRPr lang="en-US" sz="2300" dirty="0"/>
          </a:p>
        </p:txBody>
      </p:sp>
      <p:cxnSp>
        <p:nvCxnSpPr>
          <p:cNvPr id="63" name="Straight Connector 62"/>
          <p:cNvCxnSpPr>
            <a:stCxn id="20" idx="3"/>
            <a:endCxn id="21" idx="7"/>
          </p:cNvCxnSpPr>
          <p:nvPr/>
        </p:nvCxnSpPr>
        <p:spPr>
          <a:xfrm rot="5400000">
            <a:off x="6676745" y="5305145"/>
            <a:ext cx="210110" cy="13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Line Callout 3 88"/>
          <p:cNvSpPr/>
          <p:nvPr/>
        </p:nvSpPr>
        <p:spPr>
          <a:xfrm>
            <a:off x="609600" y="4038600"/>
            <a:ext cx="1295400" cy="685800"/>
          </a:xfrm>
          <a:prstGeom prst="borderCallout3">
            <a:avLst>
              <a:gd name="adj1" fmla="val 18750"/>
              <a:gd name="adj2" fmla="val -8333"/>
              <a:gd name="adj3" fmla="val -44816"/>
              <a:gd name="adj4" fmla="val -9280"/>
              <a:gd name="adj5" fmla="val -50387"/>
              <a:gd name="adj6" fmla="val 87574"/>
              <a:gd name="adj7" fmla="val -232774"/>
              <a:gd name="adj8" fmla="val 406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Hydrophobic Amino Acids on the Inside</a:t>
            </a:r>
            <a:endParaRPr lang="en-US" sz="1400" dirty="0"/>
          </a:p>
        </p:txBody>
      </p:sp>
      <p:sp>
        <p:nvSpPr>
          <p:cNvPr id="90" name="Line Callout 3 89"/>
          <p:cNvSpPr/>
          <p:nvPr/>
        </p:nvSpPr>
        <p:spPr>
          <a:xfrm>
            <a:off x="457200" y="2514600"/>
            <a:ext cx="1447800" cy="6858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76744"/>
              <a:gd name="adj6" fmla="val -10921"/>
              <a:gd name="adj7" fmla="val -127348"/>
              <a:gd name="adj8" fmla="val 34106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Hydrophilic Amino Acids on the Outside</a:t>
            </a:r>
            <a:endParaRPr lang="en-US" sz="1400" dirty="0"/>
          </a:p>
        </p:txBody>
      </p:sp>
      <p:sp>
        <p:nvSpPr>
          <p:cNvPr id="92" name="Line Callout 3 91"/>
          <p:cNvSpPr/>
          <p:nvPr/>
        </p:nvSpPr>
        <p:spPr>
          <a:xfrm>
            <a:off x="457200" y="5029200"/>
            <a:ext cx="1295400" cy="685800"/>
          </a:xfrm>
          <a:prstGeom prst="borderCallout3">
            <a:avLst>
              <a:gd name="adj1" fmla="val 23401"/>
              <a:gd name="adj2" fmla="val -7512"/>
              <a:gd name="adj3" fmla="val -18459"/>
              <a:gd name="adj4" fmla="val -19950"/>
              <a:gd name="adj5" fmla="val -17829"/>
              <a:gd name="adj6" fmla="val 154879"/>
              <a:gd name="adj7" fmla="val -232774"/>
              <a:gd name="adj8" fmla="val 36430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Disulfide Bond between </a:t>
            </a:r>
            <a:r>
              <a:rPr lang="en-US" sz="1400" dirty="0" err="1" smtClean="0"/>
              <a:t>Cys</a:t>
            </a:r>
            <a:endParaRPr lang="en-US" sz="1400" dirty="0"/>
          </a:p>
        </p:txBody>
      </p:sp>
      <p:sp>
        <p:nvSpPr>
          <p:cNvPr id="93" name="Line Callout 3 92"/>
          <p:cNvSpPr/>
          <p:nvPr/>
        </p:nvSpPr>
        <p:spPr>
          <a:xfrm>
            <a:off x="1676400" y="5943600"/>
            <a:ext cx="1295400" cy="685800"/>
          </a:xfrm>
          <a:prstGeom prst="borderCallout3">
            <a:avLst>
              <a:gd name="adj1" fmla="val 23401"/>
              <a:gd name="adj2" fmla="val -7512"/>
              <a:gd name="adj3" fmla="val -18459"/>
              <a:gd name="adj4" fmla="val -19950"/>
              <a:gd name="adj5" fmla="val -19379"/>
              <a:gd name="adj6" fmla="val 39147"/>
              <a:gd name="adj7" fmla="val -578511"/>
              <a:gd name="adj8" fmla="val 46444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Neg</a:t>
            </a:r>
            <a:r>
              <a:rPr lang="en-US" sz="1400" dirty="0" smtClean="0"/>
              <a:t> &amp; Pos attraction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057900" y="6390345"/>
            <a:ext cx="281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Note: this is an animation that can only be seen on the PowerPoint version.</a:t>
            </a:r>
            <a:endParaRPr lang="en-US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09167 0.2775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5587E-6 L -0.01667 0.177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8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4875E-6 L -0.09166 0.1665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8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18334 0.321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16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0731E-6 L -0.05834 -0.3441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7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08334 0.155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7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-3.33333E-6 0.066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5587E-6 L 3.33333E-6 0.0999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5587E-6 L 0 0.1110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19056E-6 L -0.04166 -0.0444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6762E-6 L -0.04167 -0.066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3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325E-6 L -0.08334 -0.122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6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78816E-7 L 0.01666 -0.166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8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1832E-6 L -0.05834 -0.2664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3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-0.05 -0.2664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1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06667 0.1554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7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2757E-6 L 0.00834 -0.2775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21E-6 L 0.125 0.2886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5356E-6 L 0.19166 0.3552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17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6244E-6 L 0.05 -0.344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7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6244E-6 L 0.05 -0.2997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5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95E-6 L 0.08333 -0.366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18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3987E-6 L 0.09166 -0.3108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6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89" grpId="0" animBg="1"/>
      <p:bldP spid="90" grpId="0" animBg="1"/>
      <p:bldP spid="92" grpId="0" animBg="1"/>
      <p:bldP spid="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Shapes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3276600" cy="4873752"/>
          </a:xfrm>
        </p:spPr>
        <p:txBody>
          <a:bodyPr/>
          <a:lstStyle/>
          <a:p>
            <a:r>
              <a:rPr lang="en-US" dirty="0" smtClean="0"/>
              <a:t>There are two kinds of shapes that can result because of the factors that affect protein shapes</a:t>
            </a:r>
          </a:p>
          <a:p>
            <a:pPr lvl="1"/>
            <a:r>
              <a:rPr lang="en-US" dirty="0" smtClean="0"/>
              <a:t>α helix (pronounced “alpha helix”)</a:t>
            </a:r>
          </a:p>
          <a:p>
            <a:pPr lvl="1"/>
            <a:r>
              <a:rPr lang="en-US" dirty="0" smtClean="0"/>
              <a:t>β sheet (pronounced “beta sheet”)</a:t>
            </a:r>
          </a:p>
          <a:p>
            <a:endParaRPr lang="en-US" dirty="0"/>
          </a:p>
        </p:txBody>
      </p:sp>
      <p:pic>
        <p:nvPicPr>
          <p:cNvPr id="49154" name="Picture 2" descr="http://kentsimmons.uwinnipeg.ca/cm1504/Image8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1076324"/>
            <a:ext cx="5572125" cy="578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entsimmons.uwinnipeg.ca/cm1504/Image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84650"/>
            <a:ext cx="3962400" cy="2673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Protein </a:t>
            </a:r>
            <a:br>
              <a:rPr lang="en-US" dirty="0" smtClean="0"/>
            </a:b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772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</a:rPr>
              <a:t>The </a:t>
            </a:r>
            <a:r>
              <a:rPr lang="en-US" u="sng" dirty="0" smtClean="0">
                <a:latin typeface="+mj-lt"/>
              </a:rPr>
              <a:t>primary</a:t>
            </a:r>
            <a:r>
              <a:rPr lang="en-US" dirty="0" smtClean="0">
                <a:latin typeface="+mj-lt"/>
              </a:rPr>
              <a:t> level of protein organization is the order of amino acids as determined by mRNA and DNA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The </a:t>
            </a:r>
            <a:r>
              <a:rPr lang="en-US" u="sng" dirty="0" smtClean="0">
                <a:latin typeface="+mj-lt"/>
              </a:rPr>
              <a:t>secondary</a:t>
            </a:r>
            <a:r>
              <a:rPr lang="en-US" dirty="0" smtClean="0">
                <a:latin typeface="+mj-lt"/>
              </a:rPr>
              <a:t> level of protein organization is the shape created by these amino acids.</a:t>
            </a:r>
          </a:p>
          <a:p>
            <a:pPr lvl="1"/>
            <a:r>
              <a:rPr lang="en-US" dirty="0" smtClean="0">
                <a:latin typeface="+mj-lt"/>
              </a:rPr>
              <a:t>Only two shapes occur - α helix or β sheet 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The </a:t>
            </a:r>
            <a:r>
              <a:rPr lang="en-US" u="sng" dirty="0" smtClean="0">
                <a:latin typeface="+mj-lt"/>
              </a:rPr>
              <a:t>tertiary</a:t>
            </a:r>
            <a:r>
              <a:rPr lang="en-US" dirty="0" smtClean="0">
                <a:latin typeface="+mj-lt"/>
              </a:rPr>
              <a:t> level is the overall shape of the polypeptide created by the mix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of α helixes and β sheets. 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The </a:t>
            </a:r>
            <a:r>
              <a:rPr lang="en-US" u="sng" dirty="0" smtClean="0">
                <a:latin typeface="+mj-lt"/>
              </a:rPr>
              <a:t>quaternary</a:t>
            </a:r>
            <a:r>
              <a:rPr lang="en-US" dirty="0" smtClean="0">
                <a:latin typeface="+mj-lt"/>
              </a:rPr>
              <a:t> level, is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the mixture of polypeptide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subunits to create a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functional protein.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kentsimmons.uwinnipeg.ca/cm1504/Image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8357744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://kentsimmons.uwinnipeg.ca/cm1504/Image8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8294165" cy="554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– Central Dogma of Molecular Biology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DNA is copied by mRNA in a 5 </a:t>
            </a:r>
            <a:r>
              <a:rPr lang="en-US" dirty="0" smtClean="0">
                <a:sym typeface="Wingdings" pitchFamily="2" charset="2"/>
              </a:rPr>
              <a:t> 3 direction</a:t>
            </a:r>
          </a:p>
          <a:p>
            <a:r>
              <a:rPr lang="en-US" dirty="0" smtClean="0">
                <a:sym typeface="Wingdings" pitchFamily="2" charset="2"/>
              </a:rPr>
              <a:t>mRNA is read in groups of three (</a:t>
            </a:r>
            <a:r>
              <a:rPr lang="en-US" dirty="0" err="1" smtClean="0">
                <a:sym typeface="Wingdings" pitchFamily="2" charset="2"/>
              </a:rPr>
              <a:t>codons</a:t>
            </a:r>
            <a:r>
              <a:rPr lang="en-US" dirty="0" smtClean="0">
                <a:sym typeface="Wingdings" pitchFamily="2" charset="2"/>
              </a:rPr>
              <a:t>) by a ribosome</a:t>
            </a:r>
          </a:p>
          <a:p>
            <a:r>
              <a:rPr lang="en-US" dirty="0" smtClean="0">
                <a:sym typeface="Wingdings" pitchFamily="2" charset="2"/>
              </a:rPr>
              <a:t>Each </a:t>
            </a:r>
            <a:r>
              <a:rPr lang="en-US" dirty="0" err="1" smtClean="0">
                <a:sym typeface="Wingdings" pitchFamily="2" charset="2"/>
              </a:rPr>
              <a:t>codon</a:t>
            </a:r>
            <a:r>
              <a:rPr lang="en-US" dirty="0" smtClean="0">
                <a:sym typeface="Wingdings" pitchFamily="2" charset="2"/>
              </a:rPr>
              <a:t> codes for a specific amino acid</a:t>
            </a:r>
          </a:p>
          <a:p>
            <a:r>
              <a:rPr lang="en-US" dirty="0" smtClean="0">
                <a:sym typeface="Wingdings" pitchFamily="2" charset="2"/>
              </a:rPr>
              <a:t>That particular amino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acid is delivered by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err="1" smtClean="0">
                <a:sym typeface="Wingdings" pitchFamily="2" charset="2"/>
              </a:rPr>
              <a:t>tRNA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 string of amino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acids creates a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polypeptide, and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polypeptides join to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form a protein. </a:t>
            </a:r>
            <a:endParaRPr lang="en-US" dirty="0"/>
          </a:p>
        </p:txBody>
      </p:sp>
      <p:pic>
        <p:nvPicPr>
          <p:cNvPr id="4" name="Picture 2" descr="http://publications.nigms.nih.gov/thenewgenetics/images/ch1_tr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49040"/>
            <a:ext cx="4278764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Impact of Mutations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C. Kohn, Waterford, WI</a:t>
            </a:r>
            <a:endParaRPr lang="en-US" dirty="0"/>
          </a:p>
        </p:txBody>
      </p:sp>
      <p:pic>
        <p:nvPicPr>
          <p:cNvPr id="3074" name="Picture 2" descr="http://1.bp.blogspot.com/_MKjmc7YmuZU/SJm45yYWsTI/AAAAAAAAAAs/HhOnG0PHapA/S1600-R/mag+carto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2316"/>
            <a:ext cx="5943600" cy="444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38800" y="16900"/>
            <a:ext cx="21691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5"/>
              </a:rPr>
              <a:t>Source: gcsebiologyblog.blogspot.com</a:t>
            </a:r>
            <a:r>
              <a:rPr lang="en-US" sz="900" i="1" dirty="0" smtClean="0"/>
              <a:t> 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Any change to the DNA is called a </a:t>
            </a:r>
            <a:r>
              <a:rPr lang="en-US" u="sng" dirty="0" smtClean="0"/>
              <a:t>mutation</a:t>
            </a:r>
            <a:endParaRPr lang="en-US" dirty="0" smtClean="0"/>
          </a:p>
          <a:p>
            <a:pPr lvl="1"/>
            <a:r>
              <a:rPr lang="en-US" dirty="0" smtClean="0"/>
              <a:t>The effect of a mutation is usually harmful, but it can also be beneficial or even have no impact whatsoever</a:t>
            </a:r>
          </a:p>
          <a:p>
            <a:pPr lvl="1"/>
            <a:r>
              <a:rPr lang="en-US" dirty="0" smtClean="0"/>
              <a:t>Whether or not a mutation is helpful, harmful, or neither depends on how the protein created from that gene is affected.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Mutations are responsible for genetic diseases such as cancer and inheritable disorders. </a:t>
            </a:r>
          </a:p>
          <a:p>
            <a:pPr lvl="1"/>
            <a:r>
              <a:rPr lang="en-US" dirty="0" smtClean="0"/>
              <a:t>While genetic mutations can be bad, they can also be good and are responsible for all of the </a:t>
            </a:r>
            <a:br>
              <a:rPr lang="en-US" dirty="0" smtClean="0"/>
            </a:br>
            <a:r>
              <a:rPr lang="en-US" dirty="0" smtClean="0"/>
              <a:t>diversity we see in living organisms </a:t>
            </a:r>
          </a:p>
          <a:p>
            <a:pPr lvl="1"/>
            <a:r>
              <a:rPr lang="en-US" dirty="0" smtClean="0"/>
              <a:t>Mutations drive both evolution by </a:t>
            </a:r>
            <a:br>
              <a:rPr lang="en-US" dirty="0" smtClean="0"/>
            </a:br>
            <a:r>
              <a:rPr lang="en-US" dirty="0" smtClean="0"/>
              <a:t>natural selection in nature as well </a:t>
            </a:r>
            <a:br>
              <a:rPr lang="en-US" dirty="0" smtClean="0"/>
            </a:br>
            <a:r>
              <a:rPr lang="en-US" dirty="0" smtClean="0"/>
              <a:t>as improvements by artificial </a:t>
            </a:r>
            <a:br>
              <a:rPr lang="en-US" dirty="0" smtClean="0"/>
            </a:br>
            <a:r>
              <a:rPr lang="en-US" dirty="0" smtClean="0"/>
              <a:t>selection in agriculture </a:t>
            </a:r>
            <a:endParaRPr lang="en-US" dirty="0"/>
          </a:p>
        </p:txBody>
      </p:sp>
      <p:pic>
        <p:nvPicPr>
          <p:cNvPr id="2050" name="Picture 2" descr="C:\Users\99536\AppData\Local\Microsoft\Windows\Temporary Internet Files\Content.IE5\9H0PPCAH\MP9004424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943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Different types of mutations exist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/>
              <a:t>Insertion</a:t>
            </a:r>
            <a:r>
              <a:rPr lang="en-US" dirty="0"/>
              <a:t> mutations occur when a base is added</a:t>
            </a:r>
          </a:p>
          <a:p>
            <a:pPr lvl="1"/>
            <a:r>
              <a:rPr lang="en-US" dirty="0"/>
              <a:t>E.g. GATCTA might become GATACTA</a:t>
            </a:r>
          </a:p>
          <a:p>
            <a:endParaRPr lang="en-US" u="sng" dirty="0" smtClean="0"/>
          </a:p>
          <a:p>
            <a:r>
              <a:rPr lang="en-US" u="sng" dirty="0" smtClean="0"/>
              <a:t>Deletion</a:t>
            </a:r>
            <a:r>
              <a:rPr lang="en-US" dirty="0" smtClean="0"/>
              <a:t> mutations occur when a base is completely lost from DNA</a:t>
            </a:r>
          </a:p>
          <a:p>
            <a:pPr lvl="1"/>
            <a:r>
              <a:rPr lang="en-US" dirty="0" smtClean="0"/>
              <a:t>E.g. GATCTA might become GATTA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100" name="Picture 4" descr="http://learn.genetics.utah.edu/archive/mutations/images/insdel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80" y="1563784"/>
            <a:ext cx="2057400" cy="415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64037" y="6629400"/>
            <a:ext cx="22300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5"/>
              </a:rPr>
              <a:t>Image Source: learn.genetics.utah.edu</a:t>
            </a:r>
            <a:r>
              <a:rPr lang="en-US" sz="900" i="1" dirty="0" smtClean="0"/>
              <a:t> 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ebpi-kits.com/images/TA98%20Frame-Shift%20Mutation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5"/>
          <a:stretch/>
        </p:blipFill>
        <p:spPr bwMode="auto">
          <a:xfrm>
            <a:off x="4572000" y="4038600"/>
            <a:ext cx="44917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Substitution</a:t>
            </a:r>
            <a:r>
              <a:rPr lang="en-US" dirty="0"/>
              <a:t> mutations occur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one base is switched for another</a:t>
            </a:r>
          </a:p>
          <a:p>
            <a:pPr lvl="1"/>
            <a:r>
              <a:rPr lang="en-US" dirty="0"/>
              <a:t>E.g. GATCTA might become </a:t>
            </a:r>
            <a:r>
              <a:rPr lang="en-US" dirty="0" smtClean="0"/>
              <a:t>TATCTA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If a mutation causes all of the bases downstream to change, it is called a </a:t>
            </a:r>
            <a:r>
              <a:rPr lang="en-US" u="sng" dirty="0" err="1"/>
              <a:t>Frameshift</a:t>
            </a:r>
            <a:r>
              <a:rPr lang="en-US" u="sng" dirty="0"/>
              <a:t> Mutation</a:t>
            </a:r>
            <a:endParaRPr lang="en-US" dirty="0"/>
          </a:p>
          <a:p>
            <a:pPr lvl="1"/>
            <a:r>
              <a:rPr lang="en-US" dirty="0"/>
              <a:t>Deletion and Insertion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mutations </a:t>
            </a:r>
            <a:r>
              <a:rPr lang="en-US" dirty="0"/>
              <a:t>are </a:t>
            </a:r>
            <a:r>
              <a:rPr lang="en-US" dirty="0" err="1"/>
              <a:t>frameshift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mutations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www.cdc.gov/ncbddd/hemochromatosis/training/images/dn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28384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12206" y="2051804"/>
            <a:ext cx="13260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6"/>
              </a:rPr>
              <a:t>Source: www.cdc.gov</a:t>
            </a:r>
            <a:r>
              <a:rPr lang="en-US" sz="900" i="1" dirty="0" smtClean="0"/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921647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how does a mutation affect a living organism?</a:t>
            </a:r>
          </a:p>
          <a:p>
            <a:pPr lvl="1"/>
            <a:r>
              <a:rPr lang="en-US" dirty="0" smtClean="0"/>
              <a:t>First, a mutation may cause a dramatic change to the codons (groups of 3 bases)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For example, a deletion mutation in </a:t>
            </a:r>
            <a:br>
              <a:rPr lang="en-US" dirty="0" smtClean="0"/>
            </a:br>
            <a:r>
              <a:rPr lang="en-US" dirty="0" smtClean="0"/>
              <a:t>5’-GAT-TAC-CTA-TAT-GGA-3’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would turn it into </a:t>
            </a:r>
            <a:br>
              <a:rPr lang="en-US" dirty="0" smtClean="0"/>
            </a:br>
            <a:r>
              <a:rPr lang="en-US" dirty="0" smtClean="0"/>
              <a:t>5’-ATT-ACC-TAT-ATG-GA…3’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Entirely new amino acids would be added to make a protein because each codon was changed downstream of the mutation</a:t>
            </a:r>
          </a:p>
          <a:p>
            <a:pPr lvl="1"/>
            <a:r>
              <a:rPr lang="en-US" i="1" dirty="0" smtClean="0"/>
              <a:t>This again would be a </a:t>
            </a:r>
            <a:r>
              <a:rPr lang="en-US" i="1" dirty="0" err="1" smtClean="0"/>
              <a:t>frameshift</a:t>
            </a:r>
            <a:r>
              <a:rPr lang="en-US" i="1" dirty="0" smtClean="0"/>
              <a:t> mutation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mRNA Strand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2590800" y="2590800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</a:t>
            </a:r>
          </a:p>
        </p:txBody>
      </p:sp>
      <p:sp>
        <p:nvSpPr>
          <p:cNvPr id="6" name="Oval 5"/>
          <p:cNvSpPr/>
          <p:nvPr/>
        </p:nvSpPr>
        <p:spPr>
          <a:xfrm>
            <a:off x="12192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19050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32766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39624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46482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60198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67056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13" name="Oval 12"/>
          <p:cNvSpPr/>
          <p:nvPr/>
        </p:nvSpPr>
        <p:spPr>
          <a:xfrm>
            <a:off x="73914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5334000" y="2590800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</a:t>
            </a:r>
          </a:p>
        </p:txBody>
      </p:sp>
      <p:sp>
        <p:nvSpPr>
          <p:cNvPr id="15" name="Oval 14"/>
          <p:cNvSpPr/>
          <p:nvPr/>
        </p:nvSpPr>
        <p:spPr>
          <a:xfrm>
            <a:off x="8077200" y="2590800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17526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Arginine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0" y="28194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Serine</a:t>
            </a:r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38100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Isoleucine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49530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Asparagine</a:t>
            </a:r>
            <a:endParaRPr lang="en-US" sz="4400" dirty="0"/>
          </a:p>
        </p:txBody>
      </p:sp>
      <p:sp>
        <p:nvSpPr>
          <p:cNvPr id="21" name="Rounded Rectangle 20"/>
          <p:cNvSpPr/>
          <p:nvPr/>
        </p:nvSpPr>
        <p:spPr>
          <a:xfrm>
            <a:off x="5181600" y="1676400"/>
            <a:ext cx="1828800" cy="1371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486400" y="2667000"/>
            <a:ext cx="1828800" cy="1371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867400" y="3581400"/>
            <a:ext cx="1828800" cy="1371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Iso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248400" y="4648200"/>
            <a:ext cx="1828800" cy="1371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Asp</a:t>
            </a:r>
            <a:endParaRPr lang="en-US" dirty="0"/>
          </a:p>
        </p:txBody>
      </p:sp>
      <p:sp>
        <p:nvSpPr>
          <p:cNvPr id="27" name="Minus 26"/>
          <p:cNvSpPr/>
          <p:nvPr/>
        </p:nvSpPr>
        <p:spPr>
          <a:xfrm rot="4254677">
            <a:off x="4343091" y="2767533"/>
            <a:ext cx="4689238" cy="2209800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-0.08878 " pathEditMode="relative" ptsTypes="AA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-0.08878 " pathEditMode="relative" ptsTypes="AA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-0.08878 " pathEditMode="relative" ptsTypes="AA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7 0.0555 " pathEditMode="relative" ptsTypes="AA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7 0.0555 " pathEditMode="relative" ptsTypes="AA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7 0.0555 " pathEditMode="relative" ptsTypes="AA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25 0.21087 " pathEditMode="relative" ptsTypes="AA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25 0.21087 " pathEditMode="relative" ptsTypes="AA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25 0.21087 " pathEditMode="relative" ptsTypes="AA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334 0.38844 " pathEditMode="relative" ptsTypes="AA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334 0.38844 " pathEditMode="relative" ptsTypes="AA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334 0.38844 " pathEditMode="relative" ptsTypes="AA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Mutated mRNA Strand (</a:t>
            </a:r>
            <a:r>
              <a:rPr lang="en-US" dirty="0" err="1" smtClean="0"/>
              <a:t>Frameshift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12192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19050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32766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39624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46482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60198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67056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</a:t>
            </a:r>
            <a:endParaRPr lang="en-US" sz="3600" dirty="0"/>
          </a:p>
        </p:txBody>
      </p:sp>
      <p:sp>
        <p:nvSpPr>
          <p:cNvPr id="13" name="Oval 12"/>
          <p:cNvSpPr/>
          <p:nvPr/>
        </p:nvSpPr>
        <p:spPr>
          <a:xfrm>
            <a:off x="7391400" y="2590800"/>
            <a:ext cx="609600" cy="60960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5334000" y="2590800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</a:t>
            </a:r>
          </a:p>
        </p:txBody>
      </p:sp>
      <p:sp>
        <p:nvSpPr>
          <p:cNvPr id="15" name="Oval 14"/>
          <p:cNvSpPr/>
          <p:nvPr/>
        </p:nvSpPr>
        <p:spPr>
          <a:xfrm>
            <a:off x="8077200" y="2590800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17526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Arginine</a:t>
            </a:r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0" y="28194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Arginine</a:t>
            </a:r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38100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Serine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4419600" y="48768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-----</a:t>
            </a:r>
            <a:endParaRPr lang="en-US" sz="4400" dirty="0"/>
          </a:p>
        </p:txBody>
      </p:sp>
      <p:sp>
        <p:nvSpPr>
          <p:cNvPr id="21" name="Rounded Rectangle 20"/>
          <p:cNvSpPr/>
          <p:nvPr/>
        </p:nvSpPr>
        <p:spPr>
          <a:xfrm>
            <a:off x="5181600" y="1676400"/>
            <a:ext cx="1828800" cy="1371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Arg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486400" y="2667000"/>
            <a:ext cx="1828800" cy="1371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Arg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867400" y="3581400"/>
            <a:ext cx="1828800" cy="1371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-0.08878 " pathEditMode="relative" ptsTypes="AA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-0.08878 " pathEditMode="relative" ptsTypes="AA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-0.08878 " pathEditMode="relative" ptsTypes="AA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7 0.0555 " pathEditMode="relative" ptsTypes="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667 0.0555 " pathEditMode="relative" ptsTypes="AA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3334 0.04445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22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25 0.21087 " pathEditMode="relative" ptsTypes="AA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25 0.21087 " pathEditMode="relative" ptsTypes="AA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425 0.2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100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334 0.38844 " pathEditMode="relative" ptsTypes="AA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3334 0.38844 " pathEditMode="relative" ptsTypes="AA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Mutations at</a:t>
            </a:r>
            <a:br>
              <a:rPr lang="en-US" dirty="0" smtClean="0"/>
            </a:br>
            <a:r>
              <a:rPr lang="en-US" dirty="0" smtClean="0"/>
              <a:t>Each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711728" cy="51107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 the </a:t>
            </a:r>
            <a:r>
              <a:rPr lang="en-US" u="sng" dirty="0" smtClean="0"/>
              <a:t>primary level</a:t>
            </a:r>
            <a:r>
              <a:rPr lang="en-US" dirty="0" smtClean="0"/>
              <a:t> of protein organization, the order of amino acids will change, and possibly most or all of the amino acids will be different.</a:t>
            </a:r>
          </a:p>
          <a:p>
            <a:pPr lvl="1"/>
            <a:r>
              <a:rPr lang="en-US" dirty="0" smtClean="0"/>
              <a:t>This will cause a major shift in the shape of the protein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At the </a:t>
            </a:r>
            <a:r>
              <a:rPr lang="en-US" u="sng" dirty="0" smtClean="0"/>
              <a:t>secondary level</a:t>
            </a:r>
            <a:r>
              <a:rPr lang="en-US" dirty="0" smtClean="0"/>
              <a:t>, the arrangement of α helixes and β sheets will be different.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At the </a:t>
            </a:r>
            <a:r>
              <a:rPr lang="en-US" u="sng" dirty="0" smtClean="0"/>
              <a:t>tertiary level</a:t>
            </a:r>
            <a:r>
              <a:rPr lang="en-US" dirty="0" smtClean="0"/>
              <a:t>, the final look of the </a:t>
            </a:r>
            <a:br>
              <a:rPr lang="en-US" dirty="0" smtClean="0"/>
            </a:br>
            <a:r>
              <a:rPr lang="en-US" dirty="0" smtClean="0"/>
              <a:t>polypeptide subunit will be completely different.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At the </a:t>
            </a:r>
            <a:r>
              <a:rPr lang="en-US" u="sng" dirty="0" smtClean="0"/>
              <a:t>quaternary level</a:t>
            </a:r>
            <a:r>
              <a:rPr lang="en-US" dirty="0" smtClean="0"/>
              <a:t>, the protein will have a completely different shape and will not be able to perform its original function.</a:t>
            </a:r>
          </a:p>
          <a:p>
            <a:pPr lvl="1"/>
            <a:r>
              <a:rPr lang="en-US" dirty="0" smtClean="0"/>
              <a:t>This can all happen because of one change in one base!</a:t>
            </a:r>
            <a:endParaRPr lang="en-US" dirty="0"/>
          </a:p>
        </p:txBody>
      </p:sp>
      <p:pic>
        <p:nvPicPr>
          <p:cNvPr id="3074" name="Picture 2" descr="http://cnx.org/content/m44402/latest/Figure_03_04_09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95"/>
          <a:stretch/>
        </p:blipFill>
        <p:spPr bwMode="auto">
          <a:xfrm>
            <a:off x="5943601" y="357128"/>
            <a:ext cx="2816126" cy="601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68927" y="6480096"/>
            <a:ext cx="13949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5"/>
              </a:rPr>
              <a:t>Image Source: cnx.org</a:t>
            </a:r>
            <a:r>
              <a:rPr lang="en-US" sz="900" i="1" dirty="0" smtClean="0"/>
              <a:t> 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Frameshift</a:t>
            </a:r>
            <a:r>
              <a:rPr lang="en-US" dirty="0" smtClean="0"/>
              <a:t>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Frameshift</a:t>
            </a:r>
            <a:r>
              <a:rPr lang="en-US" dirty="0" smtClean="0"/>
              <a:t> mutations (insertion or deletion mutations) are especially harmful because they cause every codon to change after the mutation.</a:t>
            </a:r>
          </a:p>
          <a:p>
            <a:pPr lvl="1"/>
            <a:r>
              <a:rPr lang="en-US" dirty="0" smtClean="0"/>
              <a:t>This means that almost every amino acid will be different, causing the polypeptide and protein to have an entirely new shape and function.</a:t>
            </a:r>
          </a:p>
          <a:p>
            <a:pPr lvl="1"/>
            <a:r>
              <a:rPr lang="en-US" dirty="0" smtClean="0"/>
              <a:t>Oftentimes, a codon will change from an amino acid to a TERM command, cutting the amino acid chain short.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result of a </a:t>
            </a:r>
            <a:r>
              <a:rPr lang="en-US" dirty="0" err="1" smtClean="0"/>
              <a:t>frameshift</a:t>
            </a:r>
            <a:r>
              <a:rPr lang="en-US" dirty="0" smtClean="0"/>
              <a:t> mutation </a:t>
            </a:r>
            <a:br>
              <a:rPr lang="en-US" dirty="0" smtClean="0"/>
            </a:br>
            <a:r>
              <a:rPr lang="en-US" dirty="0" smtClean="0"/>
              <a:t>can be devastating to an organism.</a:t>
            </a:r>
          </a:p>
          <a:p>
            <a:pPr lvl="1"/>
            <a:r>
              <a:rPr lang="en-US" dirty="0" smtClean="0"/>
              <a:t>For example, the herbicide Agent </a:t>
            </a:r>
            <a:br>
              <a:rPr lang="en-US" dirty="0" smtClean="0"/>
            </a:br>
            <a:r>
              <a:rPr lang="en-US" dirty="0" smtClean="0"/>
              <a:t>Orange caused numerous birth defects </a:t>
            </a:r>
            <a:br>
              <a:rPr lang="en-US" dirty="0" smtClean="0"/>
            </a:br>
            <a:r>
              <a:rPr lang="en-US" dirty="0" smtClean="0"/>
              <a:t>due to the </a:t>
            </a:r>
            <a:r>
              <a:rPr lang="en-US" dirty="0" err="1" smtClean="0"/>
              <a:t>frameshift</a:t>
            </a:r>
            <a:r>
              <a:rPr lang="en-US" dirty="0" smtClean="0"/>
              <a:t> mutations it caused </a:t>
            </a:r>
            <a:br>
              <a:rPr lang="en-US" dirty="0" smtClean="0"/>
            </a:br>
            <a:r>
              <a:rPr lang="en-US" dirty="0" smtClean="0"/>
              <a:t>in the baby’s DNA as it developed.</a:t>
            </a:r>
            <a:endParaRPr lang="en-US" dirty="0"/>
          </a:p>
        </p:txBody>
      </p:sp>
      <p:pic>
        <p:nvPicPr>
          <p:cNvPr id="1026" name="Picture 2" descr="http://www.steveraymer.com/VGallery/AgentOrangeKids3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320427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81800" y="6550968"/>
            <a:ext cx="21788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4"/>
              </a:rPr>
              <a:t>Image Source: www.steveraymer.com</a:t>
            </a:r>
            <a:r>
              <a:rPr lang="en-US" sz="900" i="1" dirty="0" smtClean="0"/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773048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nasco.com/prod/images/products/63/AC103109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 b="13333"/>
          <a:stretch/>
        </p:blipFill>
        <p:spPr bwMode="auto">
          <a:xfrm>
            <a:off x="5791200" y="4651717"/>
            <a:ext cx="2895599" cy="221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Aren’t </a:t>
            </a:r>
            <a:r>
              <a:rPr lang="en-US" i="1" dirty="0" smtClean="0"/>
              <a:t>Always</a:t>
            </a:r>
            <a:r>
              <a:rPr lang="en-US" dirty="0" smtClean="0"/>
              <a:t> Bad!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7724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of the time, mutations will cause the entire protein to be misshaped and malfunction (if the protein is even able to be created).</a:t>
            </a:r>
          </a:p>
          <a:p>
            <a:pPr lvl="1"/>
            <a:r>
              <a:rPr lang="en-US" dirty="0" smtClean="0"/>
              <a:t>A mutation that harms an organism is known as a </a:t>
            </a:r>
            <a:r>
              <a:rPr lang="en-US" u="sng" dirty="0" smtClean="0"/>
              <a:t>deleterious mutation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 mutation can also have no impact on an organism whatsoever. These are </a:t>
            </a:r>
            <a:r>
              <a:rPr lang="en-US" u="sng" dirty="0" smtClean="0"/>
              <a:t>neutral</a:t>
            </a:r>
            <a:r>
              <a:rPr lang="en-US" dirty="0"/>
              <a:t> </a:t>
            </a:r>
            <a:r>
              <a:rPr lang="en-US" dirty="0" smtClean="0"/>
              <a:t>mutations.</a:t>
            </a:r>
          </a:p>
          <a:p>
            <a:pPr lvl="1"/>
            <a:endParaRPr lang="en-US" dirty="0"/>
          </a:p>
          <a:p>
            <a:r>
              <a:rPr lang="en-US" dirty="0" smtClean="0"/>
              <a:t>Very rarely a mutation will be </a:t>
            </a:r>
            <a:r>
              <a:rPr lang="en-US" u="sng" dirty="0" smtClean="0"/>
              <a:t>beneficial (or advantageous)</a:t>
            </a:r>
            <a:r>
              <a:rPr lang="en-US" dirty="0" smtClean="0"/>
              <a:t> and lead to a positive new trait for that organism.</a:t>
            </a:r>
          </a:p>
          <a:p>
            <a:pPr lvl="1"/>
            <a:r>
              <a:rPr lang="en-US" dirty="0" smtClean="0"/>
              <a:t>The differences between breeds of livestock and in strains of crops resulted from random mutations that were beneficial.</a:t>
            </a:r>
          </a:p>
          <a:p>
            <a:pPr lvl="1"/>
            <a:r>
              <a:rPr lang="en-US" dirty="0" smtClean="0"/>
              <a:t>When these productive mutations occur, </a:t>
            </a:r>
            <a:br>
              <a:rPr lang="en-US" dirty="0" smtClean="0"/>
            </a:br>
            <a:r>
              <a:rPr lang="en-US" dirty="0" smtClean="0"/>
              <a:t>farmers and geneticists will work to ensure </a:t>
            </a:r>
            <a:br>
              <a:rPr lang="en-US" dirty="0" smtClean="0"/>
            </a:br>
            <a:r>
              <a:rPr lang="en-US" dirty="0" smtClean="0"/>
              <a:t>that these traits are selected for when </a:t>
            </a:r>
            <a:br>
              <a:rPr lang="en-US" dirty="0" smtClean="0"/>
            </a:br>
            <a:r>
              <a:rPr lang="en-US" dirty="0" smtClean="0"/>
              <a:t>breeding.</a:t>
            </a:r>
          </a:p>
          <a:p>
            <a:pPr lvl="2"/>
            <a:r>
              <a:rPr lang="en-US" dirty="0" smtClean="0"/>
              <a:t>This ensure that the productive trait </a:t>
            </a:r>
            <a:br>
              <a:rPr lang="en-US" dirty="0" smtClean="0"/>
            </a:br>
            <a:r>
              <a:rPr lang="en-US" dirty="0" smtClean="0"/>
              <a:t>becomes more common and widespread.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2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44166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Shown here are three examples of proteins.</a:t>
            </a:r>
          </a:p>
          <a:p>
            <a:pPr lvl="1"/>
            <a:r>
              <a:rPr lang="en-US" dirty="0" smtClean="0"/>
              <a:t>At the top is ATP Synthase.</a:t>
            </a:r>
          </a:p>
          <a:p>
            <a:pPr lvl="1"/>
            <a:r>
              <a:rPr lang="en-US" dirty="0" smtClean="0"/>
              <a:t>In the middle is hemoglobin.</a:t>
            </a:r>
          </a:p>
          <a:p>
            <a:pPr lvl="1"/>
            <a:r>
              <a:rPr lang="en-US" dirty="0" smtClean="0"/>
              <a:t>At the bottom is insulin.</a:t>
            </a:r>
          </a:p>
          <a:p>
            <a:pPr lvl="1"/>
            <a:r>
              <a:rPr lang="en-US" dirty="0" smtClean="0"/>
              <a:t>Each has a unique shape.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learned earlier that the shape of a protein determines its function.</a:t>
            </a:r>
          </a:p>
          <a:p>
            <a:pPr lvl="1"/>
            <a:r>
              <a:rPr lang="en-US" dirty="0" smtClean="0"/>
              <a:t>So how does a protein get its shape? </a:t>
            </a:r>
          </a:p>
          <a:p>
            <a:pPr lvl="1"/>
            <a:r>
              <a:rPr lang="en-US" dirty="0" smtClean="0"/>
              <a:t>How does it know what shape to take and what to do? </a:t>
            </a:r>
            <a:endParaRPr lang="en-US" dirty="0"/>
          </a:p>
          <a:p>
            <a:pPr lvl="1"/>
            <a:r>
              <a:rPr lang="en-US" dirty="0" smtClean="0"/>
              <a:t>What “shapes” a protein?</a:t>
            </a:r>
            <a:endParaRPr lang="en-US" dirty="0"/>
          </a:p>
        </p:txBody>
      </p:sp>
      <p:pic>
        <p:nvPicPr>
          <p:cNvPr id="2050" name="Picture 2" descr="http://www.bio.davidson.edu/Courses/Molbio/MolStudents/spring2003/Bennett/ATPSynthas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0"/>
            <a:ext cx="2128234" cy="2477125"/>
          </a:xfrm>
          <a:prstGeom prst="rect">
            <a:avLst/>
          </a:prstGeom>
          <a:noFill/>
        </p:spPr>
      </p:pic>
      <p:pic>
        <p:nvPicPr>
          <p:cNvPr id="5" name="Picture 2" descr="http://www.mcat45.com/images/Hemoglobin-MC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145" y="2329051"/>
            <a:ext cx="2463943" cy="2463943"/>
          </a:xfrm>
          <a:prstGeom prst="rect">
            <a:avLst/>
          </a:prstGeom>
          <a:noFill/>
        </p:spPr>
      </p:pic>
      <p:pic>
        <p:nvPicPr>
          <p:cNvPr id="6" name="Picture 2" descr="http://www.abpischools.org.uk/res/coResourceImport/modules/diabetes_16plus/en-images/insulin_3d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 l="16997" t="52930" r="21000" b="5255"/>
          <a:stretch/>
        </p:blipFill>
        <p:spPr bwMode="auto">
          <a:xfrm>
            <a:off x="6128948" y="4777754"/>
            <a:ext cx="2311543" cy="2080246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Norman Borlaug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Norman Borlaug was an agricultural researcher who developed strains of wheat that were more productive, more disease-resistant, and more tolerant to temperature extremes.</a:t>
            </a:r>
          </a:p>
          <a:p>
            <a:pPr lvl="1"/>
            <a:r>
              <a:rPr lang="en-US" dirty="0" smtClean="0"/>
              <a:t>He did this by selecting for randomly-occurring traits that were the result of mutations in the wheat crop. </a:t>
            </a:r>
          </a:p>
          <a:p>
            <a:pPr lvl="1"/>
            <a:r>
              <a:rPr lang="en-US" dirty="0" smtClean="0"/>
              <a:t>This selection for beneficial mutations increased wheat yields in his strains by 150%!</a:t>
            </a:r>
          </a:p>
          <a:p>
            <a:pPr lvl="1"/>
            <a:endParaRPr lang="en-US" dirty="0"/>
          </a:p>
          <a:p>
            <a:r>
              <a:rPr lang="en-US" dirty="0" smtClean="0"/>
              <a:t>For his work, Borlaug became known </a:t>
            </a:r>
            <a:br>
              <a:rPr lang="en-US" dirty="0" smtClean="0"/>
            </a:br>
            <a:r>
              <a:rPr lang="en-US" dirty="0" smtClean="0"/>
              <a:t>as the “Father of the Green Revolution” </a:t>
            </a:r>
            <a:br>
              <a:rPr lang="en-US" dirty="0" smtClean="0"/>
            </a:br>
            <a:r>
              <a:rPr lang="en-US" dirty="0" smtClean="0"/>
              <a:t>and saved countless lives by developing </a:t>
            </a:r>
            <a:br>
              <a:rPr lang="en-US" dirty="0" smtClean="0"/>
            </a:br>
            <a:r>
              <a:rPr lang="en-US" dirty="0" smtClean="0"/>
              <a:t>crops that could feed more people. </a:t>
            </a:r>
          </a:p>
          <a:p>
            <a:pPr lvl="1"/>
            <a:r>
              <a:rPr lang="en-US" dirty="0" smtClean="0"/>
              <a:t>Because he helped so many people, </a:t>
            </a:r>
            <a:br>
              <a:rPr lang="en-US" dirty="0" smtClean="0"/>
            </a:br>
            <a:r>
              <a:rPr lang="en-US" dirty="0" smtClean="0"/>
              <a:t>Borlaug was awarded the Nobel </a:t>
            </a:r>
            <a:br>
              <a:rPr lang="en-US" dirty="0" smtClean="0"/>
            </a:br>
            <a:r>
              <a:rPr lang="en-US" dirty="0" smtClean="0"/>
              <a:t>Peace Prize in 1970. 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96800" y="6400800"/>
            <a:ext cx="16129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Source: </a:t>
            </a:r>
            <a:r>
              <a:rPr lang="en-US" sz="900" dirty="0">
                <a:hlinkClick r:id="rId2"/>
              </a:rPr>
              <a:t>www.nytimes.com</a:t>
            </a:r>
            <a:r>
              <a:rPr lang="en-US" sz="900" dirty="0"/>
              <a:t> </a:t>
            </a:r>
            <a:endParaRPr lang="en-US" sz="900" i="1" dirty="0"/>
          </a:p>
        </p:txBody>
      </p:sp>
      <p:pic>
        <p:nvPicPr>
          <p:cNvPr id="2050" name="Picture 2" descr="http://graphics8.nytimes.com/images/2009/09/14/business/14borlaug01-19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38600"/>
            <a:ext cx="1809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74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Determines Function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shape of a protein comes from its amino acids, and this shape determines its function.</a:t>
            </a:r>
          </a:p>
          <a:p>
            <a:pPr lvl="1"/>
            <a:r>
              <a:rPr lang="en-US" dirty="0" smtClean="0"/>
              <a:t>The amino acids that are used depends directly on the codons in mRNA copied from DNA.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Proteins are made from 20-22 amino acids.</a:t>
            </a:r>
          </a:p>
          <a:p>
            <a:pPr lvl="1"/>
            <a:r>
              <a:rPr lang="en-US" dirty="0" smtClean="0"/>
              <a:t>Each species may use a different number of amino acids.</a:t>
            </a:r>
          </a:p>
          <a:p>
            <a:pPr lvl="1"/>
            <a:r>
              <a:rPr lang="en-US" dirty="0" smtClean="0"/>
              <a:t>Humans use 20.  Cattle and dogs use 22.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Each amino acid has a specific set of properties that help create the shape of the protein</a:t>
            </a:r>
          </a:p>
          <a:p>
            <a:pPr lvl="1"/>
            <a:r>
              <a:rPr lang="en-US" dirty="0" smtClean="0"/>
              <a:t>For example, some amino acids are negative charged; some are positively charged. Some are neutral</a:t>
            </a:r>
          </a:p>
          <a:p>
            <a:pPr lvl="1"/>
            <a:r>
              <a:rPr lang="en-US" dirty="0" smtClean="0"/>
              <a:t>Some like water; some hate it</a:t>
            </a:r>
          </a:p>
          <a:p>
            <a:pPr lvl="1"/>
            <a:r>
              <a:rPr lang="en-US" dirty="0" smtClean="0"/>
              <a:t>Some really like other amino acids that are the similar. Some are repelled by similar amino acids.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077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Amino acids are molecules that either occur naturally or are produced by an organism’s cells.</a:t>
            </a:r>
          </a:p>
          <a:p>
            <a:pPr lvl="1"/>
            <a:r>
              <a:rPr lang="en-US" dirty="0" smtClean="0"/>
              <a:t>Amino acids our bodies can produce are nonessential amino acids.</a:t>
            </a:r>
          </a:p>
          <a:p>
            <a:pPr lvl="1"/>
            <a:r>
              <a:rPr lang="en-US" dirty="0" smtClean="0"/>
              <a:t>Amino acids we must consume from other sources are essential amino acids.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Different kinds of amino acids can be </a:t>
            </a:r>
            <a:br>
              <a:rPr lang="en-US" dirty="0" smtClean="0"/>
            </a:br>
            <a:r>
              <a:rPr lang="en-US" dirty="0" smtClean="0"/>
              <a:t>written in a number of ways.</a:t>
            </a:r>
          </a:p>
          <a:p>
            <a:pPr lvl="1"/>
            <a:r>
              <a:rPr lang="en-US" dirty="0" smtClean="0"/>
              <a:t>1. You can write the full name of the amino acids.</a:t>
            </a:r>
          </a:p>
          <a:p>
            <a:pPr lvl="2"/>
            <a:r>
              <a:rPr lang="en-US" dirty="0" smtClean="0"/>
              <a:t>E.g. The first amino acid discovered was </a:t>
            </a:r>
            <a:r>
              <a:rPr lang="en-US" i="1" dirty="0" smtClean="0"/>
              <a:t>asparagine</a:t>
            </a:r>
          </a:p>
          <a:p>
            <a:pPr lvl="1"/>
            <a:r>
              <a:rPr lang="en-US" dirty="0" smtClean="0"/>
              <a:t>2. You can just write the abbreviation </a:t>
            </a:r>
            <a:br>
              <a:rPr lang="en-US" dirty="0" smtClean="0"/>
            </a:br>
            <a:r>
              <a:rPr lang="en-US" dirty="0" smtClean="0"/>
              <a:t>(such as ‘asp’ for asparagine).</a:t>
            </a:r>
          </a:p>
          <a:p>
            <a:pPr lvl="1"/>
            <a:r>
              <a:rPr lang="en-US" dirty="0" smtClean="0"/>
              <a:t>3. You could write the assigned one letter code.</a:t>
            </a:r>
          </a:p>
          <a:p>
            <a:pPr lvl="3"/>
            <a:r>
              <a:rPr lang="en-US" dirty="0" err="1" smtClean="0"/>
              <a:t>E.g</a:t>
            </a:r>
            <a:r>
              <a:rPr lang="en-US" dirty="0" smtClean="0"/>
              <a:t> Asparagine can be written as just the letter ‘N’</a:t>
            </a:r>
          </a:p>
          <a:p>
            <a:pPr lvl="3"/>
            <a:r>
              <a:rPr lang="en-US" i="1" dirty="0" smtClean="0"/>
              <a:t>Why N?  Because we already used A for </a:t>
            </a:r>
            <a:r>
              <a:rPr lang="en-US" i="1" dirty="0" err="1" smtClean="0"/>
              <a:t>Alanine</a:t>
            </a:r>
            <a:endParaRPr lang="en-US" i="1" dirty="0" smtClean="0"/>
          </a:p>
          <a:p>
            <a:pPr lvl="2"/>
            <a:r>
              <a:rPr lang="en-US" dirty="0" smtClean="0"/>
              <a:t>Each amino acid has its own one-letter code </a:t>
            </a:r>
            <a:r>
              <a:rPr lang="en-US" i="1" dirty="0" smtClean="0"/>
              <a:t>(just like each atomic element has a one- or two letter code; e.g. Oxygen is O, Carbon is C, Gold is Au)</a:t>
            </a:r>
          </a:p>
          <a:p>
            <a:endParaRPr lang="en-US" dirty="0"/>
          </a:p>
        </p:txBody>
      </p:sp>
      <p:pic>
        <p:nvPicPr>
          <p:cNvPr id="1026" name="Picture 2" descr="http://t1.gstatic.com/images?q=tbn:ANd9GcS90W_piLWmJ9h0gA4bTLGP1MC2LxPTuFrW7SZCsa9b2e5T4OZie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4200"/>
            <a:ext cx="1933803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95808" y="6627168"/>
            <a:ext cx="28440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5"/>
              </a:rPr>
              <a:t>Image Source: groups.molbiosci.northwestern.edu</a:t>
            </a:r>
            <a:r>
              <a:rPr lang="en-US" sz="900" i="1" dirty="0" smtClean="0"/>
              <a:t> 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dirty="0" smtClean="0"/>
              <a:t>Amino Acids </a:t>
            </a:r>
            <a:r>
              <a:rPr lang="en-US" dirty="0" smtClean="0">
                <a:sym typeface="Wingdings" pitchFamily="2" charset="2"/>
              </a:rPr>
              <a:t> Polypeptides 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Proteins are typically composed of multiple amino acid chains.</a:t>
            </a:r>
          </a:p>
          <a:p>
            <a:pPr lvl="1"/>
            <a:r>
              <a:rPr lang="en-US" dirty="0" smtClean="0"/>
              <a:t>Just like a machine usually consists of multiple parts, a protein consists of multiple chains of amino acids.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Each chain of amino acids will form a </a:t>
            </a:r>
            <a:r>
              <a:rPr lang="en-US" u="sng" dirty="0" smtClean="0"/>
              <a:t>polypeptide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Multiple polypeptides together will form a protein.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a few cases, the entire protein may </a:t>
            </a:r>
            <a:br>
              <a:rPr lang="en-US" dirty="0" smtClean="0"/>
            </a:br>
            <a:r>
              <a:rPr lang="en-US" dirty="0" smtClean="0"/>
              <a:t>be only one polypeptide.</a:t>
            </a:r>
          </a:p>
          <a:p>
            <a:pPr lvl="2"/>
            <a:r>
              <a:rPr lang="en-US" dirty="0" smtClean="0"/>
              <a:t>However, most proteins are made of </a:t>
            </a:r>
            <a:br>
              <a:rPr lang="en-US" dirty="0" smtClean="0"/>
            </a:br>
            <a:r>
              <a:rPr lang="en-US" dirty="0" smtClean="0"/>
              <a:t>multiple polypeptides.</a:t>
            </a:r>
          </a:p>
          <a:p>
            <a:pPr lvl="2"/>
            <a:r>
              <a:rPr lang="en-US" dirty="0" smtClean="0"/>
              <a:t>For example, in the ATP Synthase </a:t>
            </a:r>
            <a:br>
              <a:rPr lang="en-US" dirty="0" smtClean="0"/>
            </a:br>
            <a:r>
              <a:rPr lang="en-US" dirty="0" smtClean="0"/>
              <a:t>shown here, each color is a different </a:t>
            </a:r>
            <a:br>
              <a:rPr lang="en-US" dirty="0" smtClean="0"/>
            </a:br>
            <a:r>
              <a:rPr lang="en-US" dirty="0" smtClean="0"/>
              <a:t>polypeptide. </a:t>
            </a:r>
            <a:endParaRPr lang="en-US" dirty="0"/>
          </a:p>
        </p:txBody>
      </p:sp>
      <p:pic>
        <p:nvPicPr>
          <p:cNvPr id="4" name="Picture 2" descr="http://www.bio.davidson.edu/Courses/Molbio/MolStudents/spring2003/Bennett/ATPSynthase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267200"/>
            <a:ext cx="2128234" cy="2477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958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Protein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amino acids are assembled in a line to make a protein, they do not stay in an even, straight line.</a:t>
            </a:r>
          </a:p>
          <a:p>
            <a:pPr lvl="1"/>
            <a:r>
              <a:rPr lang="en-US" dirty="0" smtClean="0"/>
              <a:t>Different properties of different amino acids result in changes to the shape of the chain of amino acids.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is similar to a line at lunch sometimes…</a:t>
            </a:r>
          </a:p>
          <a:p>
            <a:pPr lvl="1"/>
            <a:r>
              <a:rPr lang="en-US" dirty="0" smtClean="0"/>
              <a:t>A couple might move closer to each other without leaving the line</a:t>
            </a:r>
          </a:p>
          <a:p>
            <a:pPr lvl="1"/>
            <a:r>
              <a:rPr lang="en-US" dirty="0" smtClean="0"/>
              <a:t>Two friends fighting might move away from each other</a:t>
            </a:r>
          </a:p>
          <a:p>
            <a:pPr lvl="1"/>
            <a:r>
              <a:rPr lang="en-US" dirty="0" smtClean="0"/>
              <a:t>That one kid who really likes pizza might move on one side of the line or the other</a:t>
            </a:r>
          </a:p>
          <a:p>
            <a:pPr lvl="1"/>
            <a:r>
              <a:rPr lang="en-US" dirty="0" smtClean="0"/>
              <a:t>That other kid who ate too much </a:t>
            </a:r>
            <a:br>
              <a:rPr lang="en-US" dirty="0" smtClean="0"/>
            </a:br>
            <a:r>
              <a:rPr lang="en-US" dirty="0" smtClean="0"/>
              <a:t>raw cookie dough might move to </a:t>
            </a:r>
            <a:br>
              <a:rPr lang="en-US" dirty="0" smtClean="0"/>
            </a:br>
            <a:r>
              <a:rPr lang="en-US" dirty="0" smtClean="0"/>
              <a:t>the side of the line with the trash </a:t>
            </a:r>
            <a:br>
              <a:rPr lang="en-US" dirty="0" smtClean="0"/>
            </a:br>
            <a:r>
              <a:rPr lang="en-US" dirty="0" smtClean="0"/>
              <a:t>can</a:t>
            </a:r>
          </a:p>
          <a:p>
            <a:pPr lvl="2"/>
            <a:r>
              <a:rPr lang="en-US" dirty="0" smtClean="0"/>
              <a:t>Everyone else would probably move to </a:t>
            </a:r>
            <a:br>
              <a:rPr lang="en-US" dirty="0" smtClean="0"/>
            </a:br>
            <a:r>
              <a:rPr lang="en-US" dirty="0" smtClean="0"/>
              <a:t>the opposite side!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146" name="Picture 2" descr="C:\Users\99536\AppData\Local\Microsoft\Windows\Temporary Internet Files\Content.IE5\I4VK2LUZ\MC9000602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30276"/>
            <a:ext cx="2514600" cy="201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Three factors affect how amino acids fold into polypeptides and then into proteins.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first of these factors is charge. An amino acid can be negatively charged, positively charged, or neutral (no charge).</a:t>
            </a:r>
          </a:p>
          <a:p>
            <a:pPr lvl="1"/>
            <a:r>
              <a:rPr lang="en-US" dirty="0" smtClean="0"/>
              <a:t>Opposite charges attract.</a:t>
            </a:r>
          </a:p>
          <a:p>
            <a:pPr lvl="2"/>
            <a:r>
              <a:rPr lang="en-US" dirty="0" smtClean="0"/>
              <a:t>A negative will move closer to a positive </a:t>
            </a:r>
            <a:br>
              <a:rPr lang="en-US" dirty="0" smtClean="0"/>
            </a:br>
            <a:r>
              <a:rPr lang="en-US" dirty="0" smtClean="0"/>
              <a:t>charge and form a bond.</a:t>
            </a:r>
          </a:p>
          <a:p>
            <a:pPr lvl="1"/>
            <a:r>
              <a:rPr lang="en-US" dirty="0" smtClean="0"/>
              <a:t>Similar charges repel each other; two </a:t>
            </a:r>
            <a:br>
              <a:rPr lang="en-US" dirty="0" smtClean="0"/>
            </a:br>
            <a:r>
              <a:rPr lang="en-US" dirty="0" smtClean="0"/>
              <a:t>positive charges will move away from </a:t>
            </a:r>
            <a:br>
              <a:rPr lang="en-US" dirty="0" smtClean="0"/>
            </a:br>
            <a:r>
              <a:rPr lang="en-US" dirty="0" smtClean="0"/>
              <a:t>each other.</a:t>
            </a:r>
          </a:p>
          <a:p>
            <a:pPr lvl="2"/>
            <a:r>
              <a:rPr lang="en-US" dirty="0" smtClean="0"/>
              <a:t>Ditto for two negative charges.</a:t>
            </a:r>
          </a:p>
          <a:p>
            <a:endParaRPr lang="en-US" dirty="0"/>
          </a:p>
        </p:txBody>
      </p:sp>
      <p:pic>
        <p:nvPicPr>
          <p:cNvPr id="4098" name="Picture 2" descr="http://www.phschool.com/science/biology_place/biocoach/images/bioprop/polarity.gif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96000" y="3581400"/>
            <a:ext cx="2609850" cy="314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76821" y="6671102"/>
            <a:ext cx="16482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5"/>
              </a:rPr>
              <a:t>Source: www.phschool.com</a:t>
            </a:r>
            <a:r>
              <a:rPr lang="en-US" sz="900" i="1" dirty="0" smtClean="0"/>
              <a:t> 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 Hydrophobicity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second property is </a:t>
            </a:r>
            <a:r>
              <a:rPr lang="en-US" u="sng" dirty="0" smtClean="0"/>
              <a:t>hydrophobicity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Hydrophobicity simply means whether or not a molecule is attracted to or repelled by water</a:t>
            </a:r>
          </a:p>
          <a:p>
            <a:pPr lvl="1"/>
            <a:r>
              <a:rPr lang="en-US" dirty="0" smtClean="0"/>
              <a:t>For example, oil is hydrophobic – it does not mix with water</a:t>
            </a:r>
          </a:p>
          <a:p>
            <a:pPr lvl="1"/>
            <a:r>
              <a:rPr lang="en-US" dirty="0" smtClean="0"/>
              <a:t>Salt is hydrophilic – it easily dissolves in water</a:t>
            </a:r>
          </a:p>
          <a:p>
            <a:pPr lvl="1"/>
            <a:r>
              <a:rPr lang="en-US" dirty="0" smtClean="0"/>
              <a:t>Hydro</a:t>
            </a:r>
            <a:r>
              <a:rPr lang="en-US" u="sng" dirty="0" smtClean="0"/>
              <a:t>phob</a:t>
            </a:r>
            <a:r>
              <a:rPr lang="en-US" dirty="0" smtClean="0"/>
              <a:t>ic – </a:t>
            </a:r>
            <a:r>
              <a:rPr lang="en-US" i="1" dirty="0" smtClean="0"/>
              <a:t>water hating </a:t>
            </a:r>
            <a:r>
              <a:rPr lang="en-US" dirty="0" smtClean="0"/>
              <a:t>(it has a ‘</a:t>
            </a:r>
            <a:r>
              <a:rPr lang="en-US" u="sng" dirty="0" smtClean="0"/>
              <a:t>phobia</a:t>
            </a:r>
            <a:r>
              <a:rPr lang="en-US" dirty="0" smtClean="0"/>
              <a:t>’ of water)</a:t>
            </a:r>
          </a:p>
          <a:p>
            <a:pPr lvl="1"/>
            <a:r>
              <a:rPr lang="en-US" dirty="0" smtClean="0"/>
              <a:t>Hydro</a:t>
            </a:r>
            <a:r>
              <a:rPr lang="en-US" u="sng" dirty="0" smtClean="0"/>
              <a:t>phil</a:t>
            </a:r>
            <a:r>
              <a:rPr lang="en-US" dirty="0" smtClean="0"/>
              <a:t>ic – </a:t>
            </a:r>
            <a:r>
              <a:rPr lang="en-US" i="1" dirty="0" smtClean="0"/>
              <a:t>loves water </a:t>
            </a:r>
            <a:r>
              <a:rPr lang="en-US" dirty="0" smtClean="0"/>
              <a:t>(</a:t>
            </a:r>
            <a:r>
              <a:rPr lang="en-US" u="sng" dirty="0" smtClean="0"/>
              <a:t>Phil</a:t>
            </a:r>
            <a:r>
              <a:rPr lang="en-US" dirty="0" smtClean="0"/>
              <a:t>adelphia is the city of Brotherly </a:t>
            </a:r>
            <a:r>
              <a:rPr lang="en-US" i="1" dirty="0" smtClean="0"/>
              <a:t>Love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Hydrophobic amino acids</a:t>
            </a:r>
            <a:r>
              <a:rPr lang="en-US" dirty="0" smtClean="0"/>
              <a:t> will move </a:t>
            </a:r>
            <a:br>
              <a:rPr lang="en-US" dirty="0" smtClean="0"/>
            </a:br>
            <a:r>
              <a:rPr lang="en-US" dirty="0" smtClean="0"/>
              <a:t>to the inside to get </a:t>
            </a:r>
            <a:r>
              <a:rPr lang="en-US" i="1" dirty="0" smtClean="0"/>
              <a:t>away</a:t>
            </a:r>
            <a:r>
              <a:rPr lang="en-US" dirty="0" smtClean="0"/>
              <a:t> from water</a:t>
            </a:r>
          </a:p>
          <a:p>
            <a:r>
              <a:rPr lang="en-US" u="sng" dirty="0" smtClean="0"/>
              <a:t>Hydrophilic amino acids </a:t>
            </a:r>
            <a:r>
              <a:rPr lang="en-US" dirty="0" smtClean="0"/>
              <a:t>will move </a:t>
            </a:r>
            <a:br>
              <a:rPr lang="en-US" dirty="0" smtClean="0"/>
            </a:br>
            <a:r>
              <a:rPr lang="en-US" dirty="0" smtClean="0"/>
              <a:t>to the outside to move </a:t>
            </a:r>
            <a:r>
              <a:rPr lang="en-US" i="1" dirty="0" smtClean="0"/>
              <a:t>towards</a:t>
            </a:r>
            <a:r>
              <a:rPr lang="en-US" dirty="0" smtClean="0"/>
              <a:t> water</a:t>
            </a:r>
            <a:endParaRPr lang="en-US" dirty="0"/>
          </a:p>
        </p:txBody>
      </p:sp>
      <p:pic>
        <p:nvPicPr>
          <p:cNvPr id="2050" name="Picture 2" descr="http://labspace.open.ac.uk/file.php/5175/SK183_1_007i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7"/>
          <a:stretch/>
        </p:blipFill>
        <p:spPr bwMode="auto">
          <a:xfrm>
            <a:off x="6457950" y="4572000"/>
            <a:ext cx="231267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34200" y="6647334"/>
            <a:ext cx="17251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5"/>
              </a:rPr>
              <a:t>Source: labspace.open.ac.uk</a:t>
            </a:r>
            <a:r>
              <a:rPr lang="en-US" sz="900" i="1" dirty="0" smtClean="0"/>
              <a:t> </a:t>
            </a:r>
            <a:r>
              <a:rPr lang="en-US" sz="900" i="1" dirty="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366</TotalTime>
  <Words>1029</Words>
  <Application>Microsoft Office PowerPoint</Application>
  <PresentationFormat>On-screen Show (4:3)</PresentationFormat>
  <Paragraphs>240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Century Schoolbook</vt:lpstr>
      <vt:lpstr>Wingdings</vt:lpstr>
      <vt:lpstr>Wingdings 2</vt:lpstr>
      <vt:lpstr>Oriel</vt:lpstr>
      <vt:lpstr>Proteins</vt:lpstr>
      <vt:lpstr>Review – Central Dogma of Molecular Biology </vt:lpstr>
      <vt:lpstr>Shape of Proteins</vt:lpstr>
      <vt:lpstr>Shape Determines Function </vt:lpstr>
      <vt:lpstr>Amino Acid Terminology</vt:lpstr>
      <vt:lpstr>Amino Acids  Polypeptides  Proteins</vt:lpstr>
      <vt:lpstr>Rules of Protein Folding</vt:lpstr>
      <vt:lpstr>Amino Acid Charge</vt:lpstr>
      <vt:lpstr>Amino Acid Hydrophobicity</vt:lpstr>
      <vt:lpstr>PowerPoint Presentation</vt:lpstr>
      <vt:lpstr>PowerPoint Presentation</vt:lpstr>
      <vt:lpstr>Cysteine Bonds</vt:lpstr>
      <vt:lpstr>PowerPoint Presentation</vt:lpstr>
      <vt:lpstr>Summary</vt:lpstr>
      <vt:lpstr>PowerPoint Presentation</vt:lpstr>
      <vt:lpstr>Shapes of Proteins</vt:lpstr>
      <vt:lpstr>Levels of Protein  Organization</vt:lpstr>
      <vt:lpstr>PowerPoint Presentation</vt:lpstr>
      <vt:lpstr>PowerPoint Presentation</vt:lpstr>
      <vt:lpstr>The Impact of Mutations</vt:lpstr>
      <vt:lpstr>Mutations</vt:lpstr>
      <vt:lpstr>Types of Mutations</vt:lpstr>
      <vt:lpstr>Types of Mutations</vt:lpstr>
      <vt:lpstr>Impact on Proteins</vt:lpstr>
      <vt:lpstr>Normal mRNA Strand</vt:lpstr>
      <vt:lpstr>Mutated mRNA Strand (Frameshift)</vt:lpstr>
      <vt:lpstr>Impact of Mutations at Each Level</vt:lpstr>
      <vt:lpstr>Frameshift Mutations</vt:lpstr>
      <vt:lpstr>Mutations Aren’t Always Bad!</vt:lpstr>
      <vt:lpstr>Norman Borlaug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Folding and The Impact of Mutations</dc:title>
  <dc:creator>Mr. Craig Kohn</dc:creator>
  <cp:lastModifiedBy>Kohn Craig</cp:lastModifiedBy>
  <cp:revision>62</cp:revision>
  <cp:lastPrinted>2014-03-03T16:14:09Z</cp:lastPrinted>
  <dcterms:created xsi:type="dcterms:W3CDTF">2010-04-20T23:41:53Z</dcterms:created>
  <dcterms:modified xsi:type="dcterms:W3CDTF">2015-03-02T15:44:32Z</dcterms:modified>
</cp:coreProperties>
</file>