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0688" cy="126523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05400"/>
          </a:xfrm>
        </p:spPr>
        <p:txBody>
          <a:bodyPr/>
          <a:lstStyle>
            <a:lvl1pPr>
              <a:defRPr b="1"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7614">
            <a:off x="118557" y="5991721"/>
            <a:ext cx="787116" cy="7037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134539-E351-41DE-98C0-058051F903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Classroom &amp; Laboratory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C. Kohn</a:t>
            </a:r>
          </a:p>
          <a:p>
            <a:r>
              <a:rPr lang="en-US" dirty="0" smtClean="0"/>
              <a:t>Agricultural Sciences</a:t>
            </a:r>
          </a:p>
          <a:p>
            <a:r>
              <a:rPr lang="en-US" dirty="0" smtClean="0"/>
              <a:t>Waterford WI</a:t>
            </a:r>
          </a:p>
        </p:txBody>
      </p:sp>
      <p:pic>
        <p:nvPicPr>
          <p:cNvPr id="4" name="Picture 2" descr="http://www.guide-to-symbols.com/_images_pub1/warning14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44898"/>
            <a:ext cx="3124200" cy="2603502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090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carry sharp objects securely with the sharp end pointed down. </a:t>
            </a:r>
          </a:p>
          <a:p>
            <a:pPr lvl="1"/>
            <a:r>
              <a:rPr lang="en-US" dirty="0"/>
              <a:t>Never try to catch a falling sharp object.  </a:t>
            </a:r>
            <a:endParaRPr lang="en-US" dirty="0" smtClean="0"/>
          </a:p>
          <a:p>
            <a:pPr lvl="1"/>
            <a:r>
              <a:rPr lang="en-US" dirty="0" smtClean="0"/>
              <a:t>Move </a:t>
            </a:r>
            <a:r>
              <a:rPr lang="en-US" dirty="0"/>
              <a:t>away as it falls while alerting everyone nearby.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Always cut away </a:t>
            </a:r>
            <a:br>
              <a:rPr lang="en-US" dirty="0" smtClean="0"/>
            </a:br>
            <a:r>
              <a:rPr lang="en-US" dirty="0" smtClean="0"/>
              <a:t>from your body. </a:t>
            </a:r>
            <a:endParaRPr lang="en-US" dirty="0"/>
          </a:p>
        </p:txBody>
      </p:sp>
      <p:pic>
        <p:nvPicPr>
          <p:cNvPr id="4" name="Picture 2" descr="http://t2.gstatic.com/images?q=tbn:ANd9GcT3ipla-mbf8m7ZSwtaN-5iS9-Qql2e5SjlBVlTPDbTvY9nf1Kn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247" y="4019549"/>
            <a:ext cx="3382553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&amp; Flames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Glass can shatter when heated and gas flames can have flare-ups – always use eye protection when heating or burning something. </a:t>
            </a:r>
          </a:p>
          <a:p>
            <a:endParaRPr lang="en-US" dirty="0" smtClean="0"/>
          </a:p>
          <a:p>
            <a:r>
              <a:rPr lang="en-US" dirty="0" smtClean="0"/>
              <a:t>Never </a:t>
            </a:r>
            <a:r>
              <a:rPr lang="en-US" dirty="0"/>
              <a:t>leave a burner or flame unattended.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Always have a partner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Long or loose hair 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clothing </a:t>
            </a:r>
            <a:r>
              <a:rPr lang="en-US" dirty="0"/>
              <a:t>must be tied back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http://t3.gstatic.com/images?q=tbn:ANd9GcRffC0gom639jUM8adVGd1SCSkYmaJO2Tq725_SHnDkMFrzPlPW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2238375" cy="203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10945" y="6477000"/>
            <a:ext cx="1233055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Source: fundraw.com</a:t>
            </a:r>
            <a:endParaRPr lang="en-US" sz="1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95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Assume every chemical can be dangerous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Always read the side of the bottle before using a lab chemical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Once it’s out it stays out.  </a:t>
            </a:r>
            <a:endParaRPr lang="en-US" dirty="0" smtClean="0"/>
          </a:p>
          <a:p>
            <a:pPr lvl="1"/>
            <a:r>
              <a:rPr lang="en-US" dirty="0" smtClean="0"/>
              <a:t>Never </a:t>
            </a:r>
            <a:r>
              <a:rPr lang="en-US" dirty="0"/>
              <a:t>return used chemicals back into a container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Always </a:t>
            </a:r>
            <a:r>
              <a:rPr lang="en-US" dirty="0"/>
              <a:t>turn on a faucet before dumping a </a:t>
            </a:r>
            <a:r>
              <a:rPr lang="en-US" dirty="0" smtClean="0"/>
              <a:t>chemical</a:t>
            </a:r>
          </a:p>
          <a:p>
            <a:pPr lvl="1"/>
            <a:r>
              <a:rPr lang="en-US" dirty="0"/>
              <a:t>Never add water to acid.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Only the instructor should have access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chemical supply areas.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you spill a chemical on your skin 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your eyes, immediately flush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water </a:t>
            </a:r>
            <a:r>
              <a:rPr lang="en-US" dirty="0"/>
              <a:t>while alerting your instructor</a:t>
            </a:r>
            <a:r>
              <a:rPr lang="en-US" dirty="0" smtClean="0"/>
              <a:t>.</a:t>
            </a:r>
          </a:p>
          <a:p>
            <a:pPr marL="402336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62801" y="6553200"/>
            <a:ext cx="1981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2"/>
                </a:solidFill>
              </a:rPr>
              <a:t>Source: </a:t>
            </a:r>
            <a:r>
              <a:rPr lang="en-US" sz="1100" dirty="0" smtClean="0">
                <a:solidFill>
                  <a:schemeClr val="tx2"/>
                </a:solidFill>
              </a:rPr>
              <a:t>altecweb.com</a:t>
            </a:r>
            <a:endParaRPr lang="en-US" sz="1100" i="1" dirty="0">
              <a:solidFill>
                <a:schemeClr val="tx2"/>
              </a:solidFill>
            </a:endParaRPr>
          </a:p>
        </p:txBody>
      </p:sp>
      <p:pic>
        <p:nvPicPr>
          <p:cNvPr id="5" name="Picture 2" descr="http://t0.gstatic.com/images?q=tbn:ANd9GcTsOsAY-auUxhldUkFL9zPk3fXrp9GcdBLqPLshlalu3GIAcNh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43400"/>
            <a:ext cx="1676400" cy="224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746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TQWQ36uuzMu8RyXcPobjzeq8_XPRIBV9V_ELNSEcfKcdMnJJyT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38600" y="3886200"/>
            <a:ext cx="4972050" cy="298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37429" y="6553200"/>
            <a:ext cx="3277972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2"/>
                </a:solidFill>
              </a:rPr>
              <a:t>Source: </a:t>
            </a:r>
            <a:r>
              <a:rPr lang="en-US" sz="1100" dirty="0">
                <a:solidFill>
                  <a:schemeClr val="tx2"/>
                </a:solidFill>
              </a:rPr>
              <a:t>keepanimalshealthy.org</a:t>
            </a:r>
            <a:endParaRPr lang="en-US" sz="11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 animals have the potential to carry serious disease.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Always wash your hands after handling </a:t>
            </a:r>
            <a:r>
              <a:rPr lang="en-US" dirty="0" smtClean="0"/>
              <a:t>animals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Alert the instructor of any loose animals and wait for their response before taking action.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Never work with animals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alone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Humane treatment of animals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required to be </a:t>
            </a:r>
            <a:r>
              <a:rPr lang="en-US" dirty="0" smtClean="0"/>
              <a:t>in this classroom.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7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Organ/Tissue Dissection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Gloves, goggles, and aprons/coats are needed whenever handling organs or tissue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Know how organs or tissue should be disposed of before beginning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 fluid gets into a mucus membrane (mouth, nose, eyes), immediately flush with lots of water</a:t>
            </a:r>
            <a:r>
              <a:rPr lang="en-US" dirty="0" smtClean="0"/>
              <a:t>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01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Response Protocols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378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Alert your instructor first. </a:t>
            </a:r>
            <a:endParaRPr lang="en-US" dirty="0" smtClean="0"/>
          </a:p>
          <a:p>
            <a:pPr lvl="1"/>
            <a:r>
              <a:rPr lang="en-US" dirty="0" smtClean="0"/>
              <a:t>“Code 1” is standard but not necessary. 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additional help is needed, call “0” on the phone AND get a neighboring instructor to assist.</a:t>
            </a:r>
          </a:p>
          <a:p>
            <a:pPr lvl="1"/>
            <a:r>
              <a:rPr lang="en-US" dirty="0"/>
              <a:t>After school hours, dial 8-911.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Assist only if needed or requested.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Stay safe and out of harm’s way.</a:t>
            </a:r>
          </a:p>
        </p:txBody>
      </p:sp>
    </p:spTree>
    <p:extLst>
      <p:ext uri="{BB962C8B-B14F-4D97-AF65-F5344CB8AC3E}">
        <p14:creationId xmlns:p14="http://schemas.microsoft.com/office/powerpoint/2010/main" val="2351177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Spilled Chemical/Broken Glass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there is broken glass or a chemical spill, first alert the instructor.</a:t>
            </a:r>
          </a:p>
          <a:p>
            <a:pPr lvl="1"/>
            <a:r>
              <a:rPr lang="en-US" dirty="0"/>
              <a:t>Next stand guard at a safe distance while alerting everyone else to prevent another student from being exposed. </a:t>
            </a:r>
          </a:p>
          <a:p>
            <a:pPr lvl="1"/>
            <a:r>
              <a:rPr lang="en-US" dirty="0"/>
              <a:t>Be prepared to assist if the instructor asks.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Do not pick up broken glass with your bare hands. </a:t>
            </a:r>
          </a:p>
          <a:p>
            <a:pPr lvl="1"/>
            <a:r>
              <a:rPr lang="en-US" dirty="0"/>
              <a:t>Do not hesitate to leave if there are chemical fumes. </a:t>
            </a:r>
          </a:p>
          <a:p>
            <a:pPr lvl="1"/>
            <a:r>
              <a:rPr lang="en-US" dirty="0"/>
              <a:t>Do not wait to flush with water if you spill a chemical on your skin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42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a fire breaks out, alert the instructor before anything else.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 fire alarm goes off, stop what you are doing and immediately leave the classroom. </a:t>
            </a:r>
          </a:p>
          <a:p>
            <a:pPr lvl="1"/>
            <a:r>
              <a:rPr lang="en-US" dirty="0"/>
              <a:t>In our room, exit the main classroom door, go down the locker room hallway, and exit through Door 11. </a:t>
            </a:r>
          </a:p>
          <a:p>
            <a:pPr lvl="1"/>
            <a:r>
              <a:rPr lang="en-US" dirty="0"/>
              <a:t>Meet at the tennis courts where we will take attendance. </a:t>
            </a:r>
          </a:p>
          <a:p>
            <a:pPr lvl="1"/>
            <a:r>
              <a:rPr lang="en-US" dirty="0"/>
              <a:t>Do not leave your class to find someone else. Stay with your instructor.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47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Tornado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a tornado watch is issued, keep doing as you were before but remain prepared. 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only means conditions are favorable for a tornado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 tornado warning is issued, immediately stop what you are doing, leave through the main door, and go into the lower hallway by the locker rooms. 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not wait or hesitate – a tornado warning means a tornado is already on the ground. </a:t>
            </a:r>
          </a:p>
          <a:p>
            <a:pPr lvl="1"/>
            <a:r>
              <a:rPr lang="en-US" dirty="0"/>
              <a:t>Cover the back of your head and neck with your hands and duck forward.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3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s.cdn1.123rf.com/168nwm/dariusl/dariusl1101/dariusl110100037/8623295-3d-human-stop-red-sign-white-warning-symb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766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10945" y="6477000"/>
            <a:ext cx="1233055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Source: </a:t>
            </a:r>
            <a:r>
              <a:rPr lang="en-US" sz="1100" i="1" dirty="0">
                <a:solidFill>
                  <a:schemeClr val="tx1"/>
                </a:solidFill>
              </a:rPr>
              <a:t>123rf.com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Expectations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Ask if unsure. Report if unsure. </a:t>
            </a:r>
            <a:r>
              <a:rPr lang="en-US" dirty="0" smtClean="0"/>
              <a:t> Do not act if unsure.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Follow Instructions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Know </a:t>
            </a:r>
            <a:r>
              <a:rPr lang="en-US" dirty="0"/>
              <a:t>all safety </a:t>
            </a:r>
            <a:r>
              <a:rPr lang="en-US" dirty="0" smtClean="0"/>
              <a:t>precautions &amp; equipment </a:t>
            </a:r>
            <a:r>
              <a:rPr lang="en-US" dirty="0"/>
              <a:t>so that you can act </a:t>
            </a:r>
            <a:r>
              <a:rPr lang="en-US" dirty="0" smtClean="0"/>
              <a:t>if/when </a:t>
            </a:r>
            <a:r>
              <a:rPr lang="en-US" dirty="0"/>
              <a:t>needed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Keep areas neat and clean with chairs pushed in in case of emergency.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You are responsible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preventing </a:t>
            </a:r>
            <a:r>
              <a:rPr lang="en-US" dirty="0"/>
              <a:t>accidents.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Never handle an unknown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substance</a:t>
            </a:r>
            <a:r>
              <a:rPr lang="en-US" dirty="0"/>
              <a:t>. </a:t>
            </a:r>
            <a:r>
              <a:rPr lang="en-US" dirty="0" smtClean="0"/>
              <a:t>Ask first.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80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Red/Intruder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Immediately stop what you are doing. </a:t>
            </a:r>
          </a:p>
          <a:p>
            <a:pPr lvl="1"/>
            <a:r>
              <a:rPr lang="en-US" dirty="0"/>
              <a:t>Move into the Ag Office.  Check to ensure all doors are closed and lights are off on the way.</a:t>
            </a:r>
          </a:p>
          <a:p>
            <a:pPr lvl="1"/>
            <a:r>
              <a:rPr lang="en-US" dirty="0"/>
              <a:t>Remain absolutely quiet and motionless throughout the lockdown.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Be prepared to act quickly to follow your teacher’s instructions if needed. </a:t>
            </a:r>
          </a:p>
          <a:p>
            <a:pPr lvl="1"/>
            <a:r>
              <a:rPr lang="en-US" dirty="0"/>
              <a:t>If you are no longer safe in your area and a safe escape is not possible, be prepared to fight back using anything you can (books, desks, etc.).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Always follow your instructor’s advice.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Code Yellow – keep doing what you are doing; you cannot leave the room.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8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QRfGGBB7tvRrOAYTOJ8aw85O809Eq9ikP_9DNnhzQhG87a3Kq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846" y="4142835"/>
            <a:ext cx="2197954" cy="246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37429" y="6553200"/>
            <a:ext cx="3277972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2"/>
                </a:solidFill>
              </a:rPr>
              <a:t>Source: health198.com</a:t>
            </a:r>
            <a:endParaRPr lang="en-US" sz="11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Allergic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your responsibility to alert the instructor about any allergies you may have and any time your allergies are a problem.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you have a need for an </a:t>
            </a:r>
            <a:r>
              <a:rPr lang="en-US" dirty="0" err="1"/>
              <a:t>Epi</a:t>
            </a:r>
            <a:r>
              <a:rPr lang="en-US" dirty="0"/>
              <a:t>-pen, state this immediately and state where it is.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another student is having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allergic reaction, stop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you are doing and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prepared </a:t>
            </a:r>
            <a:r>
              <a:rPr lang="en-US" dirty="0"/>
              <a:t>to assist.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32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someone is choking, stop what you are doing and alert the instructor.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Seek additional help if needed (by phone or in a neighboring classroom).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Be prepared to assist the instructor.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76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a student or instructor is having a seizure, push away anything they might strike with their body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Protect their head with a sweatshirt, backpack, or other padding.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Do not try to hold down their body – allow them to flail freely.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Be prepared to seek assistance from another instructor or with the phone. </a:t>
            </a:r>
          </a:p>
        </p:txBody>
      </p:sp>
    </p:spTree>
    <p:extLst>
      <p:ext uri="{BB962C8B-B14F-4D97-AF65-F5344CB8AC3E}">
        <p14:creationId xmlns:p14="http://schemas.microsoft.com/office/powerpoint/2010/main" val="2827117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Unconsciousness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Unconsciousness is always life threatening. </a:t>
            </a:r>
            <a:endParaRPr lang="en-US" dirty="0" smtClean="0"/>
          </a:p>
          <a:p>
            <a:pPr lvl="1"/>
            <a:r>
              <a:rPr lang="en-US" dirty="0" smtClean="0"/>
              <a:t>Seek </a:t>
            </a:r>
            <a:r>
              <a:rPr lang="en-US" dirty="0"/>
              <a:t>immediate assistance from the instructor, main office, and neighboring instructors if someone becomes unconscious.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Be prepared to check the ABCs – </a:t>
            </a:r>
            <a:endParaRPr lang="en-US" dirty="0" smtClean="0"/>
          </a:p>
          <a:p>
            <a:pPr lvl="1"/>
            <a:r>
              <a:rPr lang="en-US" u="sng" dirty="0" smtClean="0"/>
              <a:t>Airway</a:t>
            </a:r>
            <a:r>
              <a:rPr lang="en-US" dirty="0" smtClean="0"/>
              <a:t> </a:t>
            </a:r>
            <a:r>
              <a:rPr lang="en-US" dirty="0"/>
              <a:t>(is it clear</a:t>
            </a:r>
            <a:r>
              <a:rPr lang="en-US" dirty="0" smtClean="0"/>
              <a:t>?).</a:t>
            </a:r>
          </a:p>
          <a:p>
            <a:pPr lvl="1"/>
            <a:r>
              <a:rPr lang="en-US" u="sng" dirty="0" smtClean="0"/>
              <a:t>Breathing</a:t>
            </a:r>
            <a:r>
              <a:rPr lang="en-US" dirty="0" smtClean="0"/>
              <a:t> </a:t>
            </a:r>
            <a:r>
              <a:rPr lang="en-US" dirty="0"/>
              <a:t>(look, listen, and feel for breathing</a:t>
            </a:r>
            <a:r>
              <a:rPr lang="en-US" dirty="0" smtClean="0"/>
              <a:t>). </a:t>
            </a:r>
          </a:p>
          <a:p>
            <a:pPr lvl="1"/>
            <a:r>
              <a:rPr lang="en-US" u="sng" dirty="0" smtClean="0"/>
              <a:t>Circulation</a:t>
            </a:r>
            <a:r>
              <a:rPr lang="en-US" dirty="0" smtClean="0"/>
              <a:t> </a:t>
            </a:r>
            <a:r>
              <a:rPr lang="en-US" dirty="0"/>
              <a:t>(do they have  a pulse? Are they turning blue?).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50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Procedures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62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Exits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Fire </a:t>
            </a:r>
            <a:r>
              <a:rPr lang="en-US" dirty="0" smtClean="0"/>
              <a:t>Extinguishers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Fire Blanket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Eye Wash Stations </a:t>
            </a:r>
            <a:br>
              <a:rPr lang="en-US" dirty="0"/>
            </a:br>
            <a:endParaRPr lang="en-US" dirty="0"/>
          </a:p>
          <a:p>
            <a:r>
              <a:rPr lang="en-US" dirty="0"/>
              <a:t>Spill Station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71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Hand-in </a:t>
            </a:r>
            <a:r>
              <a:rPr lang="en-US" dirty="0" smtClean="0"/>
              <a:t>Drawer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Mailboxes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Deposit </a:t>
            </a:r>
            <a:r>
              <a:rPr lang="en-US" dirty="0" smtClean="0"/>
              <a:t>Box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Computers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Announcements</a:t>
            </a:r>
          </a:p>
          <a:p>
            <a:endParaRPr lang="en-US" dirty="0"/>
          </a:p>
          <a:p>
            <a:r>
              <a:rPr lang="en-US" dirty="0" err="1" smtClean="0"/>
              <a:t>Latework</a:t>
            </a:r>
            <a:r>
              <a:rPr lang="en-US" dirty="0" smtClean="0"/>
              <a:t> &amp; Grades 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Everything is always on the website!!!!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476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Rules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05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In order to be allowed in this classroom…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smtClean="0"/>
              <a:t>You have to ensure the safety of yourself and others. </a:t>
            </a:r>
          </a:p>
          <a:p>
            <a:r>
              <a:rPr lang="en-US" dirty="0" smtClean="0"/>
              <a:t>2. You have to support the learning of yourself and others. </a:t>
            </a:r>
          </a:p>
          <a:p>
            <a:r>
              <a:rPr lang="en-US" dirty="0" smtClean="0"/>
              <a:t>3. </a:t>
            </a:r>
            <a:r>
              <a:rPr lang="en-US" dirty="0" smtClean="0"/>
              <a:t>You have to be respectful to everyone in the room.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74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099/3232784330_601a9bb88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5"/>
          <a:stretch/>
        </p:blipFill>
        <p:spPr bwMode="auto">
          <a:xfrm>
            <a:off x="6158652" y="4495800"/>
            <a:ext cx="2985347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10945" y="6477000"/>
            <a:ext cx="1233055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Source: </a:t>
            </a:r>
            <a:r>
              <a:rPr lang="en-US" sz="1100" i="1" dirty="0" err="1" smtClean="0">
                <a:solidFill>
                  <a:schemeClr val="tx1"/>
                </a:solidFill>
              </a:rPr>
              <a:t>PRWeb</a:t>
            </a:r>
            <a:r>
              <a:rPr lang="en-US" sz="1100" i="1" dirty="0" smtClean="0">
                <a:solidFill>
                  <a:schemeClr val="tx1"/>
                </a:solidFill>
              </a:rPr>
              <a:t> -flickr.com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Expectations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Alert your instructor of all emergencies and wait for their response before taking action.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Never eat or drink in the classroom.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Wash your hands after handling anything potentially harmful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Never work alone in a room or lab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there is an emergency,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stop </a:t>
            </a:r>
            <a:r>
              <a:rPr lang="en-US" dirty="0"/>
              <a:t>what you are doing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be prepared to assist. </a:t>
            </a:r>
          </a:p>
        </p:txBody>
      </p:sp>
    </p:spTree>
    <p:extLst>
      <p:ext uri="{BB962C8B-B14F-4D97-AF65-F5344CB8AC3E}">
        <p14:creationId xmlns:p14="http://schemas.microsoft.com/office/powerpoint/2010/main" val="69189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Eyewear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Eyewear is needed any time we have… 	</a:t>
            </a:r>
          </a:p>
          <a:p>
            <a:pPr lvl="1"/>
            <a:r>
              <a:rPr lang="en-US" dirty="0"/>
              <a:t>Lab chemicals are being used</a:t>
            </a:r>
          </a:p>
          <a:p>
            <a:pPr lvl="1"/>
            <a:r>
              <a:rPr lang="en-US" dirty="0"/>
              <a:t>Glassware is being used</a:t>
            </a:r>
          </a:p>
          <a:p>
            <a:pPr lvl="1"/>
            <a:r>
              <a:rPr lang="en-US" dirty="0"/>
              <a:t>Substances are being heated</a:t>
            </a:r>
          </a:p>
          <a:p>
            <a:pPr lvl="1"/>
            <a:r>
              <a:rPr lang="en-US" dirty="0"/>
              <a:t>Open flames are present</a:t>
            </a:r>
          </a:p>
          <a:p>
            <a:pPr lvl="1"/>
            <a:r>
              <a:rPr lang="en-US" dirty="0"/>
              <a:t>Organs or other live tissues are being </a:t>
            </a:r>
            <a:r>
              <a:rPr lang="en-US" dirty="0" smtClean="0"/>
              <a:t>dissected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Eyeglasses do not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count </a:t>
            </a:r>
            <a:r>
              <a:rPr lang="en-US" dirty="0"/>
              <a:t>as eye protection. </a:t>
            </a:r>
          </a:p>
          <a:p>
            <a:endParaRPr lang="en-US" dirty="0"/>
          </a:p>
        </p:txBody>
      </p:sp>
      <p:pic>
        <p:nvPicPr>
          <p:cNvPr id="4" name="Picture 8" descr="http://t3.gstatic.com/images?q=tbn:ANd9GcShLtENWGdVqxqH2g_5I8FyBsqIaN0LsHtF64kPX989TjbHH1qpT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016" y="4876800"/>
            <a:ext cx="2728783" cy="151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823497" y="6553200"/>
            <a:ext cx="3277972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i="1" dirty="0" smtClean="0">
                <a:solidFill>
                  <a:schemeClr val="tx2"/>
                </a:solidFill>
              </a:rPr>
              <a:t>Source: </a:t>
            </a:r>
            <a:r>
              <a:rPr lang="en-US" sz="1100" dirty="0">
                <a:solidFill>
                  <a:schemeClr val="tx2"/>
                </a:solidFill>
              </a:rPr>
              <a:t>medical-supplies-equipment-company.com</a:t>
            </a:r>
            <a:endParaRPr lang="en-US" sz="11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Gloves are needed anytime we have…</a:t>
            </a:r>
          </a:p>
          <a:p>
            <a:pPr lvl="2"/>
            <a:r>
              <a:rPr lang="en-US" dirty="0"/>
              <a:t>Lab chemicals are being used</a:t>
            </a:r>
          </a:p>
          <a:p>
            <a:pPr lvl="2"/>
            <a:r>
              <a:rPr lang="en-US" dirty="0"/>
              <a:t>Organs or other live tissues are being </a:t>
            </a:r>
            <a:r>
              <a:rPr lang="en-US" dirty="0" smtClean="0"/>
              <a:t>dissected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Replace any gloves with rips or tears.</a:t>
            </a:r>
          </a:p>
          <a:p>
            <a:endParaRPr lang="en-US" dirty="0" smtClean="0"/>
          </a:p>
          <a:p>
            <a:r>
              <a:rPr lang="en-US" dirty="0" smtClean="0"/>
              <a:t>Tell </a:t>
            </a:r>
            <a:r>
              <a:rPr lang="en-US" dirty="0"/>
              <a:t>your instructor if we are running low on gloves before they run out. </a:t>
            </a:r>
          </a:p>
        </p:txBody>
      </p:sp>
    </p:spTree>
    <p:extLst>
      <p:ext uri="{BB962C8B-B14F-4D97-AF65-F5344CB8AC3E}">
        <p14:creationId xmlns:p14="http://schemas.microsoft.com/office/powerpoint/2010/main" val="42668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Coats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coats are needed any time…</a:t>
            </a:r>
          </a:p>
          <a:p>
            <a:pPr lvl="1"/>
            <a:r>
              <a:rPr lang="en-US" dirty="0"/>
              <a:t>Lab chemicals are being </a:t>
            </a:r>
            <a:r>
              <a:rPr lang="en-US" dirty="0" smtClean="0"/>
              <a:t>used.</a:t>
            </a:r>
            <a:endParaRPr lang="en-US" dirty="0"/>
          </a:p>
          <a:p>
            <a:pPr lvl="1"/>
            <a:r>
              <a:rPr lang="en-US" dirty="0"/>
              <a:t>Organs or other live tissues are being </a:t>
            </a:r>
            <a:r>
              <a:rPr lang="en-US" dirty="0" smtClean="0"/>
              <a:t>dissected.</a:t>
            </a:r>
          </a:p>
          <a:p>
            <a:pPr lvl="1"/>
            <a:r>
              <a:rPr lang="en-US" dirty="0" smtClean="0"/>
              <a:t>We have open flames.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Always neatly fold your lab coats when finished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It’s the polite thing to do.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93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Apparel &amp; Footwear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38912"/>
            <a:r>
              <a:rPr lang="en-US" dirty="0"/>
              <a:t>When working with glass, lab chemicals, live tissue, or outdoors, closed-toed shoes are needed. </a:t>
            </a:r>
            <a:endParaRPr lang="en-US" dirty="0" smtClean="0"/>
          </a:p>
          <a:p>
            <a:pPr marL="0" indent="-438912"/>
            <a:endParaRPr lang="en-US" dirty="0"/>
          </a:p>
          <a:p>
            <a:pPr marL="0" indent="-438912"/>
            <a:r>
              <a:rPr lang="en-US" dirty="0" smtClean="0"/>
              <a:t>Do not wear overly-loose clothing when performing a lab.</a:t>
            </a:r>
          </a:p>
          <a:p>
            <a:pPr marL="0" indent="-438912"/>
            <a:endParaRPr lang="en-US" dirty="0"/>
          </a:p>
          <a:p>
            <a:pPr marL="0" indent="-438912"/>
            <a:r>
              <a:rPr lang="en-US" dirty="0" smtClean="0"/>
              <a:t>Dress appropriately if we go outdoors.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03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Eyes &amp; Contact 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spill a liquid in your eye (chemical, blood, etc.), alert your instructor if you have contacts. </a:t>
            </a:r>
          </a:p>
          <a:p>
            <a:pPr lvl="1"/>
            <a:r>
              <a:rPr lang="en-US" dirty="0"/>
              <a:t>Just because a spill in your eye does not hurt does not mean it is not causing damage. </a:t>
            </a:r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rinse your eyes in an eyewash station in the event of a spill.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8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Ri8ERuYcLLDWsbani3PpLGR9hdMPL5jud1XtuOVXJ3vQ3MiU-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17934"/>
            <a:ext cx="3048000" cy="276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37429" y="6553200"/>
            <a:ext cx="3277972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2"/>
                </a:solidFill>
              </a:rPr>
              <a:t>Source: </a:t>
            </a:r>
            <a:r>
              <a:rPr lang="en-US" sz="1100" dirty="0">
                <a:solidFill>
                  <a:schemeClr val="tx2"/>
                </a:solidFill>
              </a:rPr>
              <a:t>ehs.washington.edu</a:t>
            </a:r>
            <a:endParaRPr lang="en-US" sz="11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Glassware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Always clean glassware before using if in doubt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Cold glass looks the same as hot glass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Test tubes should always be heated with the open 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pointed </a:t>
            </a:r>
            <a:r>
              <a:rPr lang="en-US" dirty="0"/>
              <a:t>away from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people.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Never use chipped,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dirty</a:t>
            </a:r>
            <a:r>
              <a:rPr lang="en-US" dirty="0"/>
              <a:t>, or broken glass. </a:t>
            </a:r>
          </a:p>
        </p:txBody>
      </p:sp>
    </p:spTree>
    <p:extLst>
      <p:ext uri="{BB962C8B-B14F-4D97-AF65-F5344CB8AC3E}">
        <p14:creationId xmlns:p14="http://schemas.microsoft.com/office/powerpoint/2010/main" val="581776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FF0000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638</Words>
  <Application>Microsoft Office PowerPoint</Application>
  <PresentationFormat>On-screen Show (4:3)</PresentationFormat>
  <Paragraphs>169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Gill Sans MT</vt:lpstr>
      <vt:lpstr>Verdana</vt:lpstr>
      <vt:lpstr>Wingdings 2</vt:lpstr>
      <vt:lpstr>Solstice</vt:lpstr>
      <vt:lpstr>Classroom &amp; Laboratory Safety</vt:lpstr>
      <vt:lpstr>General Expectations</vt:lpstr>
      <vt:lpstr>General Expectations</vt:lpstr>
      <vt:lpstr>Eyewear</vt:lpstr>
      <vt:lpstr>Gloves</vt:lpstr>
      <vt:lpstr>Lab Coats</vt:lpstr>
      <vt:lpstr>Apparel &amp; Footwear</vt:lpstr>
      <vt:lpstr>Eyes &amp; Contact Lens</vt:lpstr>
      <vt:lpstr>Glassware </vt:lpstr>
      <vt:lpstr>Sharps</vt:lpstr>
      <vt:lpstr>Heat &amp; Flames</vt:lpstr>
      <vt:lpstr>Laboratory Chemicals</vt:lpstr>
      <vt:lpstr>Animals</vt:lpstr>
      <vt:lpstr>Organ/Tissue Dissection</vt:lpstr>
      <vt:lpstr>Emergency Response Protocols</vt:lpstr>
      <vt:lpstr>General Principles</vt:lpstr>
      <vt:lpstr>Spilled Chemical/Broken Glass</vt:lpstr>
      <vt:lpstr>Fire</vt:lpstr>
      <vt:lpstr>Tornado</vt:lpstr>
      <vt:lpstr>Code Red/Intruder </vt:lpstr>
      <vt:lpstr>Allergic Reaction</vt:lpstr>
      <vt:lpstr>Choking</vt:lpstr>
      <vt:lpstr>Seizure</vt:lpstr>
      <vt:lpstr>Unconsciousness</vt:lpstr>
      <vt:lpstr>Classroom Procedures</vt:lpstr>
      <vt:lpstr>Locate the following</vt:lpstr>
      <vt:lpstr>Classroom Policies</vt:lpstr>
      <vt:lpstr>Classroom Rules</vt:lpstr>
      <vt:lpstr>The 3 Rules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&amp; Laboratory Safety</dc:title>
  <dc:creator>WUHS</dc:creator>
  <cp:lastModifiedBy>Kohn Craig</cp:lastModifiedBy>
  <cp:revision>20</cp:revision>
  <dcterms:created xsi:type="dcterms:W3CDTF">2013-07-03T17:40:51Z</dcterms:created>
  <dcterms:modified xsi:type="dcterms:W3CDTF">2015-08-27T19:32:07Z</dcterms:modified>
</cp:coreProperties>
</file>