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handoutMasterIdLst>
    <p:handoutMasterId r:id="rId31"/>
  </p:handoutMasterIdLst>
  <p:sldIdLst>
    <p:sldId id="256" r:id="rId2"/>
    <p:sldId id="257" r:id="rId3"/>
    <p:sldId id="259" r:id="rId4"/>
    <p:sldId id="260" r:id="rId5"/>
    <p:sldId id="278" r:id="rId6"/>
    <p:sldId id="262" r:id="rId7"/>
    <p:sldId id="263" r:id="rId8"/>
    <p:sldId id="279" r:id="rId9"/>
    <p:sldId id="264" r:id="rId10"/>
    <p:sldId id="265" r:id="rId11"/>
    <p:sldId id="280" r:id="rId12"/>
    <p:sldId id="268" r:id="rId13"/>
    <p:sldId id="266" r:id="rId14"/>
    <p:sldId id="270" r:id="rId15"/>
    <p:sldId id="281" r:id="rId16"/>
    <p:sldId id="285" r:id="rId17"/>
    <p:sldId id="267" r:id="rId18"/>
    <p:sldId id="283" r:id="rId19"/>
    <p:sldId id="284" r:id="rId20"/>
    <p:sldId id="286" r:id="rId21"/>
    <p:sldId id="272" r:id="rId22"/>
    <p:sldId id="258" r:id="rId23"/>
    <p:sldId id="277" r:id="rId24"/>
    <p:sldId id="287" r:id="rId25"/>
    <p:sldId id="288" r:id="rId26"/>
    <p:sldId id="289" r:id="rId27"/>
    <p:sldId id="290" r:id="rId28"/>
    <p:sldId id="291" r:id="rId29"/>
    <p:sldId id="292" r:id="rId30"/>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67" y="4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823B6954-4296-4711-9573-867BA090EEDD}" type="datetimeFigureOut">
              <a:rPr lang="en-US" smtClean="0"/>
              <a:t>1/13/2016</a:t>
            </a:fld>
            <a:endParaRPr lang="en-US"/>
          </a:p>
        </p:txBody>
      </p:sp>
      <p:sp>
        <p:nvSpPr>
          <p:cNvPr id="4" name="Footer Placeholder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2F96B29E-CED1-4162-8074-E23075E1AB13}" type="slidenum">
              <a:rPr lang="en-US" smtClean="0"/>
              <a:t>‹#›</a:t>
            </a:fld>
            <a:endParaRPr lang="en-US"/>
          </a:p>
        </p:txBody>
      </p:sp>
    </p:spTree>
    <p:extLst>
      <p:ext uri="{BB962C8B-B14F-4D97-AF65-F5344CB8AC3E}">
        <p14:creationId xmlns:p14="http://schemas.microsoft.com/office/powerpoint/2010/main" val="311542286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40C5E92A-D57B-46FE-AE1B-C755C72168F1}" type="datetimeFigureOut">
              <a:rPr lang="en-US" smtClean="0"/>
              <a:pPr/>
              <a:t>1/13/2016</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3944F653-BF94-40FF-8B6D-1C58FF687C3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0C5E92A-D57B-46FE-AE1B-C755C72168F1}" type="datetimeFigureOut">
              <a:rPr lang="en-US" smtClean="0"/>
              <a:pPr/>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44F653-BF94-40FF-8B6D-1C58FF687C3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40C5E92A-D57B-46FE-AE1B-C755C72168F1}" type="datetimeFigureOut">
              <a:rPr lang="en-US" smtClean="0"/>
              <a:pPr/>
              <a:t>1/13/2016</a:t>
            </a:fld>
            <a:endParaRPr lang="en-US"/>
          </a:p>
        </p:txBody>
      </p:sp>
      <p:sp>
        <p:nvSpPr>
          <p:cNvPr id="5" name="Footer Placeholder 4"/>
          <p:cNvSpPr>
            <a:spLocks noGrp="1"/>
          </p:cNvSpPr>
          <p:nvPr>
            <p:ph type="ftr" sz="quarter" idx="11"/>
          </p:nvPr>
        </p:nvSpPr>
        <p:spPr>
          <a:xfrm>
            <a:off x="457200" y="6556248"/>
            <a:ext cx="3657600" cy="228600"/>
          </a:xfrm>
        </p:spPr>
        <p:txBody>
          <a:bodyPr/>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3944F653-BF94-40FF-8B6D-1C58FF687C3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7848600" cy="670560"/>
          </a:xfrm>
        </p:spPr>
        <p:txBody>
          <a:bodyPr>
            <a:normAutofit/>
          </a:bodyPr>
          <a:lstStyle>
            <a:lvl1pPr>
              <a:defRPr sz="300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4800" y="1066800"/>
            <a:ext cx="7848600" cy="5388936"/>
          </a:xfrm>
        </p:spPr>
        <p:txBody>
          <a:bodyPr/>
          <a:lstStyle>
            <a:lvl1pPr>
              <a:defRPr b="1"/>
            </a:lvl1pPr>
            <a:lvl2pPr>
              <a:defRPr>
                <a:solidFill>
                  <a:schemeClr val="tx1">
                    <a:lumMod val="85000"/>
                    <a:lumOff val="15000"/>
                  </a:schemeClr>
                </a:solidFill>
              </a:defRPr>
            </a:lvl2pPr>
            <a:lvl3pPr>
              <a:defRPr>
                <a:solidFill>
                  <a:schemeClr val="tx1">
                    <a:lumMod val="75000"/>
                    <a:lumOff val="25000"/>
                  </a:schemeClr>
                </a:solidFill>
              </a:defRPr>
            </a:lvl3pPr>
            <a:lvl4pPr>
              <a:defRPr>
                <a:solidFill>
                  <a:schemeClr val="bg1">
                    <a:lumMod val="50000"/>
                  </a:schemeClr>
                </a:solidFill>
              </a:defRPr>
            </a:lvl4pPr>
            <a:lvl5pPr>
              <a:defRPr>
                <a:solidFill>
                  <a:schemeClr val="bg1">
                    <a:lumMod val="65000"/>
                  </a:schemeClr>
                </a:solidFill>
              </a:defRPr>
            </a:lvl5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fld id="{40C5E92A-D57B-46FE-AE1B-C755C72168F1}" type="datetimeFigureOut">
              <a:rPr lang="en-US" smtClean="0"/>
              <a:pPr/>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44F653-BF94-40FF-8B6D-1C58FF687C39}" type="slidenum">
              <a:rPr lang="en-US" smtClean="0"/>
              <a:pPr/>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6493992"/>
            <a:ext cx="1371600" cy="364007"/>
          </a:xfrm>
          <a:prstGeom prst="rect">
            <a:avLst/>
          </a:prstGeom>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40C5E92A-D57B-46FE-AE1B-C755C72168F1}" type="datetimeFigureOut">
              <a:rPr lang="en-US" smtClean="0"/>
              <a:pPr/>
              <a:t>1/13/2016</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p>
            <a:fld id="{3944F653-BF94-40FF-8B6D-1C58FF687C3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0C5E92A-D57B-46FE-AE1B-C755C72168F1}" type="datetimeFigureOut">
              <a:rPr lang="en-US" smtClean="0"/>
              <a:pPr/>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44F653-BF94-40FF-8B6D-1C58FF687C3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0C5E92A-D57B-46FE-AE1B-C755C72168F1}" type="datetimeFigureOut">
              <a:rPr lang="en-US" smtClean="0"/>
              <a:pPr/>
              <a:t>1/13/2016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44F653-BF94-40FF-8B6D-1C58FF687C3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0C5E92A-D57B-46FE-AE1B-C755C72168F1}" type="datetimeFigureOut">
              <a:rPr lang="en-US" smtClean="0"/>
              <a:pPr/>
              <a:t>1/13/2016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44F653-BF94-40FF-8B6D-1C58FF687C3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40C5E92A-D57B-46FE-AE1B-C755C72168F1}" type="datetimeFigureOut">
              <a:rPr lang="en-US" smtClean="0"/>
              <a:pPr/>
              <a:t>1/13/2016</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p>
            <a:fld id="{3944F653-BF94-40FF-8B6D-1C58FF687C3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0C5E92A-D57B-46FE-AE1B-C755C72168F1}" type="datetimeFigureOut">
              <a:rPr lang="en-US" smtClean="0"/>
              <a:pPr/>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44F653-BF94-40FF-8B6D-1C58FF687C3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p>
            <a:fld id="{40C5E92A-D57B-46FE-AE1B-C755C72168F1}" type="datetimeFigureOut">
              <a:rPr lang="en-US" smtClean="0"/>
              <a:pPr/>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44F653-BF94-40FF-8B6D-1C58FF687C39}"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40C5E92A-D57B-46FE-AE1B-C755C72168F1}" type="datetimeFigureOut">
              <a:rPr lang="en-US" smtClean="0"/>
              <a:pPr/>
              <a:t>1/13/2016</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3944F653-BF94-40FF-8B6D-1C58FF687C3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7.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Concepts of Health and Disease</a:t>
            </a:r>
            <a:endParaRPr lang="en-US" dirty="0"/>
          </a:p>
        </p:txBody>
      </p:sp>
      <p:sp>
        <p:nvSpPr>
          <p:cNvPr id="3" name="Subtitle 2"/>
          <p:cNvSpPr>
            <a:spLocks noGrp="1"/>
          </p:cNvSpPr>
          <p:nvPr>
            <p:ph type="subTitle" idx="1"/>
          </p:nvPr>
        </p:nvSpPr>
        <p:spPr>
          <a:xfrm>
            <a:off x="3354442" y="3539864"/>
            <a:ext cx="5114778" cy="1641736"/>
          </a:xfrm>
        </p:spPr>
        <p:txBody>
          <a:bodyPr>
            <a:normAutofit/>
          </a:bodyPr>
          <a:lstStyle/>
          <a:p>
            <a:r>
              <a:rPr lang="en-US" dirty="0" smtClean="0"/>
              <a:t>By C. Kohn, Waterford WI</a:t>
            </a:r>
          </a:p>
          <a:p>
            <a:r>
              <a:rPr lang="en-US" i="1" dirty="0" smtClean="0"/>
              <a:t>Based on W. Kirkham’s Animal Health and Management and Clark’s Genes, Germs, and Civilization</a:t>
            </a:r>
            <a:endParaRPr lang="en-US" i="1" dirty="0"/>
          </a:p>
        </p:txBody>
      </p:sp>
      <p:pic>
        <p:nvPicPr>
          <p:cNvPr id="4100" name="Picture 4" descr="http://student.biology.arizona.edu/honors2006/group13/doctor%20clipart.gif"/>
          <p:cNvPicPr>
            <a:picLocks noChangeAspect="1" noChangeArrowheads="1"/>
          </p:cNvPicPr>
          <p:nvPr/>
        </p:nvPicPr>
        <p:blipFill>
          <a:blip r:embed="rId2">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600201" y="986523"/>
            <a:ext cx="2543174" cy="247513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Preventative Strategies</a:t>
            </a:r>
            <a:endParaRPr lang="en-US" dirty="0"/>
          </a:p>
        </p:txBody>
      </p:sp>
      <p:sp>
        <p:nvSpPr>
          <p:cNvPr id="3" name="Content Placeholder 2"/>
          <p:cNvSpPr>
            <a:spLocks noGrp="1"/>
          </p:cNvSpPr>
          <p:nvPr>
            <p:ph idx="1"/>
          </p:nvPr>
        </p:nvSpPr>
        <p:spPr/>
        <p:txBody>
          <a:bodyPr>
            <a:normAutofit/>
          </a:bodyPr>
          <a:lstStyle/>
          <a:p>
            <a:r>
              <a:rPr lang="en-US" dirty="0" smtClean="0"/>
              <a:t>Natural selection has provided livestock and other animals with strategies to prevent, reduce, or minimize the transmission of disease</a:t>
            </a:r>
          </a:p>
          <a:p>
            <a:pPr lvl="1"/>
            <a:r>
              <a:rPr lang="en-US" dirty="0" smtClean="0"/>
              <a:t>Skin, hair, and feathers provide a first line of defense</a:t>
            </a:r>
          </a:p>
          <a:p>
            <a:pPr lvl="1"/>
            <a:r>
              <a:rPr lang="en-US" dirty="0" smtClean="0"/>
              <a:t>Mucous membranes provide protection by “trapping” airborne microbes </a:t>
            </a:r>
          </a:p>
          <a:p>
            <a:pPr lvl="1"/>
            <a:r>
              <a:rPr lang="en-US" dirty="0" smtClean="0"/>
              <a:t>Lysozymes in saliva, gastric acid, </a:t>
            </a:r>
            <a:br>
              <a:rPr lang="en-US" dirty="0" smtClean="0"/>
            </a:br>
            <a:r>
              <a:rPr lang="en-US" dirty="0" smtClean="0"/>
              <a:t>and bile also help to break down </a:t>
            </a:r>
            <a:br>
              <a:rPr lang="en-US" dirty="0" smtClean="0"/>
            </a:br>
            <a:r>
              <a:rPr lang="en-US" dirty="0" smtClean="0"/>
              <a:t>harmful bacteria</a:t>
            </a:r>
          </a:p>
          <a:p>
            <a:pPr lvl="1"/>
            <a:r>
              <a:rPr lang="en-US" dirty="0" smtClean="0"/>
              <a:t>Mucus excreted in the respiratory </a:t>
            </a:r>
            <a:br>
              <a:rPr lang="en-US" dirty="0" smtClean="0"/>
            </a:br>
            <a:r>
              <a:rPr lang="en-US" dirty="0" smtClean="0"/>
              <a:t>tract and hair-like cilia help to trap </a:t>
            </a:r>
            <a:br>
              <a:rPr lang="en-US" dirty="0" smtClean="0"/>
            </a:br>
            <a:r>
              <a:rPr lang="en-US" dirty="0" smtClean="0"/>
              <a:t>and expel microbes </a:t>
            </a:r>
            <a:endParaRPr lang="en-US" dirty="0"/>
          </a:p>
        </p:txBody>
      </p:sp>
      <p:pic>
        <p:nvPicPr>
          <p:cNvPr id="10242" name="Picture 2" descr="http://www.buzzle.com/img/articleImages/26234-22.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486400" y="3276600"/>
            <a:ext cx="3349127" cy="3477491"/>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5562600" y="6488668"/>
            <a:ext cx="1197764" cy="230832"/>
          </a:xfrm>
          <a:prstGeom prst="rect">
            <a:avLst/>
          </a:prstGeom>
        </p:spPr>
        <p:txBody>
          <a:bodyPr wrap="none">
            <a:spAutoFit/>
          </a:bodyPr>
          <a:lstStyle/>
          <a:p>
            <a:r>
              <a:rPr lang="en-US" sz="900" i="1" dirty="0" smtClean="0"/>
              <a:t>Source: buzzle.com</a:t>
            </a:r>
            <a:endParaRPr lang="en-US" sz="900" i="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Immunity vs. Resistance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Hosts have two internal strategies for reducing the impact of a disease – </a:t>
            </a:r>
            <a:r>
              <a:rPr lang="en-US" i="1" dirty="0" smtClean="0"/>
              <a:t>immunity</a:t>
            </a:r>
            <a:r>
              <a:rPr lang="en-US" dirty="0" smtClean="0"/>
              <a:t> and </a:t>
            </a:r>
            <a:r>
              <a:rPr lang="en-US" i="1" dirty="0" smtClean="0"/>
              <a:t>resistance</a:t>
            </a:r>
            <a:r>
              <a:rPr lang="en-US" dirty="0" smtClean="0"/>
              <a:t>. </a:t>
            </a:r>
            <a:br>
              <a:rPr lang="en-US" dirty="0" smtClean="0"/>
            </a:br>
            <a:endParaRPr lang="en-US" dirty="0" smtClean="0"/>
          </a:p>
          <a:p>
            <a:r>
              <a:rPr lang="en-US" u="sng" dirty="0" smtClean="0"/>
              <a:t>Resistance</a:t>
            </a:r>
            <a:r>
              <a:rPr lang="en-US" dirty="0" smtClean="0"/>
              <a:t> refers </a:t>
            </a:r>
            <a:r>
              <a:rPr lang="en-US" dirty="0"/>
              <a:t>to a lack of </a:t>
            </a:r>
            <a:r>
              <a:rPr lang="en-US" dirty="0" smtClean="0"/>
              <a:t>genetic susceptibility to a pathogen.</a:t>
            </a:r>
            <a:endParaRPr lang="en-US" dirty="0"/>
          </a:p>
          <a:p>
            <a:pPr lvl="1"/>
            <a:r>
              <a:rPr lang="en-US" dirty="0"/>
              <a:t>The animal does not get sick when exposed to the microbe in </a:t>
            </a:r>
            <a:r>
              <a:rPr lang="en-US" dirty="0" smtClean="0"/>
              <a:t>question because of an inheritable trait.</a:t>
            </a:r>
          </a:p>
          <a:p>
            <a:pPr lvl="2"/>
            <a:r>
              <a:rPr lang="en-US" dirty="0" smtClean="0"/>
              <a:t>E.g. people with one copy of the gene for sickle cell anemia have resistance to malaria. </a:t>
            </a:r>
          </a:p>
          <a:p>
            <a:pPr lvl="1"/>
            <a:r>
              <a:rPr lang="en-US" dirty="0" smtClean="0"/>
              <a:t>Resistance is inherited – it is a genetic trait</a:t>
            </a:r>
            <a:br>
              <a:rPr lang="en-US" dirty="0" smtClean="0"/>
            </a:br>
            <a:endParaRPr lang="en-US" dirty="0" smtClean="0"/>
          </a:p>
          <a:p>
            <a:r>
              <a:rPr lang="en-US" u="sng" dirty="0" smtClean="0"/>
              <a:t>Immunity</a:t>
            </a:r>
            <a:r>
              <a:rPr lang="en-US" dirty="0" smtClean="0"/>
              <a:t> is the ability of white blood </a:t>
            </a:r>
            <a:br>
              <a:rPr lang="en-US" dirty="0" smtClean="0"/>
            </a:br>
            <a:r>
              <a:rPr lang="en-US" dirty="0" smtClean="0"/>
              <a:t>cells to fight a pathogen and is created </a:t>
            </a:r>
            <a:br>
              <a:rPr lang="en-US" dirty="0" smtClean="0"/>
            </a:br>
            <a:r>
              <a:rPr lang="en-US" dirty="0" smtClean="0"/>
              <a:t>by actually having the disease.</a:t>
            </a:r>
          </a:p>
          <a:p>
            <a:pPr lvl="1"/>
            <a:r>
              <a:rPr lang="en-US" dirty="0" smtClean="0"/>
              <a:t>Immunity is where the immune system </a:t>
            </a:r>
            <a:br>
              <a:rPr lang="en-US" dirty="0" smtClean="0"/>
            </a:br>
            <a:r>
              <a:rPr lang="en-US" dirty="0" smtClean="0"/>
              <a:t>“remembers” the pathogen and how to destroy it. </a:t>
            </a:r>
            <a:endParaRPr lang="en-US" dirty="0"/>
          </a:p>
        </p:txBody>
      </p:sp>
      <p:pic>
        <p:nvPicPr>
          <p:cNvPr id="11268" name="Picture 4" descr="http://www.esrf.eu/UsersAndScience/Publications/Highlights/2008/imaging/figure148.jpg"/>
          <p:cNvPicPr>
            <a:picLocks noChangeAspect="1" noChangeArrowheads="1"/>
          </p:cNvPicPr>
          <p:nvPr/>
        </p:nvPicPr>
        <p:blipFill>
          <a:blip r:embed="rId2">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6143626" y="3895753"/>
            <a:ext cx="2466974" cy="224784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7393277" y="5958931"/>
            <a:ext cx="971741" cy="230832"/>
          </a:xfrm>
          <a:prstGeom prst="rect">
            <a:avLst/>
          </a:prstGeom>
        </p:spPr>
        <p:txBody>
          <a:bodyPr wrap="none">
            <a:spAutoFit/>
          </a:bodyPr>
          <a:lstStyle/>
          <a:p>
            <a:r>
              <a:rPr lang="en-US" sz="900" i="1" dirty="0" smtClean="0"/>
              <a:t>Source: esrf.eu</a:t>
            </a:r>
            <a:endParaRPr lang="en-US" sz="900" i="1" dirty="0"/>
          </a:p>
        </p:txBody>
      </p:sp>
    </p:spTree>
    <p:extLst>
      <p:ext uri="{BB962C8B-B14F-4D97-AF65-F5344CB8AC3E}">
        <p14:creationId xmlns:p14="http://schemas.microsoft.com/office/powerpoint/2010/main" val="8745519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Active vs. Passive Immunity</a:t>
            </a:r>
            <a:endParaRPr lang="en-US" dirty="0"/>
          </a:p>
        </p:txBody>
      </p:sp>
      <p:sp>
        <p:nvSpPr>
          <p:cNvPr id="3" name="Content Placeholder 2"/>
          <p:cNvSpPr>
            <a:spLocks noGrp="1"/>
          </p:cNvSpPr>
          <p:nvPr>
            <p:ph idx="1"/>
          </p:nvPr>
        </p:nvSpPr>
        <p:spPr/>
        <p:txBody>
          <a:bodyPr>
            <a:normAutofit fontScale="92500" lnSpcReduction="10000"/>
          </a:bodyPr>
          <a:lstStyle/>
          <a:p>
            <a:r>
              <a:rPr lang="en-US" u="sng" dirty="0" smtClean="0"/>
              <a:t>Active immunity </a:t>
            </a:r>
            <a:r>
              <a:rPr lang="en-US" dirty="0" smtClean="0"/>
              <a:t>is acquired by the animal as a result of an infection (or vaccination) followed by full recovery.</a:t>
            </a:r>
          </a:p>
          <a:p>
            <a:pPr lvl="1"/>
            <a:r>
              <a:rPr lang="en-US" dirty="0" smtClean="0"/>
              <a:t>The animal’s body “remembers” the pathogen and produces antibodies for that disease (</a:t>
            </a:r>
            <a:r>
              <a:rPr lang="en-US" i="1" dirty="0" smtClean="0"/>
              <a:t>see later slide)</a:t>
            </a:r>
            <a:r>
              <a:rPr lang="en-US" dirty="0" smtClean="0"/>
              <a:t>.</a:t>
            </a:r>
            <a:br>
              <a:rPr lang="en-US" dirty="0" smtClean="0"/>
            </a:br>
            <a:endParaRPr lang="en-US" dirty="0" smtClean="0"/>
          </a:p>
          <a:p>
            <a:r>
              <a:rPr lang="en-US" u="sng" dirty="0" smtClean="0"/>
              <a:t>Passive immunity </a:t>
            </a:r>
            <a:r>
              <a:rPr lang="en-US" dirty="0" smtClean="0"/>
              <a:t>is transferred from another animal that has active immunity.  </a:t>
            </a:r>
          </a:p>
          <a:p>
            <a:pPr lvl="1"/>
            <a:r>
              <a:rPr lang="en-US" dirty="0" smtClean="0"/>
              <a:t>The transfer may be caused by ingestion of colostrum (antibody-rich milk produced immediately after calving), transfusion of blood, through the shell </a:t>
            </a:r>
            <a:br>
              <a:rPr lang="en-US" dirty="0" smtClean="0"/>
            </a:br>
            <a:r>
              <a:rPr lang="en-US" dirty="0" smtClean="0"/>
              <a:t>of an egg to a newly hatched bird, or </a:t>
            </a:r>
            <a:br>
              <a:rPr lang="en-US" dirty="0" smtClean="0"/>
            </a:br>
            <a:r>
              <a:rPr lang="en-US" dirty="0" smtClean="0"/>
              <a:t>through the placenta to the unborn offspring</a:t>
            </a:r>
            <a:br>
              <a:rPr lang="en-US" dirty="0" smtClean="0"/>
            </a:br>
            <a:endParaRPr lang="en-US" dirty="0" smtClean="0"/>
          </a:p>
          <a:p>
            <a:r>
              <a:rPr lang="en-US" dirty="0" smtClean="0"/>
              <a:t>Active immunity is permanent; </a:t>
            </a:r>
            <a:br>
              <a:rPr lang="en-US" dirty="0" smtClean="0"/>
            </a:br>
            <a:r>
              <a:rPr lang="en-US" dirty="0" smtClean="0"/>
              <a:t>passive immunity is temporary (usually)</a:t>
            </a:r>
            <a:endParaRPr lang="en-US" dirty="0"/>
          </a:p>
        </p:txBody>
      </p:sp>
      <p:pic>
        <p:nvPicPr>
          <p:cNvPr id="8194" name="Picture 2" descr="http://www.salmonellablog.com/vaccine.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400799" y="4343400"/>
            <a:ext cx="2633133" cy="25908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6400800" y="6703368"/>
            <a:ext cx="1636987" cy="230832"/>
          </a:xfrm>
          <a:prstGeom prst="rect">
            <a:avLst/>
          </a:prstGeom>
        </p:spPr>
        <p:txBody>
          <a:bodyPr wrap="none">
            <a:spAutoFit/>
          </a:bodyPr>
          <a:lstStyle/>
          <a:p>
            <a:r>
              <a:rPr lang="en-US" sz="900" i="1" dirty="0" smtClean="0"/>
              <a:t>Source: salmonellablog.com</a:t>
            </a:r>
            <a:endParaRPr lang="en-US" sz="900" i="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Immunity </a:t>
            </a:r>
            <a:endParaRPr lang="en-US" dirty="0"/>
          </a:p>
        </p:txBody>
      </p:sp>
      <p:sp>
        <p:nvSpPr>
          <p:cNvPr id="3" name="Content Placeholder 2"/>
          <p:cNvSpPr>
            <a:spLocks noGrp="1"/>
          </p:cNvSpPr>
          <p:nvPr>
            <p:ph idx="1"/>
          </p:nvPr>
        </p:nvSpPr>
        <p:spPr/>
        <p:txBody>
          <a:bodyPr>
            <a:normAutofit/>
          </a:bodyPr>
          <a:lstStyle/>
          <a:p>
            <a:r>
              <a:rPr lang="en-US" dirty="0" smtClean="0"/>
              <a:t>Active Immunity can be natural or artificially acquired</a:t>
            </a:r>
          </a:p>
          <a:p>
            <a:pPr lvl="1"/>
            <a:r>
              <a:rPr lang="en-GB" u="sng" dirty="0" smtClean="0"/>
              <a:t>Natural immunity </a:t>
            </a:r>
            <a:r>
              <a:rPr lang="en-GB" dirty="0" smtClean="0"/>
              <a:t> - acquired due to infection</a:t>
            </a:r>
          </a:p>
          <a:p>
            <a:pPr lvl="1"/>
            <a:r>
              <a:rPr lang="en-GB" u="sng" dirty="0" smtClean="0"/>
              <a:t>Artificial or Acquired immunity</a:t>
            </a:r>
            <a:r>
              <a:rPr lang="en-GB" dirty="0" smtClean="0"/>
              <a:t> – acquired due to vaccination</a:t>
            </a:r>
          </a:p>
          <a:p>
            <a:pPr lvl="1"/>
            <a:endParaRPr lang="en-GB" dirty="0"/>
          </a:p>
          <a:p>
            <a:r>
              <a:rPr lang="en-US" u="sng" dirty="0"/>
              <a:t>Herd immunity</a:t>
            </a:r>
            <a:r>
              <a:rPr lang="en-US" dirty="0"/>
              <a:t> refers to </a:t>
            </a:r>
            <a:r>
              <a:rPr lang="en-US" dirty="0" smtClean="0"/>
              <a:t>when </a:t>
            </a:r>
            <a:r>
              <a:rPr lang="en-US" dirty="0"/>
              <a:t>the </a:t>
            </a:r>
            <a:r>
              <a:rPr lang="en-US" dirty="0" smtClean="0"/>
              <a:t>majority of a population are immune and/or resistant to a disease and protect the minority of the population who are not immune </a:t>
            </a:r>
            <a:r>
              <a:rPr lang="en-US" smtClean="0"/>
              <a:t>or resistant.</a:t>
            </a:r>
            <a:endParaRPr lang="en-US" dirty="0" smtClean="0"/>
          </a:p>
          <a:p>
            <a:pPr lvl="2"/>
            <a:r>
              <a:rPr lang="en-US" dirty="0" smtClean="0"/>
              <a:t>This requires </a:t>
            </a:r>
            <a:r>
              <a:rPr lang="en-US" dirty="0"/>
              <a:t>75% or more of the population to be vaccinated. </a:t>
            </a:r>
          </a:p>
          <a:p>
            <a:endParaRPr lang="en-GB" dirty="0" smtClean="0"/>
          </a:p>
          <a:p>
            <a:endParaRPr lang="en-US" u="sng"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Antibodies</a:t>
            </a:r>
            <a:endParaRPr lang="en-US" dirty="0"/>
          </a:p>
        </p:txBody>
      </p:sp>
      <p:sp>
        <p:nvSpPr>
          <p:cNvPr id="3" name="Content Placeholder 2"/>
          <p:cNvSpPr>
            <a:spLocks noGrp="1"/>
          </p:cNvSpPr>
          <p:nvPr>
            <p:ph idx="1"/>
          </p:nvPr>
        </p:nvSpPr>
        <p:spPr/>
        <p:txBody>
          <a:bodyPr>
            <a:normAutofit/>
          </a:bodyPr>
          <a:lstStyle/>
          <a:p>
            <a:r>
              <a:rPr lang="en-US" u="sng" dirty="0" smtClean="0"/>
              <a:t>Antibodies</a:t>
            </a:r>
            <a:r>
              <a:rPr lang="en-US" dirty="0" smtClean="0"/>
              <a:t> are created by the host’s body in response to the presence of an attacking pathogen.</a:t>
            </a:r>
            <a:br>
              <a:rPr lang="en-US" dirty="0" smtClean="0"/>
            </a:br>
            <a:endParaRPr lang="en-US" dirty="0" smtClean="0"/>
          </a:p>
          <a:p>
            <a:r>
              <a:rPr lang="en-US" dirty="0" smtClean="0"/>
              <a:t>An </a:t>
            </a:r>
            <a:r>
              <a:rPr lang="en-US" u="sng" dirty="0" smtClean="0"/>
              <a:t>antibody</a:t>
            </a:r>
            <a:r>
              <a:rPr lang="en-US" dirty="0" smtClean="0"/>
              <a:t> is a serum blood </a:t>
            </a:r>
            <a:br>
              <a:rPr lang="en-US" dirty="0" smtClean="0"/>
            </a:br>
            <a:r>
              <a:rPr lang="en-US" dirty="0" smtClean="0"/>
              <a:t>protein that is produced by the </a:t>
            </a:r>
            <a:br>
              <a:rPr lang="en-US" dirty="0" smtClean="0"/>
            </a:br>
            <a:r>
              <a:rPr lang="en-US" dirty="0" smtClean="0"/>
              <a:t>body to fight the pathogen.</a:t>
            </a:r>
          </a:p>
          <a:p>
            <a:pPr lvl="1"/>
            <a:r>
              <a:rPr lang="en-US" dirty="0" smtClean="0"/>
              <a:t>Antibodies can serve different </a:t>
            </a:r>
            <a:br>
              <a:rPr lang="en-US" dirty="0" smtClean="0"/>
            </a:br>
            <a:r>
              <a:rPr lang="en-US" dirty="0" smtClean="0"/>
              <a:t>functions depending on their type.</a:t>
            </a:r>
          </a:p>
          <a:p>
            <a:pPr lvl="1"/>
            <a:r>
              <a:rPr lang="en-US" dirty="0" smtClean="0"/>
              <a:t>These functions can include </a:t>
            </a:r>
            <a:br>
              <a:rPr lang="en-US" dirty="0" smtClean="0"/>
            </a:br>
            <a:r>
              <a:rPr lang="en-US" dirty="0" smtClean="0"/>
              <a:t>detection of the pathogen, </a:t>
            </a:r>
            <a:br>
              <a:rPr lang="en-US" dirty="0" smtClean="0"/>
            </a:br>
            <a:r>
              <a:rPr lang="en-US" dirty="0" smtClean="0"/>
              <a:t>breakdown, elimination, and </a:t>
            </a:r>
            <a:br>
              <a:rPr lang="en-US" dirty="0" smtClean="0"/>
            </a:br>
            <a:r>
              <a:rPr lang="en-US" dirty="0" smtClean="0"/>
              <a:t>recovery </a:t>
            </a:r>
          </a:p>
        </p:txBody>
      </p:sp>
      <p:pic>
        <p:nvPicPr>
          <p:cNvPr id="1026" name="Picture 2" descr="http://upload.wikimedia.org/wikipedia/commons/thumb/2/2d/Antibody.svg/255px-Antibody.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2286000"/>
            <a:ext cx="3076574" cy="43434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6743296" y="6627168"/>
            <a:ext cx="1486304" cy="230832"/>
          </a:xfrm>
          <a:prstGeom prst="rect">
            <a:avLst/>
          </a:prstGeom>
        </p:spPr>
        <p:txBody>
          <a:bodyPr wrap="none">
            <a:spAutoFit/>
          </a:bodyPr>
          <a:lstStyle/>
          <a:p>
            <a:r>
              <a:rPr lang="en-US" sz="900" i="1" dirty="0" smtClean="0"/>
              <a:t>Source: en.wikipedia.org</a:t>
            </a:r>
            <a:endParaRPr lang="en-US" sz="900" i="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Antigen</a:t>
            </a:r>
            <a:endParaRPr lang="en-US" dirty="0"/>
          </a:p>
        </p:txBody>
      </p:sp>
      <p:sp>
        <p:nvSpPr>
          <p:cNvPr id="3" name="Content Placeholder 2"/>
          <p:cNvSpPr>
            <a:spLocks noGrp="1"/>
          </p:cNvSpPr>
          <p:nvPr>
            <p:ph idx="1"/>
          </p:nvPr>
        </p:nvSpPr>
        <p:spPr/>
        <p:txBody>
          <a:bodyPr/>
          <a:lstStyle/>
          <a:p>
            <a:r>
              <a:rPr lang="en-US" dirty="0"/>
              <a:t>An </a:t>
            </a:r>
            <a:r>
              <a:rPr lang="en-US" u="sng" dirty="0"/>
              <a:t>antigen</a:t>
            </a:r>
            <a:r>
              <a:rPr lang="en-US" dirty="0"/>
              <a:t> is short for “Antibody Generator”.  </a:t>
            </a:r>
          </a:p>
          <a:p>
            <a:pPr lvl="1"/>
            <a:r>
              <a:rPr lang="en-US" dirty="0"/>
              <a:t>An antigen is the </a:t>
            </a:r>
            <a:r>
              <a:rPr lang="en-US" dirty="0" smtClean="0"/>
              <a:t>pathogen or part of the pathogen that </a:t>
            </a:r>
            <a:r>
              <a:rPr lang="en-US" dirty="0"/>
              <a:t>caused the formation of an antibody. </a:t>
            </a:r>
          </a:p>
          <a:p>
            <a:pPr lvl="1"/>
            <a:r>
              <a:rPr lang="en-US" dirty="0"/>
              <a:t>Common antigens are microbes, </a:t>
            </a:r>
            <a:r>
              <a:rPr lang="en-US" dirty="0" smtClean="0"/>
              <a:t/>
            </a:r>
            <a:br>
              <a:rPr lang="en-US" dirty="0" smtClean="0"/>
            </a:br>
            <a:r>
              <a:rPr lang="en-US" dirty="0" smtClean="0"/>
              <a:t>venom</a:t>
            </a:r>
            <a:r>
              <a:rPr lang="en-US" dirty="0"/>
              <a:t>, toxins, and </a:t>
            </a:r>
            <a:r>
              <a:rPr lang="en-US" dirty="0" smtClean="0"/>
              <a:t>proteins</a:t>
            </a:r>
            <a:r>
              <a:rPr lang="en-US" dirty="0"/>
              <a:t>. </a:t>
            </a:r>
            <a:endParaRPr lang="en-US" dirty="0" smtClean="0"/>
          </a:p>
          <a:p>
            <a:pPr lvl="1"/>
            <a:r>
              <a:rPr lang="en-US" dirty="0" smtClean="0"/>
              <a:t>The presence of an antigen in the </a:t>
            </a:r>
            <a:br>
              <a:rPr lang="en-US" dirty="0" smtClean="0"/>
            </a:br>
            <a:r>
              <a:rPr lang="en-US" dirty="0" smtClean="0"/>
              <a:t>host’s body causes an </a:t>
            </a:r>
            <a:r>
              <a:rPr lang="en-US" u="sng" dirty="0" smtClean="0"/>
              <a:t>immune </a:t>
            </a:r>
            <a:br>
              <a:rPr lang="en-US" u="sng" dirty="0" smtClean="0"/>
            </a:br>
            <a:r>
              <a:rPr lang="en-US" u="sng" dirty="0" smtClean="0"/>
              <a:t>response</a:t>
            </a:r>
            <a:r>
              <a:rPr lang="en-US" dirty="0" smtClean="0"/>
              <a:t>; this response enables </a:t>
            </a:r>
            <a:br>
              <a:rPr lang="en-US" dirty="0" smtClean="0"/>
            </a:br>
            <a:r>
              <a:rPr lang="en-US" dirty="0" smtClean="0"/>
              <a:t>the body to kill off the invading </a:t>
            </a:r>
            <a:br>
              <a:rPr lang="en-US" dirty="0" smtClean="0"/>
            </a:br>
            <a:r>
              <a:rPr lang="en-US" dirty="0" smtClean="0"/>
              <a:t>pathogen. </a:t>
            </a:r>
            <a:endParaRPr lang="en-US" dirty="0"/>
          </a:p>
          <a:p>
            <a:endParaRPr lang="en-US" dirty="0"/>
          </a:p>
        </p:txBody>
      </p:sp>
      <p:pic>
        <p:nvPicPr>
          <p:cNvPr id="4" name="Picture 2" descr="http://upload.wikimedia.org/wikipedia/commons/thumb/2/2d/Antibody.svg/255px-Antibody.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2286000"/>
            <a:ext cx="3076574" cy="43434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6743296" y="6627168"/>
            <a:ext cx="1486304" cy="230832"/>
          </a:xfrm>
          <a:prstGeom prst="rect">
            <a:avLst/>
          </a:prstGeom>
        </p:spPr>
        <p:txBody>
          <a:bodyPr wrap="none">
            <a:spAutoFit/>
          </a:bodyPr>
          <a:lstStyle/>
          <a:p>
            <a:r>
              <a:rPr lang="en-US" sz="900" i="1" dirty="0" smtClean="0"/>
              <a:t>Source: en.wikipedia.org</a:t>
            </a:r>
            <a:endParaRPr lang="en-US" sz="900" i="1" dirty="0"/>
          </a:p>
        </p:txBody>
      </p:sp>
    </p:spTree>
    <p:extLst>
      <p:ext uri="{BB962C8B-B14F-4D97-AF65-F5344CB8AC3E}">
        <p14:creationId xmlns:p14="http://schemas.microsoft.com/office/powerpoint/2010/main" val="30358676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dreamstime.com/influenza-flu-virus-structure-thumb925298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800" y="4886324"/>
            <a:ext cx="2017059" cy="197167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fontScale="90000"/>
          </a:bodyPr>
          <a:lstStyle/>
          <a:p>
            <a:r>
              <a:rPr lang="en-US" dirty="0" smtClean="0"/>
              <a:t>How does a Pathogen Become Virulent?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Many pathogens came from formerly harmless microbes that did not cause </a:t>
            </a:r>
            <a:r>
              <a:rPr lang="en-US" dirty="0" smtClean="0"/>
              <a:t>disease. </a:t>
            </a:r>
            <a:endParaRPr lang="en-US" dirty="0" smtClean="0"/>
          </a:p>
          <a:p>
            <a:endParaRPr lang="en-US" dirty="0"/>
          </a:p>
          <a:p>
            <a:r>
              <a:rPr lang="en-US" dirty="0" smtClean="0"/>
              <a:t>As they acquired mutations, changes to their function were created.</a:t>
            </a:r>
          </a:p>
          <a:p>
            <a:pPr lvl="1"/>
            <a:r>
              <a:rPr lang="en-US" dirty="0" smtClean="0"/>
              <a:t>Most of these changes were not helpful to the microbe.</a:t>
            </a:r>
          </a:p>
          <a:p>
            <a:pPr lvl="1"/>
            <a:r>
              <a:rPr lang="en-US" dirty="0" smtClean="0"/>
              <a:t>Sometimes, however, a change may enable the microbe to produce a protein that aids in its ability to attack a host.</a:t>
            </a:r>
          </a:p>
          <a:p>
            <a:pPr lvl="1"/>
            <a:r>
              <a:rPr lang="en-US" dirty="0" smtClean="0"/>
              <a:t>The changed protein often becomes the antigen that is recognized by the immune system in immune hosts. </a:t>
            </a:r>
            <a:br>
              <a:rPr lang="en-US" dirty="0" smtClean="0"/>
            </a:br>
            <a:r>
              <a:rPr lang="en-US" dirty="0" smtClean="0"/>
              <a:t> </a:t>
            </a:r>
          </a:p>
          <a:p>
            <a:r>
              <a:rPr lang="en-US" dirty="0" smtClean="0"/>
              <a:t>The less genetic material a microbe has, the faster it can mutate and form pathogenic forms. </a:t>
            </a:r>
          </a:p>
          <a:p>
            <a:pPr lvl="1"/>
            <a:r>
              <a:rPr lang="en-US" dirty="0" smtClean="0"/>
              <a:t>E.g. the flu virus will change from </a:t>
            </a:r>
            <a:br>
              <a:rPr lang="en-US" dirty="0" smtClean="0"/>
            </a:br>
            <a:r>
              <a:rPr lang="en-US" dirty="0" smtClean="0"/>
              <a:t>year to year and even month to month.</a:t>
            </a:r>
          </a:p>
          <a:p>
            <a:pPr lvl="1"/>
            <a:r>
              <a:rPr lang="en-US" dirty="0" smtClean="0"/>
              <a:t>Bacterial diseases change less quickly </a:t>
            </a:r>
            <a:br>
              <a:rPr lang="en-US" dirty="0" smtClean="0"/>
            </a:br>
            <a:r>
              <a:rPr lang="en-US" dirty="0" smtClean="0"/>
              <a:t>because they have more genetic material. </a:t>
            </a:r>
            <a:endParaRPr lang="en-US" dirty="0"/>
          </a:p>
        </p:txBody>
      </p:sp>
    </p:spTree>
    <p:extLst>
      <p:ext uri="{BB962C8B-B14F-4D97-AF65-F5344CB8AC3E}">
        <p14:creationId xmlns:p14="http://schemas.microsoft.com/office/powerpoint/2010/main" val="18810664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46376"/>
            <a:ext cx="7239000" cy="1143000"/>
          </a:xfrm>
        </p:spPr>
        <p:txBody>
          <a:bodyPr/>
          <a:lstStyle/>
          <a:p>
            <a:r>
              <a:rPr lang="en-US" dirty="0" smtClean="0"/>
              <a:t>Disease Triangles</a:t>
            </a:r>
            <a:endParaRPr lang="en-US" dirty="0"/>
          </a:p>
        </p:txBody>
      </p:sp>
      <p:sp>
        <p:nvSpPr>
          <p:cNvPr id="3" name="Content Placeholder 2"/>
          <p:cNvSpPr>
            <a:spLocks noGrp="1"/>
          </p:cNvSpPr>
          <p:nvPr>
            <p:ph idx="1"/>
          </p:nvPr>
        </p:nvSpPr>
        <p:spPr>
          <a:xfrm>
            <a:off x="228600" y="1143000"/>
            <a:ext cx="7239000" cy="4846320"/>
          </a:xfrm>
        </p:spPr>
        <p:txBody>
          <a:bodyPr>
            <a:normAutofit/>
          </a:bodyPr>
          <a:lstStyle/>
          <a:p>
            <a:r>
              <a:rPr lang="en-US" dirty="0" smtClean="0"/>
              <a:t>In order for a disease to occur, three elements must be present</a:t>
            </a:r>
          </a:p>
          <a:p>
            <a:pPr lvl="1"/>
            <a:r>
              <a:rPr lang="en-US" dirty="0" smtClean="0"/>
              <a:t>1. A host to become</a:t>
            </a:r>
            <a:br>
              <a:rPr lang="en-US" dirty="0" smtClean="0"/>
            </a:br>
            <a:r>
              <a:rPr lang="en-US" dirty="0" smtClean="0"/>
              <a:t> infected</a:t>
            </a:r>
          </a:p>
          <a:p>
            <a:pPr lvl="1"/>
            <a:r>
              <a:rPr lang="en-US" dirty="0" smtClean="0"/>
              <a:t>2. A pathogen to </a:t>
            </a:r>
            <a:br>
              <a:rPr lang="en-US" dirty="0" smtClean="0"/>
            </a:br>
            <a:r>
              <a:rPr lang="en-US" dirty="0" smtClean="0"/>
              <a:t>cause infection</a:t>
            </a:r>
          </a:p>
          <a:p>
            <a:pPr lvl="1"/>
            <a:r>
              <a:rPr lang="en-US" dirty="0" smtClean="0"/>
              <a:t>3. An environment </a:t>
            </a:r>
            <a:br>
              <a:rPr lang="en-US" dirty="0" smtClean="0"/>
            </a:br>
            <a:r>
              <a:rPr lang="en-US" dirty="0" smtClean="0"/>
              <a:t>conducive to the </a:t>
            </a:r>
            <a:br>
              <a:rPr lang="en-US" dirty="0" smtClean="0"/>
            </a:br>
            <a:r>
              <a:rPr lang="en-US" dirty="0" smtClean="0"/>
              <a:t>transmission of the </a:t>
            </a:r>
            <a:br>
              <a:rPr lang="en-US" dirty="0" smtClean="0"/>
            </a:br>
            <a:r>
              <a:rPr lang="en-US" dirty="0" smtClean="0"/>
              <a:t>pathogen into the </a:t>
            </a:r>
            <a:br>
              <a:rPr lang="en-US" dirty="0" smtClean="0"/>
            </a:br>
            <a:r>
              <a:rPr lang="en-US" dirty="0" smtClean="0"/>
              <a:t>host’s body</a:t>
            </a:r>
            <a:endParaRPr lang="en-US" dirty="0"/>
          </a:p>
        </p:txBody>
      </p:sp>
      <p:pic>
        <p:nvPicPr>
          <p:cNvPr id="4098" name="Picture 2" descr="http://www.plantpath.wisc.edu/PDDCEducation/mastergardener/images/Slide002.gif"/>
          <p:cNvPicPr>
            <a:picLocks noChangeAspect="1" noChangeArrowheads="1"/>
          </p:cNvPicPr>
          <p:nvPr/>
        </p:nvPicPr>
        <p:blipFill>
          <a:blip r:embed="rId2" cstate="print"/>
          <a:srcRect l="14889" t="28074" r="10444" b="4370"/>
          <a:stretch>
            <a:fillRect/>
          </a:stretch>
        </p:blipFill>
        <p:spPr bwMode="auto">
          <a:xfrm>
            <a:off x="3886200" y="2286000"/>
            <a:ext cx="5106455" cy="365760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 Disease Occurs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 order for a disease to occur, we must have three factors present:</a:t>
            </a:r>
          </a:p>
          <a:p>
            <a:pPr lvl="1"/>
            <a:r>
              <a:rPr lang="en-US" dirty="0" smtClean="0"/>
              <a:t>1. A pathogen must be present and thriving in the environment of the host.</a:t>
            </a:r>
          </a:p>
          <a:p>
            <a:pPr lvl="2"/>
            <a:r>
              <a:rPr lang="en-US" dirty="0" smtClean="0"/>
              <a:t>If there is no pathogen, there is nothing that can cause the disease. If the pathogen cannot survive in the environment for very long, it is less likely to cause a disease. </a:t>
            </a:r>
          </a:p>
          <a:p>
            <a:pPr lvl="2"/>
            <a:endParaRPr lang="en-US" dirty="0" smtClean="0"/>
          </a:p>
          <a:p>
            <a:pPr lvl="1"/>
            <a:r>
              <a:rPr lang="en-US" dirty="0" smtClean="0"/>
              <a:t>2. The pathogen must be virulent</a:t>
            </a:r>
          </a:p>
          <a:p>
            <a:pPr lvl="2"/>
            <a:r>
              <a:rPr lang="en-US" dirty="0"/>
              <a:t>Microbes are constantly invading the human body but few make it past the human defense </a:t>
            </a:r>
            <a:r>
              <a:rPr lang="en-US" dirty="0" smtClean="0"/>
              <a:t>system</a:t>
            </a:r>
          </a:p>
          <a:p>
            <a:pPr lvl="2"/>
            <a:r>
              <a:rPr lang="en-US" dirty="0" smtClean="0"/>
              <a:t>A microbe must be virulent enough to overcome the host’s immune system.</a:t>
            </a:r>
            <a:br>
              <a:rPr lang="en-US" dirty="0" smtClean="0"/>
            </a:br>
            <a:endParaRPr lang="en-US" dirty="0" smtClean="0"/>
          </a:p>
          <a:p>
            <a:pPr lvl="1"/>
            <a:r>
              <a:rPr lang="en-US" dirty="0"/>
              <a:t>3</a:t>
            </a:r>
            <a:r>
              <a:rPr lang="en-US" dirty="0" smtClean="0"/>
              <a:t>. The host must be susceptible.  </a:t>
            </a:r>
          </a:p>
          <a:p>
            <a:pPr lvl="2"/>
            <a:r>
              <a:rPr lang="en-US" dirty="0" smtClean="0"/>
              <a:t>The host must have either an immune system that cannot destroy the pathogen on contact, allowing that pathogen to invade its tissue.  </a:t>
            </a:r>
            <a:endParaRPr lang="en-US" dirty="0"/>
          </a:p>
        </p:txBody>
      </p:sp>
    </p:spTree>
    <p:extLst>
      <p:ext uri="{BB962C8B-B14F-4D97-AF65-F5344CB8AC3E}">
        <p14:creationId xmlns:p14="http://schemas.microsoft.com/office/powerpoint/2010/main" val="27753891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Factors</a:t>
            </a:r>
            <a:endParaRPr lang="en-US" dirty="0"/>
          </a:p>
        </p:txBody>
      </p:sp>
      <p:sp>
        <p:nvSpPr>
          <p:cNvPr id="3" name="Content Placeholder 2"/>
          <p:cNvSpPr>
            <a:spLocks noGrp="1"/>
          </p:cNvSpPr>
          <p:nvPr>
            <p:ph idx="1"/>
          </p:nvPr>
        </p:nvSpPr>
        <p:spPr/>
        <p:txBody>
          <a:bodyPr>
            <a:normAutofit lnSpcReduction="10000"/>
          </a:bodyPr>
          <a:lstStyle/>
          <a:p>
            <a:r>
              <a:rPr lang="en-US" dirty="0" smtClean="0"/>
              <a:t>Many factors affect the spread of disease by affecting the host, the environment, the pathogen, or all of the above.</a:t>
            </a:r>
          </a:p>
          <a:p>
            <a:r>
              <a:rPr lang="en-US" dirty="0" smtClean="0"/>
              <a:t>These include:</a:t>
            </a:r>
          </a:p>
          <a:p>
            <a:pPr lvl="1"/>
            <a:r>
              <a:rPr lang="en-US" u="sng" dirty="0" smtClean="0"/>
              <a:t>Crowding</a:t>
            </a:r>
            <a:r>
              <a:rPr lang="en-US" dirty="0" smtClean="0"/>
              <a:t> – the more individuals in an area, the more a disease can occur and spread.</a:t>
            </a:r>
          </a:p>
          <a:p>
            <a:pPr lvl="1"/>
            <a:r>
              <a:rPr lang="en-US" u="sng" dirty="0" smtClean="0"/>
              <a:t>Weather</a:t>
            </a:r>
            <a:r>
              <a:rPr lang="en-US" dirty="0" smtClean="0"/>
              <a:t> – some conditions favor the growth and reproduction of a pathogen (usually warm and wet environments cause diseases to grow more quickly)</a:t>
            </a:r>
          </a:p>
          <a:p>
            <a:pPr lvl="1"/>
            <a:r>
              <a:rPr lang="en-US" u="sng" dirty="0" smtClean="0"/>
              <a:t>Hygiene</a:t>
            </a:r>
            <a:r>
              <a:rPr lang="en-US" dirty="0" smtClean="0"/>
              <a:t> – the less sterile and less clean an environment, the more that disease can spread.</a:t>
            </a:r>
          </a:p>
          <a:p>
            <a:pPr lvl="1"/>
            <a:r>
              <a:rPr lang="en-US" u="sng" dirty="0" smtClean="0"/>
              <a:t>Vectors</a:t>
            </a:r>
            <a:r>
              <a:rPr lang="en-US" dirty="0" smtClean="0"/>
              <a:t> – the presence of mice, mosquitoes, flies, and other common vectors increases the spread of disease. </a:t>
            </a:r>
            <a:endParaRPr lang="en-US" dirty="0"/>
          </a:p>
        </p:txBody>
      </p:sp>
    </p:spTree>
    <p:extLst>
      <p:ext uri="{BB962C8B-B14F-4D97-AF65-F5344CB8AC3E}">
        <p14:creationId xmlns:p14="http://schemas.microsoft.com/office/powerpoint/2010/main" val="41278230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www.catawbaschools.net/departments/ss/nurses/Clip%20Art/sickbed.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1200" y="4648200"/>
            <a:ext cx="2133600" cy="221618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What is “Health”?</a:t>
            </a:r>
            <a:endParaRPr lang="en-US" dirty="0"/>
          </a:p>
        </p:txBody>
      </p:sp>
      <p:sp>
        <p:nvSpPr>
          <p:cNvPr id="3" name="Content Placeholder 2"/>
          <p:cNvSpPr>
            <a:spLocks noGrp="1"/>
          </p:cNvSpPr>
          <p:nvPr>
            <p:ph idx="1"/>
          </p:nvPr>
        </p:nvSpPr>
        <p:spPr/>
        <p:txBody>
          <a:bodyPr>
            <a:normAutofit fontScale="85000" lnSpcReduction="20000"/>
          </a:bodyPr>
          <a:lstStyle/>
          <a:p>
            <a:r>
              <a:rPr lang="en-US" u="sng" dirty="0" smtClean="0"/>
              <a:t>Health</a:t>
            </a:r>
            <a:r>
              <a:rPr lang="en-US" dirty="0" smtClean="0"/>
              <a:t> is a state of an individual living in complete harmony with its environment. </a:t>
            </a:r>
          </a:p>
          <a:p>
            <a:pPr lvl="1"/>
            <a:r>
              <a:rPr lang="en-US" dirty="0" smtClean="0"/>
              <a:t>It is not fighting unusual circumstances to maintain a physiological normal state of being</a:t>
            </a:r>
          </a:p>
          <a:p>
            <a:pPr lvl="1"/>
            <a:r>
              <a:rPr lang="en-US" dirty="0" smtClean="0"/>
              <a:t>Simply put, it is functioning as it would normally function</a:t>
            </a:r>
          </a:p>
          <a:p>
            <a:pPr lvl="1"/>
            <a:r>
              <a:rPr lang="en-US" dirty="0" smtClean="0"/>
              <a:t>It is “normal”</a:t>
            </a:r>
          </a:p>
          <a:p>
            <a:r>
              <a:rPr lang="en-US" dirty="0" smtClean="0"/>
              <a:t>What is normal?</a:t>
            </a:r>
          </a:p>
          <a:p>
            <a:pPr lvl="1"/>
            <a:r>
              <a:rPr lang="en-US" u="sng" dirty="0" smtClean="0"/>
              <a:t>Normal</a:t>
            </a:r>
            <a:r>
              <a:rPr lang="en-US" dirty="0" smtClean="0"/>
              <a:t> here is defined as measures of health that fall within predictable routine ranges</a:t>
            </a:r>
          </a:p>
          <a:p>
            <a:pPr lvl="1"/>
            <a:r>
              <a:rPr lang="en-US" dirty="0" smtClean="0"/>
              <a:t>It is where your temp, HR, breathing, etc. would fall on average for that species under regular circumstances</a:t>
            </a:r>
          </a:p>
          <a:p>
            <a:r>
              <a:rPr lang="en-US" dirty="0" smtClean="0"/>
              <a:t>For example, a normal temperature for humans is 98.6</a:t>
            </a:r>
            <a:r>
              <a:rPr lang="en-US" baseline="30000" dirty="0" smtClean="0"/>
              <a:t>o</a:t>
            </a:r>
            <a:r>
              <a:rPr lang="en-US" dirty="0" smtClean="0"/>
              <a:t> F </a:t>
            </a:r>
          </a:p>
          <a:p>
            <a:pPr lvl="1"/>
            <a:r>
              <a:rPr lang="en-US" dirty="0" smtClean="0"/>
              <a:t>However, some people fall out of the </a:t>
            </a:r>
            <a:br>
              <a:rPr lang="en-US" dirty="0" smtClean="0"/>
            </a:br>
            <a:r>
              <a:rPr lang="en-US" dirty="0" smtClean="0"/>
              <a:t>“normal” range where most people lie.</a:t>
            </a:r>
          </a:p>
          <a:p>
            <a:pPr lvl="1"/>
            <a:r>
              <a:rPr lang="en-US" dirty="0" smtClean="0"/>
              <a:t>Their “normal” is abnormal; so long as </a:t>
            </a:r>
            <a:br>
              <a:rPr lang="en-US" dirty="0" smtClean="0"/>
            </a:br>
            <a:r>
              <a:rPr lang="en-US" dirty="0" smtClean="0"/>
              <a:t>their vitals are within their normal range, </a:t>
            </a:r>
            <a:br>
              <a:rPr lang="en-US" dirty="0" smtClean="0"/>
            </a:br>
            <a:r>
              <a:rPr lang="en-US" dirty="0" smtClean="0"/>
              <a:t>they are healthy. </a:t>
            </a:r>
            <a:endParaRPr lang="en-US" dirty="0"/>
          </a:p>
        </p:txBody>
      </p:sp>
      <p:sp>
        <p:nvSpPr>
          <p:cNvPr id="4" name="Rectangle 3"/>
          <p:cNvSpPr/>
          <p:nvPr/>
        </p:nvSpPr>
        <p:spPr>
          <a:xfrm>
            <a:off x="5334000" y="6619771"/>
            <a:ext cx="1628972" cy="230832"/>
          </a:xfrm>
          <a:prstGeom prst="rect">
            <a:avLst/>
          </a:prstGeom>
        </p:spPr>
        <p:txBody>
          <a:bodyPr wrap="none">
            <a:spAutoFit/>
          </a:bodyPr>
          <a:lstStyle/>
          <a:p>
            <a:r>
              <a:rPr lang="en-US" sz="900" dirty="0" smtClean="0"/>
              <a:t>Source: </a:t>
            </a:r>
            <a:r>
              <a:rPr lang="en-US" sz="900" i="1" dirty="0" smtClean="0"/>
              <a:t>catawbaschools.net</a:t>
            </a:r>
            <a:endParaRPr lang="en-US" sz="900" i="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Preventing a Disease</a:t>
            </a:r>
            <a:endParaRPr lang="en-US" dirty="0"/>
          </a:p>
        </p:txBody>
      </p:sp>
      <p:sp>
        <p:nvSpPr>
          <p:cNvPr id="3" name="Content Placeholder 2"/>
          <p:cNvSpPr>
            <a:spLocks noGrp="1"/>
          </p:cNvSpPr>
          <p:nvPr>
            <p:ph idx="1"/>
          </p:nvPr>
        </p:nvSpPr>
        <p:spPr/>
        <p:txBody>
          <a:bodyPr/>
          <a:lstStyle/>
          <a:p>
            <a:r>
              <a:rPr lang="en-US" dirty="0" smtClean="0"/>
              <a:t>Many methods exist to prevent a pathogen from causing a disease, including:</a:t>
            </a:r>
          </a:p>
          <a:p>
            <a:pPr lvl="1"/>
            <a:r>
              <a:rPr lang="en-US" u="sng" dirty="0" smtClean="0"/>
              <a:t>Health</a:t>
            </a:r>
            <a:r>
              <a:rPr lang="en-US" dirty="0" smtClean="0"/>
              <a:t> – healthy individuals are less susceptible and better capable of fighting off pathogens. Proper diet, nutrition, adequate levels of sleep, proper temperature, and minimal stress will aid the immune systems of individuals.</a:t>
            </a:r>
          </a:p>
          <a:p>
            <a:pPr lvl="1"/>
            <a:r>
              <a:rPr lang="en-US" u="sng" dirty="0" smtClean="0"/>
              <a:t>Immunization</a:t>
            </a:r>
            <a:r>
              <a:rPr lang="en-US" dirty="0" smtClean="0"/>
              <a:t> – if 75% or more of a population is vaccinated against a disease, a disease usually cannot spread. </a:t>
            </a:r>
          </a:p>
          <a:p>
            <a:pPr lvl="1"/>
            <a:r>
              <a:rPr lang="en-US" u="sng" dirty="0" smtClean="0"/>
              <a:t>Sanitation</a:t>
            </a:r>
            <a:r>
              <a:rPr lang="en-US" dirty="0" smtClean="0"/>
              <a:t> – clean environments are not favorable for the spread of disease. </a:t>
            </a:r>
          </a:p>
          <a:p>
            <a:pPr lvl="1"/>
            <a:r>
              <a:rPr lang="en-US" u="sng" dirty="0" smtClean="0"/>
              <a:t>Low population densities </a:t>
            </a:r>
            <a:r>
              <a:rPr lang="en-US" dirty="0" smtClean="0"/>
              <a:t>– the less densely populated an area, the lower the chance of a disease epidemic. </a:t>
            </a:r>
            <a:endParaRPr lang="en-US" dirty="0"/>
          </a:p>
        </p:txBody>
      </p:sp>
    </p:spTree>
    <p:extLst>
      <p:ext uri="{BB962C8B-B14F-4D97-AF65-F5344CB8AC3E}">
        <p14:creationId xmlns:p14="http://schemas.microsoft.com/office/powerpoint/2010/main" val="38535444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Sanitation</a:t>
            </a:r>
            <a:endParaRPr lang="en-US" dirty="0"/>
          </a:p>
        </p:txBody>
      </p:sp>
      <p:sp>
        <p:nvSpPr>
          <p:cNvPr id="3" name="Content Placeholder 2"/>
          <p:cNvSpPr>
            <a:spLocks noGrp="1"/>
          </p:cNvSpPr>
          <p:nvPr>
            <p:ph idx="1"/>
          </p:nvPr>
        </p:nvSpPr>
        <p:spPr/>
        <p:txBody>
          <a:bodyPr/>
          <a:lstStyle/>
          <a:p>
            <a:r>
              <a:rPr lang="en-US" dirty="0" smtClean="0"/>
              <a:t>A disease cannot occur if the pathogen that causes the disease is not present </a:t>
            </a:r>
          </a:p>
          <a:p>
            <a:pPr lvl="1"/>
            <a:r>
              <a:rPr lang="en-US" dirty="0" smtClean="0"/>
              <a:t>For example, no one in this school has small pox right now because no one is exposed to the small pox virus.</a:t>
            </a:r>
          </a:p>
          <a:p>
            <a:pPr lvl="1"/>
            <a:endParaRPr lang="en-US" dirty="0" smtClean="0"/>
          </a:p>
          <a:p>
            <a:r>
              <a:rPr lang="en-US" dirty="0" smtClean="0"/>
              <a:t>Sanitation &amp; hygiene reduces the impact of the environment in causing disease by reducing the ability of the pathogenic microbe to reproduce and transmit.</a:t>
            </a:r>
          </a:p>
          <a:p>
            <a:pPr lvl="1"/>
            <a:r>
              <a:rPr lang="en-US" dirty="0" smtClean="0"/>
              <a:t>Reducing dirt, moisture, pests, and other pathogen-supporting elements from the environment reduces the likelihood of a disease from occurring. </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Sanitation Measures</a:t>
            </a:r>
            <a:endParaRPr lang="en-US" dirty="0"/>
          </a:p>
        </p:txBody>
      </p:sp>
      <p:sp>
        <p:nvSpPr>
          <p:cNvPr id="3" name="Content Placeholder 2"/>
          <p:cNvSpPr>
            <a:spLocks noGrp="1"/>
          </p:cNvSpPr>
          <p:nvPr>
            <p:ph idx="1"/>
          </p:nvPr>
        </p:nvSpPr>
        <p:spPr/>
        <p:txBody>
          <a:bodyPr>
            <a:normAutofit/>
          </a:bodyPr>
          <a:lstStyle/>
          <a:p>
            <a:r>
              <a:rPr lang="en-US" dirty="0" smtClean="0"/>
              <a:t>Dead animals, waste, and refuse should be removed quickly from an agricultural operation.</a:t>
            </a:r>
          </a:p>
          <a:p>
            <a:r>
              <a:rPr lang="en-US" dirty="0" smtClean="0"/>
              <a:t>Carcasses should be buried with at least 6 feet of soil; removal from the property is preferred</a:t>
            </a:r>
          </a:p>
          <a:p>
            <a:r>
              <a:rPr lang="en-US" dirty="0" smtClean="0"/>
              <a:t>Low areas or mud holes should be filled or fenced off; these are areas ripe for disease transmission</a:t>
            </a:r>
          </a:p>
          <a:p>
            <a:r>
              <a:rPr lang="en-US" dirty="0" smtClean="0"/>
              <a:t>Water supplies should be regularly refreshed and contain cool, clean water</a:t>
            </a:r>
          </a:p>
          <a:p>
            <a:pPr lvl="1"/>
            <a:r>
              <a:rPr lang="en-US" dirty="0" smtClean="0"/>
              <a:t>Stagnant water is a common transmission and growing stage for disease-causing pathogens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Sanitation Measures</a:t>
            </a:r>
            <a:endParaRPr lang="en-US" dirty="0"/>
          </a:p>
        </p:txBody>
      </p:sp>
      <p:sp>
        <p:nvSpPr>
          <p:cNvPr id="3" name="Content Placeholder 2"/>
          <p:cNvSpPr>
            <a:spLocks noGrp="1"/>
          </p:cNvSpPr>
          <p:nvPr>
            <p:ph idx="1"/>
          </p:nvPr>
        </p:nvSpPr>
        <p:spPr/>
        <p:txBody>
          <a:bodyPr/>
          <a:lstStyle/>
          <a:p>
            <a:r>
              <a:rPr lang="en-US" dirty="0" smtClean="0"/>
              <a:t>Pens and holding areas should be cleaned daily</a:t>
            </a:r>
          </a:p>
          <a:p>
            <a:r>
              <a:rPr lang="en-US" dirty="0" smtClean="0"/>
              <a:t>Bedding packs should have minimal moisture</a:t>
            </a:r>
          </a:p>
          <a:p>
            <a:r>
              <a:rPr lang="en-US" dirty="0" smtClean="0"/>
              <a:t>Sunlight is an effective killer of microbes; facilities should be well-lighted and have access to fresh air flow</a:t>
            </a:r>
          </a:p>
          <a:p>
            <a:r>
              <a:rPr lang="en-US" dirty="0" smtClean="0"/>
              <a:t>Pasture rotation can help minimize the harboring of disease in the soil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Disease Epidemics</a:t>
            </a:r>
            <a:endParaRPr lang="en-US" dirty="0"/>
          </a:p>
        </p:txBody>
      </p:sp>
      <p:sp>
        <p:nvSpPr>
          <p:cNvPr id="3" name="Content Placeholder 2"/>
          <p:cNvSpPr>
            <a:spLocks noGrp="1"/>
          </p:cNvSpPr>
          <p:nvPr>
            <p:ph idx="1"/>
          </p:nvPr>
        </p:nvSpPr>
        <p:spPr/>
        <p:txBody>
          <a:bodyPr>
            <a:normAutofit fontScale="92500" lnSpcReduction="10000"/>
          </a:bodyPr>
          <a:lstStyle/>
          <a:p>
            <a:r>
              <a:rPr lang="en-US" dirty="0"/>
              <a:t>Sanitation &amp; </a:t>
            </a:r>
            <a:r>
              <a:rPr lang="en-US" dirty="0" smtClean="0"/>
              <a:t>hygiene measures on a farm are vital in order to prevent a disease epidemic.</a:t>
            </a:r>
          </a:p>
          <a:p>
            <a:pPr lvl="1"/>
            <a:r>
              <a:rPr lang="en-US" dirty="0" smtClean="0"/>
              <a:t>An </a:t>
            </a:r>
            <a:r>
              <a:rPr lang="en-US" u="sng" dirty="0" smtClean="0"/>
              <a:t>epidemic</a:t>
            </a:r>
            <a:r>
              <a:rPr lang="en-US" dirty="0" smtClean="0"/>
              <a:t> is an increase in the number of cases of a particular disease that would normally occur in a given population. </a:t>
            </a:r>
          </a:p>
          <a:p>
            <a:pPr lvl="2"/>
            <a:r>
              <a:rPr lang="en-US" dirty="0" smtClean="0"/>
              <a:t>Usually an epidemic is a sudden, unanticipated event.</a:t>
            </a:r>
          </a:p>
          <a:p>
            <a:pPr lvl="2"/>
            <a:r>
              <a:rPr lang="en-US" dirty="0" smtClean="0"/>
              <a:t>An epidemic can also be known as an </a:t>
            </a:r>
            <a:r>
              <a:rPr lang="en-US" u="sng" dirty="0" smtClean="0"/>
              <a:t>outbreak</a:t>
            </a:r>
            <a:r>
              <a:rPr lang="en-US" dirty="0" smtClean="0"/>
              <a:t>.</a:t>
            </a:r>
            <a:br>
              <a:rPr lang="en-US" dirty="0" smtClean="0"/>
            </a:br>
            <a:endParaRPr lang="en-US" dirty="0" smtClean="0"/>
          </a:p>
          <a:p>
            <a:pPr lvl="1"/>
            <a:r>
              <a:rPr lang="en-US" dirty="0" smtClean="0"/>
              <a:t>Epidemics are cases of disease that exceed the endemic level of that disease.</a:t>
            </a:r>
          </a:p>
          <a:p>
            <a:pPr lvl="2"/>
            <a:r>
              <a:rPr lang="en-US" u="sng" dirty="0" smtClean="0"/>
              <a:t>Endemic</a:t>
            </a:r>
            <a:r>
              <a:rPr lang="en-US" dirty="0" smtClean="0"/>
              <a:t> refers to the usual amount of a disease found in a given population. </a:t>
            </a:r>
          </a:p>
          <a:p>
            <a:pPr lvl="2"/>
            <a:endParaRPr lang="en-US" u="sng" dirty="0" smtClean="0"/>
          </a:p>
          <a:p>
            <a:pPr lvl="1"/>
            <a:r>
              <a:rPr lang="en-US" dirty="0" smtClean="0"/>
              <a:t>An epidemic that gets out of control can lead to a </a:t>
            </a:r>
            <a:r>
              <a:rPr lang="en-US" u="sng" dirty="0" smtClean="0"/>
              <a:t>pandemic</a:t>
            </a:r>
            <a:r>
              <a:rPr lang="en-US" dirty="0" smtClean="0"/>
              <a:t>, a situation in which a disease spreads over multiple countries or even continents. </a:t>
            </a:r>
            <a:endParaRPr lang="en-US" dirty="0"/>
          </a:p>
        </p:txBody>
      </p:sp>
    </p:spTree>
    <p:extLst>
      <p:ext uri="{BB962C8B-B14F-4D97-AF65-F5344CB8AC3E}">
        <p14:creationId xmlns:p14="http://schemas.microsoft.com/office/powerpoint/2010/main" val="28050909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of </a:t>
            </a:r>
            <a:r>
              <a:rPr lang="en-US" dirty="0" err="1" smtClean="0"/>
              <a:t>EPidemics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Epidemics can be caused by a variety of factors. Some common causes of epidemics include: </a:t>
            </a:r>
          </a:p>
          <a:p>
            <a:pPr lvl="1"/>
            <a:r>
              <a:rPr lang="en-US" dirty="0" smtClean="0"/>
              <a:t>A change to a pathogen that makes it more virulent. </a:t>
            </a:r>
          </a:p>
          <a:p>
            <a:pPr lvl="1"/>
            <a:r>
              <a:rPr lang="en-US" dirty="0" smtClean="0"/>
              <a:t>Introduction of a pathogen to a place where it did not previously exist.</a:t>
            </a:r>
          </a:p>
          <a:p>
            <a:pPr lvl="1"/>
            <a:r>
              <a:rPr lang="en-US" dirty="0" smtClean="0"/>
              <a:t>Crowding of individuals in a population in a manner that increases the rate of exposure and transmission o to the pathogen. </a:t>
            </a:r>
          </a:p>
          <a:p>
            <a:pPr lvl="1"/>
            <a:r>
              <a:rPr lang="en-US" dirty="0" smtClean="0"/>
              <a:t>Conditions that weaken the immune systems of an entire population (such as weather, disasters, poor nutrition, etc.). </a:t>
            </a:r>
          </a:p>
          <a:p>
            <a:pPr lvl="1"/>
            <a:endParaRPr lang="en-US" dirty="0" smtClean="0"/>
          </a:p>
          <a:p>
            <a:r>
              <a:rPr lang="en-US" dirty="0" smtClean="0"/>
              <a:t>One of the most recent veterinary pandemics occurred in 2013 in the United States: </a:t>
            </a:r>
            <a:r>
              <a:rPr lang="en-US" dirty="0" err="1" smtClean="0"/>
              <a:t>PEDv</a:t>
            </a:r>
            <a:endParaRPr lang="en-US" dirty="0" smtClean="0"/>
          </a:p>
          <a:p>
            <a:pPr lvl="1"/>
            <a:r>
              <a:rPr lang="en-US" dirty="0" err="1" smtClean="0"/>
              <a:t>PEDv</a:t>
            </a:r>
            <a:r>
              <a:rPr lang="en-US" dirty="0" smtClean="0"/>
              <a:t> began as a disease that was endemic to Europe in the 1970s. It eventually became an epidemic in Europe, and then a pandemic that spread to Asia in the 1980s and then America in 2013.</a:t>
            </a:r>
          </a:p>
        </p:txBody>
      </p:sp>
    </p:spTree>
    <p:extLst>
      <p:ext uri="{BB962C8B-B14F-4D97-AF65-F5344CB8AC3E}">
        <p14:creationId xmlns:p14="http://schemas.microsoft.com/office/powerpoint/2010/main" val="32067435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Porcine Epidemic Diarrhea Virus (</a:t>
            </a:r>
            <a:r>
              <a:rPr lang="en-US" dirty="0" err="1" smtClean="0"/>
              <a:t>PED</a:t>
            </a:r>
            <a:r>
              <a:rPr lang="en-US" cap="none" dirty="0" err="1" smtClean="0"/>
              <a:t>v</a:t>
            </a:r>
            <a:r>
              <a:rPr lang="en-US" dirty="0" smtClean="0"/>
              <a:t>)</a:t>
            </a:r>
            <a:endParaRPr lang="en-US" dirty="0"/>
          </a:p>
        </p:txBody>
      </p:sp>
      <p:sp>
        <p:nvSpPr>
          <p:cNvPr id="3" name="Content Placeholder 2"/>
          <p:cNvSpPr>
            <a:spLocks noGrp="1"/>
          </p:cNvSpPr>
          <p:nvPr>
            <p:ph idx="1"/>
          </p:nvPr>
        </p:nvSpPr>
        <p:spPr/>
        <p:txBody>
          <a:bodyPr>
            <a:normAutofit fontScale="92500" lnSpcReduction="10000"/>
          </a:bodyPr>
          <a:lstStyle/>
          <a:p>
            <a:r>
              <a:rPr lang="en-US" dirty="0"/>
              <a:t>Porcine Epidemic Diarrhea (PED) virus was first </a:t>
            </a:r>
            <a:r>
              <a:rPr lang="en-US" dirty="0" smtClean="0"/>
              <a:t>observed </a:t>
            </a:r>
            <a:r>
              <a:rPr lang="en-US" dirty="0"/>
              <a:t>in the </a:t>
            </a:r>
            <a:r>
              <a:rPr lang="en-US" dirty="0" smtClean="0"/>
              <a:t>US in spring of 2013</a:t>
            </a:r>
            <a:r>
              <a:rPr lang="en-US" dirty="0"/>
              <a:t>. </a:t>
            </a:r>
            <a:endParaRPr lang="en-US" dirty="0" smtClean="0"/>
          </a:p>
          <a:p>
            <a:pPr lvl="1"/>
            <a:r>
              <a:rPr lang="en-US" dirty="0" err="1" smtClean="0"/>
              <a:t>PEDv</a:t>
            </a:r>
            <a:r>
              <a:rPr lang="en-US" dirty="0" smtClean="0"/>
              <a:t> is caused by a virus that infects the intestinal tissue and causes a 50-100% death rate among infected piglets. </a:t>
            </a:r>
          </a:p>
          <a:p>
            <a:pPr lvl="1"/>
            <a:r>
              <a:rPr lang="en-US" dirty="0" smtClean="0"/>
              <a:t>Adult pigs can be infected but rarely die. </a:t>
            </a:r>
          </a:p>
          <a:p>
            <a:pPr lvl="1"/>
            <a:r>
              <a:rPr lang="en-US" dirty="0" err="1" smtClean="0"/>
              <a:t>PEDv</a:t>
            </a:r>
            <a:r>
              <a:rPr lang="en-US" dirty="0" smtClean="0"/>
              <a:t> is spread by oral contact between pigs and by contact with infected feces.</a:t>
            </a:r>
          </a:p>
          <a:p>
            <a:r>
              <a:rPr lang="en-US" dirty="0" smtClean="0"/>
              <a:t>As of 2016, </a:t>
            </a:r>
            <a:r>
              <a:rPr lang="en-US" dirty="0" err="1" smtClean="0"/>
              <a:t>PEDv</a:t>
            </a:r>
            <a:r>
              <a:rPr lang="en-US" dirty="0" smtClean="0"/>
              <a:t> has been found in at least 27 states. </a:t>
            </a:r>
          </a:p>
          <a:p>
            <a:pPr lvl="1"/>
            <a:r>
              <a:rPr lang="en-US" dirty="0" smtClean="0"/>
              <a:t>At least 1 million US pigs have died from this disease so far.</a:t>
            </a:r>
            <a:endParaRPr lang="en-US" dirty="0"/>
          </a:p>
          <a:p>
            <a:r>
              <a:rPr lang="en-US" dirty="0" err="1" smtClean="0"/>
              <a:t>PEDv</a:t>
            </a:r>
            <a:r>
              <a:rPr lang="en-US" dirty="0" smtClean="0"/>
              <a:t> was common in Asia and Europe since the 1970s. </a:t>
            </a:r>
          </a:p>
          <a:p>
            <a:pPr lvl="1"/>
            <a:r>
              <a:rPr lang="en-US" dirty="0" smtClean="0"/>
              <a:t>Since the late 1990s, vaccine development and usage reduced the endemic levels of this disease in Asia. </a:t>
            </a:r>
          </a:p>
          <a:p>
            <a:pPr marL="292608" lvl="1" indent="0">
              <a:buNone/>
            </a:pPr>
            <a:endParaRPr lang="en-US" dirty="0" smtClean="0"/>
          </a:p>
          <a:p>
            <a:pPr lvl="1"/>
            <a:endParaRPr lang="en-US" dirty="0"/>
          </a:p>
        </p:txBody>
      </p:sp>
    </p:spTree>
    <p:extLst>
      <p:ext uri="{BB962C8B-B14F-4D97-AF65-F5344CB8AC3E}">
        <p14:creationId xmlns:p14="http://schemas.microsoft.com/office/powerpoint/2010/main" val="3682487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Spread of </a:t>
            </a:r>
            <a:r>
              <a:rPr lang="en-US" dirty="0" err="1" smtClean="0"/>
              <a:t>PED</a:t>
            </a:r>
            <a:r>
              <a:rPr lang="en-US" cap="none" dirty="0" err="1" smtClean="0"/>
              <a:t>v</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Why did the </a:t>
            </a:r>
            <a:r>
              <a:rPr lang="en-US" dirty="0" err="1" smtClean="0"/>
              <a:t>PEDv</a:t>
            </a:r>
            <a:r>
              <a:rPr lang="en-US" dirty="0" smtClean="0"/>
              <a:t> endemic spread so quickly? </a:t>
            </a:r>
          </a:p>
          <a:p>
            <a:pPr lvl="1"/>
            <a:r>
              <a:rPr lang="en-US" dirty="0" smtClean="0"/>
              <a:t>Part of the cause was that </a:t>
            </a:r>
            <a:r>
              <a:rPr lang="en-US" dirty="0" err="1" smtClean="0"/>
              <a:t>PEDv</a:t>
            </a:r>
            <a:r>
              <a:rPr lang="en-US" dirty="0" smtClean="0"/>
              <a:t> was largely not found in the US prior to 2013. </a:t>
            </a:r>
          </a:p>
          <a:p>
            <a:pPr lvl="1"/>
            <a:r>
              <a:rPr lang="en-US" dirty="0" smtClean="0"/>
              <a:t>As a result, there were no vaccination or biosecurity protocols in place in America to prevent its spread, and US pigs had no chance to develop immunity to this disease through regular exposure. </a:t>
            </a:r>
          </a:p>
          <a:p>
            <a:r>
              <a:rPr lang="en-US" dirty="0" smtClean="0"/>
              <a:t>The swine industry also relies on regular transportation to move animals to slaughter, which offered a rapid means of transport for the virus. </a:t>
            </a:r>
          </a:p>
          <a:p>
            <a:pPr lvl="1"/>
            <a:r>
              <a:rPr lang="en-US" dirty="0" smtClean="0"/>
              <a:t>These modes of transportation are not usually disinfected between trips, mostly because disinfection are largely unnecessary until recently. </a:t>
            </a:r>
          </a:p>
          <a:p>
            <a:pPr lvl="1"/>
            <a:r>
              <a:rPr lang="en-US" dirty="0" smtClean="0"/>
              <a:t>For most producers, the </a:t>
            </a:r>
            <a:r>
              <a:rPr lang="en-US" dirty="0"/>
              <a:t>cost of cleaning and disinfecting </a:t>
            </a:r>
            <a:r>
              <a:rPr lang="en-US" dirty="0" smtClean="0"/>
              <a:t>transport vehicles was greater than the risk of infection until 2013. </a:t>
            </a:r>
            <a:endParaRPr lang="en-US" dirty="0"/>
          </a:p>
        </p:txBody>
      </p:sp>
    </p:spTree>
    <p:extLst>
      <p:ext uri="{BB962C8B-B14F-4D97-AF65-F5344CB8AC3E}">
        <p14:creationId xmlns:p14="http://schemas.microsoft.com/office/powerpoint/2010/main" val="5028123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Spread of </a:t>
            </a:r>
            <a:r>
              <a:rPr lang="en-US" dirty="0" err="1" smtClean="0"/>
              <a:t>PED</a:t>
            </a:r>
            <a:r>
              <a:rPr lang="en-US" cap="none" dirty="0" err="1" smtClean="0"/>
              <a:t>v</a:t>
            </a:r>
            <a:endParaRPr lang="en-US" dirty="0"/>
          </a:p>
        </p:txBody>
      </p:sp>
      <p:sp>
        <p:nvSpPr>
          <p:cNvPr id="3" name="Content Placeholder 2"/>
          <p:cNvSpPr>
            <a:spLocks noGrp="1"/>
          </p:cNvSpPr>
          <p:nvPr>
            <p:ph idx="1"/>
          </p:nvPr>
        </p:nvSpPr>
        <p:spPr/>
        <p:txBody>
          <a:bodyPr>
            <a:normAutofit/>
          </a:bodyPr>
          <a:lstStyle/>
          <a:p>
            <a:r>
              <a:rPr lang="en-US" dirty="0" smtClean="0"/>
              <a:t>As a result, US pigs became highly susceptible to </a:t>
            </a:r>
            <a:r>
              <a:rPr lang="en-US" dirty="0" err="1" smtClean="0"/>
              <a:t>PEDv</a:t>
            </a:r>
            <a:r>
              <a:rPr lang="en-US" dirty="0" smtClean="0"/>
              <a:t> because…</a:t>
            </a:r>
          </a:p>
          <a:p>
            <a:pPr lvl="1"/>
            <a:r>
              <a:rPr lang="en-US" dirty="0" smtClean="0"/>
              <a:t>It was a disease that was new, and few if any pigs had any immunity to it. </a:t>
            </a:r>
          </a:p>
          <a:p>
            <a:pPr lvl="1"/>
            <a:r>
              <a:rPr lang="en-US" dirty="0" smtClean="0"/>
              <a:t>Because the disease was not endemic to the US, there were not widespread vaccination programs to prevent its transmission. </a:t>
            </a:r>
          </a:p>
          <a:p>
            <a:pPr lvl="1"/>
            <a:r>
              <a:rPr lang="en-US" dirty="0" smtClean="0"/>
              <a:t>Pigs are kept in facilities where they have more individual contact with other pigs than other species of livestock, allowing easy transmission by the fecal and oral routes.</a:t>
            </a:r>
          </a:p>
          <a:p>
            <a:pPr lvl="1"/>
            <a:endParaRPr lang="en-US" dirty="0"/>
          </a:p>
        </p:txBody>
      </p:sp>
    </p:spTree>
    <p:extLst>
      <p:ext uri="{BB962C8B-B14F-4D97-AF65-F5344CB8AC3E}">
        <p14:creationId xmlns:p14="http://schemas.microsoft.com/office/powerpoint/2010/main" val="11683553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Safety</a:t>
            </a:r>
            <a:endParaRPr lang="en-US" dirty="0"/>
          </a:p>
        </p:txBody>
      </p:sp>
      <p:sp>
        <p:nvSpPr>
          <p:cNvPr id="3" name="Content Placeholder 2"/>
          <p:cNvSpPr>
            <a:spLocks noGrp="1"/>
          </p:cNvSpPr>
          <p:nvPr>
            <p:ph idx="1"/>
          </p:nvPr>
        </p:nvSpPr>
        <p:spPr/>
        <p:txBody>
          <a:bodyPr/>
          <a:lstStyle/>
          <a:p>
            <a:r>
              <a:rPr lang="en-US" dirty="0" smtClean="0"/>
              <a:t>Fortunately, </a:t>
            </a:r>
            <a:r>
              <a:rPr lang="en-US" dirty="0" err="1" smtClean="0"/>
              <a:t>PEDv</a:t>
            </a:r>
            <a:r>
              <a:rPr lang="en-US" dirty="0" smtClean="0"/>
              <a:t> is not a zoonotic disease. </a:t>
            </a:r>
          </a:p>
          <a:p>
            <a:pPr lvl="1"/>
            <a:r>
              <a:rPr lang="en-US" dirty="0" smtClean="0"/>
              <a:t>A </a:t>
            </a:r>
            <a:r>
              <a:rPr lang="en-US" u="sng" dirty="0" smtClean="0"/>
              <a:t>zoonotic</a:t>
            </a:r>
            <a:r>
              <a:rPr lang="en-US" dirty="0" smtClean="0"/>
              <a:t> disease is one that can be passed from animals to humans. </a:t>
            </a:r>
          </a:p>
          <a:p>
            <a:pPr lvl="1"/>
            <a:r>
              <a:rPr lang="en-US" dirty="0" smtClean="0"/>
              <a:t>Examples of zoonotic diseases include rabies, Ebola, influenza, and tuberculosis. </a:t>
            </a:r>
            <a:br>
              <a:rPr lang="en-US" dirty="0" smtClean="0"/>
            </a:br>
            <a:endParaRPr lang="en-US" dirty="0" smtClean="0"/>
          </a:p>
          <a:p>
            <a:endParaRPr lang="en-US" dirty="0"/>
          </a:p>
        </p:txBody>
      </p:sp>
    </p:spTree>
    <p:extLst>
      <p:ext uri="{BB962C8B-B14F-4D97-AF65-F5344CB8AC3E}">
        <p14:creationId xmlns:p14="http://schemas.microsoft.com/office/powerpoint/2010/main" val="8739715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“disease”?</a:t>
            </a:r>
            <a:endParaRPr lang="en-US" dirty="0"/>
          </a:p>
        </p:txBody>
      </p:sp>
      <p:sp>
        <p:nvSpPr>
          <p:cNvPr id="3" name="Content Placeholder 2"/>
          <p:cNvSpPr>
            <a:spLocks noGrp="1"/>
          </p:cNvSpPr>
          <p:nvPr>
            <p:ph idx="1"/>
          </p:nvPr>
        </p:nvSpPr>
        <p:spPr/>
        <p:txBody>
          <a:bodyPr>
            <a:normAutofit lnSpcReduction="10000"/>
          </a:bodyPr>
          <a:lstStyle/>
          <a:p>
            <a:r>
              <a:rPr lang="en-US" u="sng" dirty="0" smtClean="0"/>
              <a:t>Disease</a:t>
            </a:r>
            <a:r>
              <a:rPr lang="en-US" dirty="0" smtClean="0"/>
              <a:t> is a condition in the individual animal overtly shows bodily changes that are outside the normal range for that species.</a:t>
            </a:r>
          </a:p>
          <a:p>
            <a:pPr lvl="1"/>
            <a:r>
              <a:rPr lang="en-US" dirty="0" smtClean="0"/>
              <a:t>The changes that mark the disease are known as </a:t>
            </a:r>
            <a:r>
              <a:rPr lang="en-US" u="sng" dirty="0" smtClean="0"/>
              <a:t>symptoms</a:t>
            </a:r>
            <a:r>
              <a:rPr lang="en-US" dirty="0" smtClean="0"/>
              <a:t>.  </a:t>
            </a:r>
            <a:br>
              <a:rPr lang="en-US" dirty="0" smtClean="0"/>
            </a:br>
            <a:endParaRPr lang="en-US" dirty="0" smtClean="0"/>
          </a:p>
          <a:p>
            <a:r>
              <a:rPr lang="en-US" dirty="0" smtClean="0"/>
              <a:t>Symptoms are not disease; they are just an indication that a disease is occurring. </a:t>
            </a:r>
          </a:p>
          <a:p>
            <a:pPr lvl="1"/>
            <a:r>
              <a:rPr lang="en-US" dirty="0" smtClean="0"/>
              <a:t>For example, a cold does not </a:t>
            </a:r>
            <a:br>
              <a:rPr lang="en-US" dirty="0" smtClean="0"/>
            </a:br>
            <a:r>
              <a:rPr lang="en-US" dirty="0" smtClean="0"/>
              <a:t>cause a stuffy nose; your body </a:t>
            </a:r>
            <a:br>
              <a:rPr lang="en-US" dirty="0" smtClean="0"/>
            </a:br>
            <a:r>
              <a:rPr lang="en-US" dirty="0" smtClean="0"/>
              <a:t>stuffs up your nose because of </a:t>
            </a:r>
            <a:br>
              <a:rPr lang="en-US" dirty="0" smtClean="0"/>
            </a:br>
            <a:r>
              <a:rPr lang="en-US" dirty="0" smtClean="0"/>
              <a:t>the cold.  </a:t>
            </a:r>
          </a:p>
          <a:p>
            <a:pPr lvl="1"/>
            <a:r>
              <a:rPr lang="en-US" dirty="0" smtClean="0"/>
              <a:t>A stuffy nose is not a cold, </a:t>
            </a:r>
            <a:br>
              <a:rPr lang="en-US" dirty="0" smtClean="0"/>
            </a:br>
            <a:r>
              <a:rPr lang="en-US" dirty="0" smtClean="0"/>
              <a:t>just a symptom</a:t>
            </a:r>
            <a:endParaRPr lang="en-US" dirty="0"/>
          </a:p>
        </p:txBody>
      </p:sp>
      <p:pic>
        <p:nvPicPr>
          <p:cNvPr id="2050" name="Picture 2" descr="http://www.clipartguide.com/_named_clipart_images/0511-1108-0818-3428_Sick_woman_with_red_nose_leaving_a_trail_of_tissues_behind_her_clipart_image.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105400" y="3695699"/>
            <a:ext cx="3506932" cy="3086101"/>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5714999" y="6703368"/>
            <a:ext cx="1890261" cy="230832"/>
          </a:xfrm>
          <a:prstGeom prst="rect">
            <a:avLst/>
          </a:prstGeom>
        </p:spPr>
        <p:txBody>
          <a:bodyPr wrap="none">
            <a:spAutoFit/>
          </a:bodyPr>
          <a:lstStyle/>
          <a:p>
            <a:r>
              <a:rPr lang="en-US" sz="900" i="1" dirty="0" smtClean="0"/>
              <a:t>Source: getridofastuffynose.com</a:t>
            </a:r>
            <a:endParaRPr lang="en-US" sz="900" i="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mikecostelloe.com/images/illustrations/Pathogen_WEB2.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850962" y="3810000"/>
            <a:ext cx="3182489" cy="24384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Disease Categories</a:t>
            </a:r>
            <a:endParaRPr lang="en-US" dirty="0"/>
          </a:p>
        </p:txBody>
      </p:sp>
      <p:sp>
        <p:nvSpPr>
          <p:cNvPr id="3" name="Content Placeholder 2"/>
          <p:cNvSpPr>
            <a:spLocks noGrp="1"/>
          </p:cNvSpPr>
          <p:nvPr>
            <p:ph idx="1"/>
          </p:nvPr>
        </p:nvSpPr>
        <p:spPr/>
        <p:txBody>
          <a:bodyPr>
            <a:normAutofit/>
          </a:bodyPr>
          <a:lstStyle/>
          <a:p>
            <a:r>
              <a:rPr lang="en-US" dirty="0" smtClean="0"/>
              <a:t>Disease can be broken down into two categories:</a:t>
            </a:r>
          </a:p>
          <a:p>
            <a:pPr lvl="1"/>
            <a:r>
              <a:rPr lang="en-US" u="sng" dirty="0" smtClean="0"/>
              <a:t>Noninfectious Disease</a:t>
            </a:r>
            <a:r>
              <a:rPr lang="en-US" dirty="0" smtClean="0"/>
              <a:t>: results from injury, improper nutrition, genetic abnormality, unfavorable environmental conditions (heat, cold), or exposure to toxic materials.</a:t>
            </a:r>
          </a:p>
          <a:p>
            <a:pPr lvl="1"/>
            <a:r>
              <a:rPr lang="en-US" u="sng" dirty="0" smtClean="0"/>
              <a:t>Infectious Disease</a:t>
            </a:r>
            <a:r>
              <a:rPr lang="en-US" dirty="0" smtClean="0"/>
              <a:t>: a disease caused by microorganisms (bacteria, fungi, viruses, etc.)</a:t>
            </a:r>
            <a:br>
              <a:rPr lang="en-US" dirty="0" smtClean="0"/>
            </a:br>
            <a:endParaRPr lang="en-US" dirty="0" smtClean="0"/>
          </a:p>
          <a:p>
            <a:r>
              <a:rPr lang="en-US" dirty="0" smtClean="0"/>
              <a:t>The organism that causes an </a:t>
            </a:r>
            <a:br>
              <a:rPr lang="en-US" dirty="0" smtClean="0"/>
            </a:br>
            <a:r>
              <a:rPr lang="en-US" dirty="0" smtClean="0"/>
              <a:t>infectious disease is a </a:t>
            </a:r>
            <a:r>
              <a:rPr lang="en-US" u="sng" dirty="0" smtClean="0"/>
              <a:t>pathogen</a:t>
            </a:r>
            <a:r>
              <a:rPr lang="en-US" dirty="0" smtClean="0"/>
              <a:t>. </a:t>
            </a:r>
          </a:p>
          <a:p>
            <a:r>
              <a:rPr lang="en-US" dirty="0" smtClean="0"/>
              <a:t>The organism affected by </a:t>
            </a:r>
            <a:br>
              <a:rPr lang="en-US" dirty="0" smtClean="0"/>
            </a:br>
            <a:r>
              <a:rPr lang="en-US" dirty="0" smtClean="0"/>
              <a:t>infectious disease is called the </a:t>
            </a:r>
            <a:r>
              <a:rPr lang="en-US" u="sng" dirty="0" smtClean="0"/>
              <a:t>host</a:t>
            </a:r>
            <a:r>
              <a:rPr lang="en-US" dirty="0" smtClean="0"/>
              <a:t>. </a:t>
            </a:r>
          </a:p>
        </p:txBody>
      </p:sp>
      <p:sp>
        <p:nvSpPr>
          <p:cNvPr id="4" name="Rectangle 3"/>
          <p:cNvSpPr/>
          <p:nvPr/>
        </p:nvSpPr>
        <p:spPr>
          <a:xfrm>
            <a:off x="6375247" y="6172200"/>
            <a:ext cx="1584088" cy="230832"/>
          </a:xfrm>
          <a:prstGeom prst="rect">
            <a:avLst/>
          </a:prstGeom>
        </p:spPr>
        <p:txBody>
          <a:bodyPr wrap="none">
            <a:spAutoFit/>
          </a:bodyPr>
          <a:lstStyle/>
          <a:p>
            <a:r>
              <a:rPr lang="en-US" sz="900" i="1" dirty="0" smtClean="0"/>
              <a:t>Source: mikecostelloe.com</a:t>
            </a:r>
            <a:endParaRPr lang="en-US" sz="900" i="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Virulence</a:t>
            </a:r>
            <a:endParaRPr lang="en-US" dirty="0"/>
          </a:p>
        </p:txBody>
      </p:sp>
      <p:sp>
        <p:nvSpPr>
          <p:cNvPr id="3" name="Content Placeholder 2"/>
          <p:cNvSpPr>
            <a:spLocks noGrp="1"/>
          </p:cNvSpPr>
          <p:nvPr>
            <p:ph idx="1"/>
          </p:nvPr>
        </p:nvSpPr>
        <p:spPr/>
        <p:txBody>
          <a:bodyPr>
            <a:normAutofit lnSpcReduction="10000"/>
          </a:bodyPr>
          <a:lstStyle/>
          <a:p>
            <a:pPr marL="27432"/>
            <a:r>
              <a:rPr lang="en-US" u="sng" dirty="0"/>
              <a:t>Virulence</a:t>
            </a:r>
            <a:r>
              <a:rPr lang="en-US" dirty="0"/>
              <a:t>: </a:t>
            </a:r>
            <a:r>
              <a:rPr lang="en-US" dirty="0" smtClean="0"/>
              <a:t>the ability of a pathogen to </a:t>
            </a:r>
            <a:r>
              <a:rPr lang="en-US" dirty="0"/>
              <a:t>overcome the resistance of the host </a:t>
            </a:r>
            <a:r>
              <a:rPr lang="en-US" dirty="0" smtClean="0"/>
              <a:t>defenses </a:t>
            </a:r>
          </a:p>
          <a:p>
            <a:pPr marL="274320" lvl="1" indent="-274320">
              <a:spcBef>
                <a:spcPts val="600"/>
              </a:spcBef>
              <a:buClr>
                <a:schemeClr val="tx2"/>
              </a:buClr>
              <a:buSzPct val="73000"/>
              <a:buFont typeface="Wingdings 2"/>
              <a:buChar char=""/>
            </a:pPr>
            <a:r>
              <a:rPr lang="en-US" dirty="0"/>
              <a:t>Microbes are constantly invading the human body but few make it past the human defense system.  </a:t>
            </a:r>
            <a:endParaRPr lang="en-US" dirty="0" smtClean="0"/>
          </a:p>
          <a:p>
            <a:pPr marL="274320" lvl="1" indent="-274320">
              <a:spcBef>
                <a:spcPts val="600"/>
              </a:spcBef>
              <a:buClr>
                <a:schemeClr val="tx2"/>
              </a:buClr>
              <a:buSzPct val="73000"/>
              <a:buFont typeface="Wingdings 2"/>
              <a:buChar char=""/>
            </a:pPr>
            <a:r>
              <a:rPr lang="en-US" dirty="0"/>
              <a:t>Levels of virulence depend on the mode of transmission, and how plentiful, crowded, and unhygienic the hosts </a:t>
            </a:r>
            <a:r>
              <a:rPr lang="en-US" dirty="0" smtClean="0"/>
              <a:t>are.</a:t>
            </a:r>
            <a:br>
              <a:rPr lang="en-US" dirty="0" smtClean="0"/>
            </a:br>
            <a:endParaRPr lang="en-US" dirty="0" smtClean="0"/>
          </a:p>
          <a:p>
            <a:pPr marL="27432"/>
            <a:r>
              <a:rPr lang="en-US" dirty="0" smtClean="0"/>
              <a:t>The virulence of a disease can change based on the both the pathogen and the host.</a:t>
            </a:r>
          </a:p>
          <a:p>
            <a:pPr marL="512064" lvl="2" indent="-274320">
              <a:spcBef>
                <a:spcPts val="600"/>
              </a:spcBef>
              <a:buClr>
                <a:schemeClr val="tx2"/>
              </a:buClr>
              <a:buSzPct val="73000"/>
              <a:buFont typeface="Wingdings 2"/>
              <a:buChar char=""/>
            </a:pPr>
            <a:r>
              <a:rPr lang="en-US" dirty="0" smtClean="0"/>
              <a:t>E.g. keeping animals cleaner and well-fed reduces the virulence of the pathogen by comparison.</a:t>
            </a:r>
          </a:p>
          <a:p>
            <a:pPr marL="512064" lvl="2" indent="-274320">
              <a:spcBef>
                <a:spcPts val="600"/>
              </a:spcBef>
              <a:buClr>
                <a:schemeClr val="tx2"/>
              </a:buClr>
              <a:buSzPct val="73000"/>
              <a:buFont typeface="Wingdings 2"/>
              <a:buChar char=""/>
            </a:pPr>
            <a:r>
              <a:rPr lang="en-US" dirty="0" smtClean="0"/>
              <a:t>E.g. Some diseases become less virulent </a:t>
            </a:r>
            <a:br>
              <a:rPr lang="en-US" dirty="0" smtClean="0"/>
            </a:br>
            <a:r>
              <a:rPr lang="en-US" dirty="0" smtClean="0"/>
              <a:t>over time due to changes in the pathogen </a:t>
            </a:r>
            <a:br>
              <a:rPr lang="en-US" dirty="0" smtClean="0"/>
            </a:br>
            <a:r>
              <a:rPr lang="en-US" dirty="0" smtClean="0"/>
              <a:t>or to the resistance of the host organism. </a:t>
            </a:r>
            <a:endParaRPr lang="en-US" dirty="0"/>
          </a:p>
          <a:p>
            <a:pPr marL="274320" lvl="1" indent="-274320">
              <a:spcBef>
                <a:spcPts val="600"/>
              </a:spcBef>
              <a:buClr>
                <a:schemeClr val="tx2"/>
              </a:buClr>
              <a:buSzPct val="73000"/>
              <a:buFont typeface="Wingdings 2"/>
              <a:buChar char=""/>
            </a:pPr>
            <a:endParaRPr lang="en-US" dirty="0"/>
          </a:p>
          <a:p>
            <a:pPr marL="512064" lvl="2" indent="-274320">
              <a:spcBef>
                <a:spcPts val="600"/>
              </a:spcBef>
              <a:buClr>
                <a:schemeClr val="tx2"/>
              </a:buClr>
              <a:buSzPct val="73000"/>
              <a:buFont typeface="Wingdings 2"/>
              <a:buChar char=""/>
            </a:pPr>
            <a:endParaRPr lang="en-US" dirty="0"/>
          </a:p>
          <a:p>
            <a:endParaRPr lang="en-US" dirty="0"/>
          </a:p>
        </p:txBody>
      </p:sp>
      <p:pic>
        <p:nvPicPr>
          <p:cNvPr id="4098" name="Picture 2" descr="http://gaia-health.com/gaia-blog/wp-content/uploads/2011/10/Super-Bug.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400800" y="4266334"/>
            <a:ext cx="2381250" cy="238125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6656713" y="6550968"/>
            <a:ext cx="1454244" cy="230832"/>
          </a:xfrm>
          <a:prstGeom prst="rect">
            <a:avLst/>
          </a:prstGeom>
        </p:spPr>
        <p:txBody>
          <a:bodyPr wrap="none">
            <a:spAutoFit/>
          </a:bodyPr>
          <a:lstStyle/>
          <a:p>
            <a:r>
              <a:rPr lang="en-US" sz="900" i="1" dirty="0" smtClean="0"/>
              <a:t>Source: gaia-health.com</a:t>
            </a:r>
            <a:endParaRPr lang="en-US" sz="900" i="1" dirty="0"/>
          </a:p>
        </p:txBody>
      </p:sp>
    </p:spTree>
    <p:extLst>
      <p:ext uri="{BB962C8B-B14F-4D97-AF65-F5344CB8AC3E}">
        <p14:creationId xmlns:p14="http://schemas.microsoft.com/office/powerpoint/2010/main" val="23666798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Infectious vs. Contagious</a:t>
            </a:r>
            <a:endParaRPr lang="en-US" dirty="0"/>
          </a:p>
        </p:txBody>
      </p:sp>
      <p:sp>
        <p:nvSpPr>
          <p:cNvPr id="3" name="Content Placeholder 2"/>
          <p:cNvSpPr>
            <a:spLocks noGrp="1"/>
          </p:cNvSpPr>
          <p:nvPr>
            <p:ph idx="1"/>
          </p:nvPr>
        </p:nvSpPr>
        <p:spPr/>
        <p:txBody>
          <a:bodyPr>
            <a:normAutofit/>
          </a:bodyPr>
          <a:lstStyle/>
          <a:p>
            <a:r>
              <a:rPr lang="en-US" dirty="0" smtClean="0"/>
              <a:t>Infectious diseases are </a:t>
            </a:r>
            <a:r>
              <a:rPr lang="en-US" u="sng" dirty="0" smtClean="0"/>
              <a:t>contagious</a:t>
            </a:r>
            <a:r>
              <a:rPr lang="en-US" dirty="0" smtClean="0"/>
              <a:t> if they are transmitted by being passed from animal to animal</a:t>
            </a:r>
          </a:p>
          <a:p>
            <a:pPr lvl="1"/>
            <a:r>
              <a:rPr lang="en-US" dirty="0" smtClean="0"/>
              <a:t>For example, tetanus is infectious but not contagious; it is not spread from animal to animal but acquired from soil-borne organisms in the ground and on rusty nails</a:t>
            </a:r>
            <a:br>
              <a:rPr lang="en-US" dirty="0" smtClean="0"/>
            </a:br>
            <a:endParaRPr lang="en-US" dirty="0" smtClean="0"/>
          </a:p>
          <a:p>
            <a:r>
              <a:rPr lang="en-US" dirty="0" smtClean="0"/>
              <a:t>Ringworm and the </a:t>
            </a:r>
            <a:r>
              <a:rPr lang="en-US" dirty="0" smtClean="0"/>
              <a:t>flu </a:t>
            </a:r>
            <a:r>
              <a:rPr lang="en-US" dirty="0" smtClean="0"/>
              <a:t>are </a:t>
            </a:r>
            <a:br>
              <a:rPr lang="en-US" dirty="0" smtClean="0"/>
            </a:br>
            <a:r>
              <a:rPr lang="en-US" dirty="0" smtClean="0"/>
              <a:t>diseases that are contagious </a:t>
            </a:r>
            <a:br>
              <a:rPr lang="en-US" dirty="0" smtClean="0"/>
            </a:br>
            <a:r>
              <a:rPr lang="en-US" dirty="0" smtClean="0"/>
              <a:t>because they are spread from </a:t>
            </a:r>
            <a:br>
              <a:rPr lang="en-US" dirty="0" smtClean="0"/>
            </a:br>
            <a:r>
              <a:rPr lang="en-US" dirty="0" smtClean="0"/>
              <a:t>animal to animal by contact. </a:t>
            </a:r>
          </a:p>
        </p:txBody>
      </p:sp>
      <p:pic>
        <p:nvPicPr>
          <p:cNvPr id="5122" name="Picture 2" descr="http://3.bp.blogspot.com/_S2LmfwT0n5Q/TTy0n89_m6I/AAAAAAAAANI/do2aUAnuhuk/s1600/sneezecough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3505200"/>
            <a:ext cx="3106779" cy="3239656"/>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5522536" y="6703368"/>
            <a:ext cx="2092239" cy="230832"/>
          </a:xfrm>
          <a:prstGeom prst="rect">
            <a:avLst/>
          </a:prstGeom>
        </p:spPr>
        <p:txBody>
          <a:bodyPr wrap="none">
            <a:spAutoFit/>
          </a:bodyPr>
          <a:lstStyle/>
          <a:p>
            <a:r>
              <a:rPr lang="en-US" sz="900" i="1" dirty="0" smtClean="0"/>
              <a:t>Source: marshmassage.blogspot.com</a:t>
            </a:r>
            <a:endParaRPr lang="en-US" sz="900" i="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Disease Transmission </a:t>
            </a:r>
            <a:endParaRPr lang="en-US" dirty="0"/>
          </a:p>
        </p:txBody>
      </p:sp>
      <p:sp>
        <p:nvSpPr>
          <p:cNvPr id="3" name="Content Placeholder 2"/>
          <p:cNvSpPr>
            <a:spLocks noGrp="1"/>
          </p:cNvSpPr>
          <p:nvPr>
            <p:ph idx="1"/>
          </p:nvPr>
        </p:nvSpPr>
        <p:spPr/>
        <p:txBody>
          <a:bodyPr>
            <a:normAutofit/>
          </a:bodyPr>
          <a:lstStyle/>
          <a:p>
            <a:r>
              <a:rPr lang="en-US" dirty="0" smtClean="0"/>
              <a:t>Microbes gain entrance into the body in many ways. </a:t>
            </a:r>
            <a:br>
              <a:rPr lang="en-US" dirty="0" smtClean="0"/>
            </a:br>
            <a:endParaRPr lang="en-US" dirty="0" smtClean="0"/>
          </a:p>
          <a:p>
            <a:r>
              <a:rPr lang="en-US" dirty="0" smtClean="0"/>
              <a:t>Many types enter through breaks in the skin or direct openings into the body including mucus membranes such as the nose, eyes, </a:t>
            </a:r>
            <a:br>
              <a:rPr lang="en-US" dirty="0" smtClean="0"/>
            </a:br>
            <a:r>
              <a:rPr lang="en-US" dirty="0" smtClean="0"/>
              <a:t>teats, and vaginal area</a:t>
            </a:r>
            <a:br>
              <a:rPr lang="en-US" dirty="0" smtClean="0"/>
            </a:br>
            <a:endParaRPr lang="en-US" dirty="0" smtClean="0"/>
          </a:p>
          <a:p>
            <a:r>
              <a:rPr lang="en-US" dirty="0" smtClean="0"/>
              <a:t>Contaminated feed and </a:t>
            </a:r>
            <a:br>
              <a:rPr lang="en-US" dirty="0" smtClean="0"/>
            </a:br>
            <a:r>
              <a:rPr lang="en-US" dirty="0" smtClean="0"/>
              <a:t>water are a possible source.</a:t>
            </a:r>
          </a:p>
        </p:txBody>
      </p:sp>
      <p:pic>
        <p:nvPicPr>
          <p:cNvPr id="6146" name="Picture 2" descr="http://hypnosishealthinfo.com/wp-content/uploads/2009/07/prevent_foodborne_infection_with_seattle_hypnosis.jpg?cda6c1"/>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73574" y="3184950"/>
            <a:ext cx="2632225" cy="353017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6004826" y="6703368"/>
            <a:ext cx="1843774" cy="230832"/>
          </a:xfrm>
          <a:prstGeom prst="rect">
            <a:avLst/>
          </a:prstGeom>
        </p:spPr>
        <p:txBody>
          <a:bodyPr wrap="none">
            <a:spAutoFit/>
          </a:bodyPr>
          <a:lstStyle/>
          <a:p>
            <a:r>
              <a:rPr lang="en-US" sz="900" i="1" dirty="0" smtClean="0"/>
              <a:t>Source: hypnosishealthinfo.com</a:t>
            </a:r>
            <a:endParaRPr lang="en-US" sz="900" i="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Vectors</a:t>
            </a:r>
            <a:endParaRPr lang="en-US" dirty="0"/>
          </a:p>
        </p:txBody>
      </p:sp>
      <p:sp>
        <p:nvSpPr>
          <p:cNvPr id="3" name="Content Placeholder 2"/>
          <p:cNvSpPr>
            <a:spLocks noGrp="1"/>
          </p:cNvSpPr>
          <p:nvPr>
            <p:ph idx="1"/>
          </p:nvPr>
        </p:nvSpPr>
        <p:spPr/>
        <p:txBody>
          <a:bodyPr>
            <a:normAutofit/>
          </a:bodyPr>
          <a:lstStyle/>
          <a:p>
            <a:r>
              <a:rPr lang="en-US" u="sng" dirty="0"/>
              <a:t>Vectors</a:t>
            </a:r>
            <a:r>
              <a:rPr lang="en-US" dirty="0"/>
              <a:t> can also spread disease</a:t>
            </a:r>
          </a:p>
          <a:p>
            <a:pPr lvl="1"/>
            <a:r>
              <a:rPr lang="en-US" dirty="0"/>
              <a:t>A </a:t>
            </a:r>
            <a:r>
              <a:rPr lang="en-US" u="sng" dirty="0"/>
              <a:t>vector</a:t>
            </a:r>
            <a:r>
              <a:rPr lang="en-US" dirty="0"/>
              <a:t> is an organism that introduces the pathogen that causes a disease</a:t>
            </a:r>
          </a:p>
          <a:p>
            <a:pPr lvl="1"/>
            <a:r>
              <a:rPr lang="en-US" dirty="0"/>
              <a:t>For example, mosquitoes are vectors for malaria; ticks are vectors for Lyme disease</a:t>
            </a:r>
          </a:p>
          <a:p>
            <a:endParaRPr lang="en-US" dirty="0" smtClean="0"/>
          </a:p>
          <a:p>
            <a:r>
              <a:rPr lang="en-US" dirty="0" smtClean="0"/>
              <a:t>Diseases that are spread by vectors tend to be more severe because they do not need the host to live in order to be spread.</a:t>
            </a:r>
          </a:p>
          <a:p>
            <a:pPr lvl="1"/>
            <a:r>
              <a:rPr lang="en-US" dirty="0" smtClean="0"/>
              <a:t>E.g. the Bubonic plague and </a:t>
            </a:r>
            <a:br>
              <a:rPr lang="en-US" dirty="0" smtClean="0"/>
            </a:br>
            <a:r>
              <a:rPr lang="en-US" dirty="0" smtClean="0"/>
              <a:t>malaria are both examples of </a:t>
            </a:r>
            <a:br>
              <a:rPr lang="en-US" dirty="0" smtClean="0"/>
            </a:br>
            <a:r>
              <a:rPr lang="en-US" dirty="0" smtClean="0"/>
              <a:t>severe diseases transmitted by </a:t>
            </a:r>
            <a:br>
              <a:rPr lang="en-US" dirty="0" smtClean="0"/>
            </a:br>
            <a:r>
              <a:rPr lang="en-US" dirty="0" smtClean="0"/>
              <a:t>vectors.</a:t>
            </a:r>
            <a:endParaRPr lang="en-US" dirty="0"/>
          </a:p>
        </p:txBody>
      </p:sp>
      <p:pic>
        <p:nvPicPr>
          <p:cNvPr id="7170" name="Picture 2" descr="http://t1.gstatic.com/images?q=tbn:ANd9GcRRgtb8rL9IsUgKeQtuuopcr-HX80MbGrlYKUt7hsQRuaXaM7FCcGGHL1Ru"/>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257800" y="4607877"/>
            <a:ext cx="3124200" cy="2173923"/>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6438839" y="6597134"/>
            <a:ext cx="1487908" cy="230832"/>
          </a:xfrm>
          <a:prstGeom prst="rect">
            <a:avLst/>
          </a:prstGeom>
        </p:spPr>
        <p:txBody>
          <a:bodyPr wrap="none">
            <a:spAutoFit/>
          </a:bodyPr>
          <a:lstStyle/>
          <a:p>
            <a:r>
              <a:rPr lang="en-US" sz="900" i="1" dirty="0" smtClean="0"/>
              <a:t>Source: best-of-web.com</a:t>
            </a:r>
            <a:endParaRPr lang="en-US" sz="900" i="1" dirty="0"/>
          </a:p>
        </p:txBody>
      </p:sp>
    </p:spTree>
    <p:extLst>
      <p:ext uri="{BB962C8B-B14F-4D97-AF65-F5344CB8AC3E}">
        <p14:creationId xmlns:p14="http://schemas.microsoft.com/office/powerpoint/2010/main" val="25387842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http://0.tqn.com/d/chemistry/1/0/H/b/petridish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3356013"/>
            <a:ext cx="5105400" cy="350198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Disease Transmission </a:t>
            </a:r>
            <a:endParaRPr lang="en-US" dirty="0"/>
          </a:p>
        </p:txBody>
      </p:sp>
      <p:sp>
        <p:nvSpPr>
          <p:cNvPr id="3" name="Content Placeholder 2"/>
          <p:cNvSpPr>
            <a:spLocks noGrp="1"/>
          </p:cNvSpPr>
          <p:nvPr>
            <p:ph idx="1"/>
          </p:nvPr>
        </p:nvSpPr>
        <p:spPr/>
        <p:txBody>
          <a:bodyPr/>
          <a:lstStyle/>
          <a:p>
            <a:r>
              <a:rPr lang="en-US" dirty="0" smtClean="0"/>
              <a:t>Most pathogens have a preferred tissue in which they are most effective given their genetic adaptations </a:t>
            </a:r>
          </a:p>
          <a:p>
            <a:pPr lvl="1"/>
            <a:r>
              <a:rPr lang="en-US" dirty="0" smtClean="0"/>
              <a:t>For example, the rabies organism prefers and is most effective in nervous tissue</a:t>
            </a:r>
          </a:p>
          <a:p>
            <a:pPr lvl="1"/>
            <a:r>
              <a:rPr lang="en-US" dirty="0" smtClean="0"/>
              <a:t>Salmonella has the most virulence in the digestive tract</a:t>
            </a:r>
          </a:p>
          <a:p>
            <a:pPr lvl="1"/>
            <a:endParaRPr lang="en-US" dirty="0"/>
          </a:p>
        </p:txBody>
      </p:sp>
      <p:sp>
        <p:nvSpPr>
          <p:cNvPr id="4" name="Rectangle 3"/>
          <p:cNvSpPr/>
          <p:nvPr/>
        </p:nvSpPr>
        <p:spPr>
          <a:xfrm>
            <a:off x="6477000" y="6703368"/>
            <a:ext cx="1713931" cy="230832"/>
          </a:xfrm>
          <a:prstGeom prst="rect">
            <a:avLst/>
          </a:prstGeom>
        </p:spPr>
        <p:txBody>
          <a:bodyPr wrap="none">
            <a:spAutoFit/>
          </a:bodyPr>
          <a:lstStyle/>
          <a:p>
            <a:r>
              <a:rPr lang="en-US" sz="900" i="1" dirty="0" smtClean="0"/>
              <a:t>Source: chemistry.about.com</a:t>
            </a:r>
            <a:endParaRPr lang="en-US" sz="900" i="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Opulent</Template>
  <TotalTime>474</TotalTime>
  <Words>1871</Words>
  <Application>Microsoft Office PowerPoint</Application>
  <PresentationFormat>On-screen Show (4:3)</PresentationFormat>
  <Paragraphs>201</Paragraphs>
  <Slides>29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Calibri</vt:lpstr>
      <vt:lpstr>Trebuchet MS</vt:lpstr>
      <vt:lpstr>Wingdings</vt:lpstr>
      <vt:lpstr>Wingdings 2</vt:lpstr>
      <vt:lpstr>Opulent</vt:lpstr>
      <vt:lpstr>Concepts of Health and Disease</vt:lpstr>
      <vt:lpstr>What is “Health”?</vt:lpstr>
      <vt:lpstr>What is “disease”?</vt:lpstr>
      <vt:lpstr>Disease Categories</vt:lpstr>
      <vt:lpstr>Virulence</vt:lpstr>
      <vt:lpstr>Infectious vs. Contagious</vt:lpstr>
      <vt:lpstr>Disease Transmission </vt:lpstr>
      <vt:lpstr>Vectors</vt:lpstr>
      <vt:lpstr>Disease Transmission </vt:lpstr>
      <vt:lpstr>Preventative Strategies</vt:lpstr>
      <vt:lpstr>Immunity vs. Resistance</vt:lpstr>
      <vt:lpstr>Active vs. Passive Immunity</vt:lpstr>
      <vt:lpstr>Immunity </vt:lpstr>
      <vt:lpstr>Antibodies</vt:lpstr>
      <vt:lpstr>Antigen</vt:lpstr>
      <vt:lpstr>How does a Pathogen Become Virulent?</vt:lpstr>
      <vt:lpstr>Disease Triangles</vt:lpstr>
      <vt:lpstr>How a Disease Occurs</vt:lpstr>
      <vt:lpstr>Other Factors</vt:lpstr>
      <vt:lpstr>Preventing a Disease</vt:lpstr>
      <vt:lpstr>Sanitation</vt:lpstr>
      <vt:lpstr>Sanitation Measures</vt:lpstr>
      <vt:lpstr>Sanitation Measures</vt:lpstr>
      <vt:lpstr>Disease Epidemics</vt:lpstr>
      <vt:lpstr>Causes of EPidemics</vt:lpstr>
      <vt:lpstr>Porcine Epidemic Diarrhea Virus (PEDv)</vt:lpstr>
      <vt:lpstr>The Spread of PEDv</vt:lpstr>
      <vt:lpstr>The Spread of PEDv</vt:lpstr>
      <vt:lpstr>Human Safety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Concepts of Health and Disease</dc:title>
  <dc:creator>Mr. Craig A. Kohn</dc:creator>
  <cp:lastModifiedBy>Mr. Craig A. Kohn</cp:lastModifiedBy>
  <cp:revision>96</cp:revision>
  <cp:lastPrinted>2015-01-06T19:49:47Z</cp:lastPrinted>
  <dcterms:created xsi:type="dcterms:W3CDTF">2010-02-08T01:23:42Z</dcterms:created>
  <dcterms:modified xsi:type="dcterms:W3CDTF">2016-01-13T18:59:30Z</dcterms:modified>
</cp:coreProperties>
</file>