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81" r:id="rId11"/>
    <p:sldId id="264" r:id="rId12"/>
    <p:sldId id="277" r:id="rId13"/>
    <p:sldId id="286" r:id="rId14"/>
    <p:sldId id="282" r:id="rId15"/>
    <p:sldId id="283" r:id="rId16"/>
    <p:sldId id="284" r:id="rId17"/>
    <p:sldId id="285" r:id="rId18"/>
    <p:sldId id="265" r:id="rId19"/>
    <p:sldId id="280" r:id="rId20"/>
    <p:sldId id="266" r:id="rId21"/>
    <p:sldId id="287" r:id="rId22"/>
    <p:sldId id="267" r:id="rId23"/>
    <p:sldId id="268" r:id="rId24"/>
    <p:sldId id="288" r:id="rId25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17A37CC-3881-4EAA-BB64-E515EB56A430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69FDFA8-9C9B-493A-8208-F216F44E9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2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214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173" y="0"/>
            <a:ext cx="4002299" cy="35214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8712FB9-0615-407A-9969-D020CC9634F1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6"/>
            <a:ext cx="7388860" cy="276034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02299" cy="352142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173" y="6658258"/>
            <a:ext cx="4002299" cy="352142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6767A70-1744-47E3-AA02-BF67399A1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3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1556FDE-F2CA-4B4F-8E43-2CC2464597AD}" type="datetime1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13D4838-481C-4AB4-B2E1-643E397AF0A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0080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9F6A-95CE-468F-99E2-2ABA847B43FF}" type="datetime1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3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9F36-D5B6-48F7-9951-51F16BA2D97D}" type="datetime1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5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82" y="210650"/>
            <a:ext cx="7491846" cy="7176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81" y="1122217"/>
            <a:ext cx="8253846" cy="5569527"/>
          </a:xfrm>
        </p:spPr>
        <p:txBody>
          <a:bodyPr>
            <a:normAutofit/>
          </a:bodyPr>
          <a:lstStyle>
            <a:lvl1pPr>
              <a:defRPr sz="3600" b="1"/>
            </a:lvl1pPr>
            <a:lvl2pPr>
              <a:defRPr sz="3600" i="0"/>
            </a:lvl2pPr>
            <a:lvl3pPr>
              <a:defRPr sz="3200" i="1"/>
            </a:lvl3pPr>
            <a:lvl4pPr>
              <a:defRPr sz="32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90791" y="6258711"/>
            <a:ext cx="781582" cy="472471"/>
          </a:xfrm>
        </p:spPr>
        <p:txBody>
          <a:bodyPr/>
          <a:lstStyle>
            <a:lvl1pPr>
              <a:defRPr sz="2000" b="1"/>
            </a:lvl1pPr>
          </a:lstStyle>
          <a:p>
            <a:fld id="{513D4838-481C-4AB4-B2E1-643E397AF0A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2840" y="-23930"/>
            <a:ext cx="841321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14BCF8-1031-409B-BBDE-F629D6D6BBC0}" type="datetime1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3D4838-481C-4AB4-B2E1-643E397AF0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95456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126D-09F8-4C23-B78A-8D2115566FB3}" type="datetime1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0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FA96-FCAD-4393-B84E-46806FBB29C4}" type="datetime1">
              <a:rPr lang="en-US" smtClean="0"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6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250E-6512-4D21-BF97-D4E449B35832}" type="datetime1">
              <a:rPr lang="en-US" smtClean="0"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2981-C650-4BB5-838A-01A165871088}" type="datetime1">
              <a:rPr lang="en-US" smtClean="0"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FC0674-D917-40F1-9490-BE59D6BDF259}" type="datetime1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3D4838-481C-4AB4-B2E1-643E397AF0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587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7423FC-85F6-4C8E-8D06-76FF46AB8DB5}" type="datetime1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3D4838-481C-4AB4-B2E1-643E397AF0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192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159AB8EE-73B7-425C-8152-9632695E0029}" type="datetime1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513D4838-481C-4AB4-B2E1-643E397AF0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051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11" orient="horz" pos="1368" userDrawn="1">
          <p15:clr>
            <a:srgbClr val="F26B43"/>
          </p15:clr>
        </p15:guide>
        <p15:guide id="12" orient="horz" pos="1440" userDrawn="1">
          <p15:clr>
            <a:srgbClr val="F26B43"/>
          </p15:clr>
        </p15:guide>
        <p15:guide id="13" orient="horz" pos="3696" userDrawn="1">
          <p15:clr>
            <a:srgbClr val="F26B43"/>
          </p15:clr>
        </p15:guide>
        <p15:guide id="14" orient="horz" pos="432" userDrawn="1">
          <p15:clr>
            <a:srgbClr val="F26B43"/>
          </p15:clr>
        </p15:guide>
        <p15:guide id="15" orient="horz" pos="1512" userDrawn="1">
          <p15:clr>
            <a:srgbClr val="F26B43"/>
          </p15:clr>
        </p15:guide>
        <p15:guide id="16" pos="5184" userDrawn="1">
          <p15:clr>
            <a:srgbClr val="F26B43"/>
          </p15:clr>
        </p15:guide>
        <p15:guide id="17" pos="702" userDrawn="1">
          <p15:clr>
            <a:srgbClr val="F26B43"/>
          </p15:clr>
        </p15:guide>
        <p15:guide id="18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daviddarling.info/encyclopedia/P/peptidebond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le.westone.wa.gov.au/content/file/969144ed-0d3b-fa04-2e88-8b23de2a630c/1/human_bio_science_3b.zip/content/005_dna/page_07.htm" TargetMode="External"/><Relationship Id="rId4" Type="http://schemas.openxmlformats.org/officeDocument/2006/relationships/hyperlink" Target="https://www.studyblue.com/notes/note/n/exam-2/deck/567637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lagoldenwellness.com/2015/07/20/plant-sources-of-protein-building-blocks-amino-acids/" TargetMode="External"/><Relationship Id="rId2" Type="http://schemas.openxmlformats.org/officeDocument/2006/relationships/hyperlink" Target="http://legacy.hopkinsville.kctcs.edu/instructors/Jason-Arnold/VLI/Module%201/m1chem/m1chem9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bc.arizona.edu/classes/bioc462/462a/NOTES/Amino_Acids/amino_acids.htm" TargetMode="Externa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itechconnect.elsevier.com/general-principles-protein-foldin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chemwiki.ucdavis.edu/Physical_Chemistry/Kinetics/Complex_Reactions/Catalysi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etute.com.au/proteins.html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oubledecker27.blogspot.com/2014/10/all-about-protein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ochemaholic.wordpress.com/tag/specific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biochemianzunited.wordpress.com/2014/03/04/289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active-biology.com/6711/the-basics-of-protein-structure-and-functio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te.org/files/previews/biology/s3_p2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integrativebiology.okstate.edu/zoo_lrc/biol1114/study_guides/scenarios/3-ootf/McGH-Protein/cem1s8_2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eneexpression27.weebly.co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o.davidson.edu/Courses/Molbio/MolStudents/spring2010/Sween/page1.html" TargetMode="External"/><Relationship Id="rId4" Type="http://schemas.openxmlformats.org/officeDocument/2006/relationships/hyperlink" Target="http://oasys2.confex.com/acs/228nm/techprogram/P773650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smu.edu/svik/6312/figures/Fig3_17_3_35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science.psu.edu/biol011_sandbox_7239/node/735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erpub.github.io/epubjs-demo-book/content/m46032.x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stubeck/ap-bio-ch-17-part-2-translation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ucl.ac.uk/~sjjgsca/translation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caching.com/seek/cache_details.aspx?guid=6115521a-da62-413c-a764-7ac5bb59bad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C. Kohn</a:t>
            </a:r>
          </a:p>
          <a:p>
            <a:r>
              <a:rPr lang="en-US" dirty="0" smtClean="0"/>
              <a:t>Agricultural Sciences</a:t>
            </a:r>
          </a:p>
          <a:p>
            <a:r>
              <a:rPr lang="en-US" dirty="0" smtClean="0"/>
              <a:t>Waterford, WI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9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50019"/>
            <a:ext cx="8743950" cy="65579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0025" y="649253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 smtClean="0"/>
              <a:t>Source: http</a:t>
            </a:r>
            <a:r>
              <a:rPr lang="en-US" sz="800" i="1" dirty="0"/>
              <a:t>://</a:t>
            </a:r>
            <a:r>
              <a:rPr lang="en-US" sz="800" i="1" dirty="0" smtClean="0"/>
              <a:t>images.slideplayer.com/25/7815759/slides/slide_17.jpg</a:t>
            </a:r>
            <a:endParaRPr lang="en-US" sz="8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54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Polypeptides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01" y="928255"/>
            <a:ext cx="5217969" cy="576348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Each amino acid is bonded to each other in this chain with a peptide bond. </a:t>
            </a:r>
          </a:p>
          <a:p>
            <a:pPr lvl="1"/>
            <a:r>
              <a:rPr lang="en-US" dirty="0"/>
              <a:t>A </a:t>
            </a:r>
            <a:r>
              <a:rPr lang="en-US" u="sng" dirty="0"/>
              <a:t>peptide bond</a:t>
            </a:r>
            <a:r>
              <a:rPr lang="en-US" dirty="0"/>
              <a:t> is what keeps all of the amino acids linked in a chain.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chain of amino acids that will become a protein is called a </a:t>
            </a:r>
            <a:r>
              <a:rPr lang="en-US" u="sng" dirty="0"/>
              <a:t>polypeptide</a:t>
            </a:r>
            <a:r>
              <a:rPr lang="en-US" dirty="0"/>
              <a:t> </a:t>
            </a:r>
            <a:endParaRPr lang="en-US" dirty="0" smtClean="0"/>
          </a:p>
          <a:p>
            <a:pPr lvl="2"/>
            <a:r>
              <a:rPr lang="en-US" b="1" i="1" dirty="0" smtClean="0"/>
              <a:t>Poly-</a:t>
            </a:r>
            <a:r>
              <a:rPr lang="en-US" dirty="0"/>
              <a:t> means many, </a:t>
            </a:r>
            <a:r>
              <a:rPr lang="en-US" dirty="0" smtClean="0"/>
              <a:t>and</a:t>
            </a:r>
            <a:r>
              <a:rPr lang="en-US" dirty="0"/>
              <a:t> </a:t>
            </a:r>
            <a:r>
              <a:rPr lang="en-US" b="1" i="1" dirty="0"/>
              <a:t>peptide</a:t>
            </a:r>
            <a:r>
              <a:rPr lang="en-US" dirty="0"/>
              <a:t> refers to the peptide </a:t>
            </a:r>
            <a:r>
              <a:rPr lang="en-US" dirty="0" smtClean="0"/>
              <a:t>bonds. </a:t>
            </a:r>
            <a:endParaRPr lang="en-US" dirty="0"/>
          </a:p>
          <a:p>
            <a:r>
              <a:rPr lang="en-US" dirty="0"/>
              <a:t>Sometimes a protein can be made from just one polypeptide but </a:t>
            </a:r>
            <a:r>
              <a:rPr lang="en-US" i="1" dirty="0"/>
              <a:t>usually</a:t>
            </a:r>
            <a:r>
              <a:rPr lang="en-US" dirty="0"/>
              <a:t> multiple polypeptides are needed to make a protein.</a:t>
            </a:r>
          </a:p>
          <a:p>
            <a:pPr lvl="1"/>
            <a:r>
              <a:rPr lang="en-US" dirty="0"/>
              <a:t>In other words, a protein is </a:t>
            </a:r>
            <a:r>
              <a:rPr lang="en-US" dirty="0" smtClean="0"/>
              <a:t>a macromolecule that is usually </a:t>
            </a:r>
            <a:r>
              <a:rPr lang="en-US" dirty="0"/>
              <a:t>made from a combination of </a:t>
            </a:r>
            <a:r>
              <a:rPr lang="en-US" dirty="0" smtClean="0"/>
              <a:t>multiple chains </a:t>
            </a:r>
            <a:r>
              <a:rPr lang="en-US" dirty="0" smtClean="0"/>
              <a:t>of amino </a:t>
            </a:r>
            <a:r>
              <a:rPr lang="en-US" dirty="0" smtClean="0"/>
              <a:t>acids.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88250" y="-4794"/>
            <a:ext cx="15712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7D7D7D"/>
                </a:solidFill>
                <a:latin typeface="arial" panose="020B0604020202020204" pitchFamily="34" charset="0"/>
                <a:hlinkClick r:id="rId2"/>
              </a:rPr>
              <a:t>Source: www.daviddarling.info</a:t>
            </a:r>
            <a:endParaRPr lang="en-US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2946"/>
          <a:stretch/>
        </p:blipFill>
        <p:spPr>
          <a:xfrm>
            <a:off x="5789026" y="210650"/>
            <a:ext cx="3307034" cy="6481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 rot="16200000">
            <a:off x="8245987" y="3343475"/>
            <a:ext cx="14847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Source: www.studyblue.com</a:t>
            </a:r>
            <a:endParaRPr lang="en-US" sz="800" i="1" dirty="0"/>
          </a:p>
        </p:txBody>
      </p:sp>
      <p:sp>
        <p:nvSpPr>
          <p:cNvPr id="9" name="Rectangle 8"/>
          <p:cNvSpPr/>
          <p:nvPr/>
        </p:nvSpPr>
        <p:spPr>
          <a:xfrm>
            <a:off x="7588250" y="6621890"/>
            <a:ext cx="15921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7D7D7D"/>
                </a:solidFill>
                <a:latin typeface="arial" panose="020B0604020202020204" pitchFamily="34" charset="0"/>
                <a:hlinkClick r:id="rId5"/>
              </a:rPr>
              <a:t>Source: tle.westone.wa.gov.au</a:t>
            </a:r>
            <a:endParaRPr lang="en-US" sz="800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24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21" y="1122217"/>
            <a:ext cx="6432407" cy="556952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All amino acids are made of three parts: </a:t>
            </a:r>
          </a:p>
          <a:p>
            <a:pPr lvl="1"/>
            <a:r>
              <a:rPr lang="en-US" dirty="0" smtClean="0"/>
              <a:t>1. An </a:t>
            </a:r>
            <a:r>
              <a:rPr lang="en-US" u="sng" dirty="0" smtClean="0"/>
              <a:t>amino group</a:t>
            </a:r>
            <a:r>
              <a:rPr lang="en-US" dirty="0" smtClean="0"/>
              <a:t> (H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baseline="30000" dirty="0" smtClean="0"/>
              <a:t>+</a:t>
            </a:r>
            <a:r>
              <a:rPr lang="en-US" dirty="0" smtClean="0"/>
              <a:t>) made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hydrogen and </a:t>
            </a:r>
            <a:r>
              <a:rPr lang="en-US" dirty="0" smtClean="0"/>
              <a:t>nitrogen.</a:t>
            </a:r>
          </a:p>
          <a:p>
            <a:pPr lvl="1"/>
            <a:r>
              <a:rPr lang="en-US" dirty="0" smtClean="0"/>
              <a:t>2. A </a:t>
            </a:r>
            <a:r>
              <a:rPr lang="en-US" u="sng" dirty="0" smtClean="0"/>
              <a:t>carboxyl group</a:t>
            </a:r>
            <a:r>
              <a:rPr lang="en-US" dirty="0" smtClean="0"/>
              <a:t> (COO</a:t>
            </a:r>
            <a:r>
              <a:rPr lang="en-US" baseline="30000" dirty="0" smtClean="0"/>
              <a:t>-</a:t>
            </a:r>
            <a:r>
              <a:rPr lang="en-US" dirty="0" smtClean="0"/>
              <a:t>) made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oxygen </a:t>
            </a:r>
            <a:r>
              <a:rPr lang="en-US" dirty="0" smtClean="0"/>
              <a:t>and carbon.</a:t>
            </a:r>
          </a:p>
          <a:p>
            <a:pPr lvl="1"/>
            <a:r>
              <a:rPr lang="en-US" dirty="0" smtClean="0"/>
              <a:t>3. A </a:t>
            </a:r>
            <a:r>
              <a:rPr lang="en-US" u="sng" dirty="0" smtClean="0"/>
              <a:t>side chain</a:t>
            </a:r>
            <a:r>
              <a:rPr lang="en-US" dirty="0" smtClean="0"/>
              <a:t> (also called the </a:t>
            </a:r>
            <a:r>
              <a:rPr lang="en-US" u="sng" dirty="0" smtClean="0"/>
              <a:t>R group</a:t>
            </a:r>
            <a:r>
              <a:rPr lang="en-US" dirty="0" smtClean="0"/>
              <a:t>)–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side chain is </a:t>
            </a:r>
            <a:r>
              <a:rPr lang="en-US" dirty="0" smtClean="0"/>
              <a:t>different </a:t>
            </a:r>
            <a:r>
              <a:rPr lang="en-US" dirty="0" smtClean="0"/>
              <a:t>in each of the 20 </a:t>
            </a:r>
            <a:br>
              <a:rPr lang="en-US" dirty="0" smtClean="0"/>
            </a:br>
            <a:r>
              <a:rPr lang="en-US" dirty="0" smtClean="0"/>
              <a:t>amino acids (</a:t>
            </a:r>
            <a:r>
              <a:rPr lang="en-US" sz="3200" i="1" dirty="0" smtClean="0"/>
              <a:t>see examples </a:t>
            </a:r>
            <a:r>
              <a:rPr lang="en-US" sz="3200" i="1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While the amino group and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carboxyl group are almost the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same in all amino acids, the side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chains vary widely among amino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acids.</a:t>
            </a:r>
            <a:endParaRPr lang="en-US" dirty="0" smtClean="0"/>
          </a:p>
          <a:p>
            <a:r>
              <a:rPr lang="en-US" dirty="0" smtClean="0"/>
              <a:t>The side chain is what determines </a:t>
            </a:r>
            <a:br>
              <a:rPr lang="en-US" dirty="0" smtClean="0"/>
            </a:br>
            <a:r>
              <a:rPr lang="en-US" dirty="0" smtClean="0"/>
              <a:t>the properties of the amino acid. </a:t>
            </a:r>
          </a:p>
          <a:p>
            <a:pPr lvl="1"/>
            <a:r>
              <a:rPr lang="en-US" dirty="0" smtClean="0"/>
              <a:t>The properties of the amino </a:t>
            </a:r>
            <a:br>
              <a:rPr lang="en-US" dirty="0" smtClean="0"/>
            </a:br>
            <a:r>
              <a:rPr lang="en-US" dirty="0" smtClean="0"/>
              <a:t>acid determine the shape </a:t>
            </a:r>
            <a:br>
              <a:rPr lang="en-US" dirty="0" smtClean="0"/>
            </a:br>
            <a:r>
              <a:rPr lang="en-US" dirty="0" smtClean="0"/>
              <a:t>of the protein.</a:t>
            </a:r>
          </a:p>
          <a:p>
            <a:pPr lvl="1"/>
            <a:r>
              <a:rPr lang="en-US" dirty="0" smtClean="0"/>
              <a:t>The shape of the protein is</a:t>
            </a:r>
            <a:br>
              <a:rPr lang="en-US" dirty="0" smtClean="0"/>
            </a:br>
            <a:r>
              <a:rPr lang="en-US" dirty="0" smtClean="0"/>
              <a:t>what determines its function.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07762" y="-38566"/>
            <a:ext cx="19207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7D7D7D"/>
                </a:solidFill>
                <a:latin typeface="arial" panose="020B0604020202020204" pitchFamily="34" charset="0"/>
                <a:hlinkClick r:id="rId2"/>
              </a:rPr>
              <a:t>Source:</a:t>
            </a:r>
            <a:r>
              <a:rPr lang="en-US" sz="800" i="1" dirty="0" smtClean="0">
                <a:solidFill>
                  <a:srgbClr val="7D7D7D"/>
                </a:solidFill>
                <a:latin typeface="arial" panose="020B0604020202020204" pitchFamily="34" charset="0"/>
              </a:rPr>
              <a:t>: </a:t>
            </a:r>
            <a:r>
              <a:rPr lang="en-US" sz="800" dirty="0">
                <a:hlinkClick r:id="rId3"/>
              </a:rPr>
              <a:t>www.carlagoldenwellness.com</a:t>
            </a:r>
            <a:endParaRPr lang="en-US" sz="800" i="1" dirty="0"/>
          </a:p>
        </p:txBody>
      </p:sp>
      <p:pic>
        <p:nvPicPr>
          <p:cNvPr id="2052" name="Picture 4" descr="http://www.carlagoldenwellness.com/wp-content/uploads/2015/07/a465774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4" y="69156"/>
            <a:ext cx="3146887" cy="3001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bc.arizona.edu/classes/bioc462/462a/NOTES/Amino_Acids/Fig5_5_2AAAromatic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t="13092" r="70432" b="2795"/>
          <a:stretch/>
        </p:blipFill>
        <p:spPr bwMode="auto">
          <a:xfrm>
            <a:off x="7244601" y="3487252"/>
            <a:ext cx="1484997" cy="3243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cbc.arizona.edu/classes/bioc462/462a/NOTES/Amino_Acids/Fig5_5_2AAAromatic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3" t="13092" r="3121" b="2795"/>
          <a:stretch/>
        </p:blipFill>
        <p:spPr bwMode="auto">
          <a:xfrm>
            <a:off x="5227389" y="3259157"/>
            <a:ext cx="1802183" cy="3243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18744" y="6670262"/>
            <a:ext cx="12987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u="sng" dirty="0" smtClean="0">
                <a:solidFill>
                  <a:srgbClr val="D6D6D6"/>
                </a:solidFill>
                <a:latin typeface="arial" panose="020B0604020202020204" pitchFamily="34" charset="0"/>
                <a:hlinkClick r:id="rId6"/>
              </a:rPr>
              <a:t>Source: cbc.arizona.edu</a:t>
            </a:r>
            <a:endParaRPr lang="en-US" sz="8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97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chain of amino acids must fold into a specific shape before th</a:t>
            </a:r>
            <a:r>
              <a:rPr lang="en-US" dirty="0" smtClean="0"/>
              <a:t>e protein can become functional.</a:t>
            </a:r>
            <a:endParaRPr lang="en-US" dirty="0" smtClean="0"/>
          </a:p>
          <a:p>
            <a:pPr lvl="1"/>
            <a:r>
              <a:rPr lang="en-US" dirty="0" smtClean="0"/>
              <a:t>Several </a:t>
            </a:r>
            <a:r>
              <a:rPr lang="en-US" dirty="0" smtClean="0"/>
              <a:t>key properties of each amino acid </a:t>
            </a:r>
            <a:r>
              <a:rPr lang="en-US" dirty="0" smtClean="0"/>
              <a:t>are necessary </a:t>
            </a:r>
            <a:r>
              <a:rPr lang="en-US" dirty="0" smtClean="0"/>
              <a:t>to change a straight chain of amino acids into </a:t>
            </a:r>
            <a:r>
              <a:rPr lang="en-US" dirty="0" smtClean="0"/>
              <a:t>a protein </a:t>
            </a:r>
            <a:r>
              <a:rPr lang="en-US" dirty="0" smtClean="0"/>
              <a:t>with a specific shape and function.</a:t>
            </a:r>
          </a:p>
          <a:p>
            <a:r>
              <a:rPr lang="en-US" dirty="0" smtClean="0"/>
              <a:t>These properties include: </a:t>
            </a:r>
          </a:p>
          <a:p>
            <a:pPr lvl="1"/>
            <a:r>
              <a:rPr lang="en-US" u="sng" dirty="0" smtClean="0"/>
              <a:t>Charge</a:t>
            </a:r>
            <a:r>
              <a:rPr lang="en-US" dirty="0" smtClean="0"/>
              <a:t>: amino acids can be positively or negatively charged, or they can be neutral. Oppositely-charged amino acids will be attracted to each other.</a:t>
            </a:r>
          </a:p>
          <a:p>
            <a:pPr lvl="1"/>
            <a:r>
              <a:rPr lang="en-US" u="sng" dirty="0" smtClean="0"/>
              <a:t>Hydrophobicity</a:t>
            </a:r>
            <a:r>
              <a:rPr lang="en-US" dirty="0" smtClean="0"/>
              <a:t>: some amino acids are attracted to water; other amino acids are repelled by water. </a:t>
            </a:r>
          </a:p>
          <a:p>
            <a:pPr lvl="1"/>
            <a:r>
              <a:rPr lang="en-US" u="sng" dirty="0" smtClean="0"/>
              <a:t>Disulfide Bonds</a:t>
            </a:r>
            <a:r>
              <a:rPr lang="en-US" dirty="0" smtClean="0"/>
              <a:t>: cysteine amino acids form close bonds with other </a:t>
            </a:r>
            <a:r>
              <a:rPr lang="en-US" dirty="0" err="1" smtClean="0"/>
              <a:t>cysteines</a:t>
            </a:r>
            <a:r>
              <a:rPr lang="en-US" dirty="0" smtClean="0"/>
              <a:t>; these bonds are called disulfide bonds. </a:t>
            </a:r>
          </a:p>
          <a:p>
            <a:pPr lvl="1"/>
            <a:r>
              <a:rPr lang="en-US" u="sng" dirty="0" smtClean="0"/>
              <a:t>Hydrogen Bonding</a:t>
            </a:r>
            <a:r>
              <a:rPr lang="en-US" dirty="0" smtClean="0"/>
              <a:t>: positively-charged hydrogen atoms will have a weak attraction to negatively-charged oxygen atoms.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30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523" y="1095545"/>
            <a:ext cx="8522450" cy="557848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If </a:t>
            </a:r>
            <a:r>
              <a:rPr lang="en-US" dirty="0"/>
              <a:t>a negatively charged </a:t>
            </a:r>
            <a:r>
              <a:rPr lang="en-US" dirty="0" smtClean="0"/>
              <a:t>amino </a:t>
            </a:r>
            <a:r>
              <a:rPr lang="en-US" dirty="0"/>
              <a:t>acid is near </a:t>
            </a:r>
            <a:r>
              <a:rPr lang="en-US" dirty="0" smtClean="0"/>
              <a:t>another </a:t>
            </a:r>
            <a:r>
              <a:rPr lang="en-US" i="1" dirty="0"/>
              <a:t>negatively</a:t>
            </a:r>
            <a:r>
              <a:rPr lang="en-US" dirty="0"/>
              <a:t> </a:t>
            </a:r>
            <a:r>
              <a:rPr lang="en-US" dirty="0" smtClean="0"/>
              <a:t>charged </a:t>
            </a:r>
            <a:r>
              <a:rPr lang="en-US" dirty="0"/>
              <a:t>amino acid, </a:t>
            </a:r>
            <a:r>
              <a:rPr lang="en-US" dirty="0" smtClean="0"/>
              <a:t>they </a:t>
            </a:r>
            <a:r>
              <a:rPr lang="en-US" dirty="0"/>
              <a:t>will repel each </a:t>
            </a:r>
            <a:r>
              <a:rPr lang="en-US" dirty="0" smtClean="0"/>
              <a:t>other (just </a:t>
            </a:r>
            <a:r>
              <a:rPr lang="en-US" dirty="0"/>
              <a:t>like similar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ends </a:t>
            </a:r>
            <a:r>
              <a:rPr lang="en-US" dirty="0"/>
              <a:t>of a magnet). </a:t>
            </a:r>
          </a:p>
          <a:p>
            <a:pPr lvl="1"/>
            <a:r>
              <a:rPr lang="en-US" dirty="0"/>
              <a:t>However, if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negatively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charged </a:t>
            </a:r>
            <a:r>
              <a:rPr lang="en-US" dirty="0"/>
              <a:t>amino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acid </a:t>
            </a:r>
            <a:r>
              <a:rPr lang="en-US" dirty="0"/>
              <a:t>is </a:t>
            </a:r>
            <a:r>
              <a:rPr lang="en-US" dirty="0" smtClean="0"/>
              <a:t>near </a:t>
            </a:r>
            <a:r>
              <a:rPr lang="en-US" dirty="0"/>
              <a:t>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positively-charged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amino </a:t>
            </a:r>
            <a:r>
              <a:rPr lang="en-US" dirty="0"/>
              <a:t>acid, </a:t>
            </a:r>
            <a:r>
              <a:rPr lang="en-US" dirty="0" smtClean="0"/>
              <a:t>it </a:t>
            </a:r>
            <a:r>
              <a:rPr lang="en-US" dirty="0"/>
              <a:t>will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 attracted and </a:t>
            </a:r>
            <a:br>
              <a:rPr lang="en-US" dirty="0" smtClean="0"/>
            </a:br>
            <a:r>
              <a:rPr lang="en-US" dirty="0" smtClean="0"/>
              <a:t>move </a:t>
            </a:r>
            <a:r>
              <a:rPr lang="en-US" dirty="0"/>
              <a:t>closer </a:t>
            </a:r>
            <a:r>
              <a:rPr lang="en-US" dirty="0" smtClean="0"/>
              <a:t>to </a:t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positively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charged amino </a:t>
            </a:r>
            <a:br>
              <a:rPr lang="en-US" dirty="0" smtClean="0"/>
            </a:br>
            <a:r>
              <a:rPr lang="en-US" dirty="0" smtClean="0"/>
              <a:t>acid</a:t>
            </a:r>
            <a:r>
              <a:rPr lang="en-US" dirty="0"/>
              <a:t>. </a:t>
            </a:r>
            <a:endParaRPr lang="en-US" dirty="0" smtClean="0"/>
          </a:p>
          <a:p>
            <a:pPr lvl="1"/>
            <a:r>
              <a:rPr lang="en-US" dirty="0" smtClean="0"/>
              <a:t>Much of the shape</a:t>
            </a:r>
            <a:br>
              <a:rPr lang="en-US" dirty="0" smtClean="0"/>
            </a:br>
            <a:r>
              <a:rPr lang="en-US" dirty="0" smtClean="0"/>
              <a:t>of a protein comes </a:t>
            </a:r>
            <a:br>
              <a:rPr lang="en-US" dirty="0" smtClean="0"/>
            </a:br>
            <a:r>
              <a:rPr lang="en-US" dirty="0" smtClean="0"/>
              <a:t>from amino acids </a:t>
            </a:r>
            <a:br>
              <a:rPr lang="en-US" dirty="0" smtClean="0"/>
            </a:br>
            <a:r>
              <a:rPr lang="en-US" dirty="0" smtClean="0"/>
              <a:t>moving towards</a:t>
            </a:r>
            <a:br>
              <a:rPr lang="en-US" dirty="0" smtClean="0"/>
            </a:br>
            <a:r>
              <a:rPr lang="en-US" dirty="0" smtClean="0"/>
              <a:t>or away from other </a:t>
            </a:r>
            <a:br>
              <a:rPr lang="en-US" dirty="0" smtClean="0"/>
            </a:br>
            <a:r>
              <a:rPr lang="en-US" dirty="0" smtClean="0"/>
              <a:t>amino acids </a:t>
            </a:r>
            <a:br>
              <a:rPr lang="en-US" dirty="0" smtClean="0"/>
            </a:br>
            <a:r>
              <a:rPr lang="en-US" dirty="0" smtClean="0"/>
              <a:t>because of charge.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3636" y="1657350"/>
            <a:ext cx="5534047" cy="485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285799" y="6538444"/>
            <a:ext cx="18582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Source: scitechconnect.elsevier.com</a:t>
            </a:r>
            <a:endParaRPr lang="en-US" sz="800" i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54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Hydrophillic</a:t>
            </a:r>
            <a:r>
              <a:rPr lang="en-US" dirty="0" smtClean="0"/>
              <a:t> vs. Hydrophobic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Some amino acids are attracted to water and some amino acids are repelled by water. </a:t>
            </a:r>
          </a:p>
          <a:p>
            <a:pPr lvl="1"/>
            <a:r>
              <a:rPr lang="en-US" dirty="0"/>
              <a:t>The amino acids that are attracted to water are called </a:t>
            </a:r>
            <a:r>
              <a:rPr lang="en-US" u="sng" dirty="0" err="1"/>
              <a:t>hydrophillic</a:t>
            </a:r>
            <a:r>
              <a:rPr lang="en-US" dirty="0"/>
              <a:t> (</a:t>
            </a:r>
            <a:r>
              <a:rPr lang="en-US" b="1" i="1" dirty="0"/>
              <a:t>hydro-</a:t>
            </a:r>
            <a:r>
              <a:rPr lang="en-US" i="1" dirty="0"/>
              <a:t> means "water", and </a:t>
            </a:r>
            <a:r>
              <a:rPr lang="en-US" b="1" i="1" dirty="0" err="1"/>
              <a:t>phillic</a:t>
            </a:r>
            <a:r>
              <a:rPr lang="en-US" b="1" i="1" dirty="0"/>
              <a:t>-</a:t>
            </a:r>
            <a:r>
              <a:rPr lang="en-US" i="1" dirty="0"/>
              <a:t> means "loving</a:t>
            </a:r>
            <a:r>
              <a:rPr lang="en-US" dirty="0"/>
              <a:t>"). </a:t>
            </a:r>
          </a:p>
          <a:p>
            <a:pPr lvl="1"/>
            <a:r>
              <a:rPr lang="en-US" dirty="0"/>
              <a:t>The amino acids that are repelled by water are called </a:t>
            </a:r>
            <a:r>
              <a:rPr lang="en-US" u="sng" dirty="0"/>
              <a:t>hydrophobic</a:t>
            </a:r>
            <a:r>
              <a:rPr lang="en-US" dirty="0"/>
              <a:t> (</a:t>
            </a:r>
            <a:r>
              <a:rPr lang="en-US" i="1" dirty="0"/>
              <a:t>or "</a:t>
            </a:r>
            <a:r>
              <a:rPr lang="en-US" b="1" i="1" dirty="0"/>
              <a:t>water-hating</a:t>
            </a:r>
            <a:r>
              <a:rPr lang="en-US" i="1" dirty="0"/>
              <a:t>"</a:t>
            </a:r>
            <a:r>
              <a:rPr lang="en-US" dirty="0"/>
              <a:t>). </a:t>
            </a:r>
          </a:p>
          <a:p>
            <a:r>
              <a:rPr lang="en-US" dirty="0"/>
              <a:t>Because our bodies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and our cells) 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mostly </a:t>
            </a:r>
            <a:r>
              <a:rPr lang="en-US" dirty="0"/>
              <a:t>made of </a:t>
            </a:r>
            <a:r>
              <a:rPr lang="en-US" dirty="0" smtClean="0"/>
              <a:t>water… </a:t>
            </a:r>
          </a:p>
          <a:p>
            <a:pPr lvl="1"/>
            <a:r>
              <a:rPr lang="en-US" dirty="0" err="1" smtClean="0"/>
              <a:t>Hydrophillic</a:t>
            </a:r>
            <a:r>
              <a:rPr lang="en-US" dirty="0" smtClean="0"/>
              <a:t> </a:t>
            </a:r>
            <a:r>
              <a:rPr lang="en-US" dirty="0"/>
              <a:t>amino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acids </a:t>
            </a:r>
            <a:r>
              <a:rPr lang="en-US" dirty="0"/>
              <a:t>will move to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outside</a:t>
            </a:r>
            <a:r>
              <a:rPr lang="en-US" dirty="0" smtClean="0"/>
              <a:t> </a:t>
            </a:r>
            <a:r>
              <a:rPr lang="en-US" dirty="0"/>
              <a:t>of a polypeptide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chain.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endParaRPr lang="en-US" dirty="0" smtClean="0"/>
          </a:p>
          <a:p>
            <a:pPr lvl="1"/>
            <a:r>
              <a:rPr lang="en-US" dirty="0"/>
              <a:t>H</a:t>
            </a:r>
            <a:r>
              <a:rPr lang="en-US" dirty="0" smtClean="0"/>
              <a:t>ydrophobic </a:t>
            </a:r>
            <a:br>
              <a:rPr lang="en-US" dirty="0" smtClean="0"/>
            </a:br>
            <a:r>
              <a:rPr lang="en-US" dirty="0" smtClean="0"/>
              <a:t>amino </a:t>
            </a:r>
            <a:r>
              <a:rPr lang="en-US" dirty="0"/>
              <a:t>acids will try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hide </a:t>
            </a:r>
            <a:r>
              <a:rPr lang="en-US" dirty="0"/>
              <a:t>on the </a:t>
            </a:r>
            <a:r>
              <a:rPr lang="en-US" b="1" dirty="0"/>
              <a:t>inside</a:t>
            </a:r>
            <a:r>
              <a:rPr lang="en-US" dirty="0"/>
              <a:t>. 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72736" y="6642556"/>
            <a:ext cx="15712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7D7D7D"/>
                </a:solidFill>
                <a:latin typeface="arial" panose="020B0604020202020204" pitchFamily="34" charset="0"/>
                <a:hlinkClick r:id="rId2"/>
              </a:rPr>
              <a:t>Source: chemwiki.ucdavis.edu</a:t>
            </a:r>
            <a:endParaRPr lang="en-US" sz="8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5520" y="3200401"/>
            <a:ext cx="4258480" cy="384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9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Cysteine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81" y="1122217"/>
            <a:ext cx="8109759" cy="556952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Some </a:t>
            </a:r>
            <a:r>
              <a:rPr lang="en-US" dirty="0"/>
              <a:t>amino acids are attracted to themselves.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bond between two cysteine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amino </a:t>
            </a:r>
            <a:r>
              <a:rPr lang="en-US" dirty="0"/>
              <a:t>acids is so </a:t>
            </a:r>
            <a:r>
              <a:rPr lang="en-US" dirty="0" smtClean="0"/>
              <a:t>strong that they </a:t>
            </a:r>
            <a:br>
              <a:rPr lang="en-US" dirty="0" smtClean="0"/>
            </a:br>
            <a:r>
              <a:rPr lang="en-US" dirty="0" smtClean="0"/>
              <a:t>will </a:t>
            </a:r>
            <a:r>
              <a:rPr lang="en-US" dirty="0"/>
              <a:t>literally move the whole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chain </a:t>
            </a:r>
            <a:r>
              <a:rPr lang="en-US" dirty="0"/>
              <a:t>of amino acids just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 </a:t>
            </a:r>
            <a:r>
              <a:rPr lang="en-US" dirty="0"/>
              <a:t>together. </a:t>
            </a:r>
          </a:p>
          <a:p>
            <a:pPr lvl="1"/>
            <a:r>
              <a:rPr lang="en-US" dirty="0" smtClean="0"/>
              <a:t>Cysteine amino acids are like</a:t>
            </a:r>
            <a:br>
              <a:rPr lang="en-US" dirty="0" smtClean="0"/>
            </a:br>
            <a:r>
              <a:rPr lang="en-US" dirty="0" smtClean="0"/>
              <a:t>Romeo and Juliet – they will </a:t>
            </a:r>
            <a:br>
              <a:rPr lang="en-US" dirty="0" smtClean="0"/>
            </a:br>
            <a:r>
              <a:rPr lang="en-US" dirty="0" smtClean="0"/>
              <a:t>do anything to be together.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bond between two cysteine</a:t>
            </a:r>
            <a:br>
              <a:rPr lang="en-US" dirty="0" smtClean="0"/>
            </a:br>
            <a:r>
              <a:rPr lang="en-US" dirty="0" smtClean="0"/>
              <a:t>amino acids is called a </a:t>
            </a:r>
            <a:br>
              <a:rPr lang="en-US" dirty="0" smtClean="0"/>
            </a:br>
            <a:r>
              <a:rPr lang="en-US" u="sng" dirty="0" smtClean="0"/>
              <a:t>disulfide bond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Disulfide bonds are </a:t>
            </a:r>
            <a:r>
              <a:rPr lang="en-US" i="1" dirty="0" smtClean="0"/>
              <a:t>very</a:t>
            </a:r>
            <a:r>
              <a:rPr lang="en-US" dirty="0" smtClean="0"/>
              <a:t> strong </a:t>
            </a:r>
            <a:br>
              <a:rPr lang="en-US" dirty="0" smtClean="0"/>
            </a:br>
            <a:r>
              <a:rPr lang="en-US" dirty="0" smtClean="0"/>
              <a:t>and provide a lot of stability to </a:t>
            </a:r>
            <a:br>
              <a:rPr lang="en-US" dirty="0" smtClean="0"/>
            </a:br>
            <a:r>
              <a:rPr lang="en-US" dirty="0" smtClean="0"/>
              <a:t>the protein </a:t>
            </a:r>
            <a:r>
              <a:rPr lang="en-US" dirty="0" smtClean="0"/>
              <a:t>structure.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 descr="http://www.ausetute.com.au/images/lysozy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69" y="1122216"/>
            <a:ext cx="3592591" cy="538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94803" y="6511104"/>
            <a:ext cx="174919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u="sng" dirty="0" smtClean="0">
                <a:solidFill>
                  <a:srgbClr val="D6D6D6"/>
                </a:solidFill>
                <a:latin typeface="arial" panose="020B0604020202020204" pitchFamily="34" charset="0"/>
                <a:hlinkClick r:id="rId3"/>
              </a:rPr>
              <a:t>Source: www.ausetute.com.au</a:t>
            </a:r>
            <a:endParaRPr lang="en-US" sz="9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55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6" y="928255"/>
            <a:ext cx="8253846" cy="5763489"/>
          </a:xfrm>
        </p:spPr>
        <p:txBody>
          <a:bodyPr>
            <a:normAutofit fontScale="62500" lnSpcReduction="20000"/>
          </a:bodyPr>
          <a:lstStyle/>
          <a:p>
            <a:r>
              <a:rPr lang="en-US" u="sng" dirty="0" smtClean="0"/>
              <a:t>Hydrogen Bonds</a:t>
            </a:r>
            <a:r>
              <a:rPr lang="en-US" dirty="0" smtClean="0"/>
              <a:t>: negatively charged atoms of </a:t>
            </a:r>
            <a:br>
              <a:rPr lang="en-US" dirty="0" smtClean="0"/>
            </a:br>
            <a:r>
              <a:rPr lang="en-US" dirty="0" smtClean="0"/>
              <a:t>some molecules will form a weak attraction to </a:t>
            </a:r>
            <a:br>
              <a:rPr lang="en-US" dirty="0" smtClean="0"/>
            </a:br>
            <a:r>
              <a:rPr lang="en-US" dirty="0" smtClean="0"/>
              <a:t>the positively charged atoms of other </a:t>
            </a:r>
            <a:br>
              <a:rPr lang="en-US" dirty="0" smtClean="0"/>
            </a:br>
            <a:r>
              <a:rPr lang="en-US" dirty="0" smtClean="0"/>
              <a:t>molecules. </a:t>
            </a:r>
          </a:p>
          <a:p>
            <a:pPr lvl="1"/>
            <a:r>
              <a:rPr lang="en-US" dirty="0" smtClean="0"/>
              <a:t>The (+) </a:t>
            </a:r>
            <a:r>
              <a:rPr lang="en-US" b="1" dirty="0" smtClean="0"/>
              <a:t>hydrogen</a:t>
            </a:r>
            <a:r>
              <a:rPr lang="en-US" dirty="0" smtClean="0"/>
              <a:t> atoms on amino acids will be </a:t>
            </a:r>
            <a:br>
              <a:rPr lang="en-US" dirty="0" smtClean="0"/>
            </a:br>
            <a:r>
              <a:rPr lang="en-US" dirty="0" smtClean="0"/>
              <a:t>drawn </a:t>
            </a:r>
            <a:r>
              <a:rPr lang="en-US" dirty="0" smtClean="0"/>
              <a:t>towards (-) </a:t>
            </a:r>
            <a:r>
              <a:rPr lang="en-US" b="1" dirty="0" smtClean="0"/>
              <a:t>oxygen</a:t>
            </a:r>
            <a:r>
              <a:rPr lang="en-US" dirty="0" smtClean="0"/>
              <a:t> </a:t>
            </a:r>
            <a:r>
              <a:rPr lang="en-US" dirty="0" smtClean="0"/>
              <a:t>atoms on other amino acids.</a:t>
            </a:r>
          </a:p>
          <a:p>
            <a:pPr lvl="1"/>
            <a:r>
              <a:rPr lang="en-US" dirty="0" smtClean="0"/>
              <a:t>Even though they don’t form a </a:t>
            </a:r>
            <a:r>
              <a:rPr lang="en-US" u="sng" dirty="0" smtClean="0"/>
              <a:t>covalent bond</a:t>
            </a:r>
            <a:r>
              <a:rPr lang="en-US" dirty="0" smtClean="0"/>
              <a:t> (a bond in which they share electrons), the </a:t>
            </a:r>
            <a:br>
              <a:rPr lang="en-US" dirty="0" smtClean="0"/>
            </a:br>
            <a:r>
              <a:rPr lang="en-US" dirty="0" smtClean="0"/>
              <a:t>attraction between these </a:t>
            </a:r>
            <a:br>
              <a:rPr lang="en-US" dirty="0" smtClean="0"/>
            </a:br>
            <a:r>
              <a:rPr lang="en-US" dirty="0" smtClean="0"/>
              <a:t>hydrogen and oxygen atoms </a:t>
            </a:r>
            <a:br>
              <a:rPr lang="en-US" dirty="0" smtClean="0"/>
            </a:br>
            <a:r>
              <a:rPr lang="en-US" dirty="0" smtClean="0"/>
              <a:t>will cause the chain of amino</a:t>
            </a:r>
            <a:br>
              <a:rPr lang="en-US" dirty="0" smtClean="0"/>
            </a:br>
            <a:r>
              <a:rPr lang="en-US" dirty="0" smtClean="0"/>
              <a:t>acids to twist, bend, or take</a:t>
            </a:r>
            <a:br>
              <a:rPr lang="en-US" dirty="0" smtClean="0"/>
            </a:br>
            <a:r>
              <a:rPr lang="en-US" dirty="0" smtClean="0"/>
              <a:t>on other shapes.</a:t>
            </a:r>
          </a:p>
          <a:p>
            <a:r>
              <a:rPr lang="en-US" dirty="0" smtClean="0"/>
              <a:t>The </a:t>
            </a:r>
            <a:r>
              <a:rPr lang="en-US" dirty="0"/>
              <a:t>combination of </a:t>
            </a:r>
            <a:r>
              <a:rPr lang="en-US" dirty="0" smtClean="0"/>
              <a:t>these 4 </a:t>
            </a:r>
            <a:r>
              <a:rPr lang="en-US" dirty="0" smtClean="0"/>
              <a:t>factors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(amino acid charge, hydrophobicity</a:t>
            </a:r>
            <a:r>
              <a:rPr lang="en-US" dirty="0" smtClean="0"/>
              <a:t>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cysteine </a:t>
            </a:r>
            <a:r>
              <a:rPr lang="en-US" dirty="0" smtClean="0"/>
              <a:t>bonds, and hydrogen bonding.) </a:t>
            </a:r>
            <a:r>
              <a:rPr lang="en-US" dirty="0"/>
              <a:t>are what ultimately </a:t>
            </a:r>
            <a:r>
              <a:rPr lang="en-US" dirty="0" smtClean="0"/>
              <a:t>influence </a:t>
            </a:r>
            <a:r>
              <a:rPr lang="en-US" dirty="0"/>
              <a:t>the shape of </a:t>
            </a:r>
            <a:r>
              <a:rPr lang="en-US" dirty="0" smtClean="0"/>
              <a:t>a </a:t>
            </a:r>
            <a:r>
              <a:rPr lang="en-US" dirty="0"/>
              <a:t>polypeptide </a:t>
            </a:r>
            <a:r>
              <a:rPr lang="en-US" dirty="0" smtClean="0"/>
              <a:t>chain of </a:t>
            </a:r>
            <a:r>
              <a:rPr lang="en-US" dirty="0" smtClean="0"/>
              <a:t>amino acids.</a:t>
            </a:r>
          </a:p>
          <a:p>
            <a:pPr lvl="1"/>
            <a:r>
              <a:rPr lang="en-US" dirty="0" smtClean="0"/>
              <a:t>The shape of the polypeptide chains are what determine the final shape of each protein, and this shape determines the function of the protein.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192"/>
          <a:stretch/>
        </p:blipFill>
        <p:spPr>
          <a:xfrm>
            <a:off x="5349240" y="2942645"/>
            <a:ext cx="3687038" cy="21227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8062294" y="2601645"/>
            <a:ext cx="19479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u="sng" dirty="0" smtClean="0">
                <a:solidFill>
                  <a:srgbClr val="D6D6D6"/>
                </a:solidFill>
                <a:latin typeface="arial" panose="020B0604020202020204" pitchFamily="34" charset="0"/>
                <a:hlinkClick r:id="rId3"/>
              </a:rPr>
              <a:t>Source: doubledecker27.blogspot.com</a:t>
            </a:r>
            <a:endParaRPr lang="en-US" sz="8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6427" b="19242"/>
          <a:stretch/>
        </p:blipFill>
        <p:spPr>
          <a:xfrm>
            <a:off x="6375519" y="0"/>
            <a:ext cx="2768482" cy="202882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9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160" y="3200399"/>
            <a:ext cx="8947611" cy="3390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Determines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82" y="928255"/>
            <a:ext cx="8304068" cy="227214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shape of a protein depends on its amino acids. </a:t>
            </a:r>
          </a:p>
          <a:p>
            <a:pPr lvl="1"/>
            <a:r>
              <a:rPr lang="en-US" dirty="0" smtClean="0"/>
              <a:t>The properties of the amino acids create effects over four </a:t>
            </a:r>
            <a:r>
              <a:rPr lang="en-US" dirty="0" smtClean="0"/>
              <a:t>different levels </a:t>
            </a:r>
            <a:r>
              <a:rPr lang="en-US" dirty="0" smtClean="0"/>
              <a:t>of protein organization.</a:t>
            </a:r>
          </a:p>
          <a:p>
            <a:pPr lvl="1"/>
            <a:r>
              <a:rPr lang="en-US" dirty="0" smtClean="0"/>
              <a:t>These </a:t>
            </a:r>
            <a:r>
              <a:rPr lang="en-US" dirty="0"/>
              <a:t>levels of organization are called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Primary</a:t>
            </a:r>
            <a:r>
              <a:rPr lang="en-US" dirty="0"/>
              <a:t>, Secondary, Tertiary, and Quaternary </a:t>
            </a:r>
            <a:r>
              <a:rPr lang="en-US" dirty="0" smtClean="0"/>
              <a:t>Structures.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8059087" y="4885832"/>
            <a:ext cx="19543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Source: biochemaholic.wordpress.com</a:t>
            </a:r>
            <a:endParaRPr lang="en-US" sz="800" i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61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 Structure of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80" y="1122217"/>
            <a:ext cx="4738846" cy="538437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</a:t>
            </a:r>
            <a:r>
              <a:rPr lang="en-US" u="sng" dirty="0"/>
              <a:t>primary </a:t>
            </a:r>
            <a:r>
              <a:rPr lang="en-US" u="sng" dirty="0" smtClean="0"/>
              <a:t>structure</a:t>
            </a:r>
            <a:r>
              <a:rPr lang="en-US" dirty="0" smtClean="0"/>
              <a:t> </a:t>
            </a:r>
            <a:r>
              <a:rPr lang="en-US" dirty="0"/>
              <a:t>of protein organization refers to the order of amino acids that make up each polypeptide amino acid chain. </a:t>
            </a:r>
          </a:p>
          <a:p>
            <a:pPr lvl="1"/>
            <a:r>
              <a:rPr lang="en-US" dirty="0" smtClean="0"/>
              <a:t>Because </a:t>
            </a:r>
            <a:r>
              <a:rPr lang="en-US" dirty="0" smtClean="0"/>
              <a:t>each amino acid has unique properties, any change to the order of amino acids at the primary level can have a major impact on the shape of a protein. </a:t>
            </a:r>
            <a:endParaRPr lang="en-US" dirty="0" smtClean="0"/>
          </a:p>
          <a:p>
            <a:r>
              <a:rPr lang="en-US" dirty="0" smtClean="0"/>
              <a:t>Changing just one of the amino acids in the primary structure can completely change the entire shape and function of the protein.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Often this one change can make the protein completely dysfunctional.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4421" y="6642556"/>
            <a:ext cx="43123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7D7D7D"/>
                </a:solidFill>
                <a:latin typeface="arial" panose="020B0604020202020204" pitchFamily="34" charset="0"/>
                <a:hlinkClick r:id="rId2"/>
              </a:rPr>
              <a:t>Source: </a:t>
            </a:r>
            <a:r>
              <a:rPr lang="en-US" sz="800" i="1" dirty="0">
                <a:solidFill>
                  <a:srgbClr val="7D7D7D"/>
                </a:solidFill>
                <a:latin typeface="arial" panose="020B0604020202020204" pitchFamily="34" charset="0"/>
              </a:rPr>
              <a:t>https://biochemanics.files.wordpress.com/2013/04/protein_-_primary_structure.jpg</a:t>
            </a:r>
            <a:endParaRPr lang="en-US" sz="8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626" y="1384189"/>
            <a:ext cx="3339860" cy="4436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2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81" y="1061257"/>
            <a:ext cx="8253846" cy="556952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You have probably heard about proteins all throughout your life. </a:t>
            </a:r>
            <a:endParaRPr lang="en-US" dirty="0"/>
          </a:p>
          <a:p>
            <a:pPr lvl="1"/>
            <a:r>
              <a:rPr lang="en-US" dirty="0"/>
              <a:t>They </a:t>
            </a:r>
            <a:r>
              <a:rPr lang="en-US" dirty="0" smtClean="0"/>
              <a:t>are</a:t>
            </a:r>
            <a:r>
              <a:rPr lang="en-US" dirty="0" smtClean="0"/>
              <a:t> </a:t>
            </a:r>
            <a:r>
              <a:rPr lang="en-US" dirty="0"/>
              <a:t>a major part of our </a:t>
            </a:r>
            <a:r>
              <a:rPr lang="en-US" dirty="0" smtClean="0"/>
              <a:t>diet.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probably know that foods like meat, dairy, and some </a:t>
            </a:r>
            <a:r>
              <a:rPr lang="en-US" dirty="0" smtClean="0"/>
              <a:t>kinds </a:t>
            </a:r>
            <a:r>
              <a:rPr lang="en-US" dirty="0"/>
              <a:t>of plants (like beans and nuts) are high in dietary protein. </a:t>
            </a:r>
          </a:p>
          <a:p>
            <a:pPr lvl="1"/>
            <a:r>
              <a:rPr lang="en-US" dirty="0"/>
              <a:t>If you are an athlete, you probably know how important it is to consume protein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support </a:t>
            </a:r>
            <a:r>
              <a:rPr lang="en-US" dirty="0"/>
              <a:t>your physical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performance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proteins in your diet are </a:t>
            </a:r>
            <a:br>
              <a:rPr lang="en-US" dirty="0" smtClean="0"/>
            </a:br>
            <a:r>
              <a:rPr lang="en-US" dirty="0" smtClean="0"/>
              <a:t>what eventually become the </a:t>
            </a:r>
            <a:br>
              <a:rPr lang="en-US" dirty="0" smtClean="0"/>
            </a:br>
            <a:r>
              <a:rPr lang="en-US" dirty="0" smtClean="0"/>
              <a:t>proteins that help your body </a:t>
            </a:r>
            <a:br>
              <a:rPr lang="en-US" dirty="0" smtClean="0"/>
            </a:br>
            <a:r>
              <a:rPr lang="en-US" dirty="0" smtClean="0"/>
              <a:t>to function.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At the molecular level, proteins are</a:t>
            </a:r>
            <a:br>
              <a:rPr lang="en-US" dirty="0" smtClean="0"/>
            </a:br>
            <a:r>
              <a:rPr lang="en-US" dirty="0" smtClean="0"/>
              <a:t>the functional part of your body.</a:t>
            </a:r>
            <a:endParaRPr lang="en-US" dirty="0"/>
          </a:p>
          <a:p>
            <a:pPr lvl="1"/>
            <a:r>
              <a:rPr lang="en-US" dirty="0" smtClean="0"/>
              <a:t>Proteins are what do most of</a:t>
            </a:r>
            <a:br>
              <a:rPr lang="en-US" dirty="0" smtClean="0"/>
            </a:br>
            <a:r>
              <a:rPr lang="en-US" dirty="0" smtClean="0"/>
              <a:t>the work of your body. 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you eliminated water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your </a:t>
            </a:r>
            <a:r>
              <a:rPr lang="en-US" dirty="0"/>
              <a:t>body, proteins would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comprise </a:t>
            </a:r>
            <a:r>
              <a:rPr lang="en-US" dirty="0"/>
              <a:t>75% of your body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weight</a:t>
            </a:r>
            <a:r>
              <a:rPr lang="en-US" dirty="0"/>
              <a:t>.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3314" name="Picture 2" descr="http://32f7sg2by83y1dtg9mdxf11m.wpengine.netdna-cdn.com/wp-content/uploads/2012/05/Human-Insulin-Protein-Structure-917x10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79" y="2703654"/>
            <a:ext cx="3720248" cy="4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71371" y="6656064"/>
            <a:ext cx="18726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7D7D7D"/>
                </a:solidFill>
                <a:latin typeface="arial" panose="020B0604020202020204" pitchFamily="34" charset="0"/>
                <a:hlinkClick r:id="rId3"/>
              </a:rPr>
              <a:t>Source: www.interactive-biology.com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409189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Secondary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59" y="928255"/>
            <a:ext cx="4632929" cy="583622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</a:t>
            </a:r>
            <a:r>
              <a:rPr lang="en-US" u="sng" dirty="0"/>
              <a:t>secondary </a:t>
            </a:r>
            <a:r>
              <a:rPr lang="en-US" u="sng" dirty="0" smtClean="0"/>
              <a:t>structure</a:t>
            </a:r>
            <a:r>
              <a:rPr lang="en-US" dirty="0" smtClean="0"/>
              <a:t> </a:t>
            </a:r>
            <a:r>
              <a:rPr lang="en-US" dirty="0"/>
              <a:t>of protein organization refers to the shape </a:t>
            </a:r>
            <a:r>
              <a:rPr lang="en-US" dirty="0" smtClean="0"/>
              <a:t>that </a:t>
            </a:r>
            <a:r>
              <a:rPr lang="en-US" dirty="0"/>
              <a:t>results from the order and type of amino acids found in each polypeptide. </a:t>
            </a:r>
          </a:p>
          <a:p>
            <a:pPr lvl="1"/>
            <a:r>
              <a:rPr lang="en-US" dirty="0"/>
              <a:t>Usually there are </a:t>
            </a:r>
            <a:r>
              <a:rPr lang="en-US" b="1" dirty="0"/>
              <a:t>two</a:t>
            </a:r>
            <a:r>
              <a:rPr lang="en-US" dirty="0"/>
              <a:t> major shapes that can result from any arrangement of amino acids </a:t>
            </a:r>
            <a:r>
              <a:rPr lang="en-US" dirty="0" smtClean="0"/>
              <a:t>– a) a </a:t>
            </a:r>
            <a:r>
              <a:rPr lang="en-US" dirty="0"/>
              <a:t>slinky-like spring or </a:t>
            </a:r>
            <a:r>
              <a:rPr lang="en-US" dirty="0" smtClean="0"/>
              <a:t>b) a </a:t>
            </a:r>
            <a:r>
              <a:rPr lang="en-US" dirty="0"/>
              <a:t>what looks like a sheet of paper folded into a zig-zag pattern. </a:t>
            </a:r>
          </a:p>
          <a:p>
            <a:r>
              <a:rPr lang="en-US" dirty="0"/>
              <a:t>Scientists call the spring shape an </a:t>
            </a:r>
            <a:r>
              <a:rPr lang="en-US" u="sng" dirty="0"/>
              <a:t>alpha-helix</a:t>
            </a:r>
            <a:r>
              <a:rPr lang="en-US" dirty="0"/>
              <a:t>, and the zig-zag sheet is called a </a:t>
            </a:r>
            <a:r>
              <a:rPr lang="en-US" u="sng" dirty="0" smtClean="0"/>
              <a:t>beta-pleated sheet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Most polypeptide amino acid chains will be a mix of </a:t>
            </a:r>
            <a:r>
              <a:rPr lang="en-US" dirty="0" smtClean="0"/>
              <a:t>both alpha-helix </a:t>
            </a:r>
            <a:r>
              <a:rPr lang="en-US" dirty="0"/>
              <a:t>springs and beta-sheets. </a:t>
            </a:r>
          </a:p>
          <a:p>
            <a:endParaRPr lang="en-US" dirty="0"/>
          </a:p>
        </p:txBody>
      </p:sp>
      <p:pic>
        <p:nvPicPr>
          <p:cNvPr id="7170" name="Picture 2" descr="http://www.abcte.org/files/previews/biology/BioMod%203%5B1%5D.3%20secondary%20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089" y="1030777"/>
            <a:ext cx="3851474" cy="4760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51900" y="6549040"/>
            <a:ext cx="12506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u="sng" dirty="0" smtClean="0">
                <a:solidFill>
                  <a:srgbClr val="D6D6D6"/>
                </a:solidFill>
                <a:latin typeface="arial" panose="020B0604020202020204" pitchFamily="34" charset="0"/>
                <a:hlinkClick r:id="rId3"/>
              </a:rPr>
              <a:t>Source: www.abcte.org</a:t>
            </a:r>
            <a:endParaRPr lang="en-US" sz="8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4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281" y="973975"/>
            <a:ext cx="8253846" cy="573166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Two major factors determine the shape formed by the polypeptide chain of amino acids: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order </a:t>
            </a:r>
            <a:br>
              <a:rPr lang="en-US" dirty="0" smtClean="0"/>
            </a:br>
            <a:r>
              <a:rPr lang="en-US" dirty="0" smtClean="0"/>
              <a:t>of amino </a:t>
            </a:r>
            <a:br>
              <a:rPr lang="en-US" dirty="0" smtClean="0"/>
            </a:br>
            <a:r>
              <a:rPr lang="en-US" dirty="0" smtClean="0"/>
              <a:t>acids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primary</a:t>
            </a:r>
            <a:br>
              <a:rPr lang="en-US" i="1" dirty="0" smtClean="0"/>
            </a:br>
            <a:r>
              <a:rPr lang="en-US" i="1" dirty="0" smtClean="0"/>
              <a:t>structure</a:t>
            </a:r>
            <a:r>
              <a:rPr lang="en-US" dirty="0" smtClean="0"/>
              <a:t>).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</a:t>
            </a:r>
            <a:br>
              <a:rPr lang="en-US" dirty="0" smtClean="0"/>
            </a:br>
            <a:r>
              <a:rPr lang="en-US" dirty="0" smtClean="0"/>
              <a:t>hydrogen </a:t>
            </a:r>
            <a:br>
              <a:rPr lang="en-US" dirty="0" smtClean="0"/>
            </a:br>
            <a:r>
              <a:rPr lang="en-US" dirty="0" smtClean="0"/>
              <a:t>bonding </a:t>
            </a:r>
            <a:br>
              <a:rPr lang="en-US" dirty="0" smtClean="0"/>
            </a:br>
            <a:r>
              <a:rPr lang="en-US" dirty="0" smtClean="0"/>
              <a:t>between </a:t>
            </a:r>
            <a:br>
              <a:rPr lang="en-US" dirty="0" smtClean="0"/>
            </a:br>
            <a:r>
              <a:rPr lang="en-US" dirty="0" smtClean="0"/>
              <a:t>those </a:t>
            </a:r>
            <a:br>
              <a:rPr lang="en-US" dirty="0" smtClean="0"/>
            </a:br>
            <a:r>
              <a:rPr lang="en-US" dirty="0" smtClean="0"/>
              <a:t>amino </a:t>
            </a:r>
            <a:br>
              <a:rPr lang="en-US" dirty="0" smtClean="0"/>
            </a:br>
            <a:r>
              <a:rPr lang="en-US" dirty="0" smtClean="0"/>
              <a:t>acids.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85578" y="6705642"/>
            <a:ext cx="19367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7D7D7D"/>
                </a:solidFill>
                <a:latin typeface="arial" panose="020B0604020202020204" pitchFamily="34" charset="0"/>
                <a:hlinkClick r:id="rId2"/>
              </a:rPr>
              <a:t>Source: integrativebiology.okstate.edu</a:t>
            </a:r>
            <a:endParaRPr lang="en-US" sz="8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763" y="2169334"/>
            <a:ext cx="5746692" cy="4536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4102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Tertiary/Quaternary</a:t>
            </a:r>
            <a:r>
              <a:rPr lang="en-US" dirty="0"/>
              <a:t> </a:t>
            </a:r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81" y="1122217"/>
            <a:ext cx="4389294" cy="556952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</a:t>
            </a:r>
            <a:r>
              <a:rPr lang="en-US" u="sng" dirty="0"/>
              <a:t>tertiary</a:t>
            </a:r>
            <a:r>
              <a:rPr lang="en-US" dirty="0"/>
              <a:t> (TERSH-</a:t>
            </a:r>
            <a:r>
              <a:rPr lang="en-US" dirty="0" err="1"/>
              <a:t>ee</a:t>
            </a:r>
            <a:r>
              <a:rPr lang="en-US" dirty="0"/>
              <a:t>-airy) </a:t>
            </a:r>
            <a:r>
              <a:rPr lang="en-US" u="sng" dirty="0" smtClean="0"/>
              <a:t>structure</a:t>
            </a:r>
            <a:r>
              <a:rPr lang="en-US" dirty="0" smtClean="0"/>
              <a:t> </a:t>
            </a:r>
            <a:r>
              <a:rPr lang="en-US" dirty="0"/>
              <a:t>of protein organization is the </a:t>
            </a:r>
            <a:r>
              <a:rPr lang="en-US" dirty="0" smtClean="0"/>
              <a:t>overall shape </a:t>
            </a:r>
            <a:r>
              <a:rPr lang="en-US" dirty="0"/>
              <a:t>of each polypeptide chain. </a:t>
            </a:r>
          </a:p>
          <a:p>
            <a:pPr lvl="1"/>
            <a:r>
              <a:rPr lang="en-US" dirty="0"/>
              <a:t>In other words, it is the final combination of </a:t>
            </a:r>
            <a:r>
              <a:rPr lang="en-US" dirty="0" smtClean="0"/>
              <a:t>alpha helixes </a:t>
            </a:r>
            <a:r>
              <a:rPr lang="en-US" dirty="0"/>
              <a:t>and </a:t>
            </a:r>
            <a:r>
              <a:rPr lang="en-US" dirty="0" smtClean="0"/>
              <a:t>beta sheets </a:t>
            </a:r>
            <a:r>
              <a:rPr lang="en-US" dirty="0"/>
              <a:t>that </a:t>
            </a:r>
            <a:r>
              <a:rPr lang="en-US" dirty="0" smtClean="0"/>
              <a:t>make up </a:t>
            </a:r>
            <a:br>
              <a:rPr lang="en-US" dirty="0" smtClean="0"/>
            </a:br>
            <a:r>
              <a:rPr lang="en-US" dirty="0" smtClean="0"/>
              <a:t>the polypeptide.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u="sng" dirty="0" smtClean="0"/>
              <a:t>quaternary structure</a:t>
            </a:r>
            <a:r>
              <a:rPr lang="en-US" dirty="0" smtClean="0"/>
              <a:t> of protein organization is the final functional protein that results from the combination of different polypeptide chains.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55" y="1122217"/>
            <a:ext cx="4030177" cy="5152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26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Protein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961" y="1122217"/>
            <a:ext cx="6893919" cy="556952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For example, ATP Synthase (the spinning wheel in mitochondria that makes ATP) is a complex protein made from many different polypeptide chains. 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functional version of ATP Synthase </a:t>
            </a:r>
            <a:r>
              <a:rPr lang="en-US" dirty="0"/>
              <a:t>would be the </a:t>
            </a:r>
            <a:r>
              <a:rPr lang="en-US" u="sng" dirty="0"/>
              <a:t>quaternary</a:t>
            </a:r>
            <a:r>
              <a:rPr lang="en-US" dirty="0"/>
              <a:t> level of organization. 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tertiary</a:t>
            </a:r>
            <a:r>
              <a:rPr lang="en-US" dirty="0"/>
              <a:t> level of organization would be the </a:t>
            </a:r>
            <a:r>
              <a:rPr lang="en-US" b="1" dirty="0"/>
              <a:t>shape of each polypeptide subunit</a:t>
            </a:r>
            <a:r>
              <a:rPr lang="en-US" dirty="0"/>
              <a:t> of that protein. 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secondary</a:t>
            </a:r>
            <a:r>
              <a:rPr lang="en-US" dirty="0"/>
              <a:t> level of organization would be the </a:t>
            </a:r>
            <a:r>
              <a:rPr lang="en-US" b="1" dirty="0"/>
              <a:t>spring- and zig-zag-shapes </a:t>
            </a:r>
            <a:r>
              <a:rPr lang="en-US" dirty="0" smtClean="0"/>
              <a:t>in each polypeptide subunit that </a:t>
            </a:r>
            <a:r>
              <a:rPr lang="en-US" dirty="0"/>
              <a:t>result from the order of amino acids. 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order of amino acids </a:t>
            </a:r>
            <a:r>
              <a:rPr lang="en-US" dirty="0" smtClean="0"/>
              <a:t>(as determined by the DNA gene and its mRNA copy) represents the </a:t>
            </a:r>
            <a:r>
              <a:rPr lang="en-US" u="sng" dirty="0" smtClean="0"/>
              <a:t>primary</a:t>
            </a:r>
            <a:r>
              <a:rPr lang="en-US" dirty="0" smtClean="0"/>
              <a:t> level of organization.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880" y="746760"/>
            <a:ext cx="1932120" cy="594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223760" y="6670262"/>
            <a:ext cx="19864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7D7D7D"/>
                </a:solidFill>
                <a:latin typeface="arial" panose="020B0604020202020204" pitchFamily="34" charset="0"/>
                <a:hlinkClick r:id="rId3"/>
              </a:rPr>
              <a:t>Source: geneexpression27.weebly.com</a:t>
            </a:r>
            <a:endParaRPr lang="en-US" sz="800" dirty="0"/>
          </a:p>
        </p:txBody>
      </p:sp>
      <p:sp>
        <p:nvSpPr>
          <p:cNvPr id="6" name="Rectangle 5"/>
          <p:cNvSpPr/>
          <p:nvPr/>
        </p:nvSpPr>
        <p:spPr>
          <a:xfrm>
            <a:off x="5804219" y="6670262"/>
            <a:ext cx="14526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Source: oasys2.confex.com</a:t>
            </a:r>
            <a:endParaRPr lang="en-US" sz="800" i="1" dirty="0"/>
          </a:p>
        </p:txBody>
      </p:sp>
      <p:sp>
        <p:nvSpPr>
          <p:cNvPr id="7" name="Rectangle 6"/>
          <p:cNvSpPr/>
          <p:nvPr/>
        </p:nvSpPr>
        <p:spPr>
          <a:xfrm>
            <a:off x="7608480" y="16688"/>
            <a:ext cx="16017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7D7D7D"/>
                </a:solidFill>
                <a:latin typeface="arial" panose="020B0604020202020204" pitchFamily="34" charset="0"/>
                <a:hlinkClick r:id="rId5"/>
              </a:rPr>
              <a:t>Source: www.bio.davidson.edu</a:t>
            </a:r>
            <a:endParaRPr lang="en-US" sz="800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77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011"/>
          <a:stretch/>
        </p:blipFill>
        <p:spPr>
          <a:xfrm>
            <a:off x="5379720" y="4587240"/>
            <a:ext cx="3703321" cy="2332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Higher Levels of Protein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81" y="928255"/>
            <a:ext cx="8253846" cy="576348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While some proteins do not require any more assembly after the quaternary level, other proteins require additional processing to reach their functional stage. </a:t>
            </a:r>
          </a:p>
          <a:p>
            <a:pPr lvl="1"/>
            <a:r>
              <a:rPr lang="en-US" dirty="0" smtClean="0"/>
              <a:t>Many proteins are not ready to be functional until they’ve undergone </a:t>
            </a:r>
            <a:r>
              <a:rPr lang="en-US" dirty="0"/>
              <a:t>p</a:t>
            </a:r>
            <a:r>
              <a:rPr lang="en-US" dirty="0" smtClean="0"/>
              <a:t>osttranslational processing.</a:t>
            </a:r>
          </a:p>
          <a:p>
            <a:pPr lvl="1"/>
            <a:r>
              <a:rPr lang="en-US" u="sng" dirty="0" smtClean="0"/>
              <a:t>Posttranslational processing</a:t>
            </a:r>
            <a:r>
              <a:rPr lang="en-US" dirty="0"/>
              <a:t> </a:t>
            </a:r>
            <a:r>
              <a:rPr lang="en-US" dirty="0" smtClean="0"/>
              <a:t>refers to anything that must be done to a protein after it has been assembled and folded in order for it to become functional. </a:t>
            </a:r>
            <a:endParaRPr lang="en-US" u="sng" dirty="0" smtClean="0"/>
          </a:p>
          <a:p>
            <a:r>
              <a:rPr lang="en-US" dirty="0" smtClean="0"/>
              <a:t>In some cases, entire </a:t>
            </a:r>
            <a:r>
              <a:rPr lang="en-US" dirty="0" smtClean="0"/>
              <a:t>sections of </a:t>
            </a:r>
            <a:r>
              <a:rPr lang="en-US" dirty="0" smtClean="0"/>
              <a:t>the amino </a:t>
            </a:r>
            <a:r>
              <a:rPr lang="en-US" dirty="0" smtClean="0"/>
              <a:t>acid sequence </a:t>
            </a:r>
            <a:r>
              <a:rPr lang="en-US" dirty="0" smtClean="0"/>
              <a:t>of </a:t>
            </a:r>
            <a:r>
              <a:rPr lang="en-US" dirty="0"/>
              <a:t>some proteins need </a:t>
            </a:r>
            <a:r>
              <a:rPr lang="en-US" dirty="0" smtClean="0"/>
              <a:t>to be removed in order for the protein to become functional. </a:t>
            </a:r>
          </a:p>
          <a:p>
            <a:pPr lvl="1"/>
            <a:r>
              <a:rPr lang="en-US" dirty="0" smtClean="0"/>
              <a:t>For example, the protein insulin (</a:t>
            </a:r>
            <a:r>
              <a:rPr lang="en-US" i="1" dirty="0" smtClean="0"/>
              <a:t>which is needed to regulate blood sugar</a:t>
            </a:r>
            <a:r>
              <a:rPr lang="en-US" dirty="0" smtClean="0"/>
              <a:t>) does not become activated until an internal segment of the polypeptide amino acid chain is removed. </a:t>
            </a:r>
          </a:p>
          <a:p>
            <a:pPr lvl="1"/>
            <a:r>
              <a:rPr lang="en-US" dirty="0" smtClean="0"/>
              <a:t>The process of removing some </a:t>
            </a:r>
            <a:br>
              <a:rPr lang="en-US" dirty="0" smtClean="0"/>
            </a:br>
            <a:r>
              <a:rPr lang="en-US" dirty="0" smtClean="0"/>
              <a:t>amino acids to activate a protein </a:t>
            </a:r>
            <a:br>
              <a:rPr lang="en-US" dirty="0" smtClean="0"/>
            </a:br>
            <a:r>
              <a:rPr lang="en-US" dirty="0" smtClean="0"/>
              <a:t>is called </a:t>
            </a:r>
            <a:r>
              <a:rPr lang="en-US" u="sng" dirty="0" smtClean="0"/>
              <a:t>protein splicing</a:t>
            </a:r>
            <a:r>
              <a:rPr lang="en-US" dirty="0" smtClean="0"/>
              <a:t>.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endParaRPr lang="en-US" dirty="0" smtClean="0"/>
          </a:p>
          <a:p>
            <a:r>
              <a:rPr lang="en-US" dirty="0" smtClean="0"/>
              <a:t>A protein can also be activated by the</a:t>
            </a:r>
            <a:br>
              <a:rPr lang="en-US" dirty="0" smtClean="0"/>
            </a:br>
            <a:r>
              <a:rPr lang="en-US" dirty="0" smtClean="0"/>
              <a:t>addition of other molecules to the </a:t>
            </a:r>
            <a:br>
              <a:rPr lang="en-US" dirty="0" smtClean="0"/>
            </a:br>
            <a:r>
              <a:rPr lang="en-US" dirty="0" smtClean="0"/>
              <a:t>protein, such as carbohydrates, </a:t>
            </a:r>
            <a:br>
              <a:rPr lang="en-US" dirty="0" smtClean="0"/>
            </a:br>
            <a:r>
              <a:rPr lang="en-US" dirty="0" smtClean="0"/>
              <a:t>phosphate, etc.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49233" y="6623460"/>
            <a:ext cx="12923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u="sng" dirty="0" smtClean="0">
                <a:solidFill>
                  <a:srgbClr val="D6D6D6"/>
                </a:solidFill>
                <a:latin typeface="arial" panose="020B0604020202020204" pitchFamily="34" charset="0"/>
                <a:hlinkClick r:id="rId3"/>
              </a:rPr>
              <a:t>Source: faculty.smu.edu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824832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81" y="928255"/>
            <a:ext cx="8253846" cy="5929745"/>
          </a:xfrm>
        </p:spPr>
        <p:txBody>
          <a:bodyPr>
            <a:noAutofit/>
          </a:bodyPr>
          <a:lstStyle/>
          <a:p>
            <a:r>
              <a:rPr lang="en-US" sz="2000" dirty="0"/>
              <a:t>Proteins are the molecules that primarily do the work of running your body. Proteins do all of the following jobs and more: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i="1" dirty="0"/>
              <a:t>Proteins in your muscle cells move to allow your muscles to contract and relax.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i="1" dirty="0"/>
              <a:t>Proteins can transport substances throughout your cells and throughout your body.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i="1" dirty="0"/>
              <a:t>They generate and send electrical signals in your neurons.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i="1" dirty="0"/>
              <a:t>Proteins form your joints and connective tissues.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i="1" dirty="0"/>
              <a:t>Immune system proteins protect your body from pathogens.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i="1" dirty="0"/>
              <a:t>Digestive proteins break down the food you eat into simpler molecules.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i="1" dirty="0" smtClean="0"/>
              <a:t>Hemoglobin </a:t>
            </a:r>
            <a:r>
              <a:rPr lang="en-US" sz="2000" b="0" i="1" dirty="0"/>
              <a:t>proteins move oxygen in your blood.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i="1" dirty="0"/>
              <a:t>ATP Synthase is a protein that produces ATP in your mitochondria. </a:t>
            </a:r>
          </a:p>
          <a:p>
            <a:r>
              <a:rPr lang="en-US" sz="2000" dirty="0"/>
              <a:t>If something happens in a cell, it's probably because of at least one protein performing that job.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5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Universality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81" y="1076497"/>
            <a:ext cx="8253846" cy="40898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While there are over 10,000 different proteins in your body </a:t>
            </a:r>
            <a:r>
              <a:rPr lang="en-US" dirty="0" smtClean="0"/>
              <a:t>alone, </a:t>
            </a:r>
            <a:r>
              <a:rPr lang="en-US" dirty="0"/>
              <a:t>all proteins are similar in that they are made from chains of amino </a:t>
            </a:r>
            <a:r>
              <a:rPr lang="en-US" dirty="0" smtClean="0"/>
              <a:t>acids.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type of protein that is created at any given moment is dependent on the type and order of amino acids from which it is made. </a:t>
            </a:r>
          </a:p>
          <a:p>
            <a:r>
              <a:rPr lang="en-US" dirty="0"/>
              <a:t>The order in which amino acids are assembled to make a protein is determined by your genes, or stretches of DNA that code for the assembly of specific proteins. </a:t>
            </a:r>
          </a:p>
          <a:p>
            <a:pPr lvl="1"/>
            <a:r>
              <a:rPr lang="en-US" dirty="0" smtClean="0"/>
              <a:t>For every protein found in your body, you have a specific section of DNA with instructions explicitly for that particular protein.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3162" y="5175253"/>
            <a:ext cx="5717165" cy="16675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7804" y="6642556"/>
            <a:ext cx="16209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u="sng" dirty="0" smtClean="0">
                <a:solidFill>
                  <a:srgbClr val="D6D6D6"/>
                </a:solidFill>
                <a:latin typeface="arial" panose="020B0604020202020204" pitchFamily="34" charset="0"/>
                <a:hlinkClick r:id="rId3"/>
              </a:rPr>
              <a:t>Source: online.science.psu.edu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66889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Necessities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17" y="1091738"/>
            <a:ext cx="8253846" cy="540050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If you do not have a gene to make a protein, your body cannot make that </a:t>
            </a:r>
            <a:r>
              <a:rPr lang="en-US" dirty="0" smtClean="0"/>
              <a:t>protein.</a:t>
            </a:r>
            <a:endParaRPr lang="en-US" dirty="0"/>
          </a:p>
          <a:p>
            <a:pPr lvl="1"/>
            <a:r>
              <a:rPr lang="en-US" dirty="0" smtClean="0"/>
              <a:t>Your </a:t>
            </a:r>
            <a:r>
              <a:rPr lang="en-US" dirty="0"/>
              <a:t>body has all </a:t>
            </a:r>
            <a:r>
              <a:rPr lang="en-US" dirty="0" smtClean="0"/>
              <a:t>20 </a:t>
            </a:r>
            <a:r>
              <a:rPr lang="en-US" dirty="0"/>
              <a:t>amino acids necessary to </a:t>
            </a:r>
            <a:r>
              <a:rPr lang="en-US" dirty="0" smtClean="0"/>
              <a:t>assemble almost </a:t>
            </a:r>
            <a:r>
              <a:rPr lang="en-US" b="1" dirty="0" smtClean="0"/>
              <a:t>any</a:t>
            </a:r>
            <a:r>
              <a:rPr lang="en-US" dirty="0" smtClean="0"/>
              <a:t> </a:t>
            </a:r>
            <a:r>
              <a:rPr lang="en-US" dirty="0"/>
              <a:t>protein that </a:t>
            </a:r>
            <a:r>
              <a:rPr lang="en-US" dirty="0" smtClean="0"/>
              <a:t>exists.</a:t>
            </a:r>
          </a:p>
          <a:p>
            <a:pPr lvl="1"/>
            <a:r>
              <a:rPr lang="en-US" dirty="0" smtClean="0"/>
              <a:t>However, the </a:t>
            </a:r>
            <a:r>
              <a:rPr lang="en-US" dirty="0"/>
              <a:t>ribosomes in the cells of your body </a:t>
            </a:r>
            <a:r>
              <a:rPr lang="en-US" b="1" dirty="0"/>
              <a:t>cannot</a:t>
            </a:r>
            <a:r>
              <a:rPr lang="en-US" dirty="0"/>
              <a:t> make </a:t>
            </a:r>
            <a:r>
              <a:rPr lang="en-US" dirty="0" smtClean="0"/>
              <a:t>a </a:t>
            </a:r>
            <a:r>
              <a:rPr lang="en-US" dirty="0"/>
              <a:t>protein </a:t>
            </a:r>
            <a:r>
              <a:rPr lang="en-US" dirty="0" smtClean="0"/>
              <a:t>unless it has </a:t>
            </a:r>
            <a:r>
              <a:rPr lang="en-US" dirty="0" smtClean="0"/>
              <a:t>the </a:t>
            </a:r>
            <a:r>
              <a:rPr lang="en-US" dirty="0" smtClean="0"/>
              <a:t>genetic instructions in its DNA. </a:t>
            </a:r>
            <a:endParaRPr lang="en-US" dirty="0"/>
          </a:p>
          <a:p>
            <a:r>
              <a:rPr lang="en-US" dirty="0" smtClean="0"/>
              <a:t>For example, the enzyme </a:t>
            </a:r>
            <a:r>
              <a:rPr lang="en-US" i="1" dirty="0" smtClean="0"/>
              <a:t>lactase</a:t>
            </a:r>
            <a:r>
              <a:rPr lang="en-US" dirty="0" smtClean="0"/>
              <a:t> is necessary to beak down the sugar </a:t>
            </a:r>
            <a:r>
              <a:rPr lang="en-US" i="1" dirty="0" smtClean="0"/>
              <a:t>lactose</a:t>
            </a:r>
            <a:r>
              <a:rPr lang="en-US" dirty="0"/>
              <a:t> </a:t>
            </a:r>
            <a:r>
              <a:rPr lang="en-US" dirty="0" smtClean="0"/>
              <a:t>(found in milk). </a:t>
            </a:r>
          </a:p>
          <a:p>
            <a:pPr lvl="1"/>
            <a:r>
              <a:rPr lang="en-US" dirty="0" smtClean="0"/>
              <a:t>People who are lactose intolerant </a:t>
            </a:r>
            <a:r>
              <a:rPr lang="en-US" dirty="0" smtClean="0"/>
              <a:t>actually have </a:t>
            </a:r>
            <a:r>
              <a:rPr lang="en-US" dirty="0" smtClean="0"/>
              <a:t>all the things that they need to make </a:t>
            </a:r>
            <a:r>
              <a:rPr lang="en-US" dirty="0" smtClean="0"/>
              <a:t>the lactase protein (amino </a:t>
            </a:r>
            <a:r>
              <a:rPr lang="en-US" dirty="0" smtClean="0"/>
              <a:t>acids, ribosome, tRNA, etc</a:t>
            </a:r>
            <a:r>
              <a:rPr lang="en-US" dirty="0" smtClean="0"/>
              <a:t>.).</a:t>
            </a:r>
          </a:p>
          <a:p>
            <a:pPr lvl="1"/>
            <a:r>
              <a:rPr lang="en-US" dirty="0" smtClean="0"/>
              <a:t>However they cannot produce the lactase protein because their </a:t>
            </a:r>
            <a:r>
              <a:rPr lang="en-US" dirty="0" smtClean="0"/>
              <a:t>gene with the instructions </a:t>
            </a:r>
            <a:r>
              <a:rPr lang="en-US" dirty="0" smtClean="0"/>
              <a:t>for this protein is silenced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Without these </a:t>
            </a:r>
            <a:r>
              <a:rPr lang="en-US" dirty="0" smtClean="0"/>
              <a:t>instructions </a:t>
            </a:r>
            <a:r>
              <a:rPr lang="en-US" dirty="0" smtClean="0"/>
              <a:t>for lactase, it cannot make lactase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Scientists </a:t>
            </a:r>
            <a:r>
              <a:rPr lang="en-US" dirty="0" smtClean="0"/>
              <a:t>can also enable an organism to produce almost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any protein </a:t>
            </a:r>
            <a:r>
              <a:rPr lang="en-US" dirty="0" smtClean="0"/>
              <a:t>by adding the gene for that protein to their DNA. </a:t>
            </a:r>
          </a:p>
          <a:p>
            <a:pPr lvl="1"/>
            <a:r>
              <a:rPr lang="en-US" dirty="0" smtClean="0"/>
              <a:t>For example, scientists can produce pigs that </a:t>
            </a:r>
            <a:br>
              <a:rPr lang="en-US" dirty="0" smtClean="0"/>
            </a:br>
            <a:r>
              <a:rPr lang="en-US" dirty="0" smtClean="0"/>
              <a:t>glow in the dark by adding a gene to their DNA </a:t>
            </a:r>
            <a:br>
              <a:rPr lang="en-US" dirty="0" smtClean="0"/>
            </a:br>
            <a:r>
              <a:rPr lang="en-US" dirty="0" smtClean="0"/>
              <a:t>from jelly fish or fireflies for a glowing protein.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5362" name="Picture 2" descr="http://i.kinja-img.com/gawker-media/image/upload/s--mO0gC0AF--/19b05lkw8ck3d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7" t="15155" r="16414" b="22744"/>
          <a:stretch/>
        </p:blipFill>
        <p:spPr bwMode="auto">
          <a:xfrm>
            <a:off x="7364463" y="4957763"/>
            <a:ext cx="1736674" cy="1773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94641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 smtClean="0"/>
              <a:t>Source: http</a:t>
            </a:r>
            <a:r>
              <a:rPr lang="en-US" sz="800" i="1" dirty="0"/>
              <a:t>://i.kinja-img.com/gawker-media/image/upload/s--mO0gC0AF--/19b05lkw8ck3djpg.jpg</a:t>
            </a:r>
          </a:p>
        </p:txBody>
      </p:sp>
    </p:spTree>
    <p:extLst>
      <p:ext uri="{BB962C8B-B14F-4D97-AF65-F5344CB8AC3E}">
        <p14:creationId xmlns:p14="http://schemas.microsoft.com/office/powerpoint/2010/main" val="252746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 &amp;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001" y="1076497"/>
            <a:ext cx="8454364" cy="556952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 protein is made as a result of transcription and translation in the cell. </a:t>
            </a:r>
          </a:p>
          <a:p>
            <a:pPr lvl="1"/>
            <a:r>
              <a:rPr lang="en-US" dirty="0"/>
              <a:t>During </a:t>
            </a:r>
            <a:r>
              <a:rPr lang="en-US" i="1" dirty="0"/>
              <a:t>transcription</a:t>
            </a:r>
            <a:r>
              <a:rPr lang="en-US" dirty="0"/>
              <a:t>, DNA is copied by </a:t>
            </a:r>
            <a:r>
              <a:rPr lang="en-US" dirty="0" smtClean="0"/>
              <a:t>RNA </a:t>
            </a:r>
            <a:r>
              <a:rPr lang="en-US" dirty="0"/>
              <a:t>polymerase, which produces </a:t>
            </a:r>
            <a:r>
              <a:rPr lang="en-US" dirty="0" smtClean="0"/>
              <a:t>a copy of DNA called </a:t>
            </a:r>
            <a:r>
              <a:rPr lang="en-US" i="1" dirty="0" smtClean="0"/>
              <a:t>mRNA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This mRNA copy then leaves the </a:t>
            </a:r>
            <a:r>
              <a:rPr lang="en-US" dirty="0" smtClean="0"/>
              <a:t>nucleus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moves to </a:t>
            </a:r>
            <a:r>
              <a:rPr lang="en-US" dirty="0" smtClean="0"/>
              <a:t>the </a:t>
            </a:r>
            <a:r>
              <a:rPr lang="en-US" dirty="0"/>
              <a:t>ribosome. </a:t>
            </a:r>
          </a:p>
          <a:p>
            <a:r>
              <a:rPr lang="en-US" dirty="0"/>
              <a:t>During </a:t>
            </a:r>
            <a:r>
              <a:rPr lang="en-US" i="1" dirty="0"/>
              <a:t>translation</a:t>
            </a:r>
            <a:r>
              <a:rPr lang="en-US" dirty="0"/>
              <a:t>, the ribosome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reads </a:t>
            </a:r>
            <a:r>
              <a:rPr lang="en-US" dirty="0"/>
              <a:t>the mRNA in groups of three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bases </a:t>
            </a:r>
            <a:r>
              <a:rPr lang="en-US" dirty="0"/>
              <a:t>(called </a:t>
            </a:r>
            <a:r>
              <a:rPr lang="en-US" i="1" dirty="0" smtClean="0"/>
              <a:t>codons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every </a:t>
            </a:r>
            <a:r>
              <a:rPr lang="en-US" dirty="0" smtClean="0"/>
              <a:t>codon</a:t>
            </a:r>
            <a:r>
              <a:rPr lang="en-US" dirty="0"/>
              <a:t>, a </a:t>
            </a:r>
            <a:r>
              <a:rPr lang="en-US" i="1" dirty="0"/>
              <a:t>tRNA</a:t>
            </a:r>
            <a:r>
              <a:rPr lang="en-US" dirty="0"/>
              <a:t> delivers 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amino </a:t>
            </a:r>
            <a:r>
              <a:rPr lang="en-US" dirty="0"/>
              <a:t>acid </a:t>
            </a:r>
            <a:r>
              <a:rPr lang="en-US" dirty="0" smtClean="0"/>
              <a:t>specific </a:t>
            </a:r>
            <a:r>
              <a:rPr lang="en-US" dirty="0"/>
              <a:t>to that unique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combination of </a:t>
            </a:r>
            <a:r>
              <a:rPr lang="en-US" dirty="0"/>
              <a:t>three bases. </a:t>
            </a:r>
          </a:p>
          <a:p>
            <a:r>
              <a:rPr lang="en-US" dirty="0"/>
              <a:t>As each codon moves through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ribosome</a:t>
            </a:r>
            <a:r>
              <a:rPr lang="en-US" dirty="0"/>
              <a:t>, a new amino acid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added </a:t>
            </a:r>
            <a:r>
              <a:rPr lang="en-US" dirty="0"/>
              <a:t>to the growing chain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amino </a:t>
            </a:r>
            <a:r>
              <a:rPr lang="en-US" dirty="0"/>
              <a:t>acids </a:t>
            </a:r>
            <a:r>
              <a:rPr lang="en-US" dirty="0" smtClean="0"/>
              <a:t>on </a:t>
            </a:r>
            <a:r>
              <a:rPr lang="en-US" dirty="0"/>
              <a:t>the </a:t>
            </a:r>
            <a:r>
              <a:rPr lang="en-US" dirty="0" smtClean="0"/>
              <a:t>ribosome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This growing chain of amino acids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what will become the protein.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5"/>
          <a:stretch/>
        </p:blipFill>
        <p:spPr>
          <a:xfrm>
            <a:off x="6026300" y="2414588"/>
            <a:ext cx="3119039" cy="44434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66871" y="6642556"/>
            <a:ext cx="13115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7D7D7D"/>
                </a:solidFill>
                <a:latin typeface="arial" panose="020B0604020202020204" pitchFamily="34" charset="0"/>
                <a:hlinkClick r:id="rId3"/>
              </a:rPr>
              <a:t>Source: oerpub.github.io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92062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64 Codons for 20 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29" y="1122217"/>
            <a:ext cx="8003079" cy="556952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tRNA </a:t>
            </a:r>
            <a:r>
              <a:rPr lang="en-US" dirty="0" smtClean="0"/>
              <a:t>has </a:t>
            </a:r>
            <a:r>
              <a:rPr lang="en-US" dirty="0"/>
              <a:t>an </a:t>
            </a:r>
            <a:r>
              <a:rPr lang="en-US" i="1" dirty="0"/>
              <a:t>anticodon</a:t>
            </a:r>
            <a:r>
              <a:rPr lang="en-US" dirty="0"/>
              <a:t> that matches each </a:t>
            </a:r>
            <a:r>
              <a:rPr lang="en-US" i="1" dirty="0"/>
              <a:t>codon</a:t>
            </a:r>
            <a:r>
              <a:rPr lang="en-US" dirty="0"/>
              <a:t> of mRNA that enters the </a:t>
            </a:r>
            <a:r>
              <a:rPr lang="en-US" dirty="0" smtClean="0"/>
              <a:t>ribosome, ensuring it always brings the correct amino acid.</a:t>
            </a:r>
            <a:endParaRPr lang="en-US" dirty="0"/>
          </a:p>
          <a:p>
            <a:pPr lvl="1"/>
            <a:r>
              <a:rPr lang="en-US" dirty="0"/>
              <a:t>Every amino acid has at least one 3-letter combination of bases that is specific to that </a:t>
            </a:r>
            <a:r>
              <a:rPr lang="en-US" dirty="0" smtClean="0"/>
              <a:t>one particular </a:t>
            </a:r>
            <a:r>
              <a:rPr lang="en-US" dirty="0"/>
              <a:t>amino acid (and no other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Because there are four different bases in mRNA (C, </a:t>
            </a:r>
            <a:r>
              <a:rPr lang="en-US" dirty="0" smtClean="0"/>
              <a:t>G</a:t>
            </a:r>
            <a:r>
              <a:rPr lang="en-US" dirty="0"/>
              <a:t>, A and U), there are 64 possible combinations of codons. </a:t>
            </a:r>
          </a:p>
          <a:p>
            <a:pPr lvl="1"/>
            <a:r>
              <a:rPr lang="en-US" dirty="0"/>
              <a:t>However, there are only 20 amino acids used by most living things to assemble their proteins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As a result, some amino acids have as many as six </a:t>
            </a:r>
            <a:r>
              <a:rPr lang="en-US" dirty="0" smtClean="0"/>
              <a:t>different 3-letter </a:t>
            </a:r>
            <a:r>
              <a:rPr lang="en-US" dirty="0"/>
              <a:t>combinations that code for their delivery by tRNA. </a:t>
            </a:r>
          </a:p>
          <a:p>
            <a:pPr lvl="1"/>
            <a:r>
              <a:rPr lang="en-US" dirty="0"/>
              <a:t>For example, UCU,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UCC</a:t>
            </a:r>
            <a:r>
              <a:rPr lang="en-US" dirty="0"/>
              <a:t>, UCA,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UCG </a:t>
            </a:r>
            <a:r>
              <a:rPr lang="en-US" dirty="0"/>
              <a:t>all code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same </a:t>
            </a:r>
            <a:r>
              <a:rPr lang="en-US" dirty="0" smtClean="0"/>
              <a:t>amino </a:t>
            </a:r>
            <a:br>
              <a:rPr lang="en-US" dirty="0" smtClean="0"/>
            </a:br>
            <a:r>
              <a:rPr lang="en-US" dirty="0" smtClean="0"/>
              <a:t>acid</a:t>
            </a:r>
            <a:r>
              <a:rPr lang="en-US" dirty="0"/>
              <a:t>: Serine.</a:t>
            </a:r>
          </a:p>
          <a:p>
            <a:pPr lvl="1"/>
            <a:r>
              <a:rPr lang="en-US" dirty="0"/>
              <a:t>Most amino acids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coded by </a:t>
            </a:r>
            <a:br>
              <a:rPr lang="en-US" dirty="0" smtClean="0"/>
            </a:br>
            <a:r>
              <a:rPr lang="en-US" dirty="0" smtClean="0"/>
              <a:t>multiple codons</a:t>
            </a:r>
            <a:r>
              <a:rPr lang="en-US" dirty="0"/>
              <a:t>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http://image.slidesharecdn.com/ch17part2translation-140123115247-phpapp01/95/ap-bio-ch-17-part-2-translation-7-638.jpg?cb=139047807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t="34447" r="-235" b="4318"/>
          <a:stretch/>
        </p:blipFill>
        <p:spPr bwMode="auto">
          <a:xfrm>
            <a:off x="3677164" y="4207132"/>
            <a:ext cx="5329238" cy="250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29854" y="6515738"/>
            <a:ext cx="14622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7D7D7D"/>
                </a:solidFill>
                <a:latin typeface="arial" panose="020B0604020202020204" pitchFamily="34" charset="0"/>
                <a:hlinkClick r:id="rId3"/>
              </a:rPr>
              <a:t>Source: www.slideshare.net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348357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&amp; Stop Codons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82" y="1076497"/>
            <a:ext cx="8338359" cy="40136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Four codons are particularly unique and have special importance in the assembly of amino acids into proteins.</a:t>
            </a:r>
          </a:p>
          <a:p>
            <a:pPr lvl="1"/>
            <a:r>
              <a:rPr lang="en-US" u="sng" dirty="0"/>
              <a:t>AUG</a:t>
            </a:r>
            <a:r>
              <a:rPr lang="en-US" dirty="0"/>
              <a:t> is called the “</a:t>
            </a:r>
            <a:r>
              <a:rPr lang="en-US" u="sng" dirty="0"/>
              <a:t>start codon</a:t>
            </a:r>
            <a:r>
              <a:rPr lang="en-US" dirty="0"/>
              <a:t>”. It indicates where a ribosome should begin the assembly of a chain of amino acids to make a protein. </a:t>
            </a:r>
          </a:p>
          <a:p>
            <a:pPr lvl="1"/>
            <a:r>
              <a:rPr lang="en-US" u="sng" dirty="0"/>
              <a:t>UAA</a:t>
            </a:r>
            <a:r>
              <a:rPr lang="en-US" dirty="0"/>
              <a:t>, </a:t>
            </a:r>
            <a:r>
              <a:rPr lang="en-US" u="sng" dirty="0"/>
              <a:t>UGA</a:t>
            </a:r>
            <a:r>
              <a:rPr lang="en-US" dirty="0"/>
              <a:t>, and </a:t>
            </a:r>
            <a:r>
              <a:rPr lang="en-US" u="sng" dirty="0"/>
              <a:t>UAG</a:t>
            </a:r>
            <a:r>
              <a:rPr lang="en-US" dirty="0"/>
              <a:t> are all called “</a:t>
            </a:r>
            <a:r>
              <a:rPr lang="en-US" u="sng" dirty="0"/>
              <a:t>stop codons</a:t>
            </a:r>
            <a:r>
              <a:rPr lang="en-US" dirty="0"/>
              <a:t>”. Like a period at the end of a sentence tells you where to stop reading, stop codons tell a ribosome where to stop assembling amino acids into a protein. </a:t>
            </a:r>
            <a:endParaRPr lang="en-US" dirty="0" smtClean="0"/>
          </a:p>
          <a:p>
            <a:r>
              <a:rPr lang="en-US" dirty="0"/>
              <a:t>The 64 different kinds of codons make up the genetic code.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genetic code</a:t>
            </a:r>
            <a:r>
              <a:rPr lang="en-US" dirty="0"/>
              <a:t> consists of the different arrangements of 3-base combinations and the amino acids that each codon codes for.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8482" y="6623460"/>
            <a:ext cx="12266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u="sng" dirty="0" smtClean="0">
                <a:solidFill>
                  <a:srgbClr val="D6D6D6"/>
                </a:solidFill>
                <a:latin typeface="arial" panose="020B0604020202020204" pitchFamily="34" charset="0"/>
                <a:hlinkClick r:id="rId2"/>
              </a:rPr>
              <a:t>Source: www.ucl.ac.uk</a:t>
            </a:r>
            <a:endParaRPr lang="en-US" sz="8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9192" y="4511040"/>
            <a:ext cx="6073908" cy="258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1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Codon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82" y="928255"/>
            <a:ext cx="8475518" cy="574452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All </a:t>
            </a:r>
            <a:r>
              <a:rPr lang="en-US" dirty="0"/>
              <a:t>3-base combinations and </a:t>
            </a:r>
            <a:r>
              <a:rPr lang="en-US" dirty="0" smtClean="0"/>
              <a:t>resulting amino acids that make up the genetic code </a:t>
            </a:r>
            <a:r>
              <a:rPr lang="en-US" dirty="0"/>
              <a:t>are able to be determined </a:t>
            </a:r>
            <a:r>
              <a:rPr lang="en-US" dirty="0" smtClean="0"/>
              <a:t>using a chart. ↓</a:t>
            </a:r>
            <a:endParaRPr lang="en-US" dirty="0"/>
          </a:p>
          <a:p>
            <a:pPr lvl="1"/>
            <a:r>
              <a:rPr lang="en-US" dirty="0"/>
              <a:t>Begin by finding the first letter </a:t>
            </a:r>
            <a:r>
              <a:rPr lang="en-US" dirty="0" smtClean="0"/>
              <a:t>in </a:t>
            </a:r>
            <a:r>
              <a:rPr lang="en-US" dirty="0"/>
              <a:t>a codon on the very inside </a:t>
            </a:r>
            <a:r>
              <a:rPr lang="en-US" dirty="0" smtClean="0"/>
              <a:t>of </a:t>
            </a:r>
            <a:r>
              <a:rPr lang="en-US" dirty="0"/>
              <a:t>the circle, then find the </a:t>
            </a:r>
            <a:r>
              <a:rPr lang="en-US" dirty="0" smtClean="0"/>
              <a:t>second </a:t>
            </a:r>
            <a:r>
              <a:rPr lang="en-US" dirty="0"/>
              <a:t>letter in the middle </a:t>
            </a:r>
            <a:r>
              <a:rPr lang="en-US" dirty="0" smtClean="0"/>
              <a:t>ring </a:t>
            </a:r>
            <a:r>
              <a:rPr lang="en-US" dirty="0"/>
              <a:t>of </a:t>
            </a:r>
            <a:r>
              <a:rPr lang="en-US" dirty="0" smtClean="0"/>
              <a:t>bases</a:t>
            </a:r>
            <a:r>
              <a:rPr lang="en-US" dirty="0"/>
              <a:t>, and </a:t>
            </a:r>
            <a:r>
              <a:rPr lang="en-US" dirty="0" smtClean="0"/>
              <a:t>conclude by </a:t>
            </a:r>
            <a:r>
              <a:rPr lang="en-US" dirty="0"/>
              <a:t>finding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letter </a:t>
            </a:r>
            <a:r>
              <a:rPr lang="en-US" dirty="0" smtClean="0"/>
              <a:t>on </a:t>
            </a:r>
            <a:r>
              <a:rPr lang="en-US" dirty="0"/>
              <a:t>the </a:t>
            </a:r>
            <a:r>
              <a:rPr lang="en-US" dirty="0" smtClean="0"/>
              <a:t>outermost </a:t>
            </a:r>
            <a:br>
              <a:rPr lang="en-US" dirty="0" smtClean="0"/>
            </a:br>
            <a:r>
              <a:rPr lang="en-US" dirty="0" smtClean="0"/>
              <a:t>ring </a:t>
            </a:r>
            <a:r>
              <a:rPr lang="en-US" dirty="0"/>
              <a:t>and the amino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acids </a:t>
            </a:r>
            <a:r>
              <a:rPr lang="en-US" dirty="0"/>
              <a:t>next to that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last </a:t>
            </a:r>
            <a:r>
              <a:rPr lang="en-US" dirty="0"/>
              <a:t>base.</a:t>
            </a:r>
          </a:p>
          <a:p>
            <a:pPr lvl="1"/>
            <a:r>
              <a:rPr lang="en-US" dirty="0"/>
              <a:t>For example, </a:t>
            </a:r>
            <a:r>
              <a:rPr lang="en-US" dirty="0" smtClean="0"/>
              <a:t>CUU </a:t>
            </a:r>
            <a:br>
              <a:rPr lang="en-US" dirty="0" smtClean="0"/>
            </a:br>
            <a:r>
              <a:rPr lang="en-US" dirty="0" smtClean="0"/>
              <a:t>would code for </a:t>
            </a:r>
            <a:br>
              <a:rPr lang="en-US" dirty="0" smtClean="0"/>
            </a:br>
            <a:r>
              <a:rPr lang="en-US" dirty="0" smtClean="0"/>
              <a:t>Leucine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AGA would </a:t>
            </a:r>
            <a:r>
              <a:rPr lang="en-US" dirty="0" smtClean="0"/>
              <a:t>code </a:t>
            </a:r>
            <a:r>
              <a:rPr lang="en-US" dirty="0"/>
              <a:t>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Arginine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UGG would </a:t>
            </a:r>
            <a:r>
              <a:rPr lang="en-US" dirty="0" smtClean="0"/>
              <a:t>code </a:t>
            </a:r>
            <a:r>
              <a:rPr lang="en-US" dirty="0"/>
              <a:t>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tryptophan.</a:t>
            </a:r>
          </a:p>
          <a:p>
            <a:pPr lvl="1"/>
            <a:r>
              <a:rPr lang="en-US" dirty="0" smtClean="0"/>
              <a:t>UGA would code for 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STOP codon (signaling</a:t>
            </a:r>
            <a:br>
              <a:rPr lang="en-US" dirty="0" smtClean="0"/>
            </a:br>
            <a:r>
              <a:rPr lang="en-US" dirty="0" smtClean="0"/>
              <a:t>to stop translation).</a:t>
            </a:r>
            <a:endParaRPr lang="en-US" dirty="0"/>
          </a:p>
        </p:txBody>
      </p:sp>
      <p:pic>
        <p:nvPicPr>
          <p:cNvPr id="1030" name="Picture 6" descr="http://i1019.photobucket.com/albums/af317/biomass_photo/TheGeneticCode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40" y="1822333"/>
            <a:ext cx="5669279" cy="52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14405" y="6672779"/>
            <a:ext cx="15712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7D7D7D"/>
                </a:solidFill>
                <a:latin typeface="arial" panose="020B0604020202020204" pitchFamily="34" charset="0"/>
                <a:hlinkClick r:id="rId3"/>
              </a:rPr>
              <a:t>Source: www.geocaching.com</a:t>
            </a:r>
            <a:endParaRPr lang="en-US" sz="8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4838-481C-4AB4-B2E1-643E397AF0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4411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77A1AB"/>
      </a:hlink>
      <a:folHlink>
        <a:srgbClr val="9A5D78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719</TotalTime>
  <Words>1641</Words>
  <Application>Microsoft Office PowerPoint</Application>
  <PresentationFormat>On-screen Show (4:3)</PresentationFormat>
  <Paragraphs>201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Franklin Gothic Book</vt:lpstr>
      <vt:lpstr>Wingdings</vt:lpstr>
      <vt:lpstr>Crop</vt:lpstr>
      <vt:lpstr>Proteins</vt:lpstr>
      <vt:lpstr>Proteins</vt:lpstr>
      <vt:lpstr>Protein Function</vt:lpstr>
      <vt:lpstr>Universality of Proteins</vt:lpstr>
      <vt:lpstr>Protein Necessities </vt:lpstr>
      <vt:lpstr>Transcription &amp; Translation</vt:lpstr>
      <vt:lpstr>64 Codons for 20 Amino Acids</vt:lpstr>
      <vt:lpstr>Start &amp; Stop Codons</vt:lpstr>
      <vt:lpstr>Codon Chart</vt:lpstr>
      <vt:lpstr>PowerPoint Presentation</vt:lpstr>
      <vt:lpstr>Polypeptides</vt:lpstr>
      <vt:lpstr>Amino Acids</vt:lpstr>
      <vt:lpstr>Amino Acid Properties</vt:lpstr>
      <vt:lpstr>Amino Acid Properties</vt:lpstr>
      <vt:lpstr>Hydrophillic vs. Hydrophobic</vt:lpstr>
      <vt:lpstr>Cysteine Bonds</vt:lpstr>
      <vt:lpstr>Hydrogen Bonding</vt:lpstr>
      <vt:lpstr>Shape Determines Function</vt:lpstr>
      <vt:lpstr>Primary Structure of Organization</vt:lpstr>
      <vt:lpstr>Secondary Structure</vt:lpstr>
      <vt:lpstr>Secondary Structure</vt:lpstr>
      <vt:lpstr>Tertiary/Quaternary Structure</vt:lpstr>
      <vt:lpstr>Examples of Protein Organization</vt:lpstr>
      <vt:lpstr>Higher Levels of Protein Assembly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Proteins</dc:title>
  <dc:creator>Mr. Craig A. Kohn</dc:creator>
  <cp:lastModifiedBy>Mr. Craig A. Kohn</cp:lastModifiedBy>
  <cp:revision>128</cp:revision>
  <dcterms:created xsi:type="dcterms:W3CDTF">2016-01-18T17:49:36Z</dcterms:created>
  <dcterms:modified xsi:type="dcterms:W3CDTF">2016-01-20T16:45:00Z</dcterms:modified>
</cp:coreProperties>
</file>