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72" autoAdjust="0"/>
  </p:normalViewPr>
  <p:slideViewPr>
    <p:cSldViewPr>
      <p:cViewPr varScale="1">
        <p:scale>
          <a:sx n="45" d="100"/>
          <a:sy n="45" d="100"/>
        </p:scale>
        <p:origin x="1411"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01EAA-02B2-4236-9096-F4BE5FE0881A}" type="datetimeFigureOut">
              <a:rPr lang="en-US" smtClean="0"/>
              <a:pPr/>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46B86-5CE5-4C06-AEBE-E307F35C91D4}" type="slidenum">
              <a:rPr lang="en-US" smtClean="0"/>
              <a:pPr/>
              <a:t>‹#›</a:t>
            </a:fld>
            <a:endParaRPr lang="en-US"/>
          </a:p>
        </p:txBody>
      </p:sp>
    </p:spTree>
    <p:extLst>
      <p:ext uri="{BB962C8B-B14F-4D97-AF65-F5344CB8AC3E}">
        <p14:creationId xmlns:p14="http://schemas.microsoft.com/office/powerpoint/2010/main" val="221578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A46B86-5CE5-4C06-AEBE-E307F35C91D4}" type="slidenum">
              <a:rPr lang="en-US" smtClean="0"/>
              <a:pPr/>
              <a:t>1</a:t>
            </a:fld>
            <a:endParaRPr lang="en-US"/>
          </a:p>
        </p:txBody>
      </p:sp>
    </p:spTree>
    <p:extLst>
      <p:ext uri="{BB962C8B-B14F-4D97-AF65-F5344CB8AC3E}">
        <p14:creationId xmlns:p14="http://schemas.microsoft.com/office/powerpoint/2010/main" val="1127165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10</a:t>
            </a:fld>
            <a:endParaRPr lang="en-US"/>
          </a:p>
        </p:txBody>
      </p:sp>
    </p:spTree>
    <p:extLst>
      <p:ext uri="{BB962C8B-B14F-4D97-AF65-F5344CB8AC3E}">
        <p14:creationId xmlns:p14="http://schemas.microsoft.com/office/powerpoint/2010/main" val="897070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A46B86-5CE5-4C06-AEBE-E307F35C91D4}" type="slidenum">
              <a:rPr lang="en-US" smtClean="0"/>
              <a:pPr/>
              <a:t>11</a:t>
            </a:fld>
            <a:endParaRPr lang="en-US"/>
          </a:p>
        </p:txBody>
      </p:sp>
    </p:spTree>
    <p:extLst>
      <p:ext uri="{BB962C8B-B14F-4D97-AF65-F5344CB8AC3E}">
        <p14:creationId xmlns:p14="http://schemas.microsoft.com/office/powerpoint/2010/main" val="3741604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12</a:t>
            </a:fld>
            <a:endParaRPr lang="en-US"/>
          </a:p>
        </p:txBody>
      </p:sp>
    </p:spTree>
    <p:extLst>
      <p:ext uri="{BB962C8B-B14F-4D97-AF65-F5344CB8AC3E}">
        <p14:creationId xmlns:p14="http://schemas.microsoft.com/office/powerpoint/2010/main" val="4117455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13</a:t>
            </a:fld>
            <a:endParaRPr lang="en-US"/>
          </a:p>
        </p:txBody>
      </p:sp>
    </p:spTree>
    <p:extLst>
      <p:ext uri="{BB962C8B-B14F-4D97-AF65-F5344CB8AC3E}">
        <p14:creationId xmlns:p14="http://schemas.microsoft.com/office/powerpoint/2010/main" val="729522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14</a:t>
            </a:fld>
            <a:endParaRPr lang="en-US"/>
          </a:p>
        </p:txBody>
      </p:sp>
    </p:spTree>
    <p:extLst>
      <p:ext uri="{BB962C8B-B14F-4D97-AF65-F5344CB8AC3E}">
        <p14:creationId xmlns:p14="http://schemas.microsoft.com/office/powerpoint/2010/main" val="1715125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15</a:t>
            </a:fld>
            <a:endParaRPr lang="en-US"/>
          </a:p>
        </p:txBody>
      </p:sp>
    </p:spTree>
    <p:extLst>
      <p:ext uri="{BB962C8B-B14F-4D97-AF65-F5344CB8AC3E}">
        <p14:creationId xmlns:p14="http://schemas.microsoft.com/office/powerpoint/2010/main" val="737091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16</a:t>
            </a:fld>
            <a:endParaRPr lang="en-US"/>
          </a:p>
        </p:txBody>
      </p:sp>
    </p:spTree>
    <p:extLst>
      <p:ext uri="{BB962C8B-B14F-4D97-AF65-F5344CB8AC3E}">
        <p14:creationId xmlns:p14="http://schemas.microsoft.com/office/powerpoint/2010/main" val="2430917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17</a:t>
            </a:fld>
            <a:endParaRPr lang="en-US"/>
          </a:p>
        </p:txBody>
      </p:sp>
    </p:spTree>
    <p:extLst>
      <p:ext uri="{BB962C8B-B14F-4D97-AF65-F5344CB8AC3E}">
        <p14:creationId xmlns:p14="http://schemas.microsoft.com/office/powerpoint/2010/main" val="3570642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18</a:t>
            </a:fld>
            <a:endParaRPr lang="en-US"/>
          </a:p>
        </p:txBody>
      </p:sp>
    </p:spTree>
    <p:extLst>
      <p:ext uri="{BB962C8B-B14F-4D97-AF65-F5344CB8AC3E}">
        <p14:creationId xmlns:p14="http://schemas.microsoft.com/office/powerpoint/2010/main" val="185913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19</a:t>
            </a:fld>
            <a:endParaRPr lang="en-US"/>
          </a:p>
        </p:txBody>
      </p:sp>
    </p:spTree>
    <p:extLst>
      <p:ext uri="{BB962C8B-B14F-4D97-AF65-F5344CB8AC3E}">
        <p14:creationId xmlns:p14="http://schemas.microsoft.com/office/powerpoint/2010/main" val="77124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a:t>
            </a:fld>
            <a:endParaRPr lang="en-US"/>
          </a:p>
        </p:txBody>
      </p:sp>
    </p:spTree>
    <p:extLst>
      <p:ext uri="{BB962C8B-B14F-4D97-AF65-F5344CB8AC3E}">
        <p14:creationId xmlns:p14="http://schemas.microsoft.com/office/powerpoint/2010/main" val="3375473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20</a:t>
            </a:fld>
            <a:endParaRPr lang="en-US"/>
          </a:p>
        </p:txBody>
      </p:sp>
    </p:spTree>
    <p:extLst>
      <p:ext uri="{BB962C8B-B14F-4D97-AF65-F5344CB8AC3E}">
        <p14:creationId xmlns:p14="http://schemas.microsoft.com/office/powerpoint/2010/main" val="4017089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21</a:t>
            </a:fld>
            <a:endParaRPr lang="en-US"/>
          </a:p>
        </p:txBody>
      </p:sp>
    </p:spTree>
    <p:extLst>
      <p:ext uri="{BB962C8B-B14F-4D97-AF65-F5344CB8AC3E}">
        <p14:creationId xmlns:p14="http://schemas.microsoft.com/office/powerpoint/2010/main" val="1683772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22</a:t>
            </a:fld>
            <a:endParaRPr lang="en-US"/>
          </a:p>
        </p:txBody>
      </p:sp>
    </p:spTree>
    <p:extLst>
      <p:ext uri="{BB962C8B-B14F-4D97-AF65-F5344CB8AC3E}">
        <p14:creationId xmlns:p14="http://schemas.microsoft.com/office/powerpoint/2010/main" val="2132590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23</a:t>
            </a:fld>
            <a:endParaRPr lang="en-US"/>
          </a:p>
        </p:txBody>
      </p:sp>
    </p:spTree>
    <p:extLst>
      <p:ext uri="{BB962C8B-B14F-4D97-AF65-F5344CB8AC3E}">
        <p14:creationId xmlns:p14="http://schemas.microsoft.com/office/powerpoint/2010/main" val="2791076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24</a:t>
            </a:fld>
            <a:endParaRPr lang="en-US"/>
          </a:p>
        </p:txBody>
      </p:sp>
    </p:spTree>
    <p:extLst>
      <p:ext uri="{BB962C8B-B14F-4D97-AF65-F5344CB8AC3E}">
        <p14:creationId xmlns:p14="http://schemas.microsoft.com/office/powerpoint/2010/main" val="5558872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25</a:t>
            </a:fld>
            <a:endParaRPr lang="en-US"/>
          </a:p>
        </p:txBody>
      </p:sp>
    </p:spTree>
    <p:extLst>
      <p:ext uri="{BB962C8B-B14F-4D97-AF65-F5344CB8AC3E}">
        <p14:creationId xmlns:p14="http://schemas.microsoft.com/office/powerpoint/2010/main" val="2896075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26</a:t>
            </a:fld>
            <a:endParaRPr lang="en-US"/>
          </a:p>
        </p:txBody>
      </p:sp>
    </p:spTree>
    <p:extLst>
      <p:ext uri="{BB962C8B-B14F-4D97-AF65-F5344CB8AC3E}">
        <p14:creationId xmlns:p14="http://schemas.microsoft.com/office/powerpoint/2010/main" val="1128133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27</a:t>
            </a:fld>
            <a:endParaRPr lang="en-US"/>
          </a:p>
        </p:txBody>
      </p:sp>
    </p:spTree>
    <p:extLst>
      <p:ext uri="{BB962C8B-B14F-4D97-AF65-F5344CB8AC3E}">
        <p14:creationId xmlns:p14="http://schemas.microsoft.com/office/powerpoint/2010/main" val="1178372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28</a:t>
            </a:fld>
            <a:endParaRPr lang="en-US"/>
          </a:p>
        </p:txBody>
      </p:sp>
    </p:spTree>
    <p:extLst>
      <p:ext uri="{BB962C8B-B14F-4D97-AF65-F5344CB8AC3E}">
        <p14:creationId xmlns:p14="http://schemas.microsoft.com/office/powerpoint/2010/main" val="1103559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29</a:t>
            </a:fld>
            <a:endParaRPr lang="en-US"/>
          </a:p>
        </p:txBody>
      </p:sp>
    </p:spTree>
    <p:extLst>
      <p:ext uri="{BB962C8B-B14F-4D97-AF65-F5344CB8AC3E}">
        <p14:creationId xmlns:p14="http://schemas.microsoft.com/office/powerpoint/2010/main" val="232523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3</a:t>
            </a:fld>
            <a:endParaRPr lang="en-US"/>
          </a:p>
        </p:txBody>
      </p:sp>
    </p:spTree>
    <p:extLst>
      <p:ext uri="{BB962C8B-B14F-4D97-AF65-F5344CB8AC3E}">
        <p14:creationId xmlns:p14="http://schemas.microsoft.com/office/powerpoint/2010/main" val="228254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30</a:t>
            </a:fld>
            <a:endParaRPr lang="en-US"/>
          </a:p>
        </p:txBody>
      </p:sp>
    </p:spTree>
    <p:extLst>
      <p:ext uri="{BB962C8B-B14F-4D97-AF65-F5344CB8AC3E}">
        <p14:creationId xmlns:p14="http://schemas.microsoft.com/office/powerpoint/2010/main" val="16533512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31</a:t>
            </a:fld>
            <a:endParaRPr lang="en-US"/>
          </a:p>
        </p:txBody>
      </p:sp>
    </p:spTree>
    <p:extLst>
      <p:ext uri="{BB962C8B-B14F-4D97-AF65-F5344CB8AC3E}">
        <p14:creationId xmlns:p14="http://schemas.microsoft.com/office/powerpoint/2010/main" val="881318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32</a:t>
            </a:fld>
            <a:endParaRPr lang="en-US"/>
          </a:p>
        </p:txBody>
      </p:sp>
    </p:spTree>
    <p:extLst>
      <p:ext uri="{BB962C8B-B14F-4D97-AF65-F5344CB8AC3E}">
        <p14:creationId xmlns:p14="http://schemas.microsoft.com/office/powerpoint/2010/main" val="3908170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33</a:t>
            </a:fld>
            <a:endParaRPr lang="en-US"/>
          </a:p>
        </p:txBody>
      </p:sp>
    </p:spTree>
    <p:extLst>
      <p:ext uri="{BB962C8B-B14F-4D97-AF65-F5344CB8AC3E}">
        <p14:creationId xmlns:p14="http://schemas.microsoft.com/office/powerpoint/2010/main" val="310222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4</a:t>
            </a:fld>
            <a:endParaRPr lang="en-US"/>
          </a:p>
        </p:txBody>
      </p:sp>
    </p:spTree>
    <p:extLst>
      <p:ext uri="{BB962C8B-B14F-4D97-AF65-F5344CB8AC3E}">
        <p14:creationId xmlns:p14="http://schemas.microsoft.com/office/powerpoint/2010/main" val="2560502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5</a:t>
            </a:fld>
            <a:endParaRPr lang="en-US"/>
          </a:p>
        </p:txBody>
      </p:sp>
    </p:spTree>
    <p:extLst>
      <p:ext uri="{BB962C8B-B14F-4D97-AF65-F5344CB8AC3E}">
        <p14:creationId xmlns:p14="http://schemas.microsoft.com/office/powerpoint/2010/main" val="3766741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6</a:t>
            </a:fld>
            <a:endParaRPr lang="en-US"/>
          </a:p>
        </p:txBody>
      </p:sp>
    </p:spTree>
    <p:extLst>
      <p:ext uri="{BB962C8B-B14F-4D97-AF65-F5344CB8AC3E}">
        <p14:creationId xmlns:p14="http://schemas.microsoft.com/office/powerpoint/2010/main" val="149795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7</a:t>
            </a:fld>
            <a:endParaRPr lang="en-US"/>
          </a:p>
        </p:txBody>
      </p:sp>
    </p:spTree>
    <p:extLst>
      <p:ext uri="{BB962C8B-B14F-4D97-AF65-F5344CB8AC3E}">
        <p14:creationId xmlns:p14="http://schemas.microsoft.com/office/powerpoint/2010/main" val="246885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8</a:t>
            </a:fld>
            <a:endParaRPr lang="en-US"/>
          </a:p>
        </p:txBody>
      </p:sp>
    </p:spTree>
    <p:extLst>
      <p:ext uri="{BB962C8B-B14F-4D97-AF65-F5344CB8AC3E}">
        <p14:creationId xmlns:p14="http://schemas.microsoft.com/office/powerpoint/2010/main" val="982057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A46B86-5CE5-4C06-AEBE-E307F35C91D4}" type="slidenum">
              <a:rPr lang="en-US" smtClean="0"/>
              <a:pPr/>
              <a:t>9</a:t>
            </a:fld>
            <a:endParaRPr lang="en-US"/>
          </a:p>
        </p:txBody>
      </p:sp>
    </p:spTree>
    <p:extLst>
      <p:ext uri="{BB962C8B-B14F-4D97-AF65-F5344CB8AC3E}">
        <p14:creationId xmlns:p14="http://schemas.microsoft.com/office/powerpoint/2010/main" val="2754963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35C7CB-0515-4D18-8889-E6A7BFDB8E52}"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5C7CB-0515-4D18-8889-E6A7BFDB8E52}"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5C7CB-0515-4D18-8889-E6A7BFDB8E52}"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5C7CB-0515-4D18-8889-E6A7BFDB8E52}"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5C7CB-0515-4D18-8889-E6A7BFDB8E52}"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5C7CB-0515-4D18-8889-E6A7BFDB8E52}"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35C7CB-0515-4D18-8889-E6A7BFDB8E52}" type="datetimeFigureOut">
              <a:rPr lang="en-US" smtClean="0"/>
              <a:pPr/>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35C7CB-0515-4D18-8889-E6A7BFDB8E52}" type="datetimeFigureOut">
              <a:rPr lang="en-US" smtClean="0"/>
              <a:pPr/>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5C7CB-0515-4D18-8889-E6A7BFDB8E52}" type="datetimeFigureOut">
              <a:rPr lang="en-US" smtClean="0"/>
              <a:pPr/>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5C7CB-0515-4D18-8889-E6A7BFDB8E52}"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5C7CB-0515-4D18-8889-E6A7BFDB8E52}"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60BC0-C74B-4CFD-96B1-CA83500D61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5C7CB-0515-4D18-8889-E6A7BFDB8E52}" type="datetimeFigureOut">
              <a:rPr lang="en-US" smtClean="0"/>
              <a:pPr/>
              <a:t>2/17/2016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60BC0-C74B-4CFD-96B1-CA83500D61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25.xml"/><Relationship Id="rId18" Type="http://schemas.openxmlformats.org/officeDocument/2006/relationships/slide" Target="slide21.xml"/><Relationship Id="rId26" Type="http://schemas.openxmlformats.org/officeDocument/2006/relationships/slide" Target="slide32.xml"/><Relationship Id="rId3" Type="http://schemas.openxmlformats.org/officeDocument/2006/relationships/slide" Target="slide4.xml"/><Relationship Id="rId21" Type="http://schemas.openxmlformats.org/officeDocument/2006/relationships/slide" Target="slide7.xml"/><Relationship Id="rId7" Type="http://schemas.openxmlformats.org/officeDocument/2006/relationships/slide" Target="slide24.xml"/><Relationship Id="rId12" Type="http://schemas.openxmlformats.org/officeDocument/2006/relationships/slide" Target="slide20.xml"/><Relationship Id="rId17" Type="http://schemas.openxmlformats.org/officeDocument/2006/relationships/slide" Target="slide16.xml"/><Relationship Id="rId25" Type="http://schemas.openxmlformats.org/officeDocument/2006/relationships/slide" Target="slide27.xml"/><Relationship Id="rId2" Type="http://schemas.openxmlformats.org/officeDocument/2006/relationships/notesSlide" Target="../notesSlides/notesSlide3.xml"/><Relationship Id="rId16" Type="http://schemas.openxmlformats.org/officeDocument/2006/relationships/slide" Target="slide11.xml"/><Relationship Id="rId20" Type="http://schemas.openxmlformats.org/officeDocument/2006/relationships/slide" Target="slide31.xml"/><Relationship Id="rId29"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19.xml"/><Relationship Id="rId11" Type="http://schemas.openxmlformats.org/officeDocument/2006/relationships/slide" Target="slide15.xml"/><Relationship Id="rId24" Type="http://schemas.openxmlformats.org/officeDocument/2006/relationships/slide" Target="slide22.xml"/><Relationship Id="rId32" Type="http://schemas.openxmlformats.org/officeDocument/2006/relationships/slide" Target="slide33.xml"/><Relationship Id="rId5" Type="http://schemas.openxmlformats.org/officeDocument/2006/relationships/slide" Target="slide14.xml"/><Relationship Id="rId15" Type="http://schemas.openxmlformats.org/officeDocument/2006/relationships/slide" Target="slide6.xml"/><Relationship Id="rId23" Type="http://schemas.openxmlformats.org/officeDocument/2006/relationships/slide" Target="slide17.xml"/><Relationship Id="rId28" Type="http://schemas.openxmlformats.org/officeDocument/2006/relationships/slide" Target="slide13.xml"/><Relationship Id="rId10" Type="http://schemas.openxmlformats.org/officeDocument/2006/relationships/slide" Target="slide10.xml"/><Relationship Id="rId19" Type="http://schemas.openxmlformats.org/officeDocument/2006/relationships/slide" Target="slide26.xml"/><Relationship Id="rId31" Type="http://schemas.openxmlformats.org/officeDocument/2006/relationships/slide" Target="slide28.xml"/><Relationship Id="rId4" Type="http://schemas.openxmlformats.org/officeDocument/2006/relationships/slide" Target="slide9.xml"/><Relationship Id="rId9" Type="http://schemas.openxmlformats.org/officeDocument/2006/relationships/slide" Target="slide5.xml"/><Relationship Id="rId14" Type="http://schemas.openxmlformats.org/officeDocument/2006/relationships/slide" Target="slide30.xml"/><Relationship Id="rId22" Type="http://schemas.openxmlformats.org/officeDocument/2006/relationships/slide" Target="slide12.xml"/><Relationship Id="rId27" Type="http://schemas.openxmlformats.org/officeDocument/2006/relationships/slide" Target="slide8.xml"/><Relationship Id="rId30" Type="http://schemas.openxmlformats.org/officeDocument/2006/relationships/slide" Target="slide23.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a:t>
            </a:r>
            <a:r>
              <a:rPr lang="en-US" dirty="0" smtClean="0"/>
              <a:t>Jeopardy!</a:t>
            </a:r>
            <a:endParaRPr lang="en-US" dirty="0"/>
          </a:p>
        </p:txBody>
      </p:sp>
      <p:sp>
        <p:nvSpPr>
          <p:cNvPr id="3" name="Subtitle 2"/>
          <p:cNvSpPr>
            <a:spLocks noGrp="1"/>
          </p:cNvSpPr>
          <p:nvPr>
            <p:ph type="subTitle" idx="1"/>
          </p:nvPr>
        </p:nvSpPr>
        <p:spPr/>
        <p:txBody>
          <a:bodyPr/>
          <a:lstStyle/>
          <a:p>
            <a:r>
              <a:rPr lang="en-US" dirty="0" smtClean="0"/>
              <a:t>Waterford Union High School</a:t>
            </a:r>
            <a:endParaRPr lang="en-US"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Combustion Reactions</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is a reaction that releases energy.</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Exothermic</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Combustion Reactions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This is a reaction that absorbs energy.</a:t>
            </a:r>
            <a:r>
              <a:rPr lang="en-US" dirty="0" smtClean="0"/>
              <a:t/>
            </a:r>
            <a:br>
              <a:rPr lang="en-US" dirty="0" smtClean="0"/>
            </a:br>
            <a:endParaRPr lang="en-US" dirty="0"/>
          </a:p>
          <a:p>
            <a:r>
              <a:rPr lang="en-US" dirty="0" smtClean="0"/>
              <a:t>Endothermic</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Combustion Reactions</a:t>
            </a:r>
            <a:endParaRPr lang="en-US" dirty="0"/>
          </a:p>
        </p:txBody>
      </p:sp>
      <p:sp>
        <p:nvSpPr>
          <p:cNvPr id="3" name="Content Placeholder 2"/>
          <p:cNvSpPr>
            <a:spLocks noGrp="1"/>
          </p:cNvSpPr>
          <p:nvPr>
            <p:ph idx="1"/>
          </p:nvPr>
        </p:nvSpPr>
        <p:spPr/>
        <p:txBody>
          <a:bodyPr/>
          <a:lstStyle/>
          <a:p>
            <a:r>
              <a:rPr lang="en-US" dirty="0" smtClean="0"/>
              <a:t>This is </a:t>
            </a:r>
            <a:r>
              <a:rPr lang="en-US" dirty="0" smtClean="0"/>
              <a:t>the energy needed to start a reaction.</a:t>
            </a:r>
            <a:endParaRPr lang="en-US" dirty="0" smtClean="0"/>
          </a:p>
          <a:p>
            <a:endParaRPr lang="en-US" dirty="0"/>
          </a:p>
          <a:p>
            <a:r>
              <a:rPr lang="en-US" dirty="0" smtClean="0"/>
              <a:t>Activation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Combustion Reactions</a:t>
            </a:r>
            <a:endParaRPr lang="en-US" dirty="0"/>
          </a:p>
        </p:txBody>
      </p:sp>
      <p:sp>
        <p:nvSpPr>
          <p:cNvPr id="3" name="Content Placeholder 2"/>
          <p:cNvSpPr>
            <a:spLocks noGrp="1"/>
          </p:cNvSpPr>
          <p:nvPr>
            <p:ph idx="1"/>
          </p:nvPr>
        </p:nvSpPr>
        <p:spPr>
          <a:xfrm>
            <a:off x="457200" y="1265237"/>
            <a:ext cx="8229600" cy="4525963"/>
          </a:xfrm>
        </p:spPr>
        <p:txBody>
          <a:bodyPr/>
          <a:lstStyle/>
          <a:p>
            <a:pPr>
              <a:buNone/>
            </a:pPr>
            <a:r>
              <a:rPr lang="en-US" dirty="0" smtClean="0"/>
              <a:t>This is why water probably wouldn’t make a great fuel.</a:t>
            </a:r>
            <a:br>
              <a:rPr lang="en-US" dirty="0" smtClean="0"/>
            </a:br>
            <a:endParaRPr lang="en-US" dirty="0" smtClean="0"/>
          </a:p>
          <a:p>
            <a:pPr>
              <a:buNone/>
            </a:pPr>
            <a:r>
              <a:rPr lang="en-US" dirty="0" smtClean="0"/>
              <a:t>It takes more energy to break apart the molecules than are gained when they reform.</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a:t>
            </a:r>
            <a:endParaRPr lang="en-US" dirty="0"/>
          </a:p>
        </p:txBody>
      </p:sp>
      <p:sp>
        <p:nvSpPr>
          <p:cNvPr id="3" name="Content Placeholder 2"/>
          <p:cNvSpPr>
            <a:spLocks noGrp="1"/>
          </p:cNvSpPr>
          <p:nvPr>
            <p:ph idx="1"/>
          </p:nvPr>
        </p:nvSpPr>
        <p:spPr/>
        <p:txBody>
          <a:bodyPr>
            <a:normAutofit/>
          </a:bodyPr>
          <a:lstStyle/>
          <a:p>
            <a:r>
              <a:rPr lang="en-US" dirty="0" smtClean="0"/>
              <a:t>This is the term for a blend of many different kinds of hydrocarbon molecules formed from the </a:t>
            </a:r>
            <a:r>
              <a:rPr lang="en-US" dirty="0"/>
              <a:t>effects of heat and pressure on organic carbon molecules from prehistoric </a:t>
            </a:r>
            <a:r>
              <a:rPr lang="en-US" dirty="0" smtClean="0"/>
              <a:t>organisms.</a:t>
            </a:r>
            <a:endParaRPr lang="en-US" dirty="0" smtClean="0"/>
          </a:p>
          <a:p>
            <a:endParaRPr lang="en-US" dirty="0" smtClean="0"/>
          </a:p>
          <a:p>
            <a:r>
              <a:rPr lang="en-US" dirty="0" smtClean="0"/>
              <a:t>Petroleum</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Fossil Fuels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dirty="0" smtClean="0"/>
              <a:t>This is how the products of petroleum (such as gasoline, diesel, etc.) are separated from each other.</a:t>
            </a:r>
            <a:endParaRPr lang="en-US" dirty="0" smtClean="0"/>
          </a:p>
          <a:p>
            <a:endParaRPr lang="en-US" dirty="0" smtClean="0"/>
          </a:p>
          <a:p>
            <a:r>
              <a:rPr lang="en-US" dirty="0" smtClean="0"/>
              <a:t>The are heated. </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Fossil Fuels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This is why combustion of fossil fuels (especially gasoline and diesel fuel) can result in visible dark smoke.</a:t>
            </a:r>
            <a:br>
              <a:rPr lang="en-US" dirty="0" smtClean="0"/>
            </a:br>
            <a:endParaRPr lang="en-US" dirty="0" smtClean="0"/>
          </a:p>
          <a:p>
            <a:r>
              <a:rPr lang="en-US" dirty="0" smtClean="0"/>
              <a:t>The molecules do not completely combust. </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Fossil Fuels</a:t>
            </a:r>
            <a:endParaRPr lang="en-US" dirty="0"/>
          </a:p>
        </p:txBody>
      </p:sp>
      <p:sp>
        <p:nvSpPr>
          <p:cNvPr id="3" name="Content Placeholder 2"/>
          <p:cNvSpPr>
            <a:spLocks noGrp="1"/>
          </p:cNvSpPr>
          <p:nvPr>
            <p:ph idx="1"/>
          </p:nvPr>
        </p:nvSpPr>
        <p:spPr/>
        <p:txBody>
          <a:bodyPr/>
          <a:lstStyle/>
          <a:p>
            <a:r>
              <a:rPr lang="en-US" dirty="0" smtClean="0"/>
              <a:t>Because fossil fuels contain mercury and lead, the use of these fuels is associated with this phenomenon in which the levels of these substances increase as you move up the food chain is a major concern.</a:t>
            </a:r>
            <a:br>
              <a:rPr lang="en-US" dirty="0" smtClean="0"/>
            </a:br>
            <a:endParaRPr lang="en-US" dirty="0" smtClean="0"/>
          </a:p>
          <a:p>
            <a:r>
              <a:rPr lang="en-US" dirty="0" smtClean="0"/>
              <a:t>Biomagnification </a:t>
            </a:r>
            <a:endParaRPr lang="en-US" dirty="0" smtClean="0"/>
          </a:p>
          <a:p>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Fossil Fuels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It takes the energy equivalent of this many gallons of gasoline to produce one gallon of gasoline.</a:t>
            </a:r>
            <a:br>
              <a:rPr lang="en-US" dirty="0" smtClean="0"/>
            </a:br>
            <a:endParaRPr lang="en-US" dirty="0" smtClean="0"/>
          </a:p>
          <a:p>
            <a:r>
              <a:rPr lang="en-US" dirty="0" smtClean="0"/>
              <a:t>Over 1.2 gallons</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r>
              <a:rPr lang="en-US" dirty="0" smtClean="0"/>
              <a:t>This energy option comprises the majority of energy use in America; it is made from prehistoric plants and animals that have been compressed and heated over millions of years. </a:t>
            </a:r>
          </a:p>
          <a:p>
            <a:endParaRPr lang="en-US" dirty="0"/>
          </a:p>
          <a:p>
            <a:r>
              <a:rPr lang="en-US" dirty="0" smtClean="0"/>
              <a:t>Fossil Fuels</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team sends one person per turn.  They </a:t>
            </a:r>
            <a:r>
              <a:rPr lang="en-US" i="1" dirty="0" smtClean="0"/>
              <a:t>cannot </a:t>
            </a:r>
            <a:r>
              <a:rPr lang="en-US" dirty="0" smtClean="0"/>
              <a:t>get help from their team</a:t>
            </a:r>
          </a:p>
          <a:p>
            <a:r>
              <a:rPr lang="en-US" dirty="0" smtClean="0"/>
              <a:t>First to  “buzz” in gets 15 seconds to answer. </a:t>
            </a:r>
          </a:p>
          <a:p>
            <a:r>
              <a:rPr lang="en-US" dirty="0" smtClean="0"/>
              <a:t>If the first person to buzz cannot get the answer, the second team can buzz in.  Once they buzz in, they too have 15 seconds.  They also cannot get help.</a:t>
            </a:r>
          </a:p>
          <a:p>
            <a:r>
              <a:rPr lang="en-US" dirty="0" smtClean="0"/>
              <a:t>You either gain or lose points on each turn if you buzz in. If you don’t buzz in, your score does not change.</a:t>
            </a:r>
          </a:p>
          <a:p>
            <a:r>
              <a:rPr lang="en-US" dirty="0" smtClean="0"/>
              <a:t>If no team buzzes within 10 seconds, the question ends and the answer is given.</a:t>
            </a:r>
          </a:p>
          <a:p>
            <a:endParaRPr lang="en-US" dirty="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600200"/>
            <a:ext cx="8229600" cy="4525963"/>
          </a:xfrm>
        </p:spPr>
        <p:txBody>
          <a:bodyPr/>
          <a:lstStyle/>
          <a:p>
            <a:r>
              <a:rPr lang="en-US" dirty="0" smtClean="0"/>
              <a:t>This energy option consists primarily of plant materials that have been fermented or chemically altered; usually these sources of fuel are carbon neutral but contains less energy per gallon than the fossil fuel equivalent. </a:t>
            </a:r>
          </a:p>
          <a:p>
            <a:endParaRPr lang="en-US" dirty="0"/>
          </a:p>
          <a:p>
            <a:r>
              <a:rPr lang="en-US" dirty="0" smtClean="0"/>
              <a:t>Biofuels</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a:spLocks noGrp="1"/>
          </p:cNvSpPr>
          <p:nvPr>
            <p:ph idx="1"/>
          </p:nvPr>
        </p:nvSpPr>
        <p:spPr>
          <a:xfrm>
            <a:off x="457200" y="1600200"/>
            <a:ext cx="8229600" cy="4525963"/>
          </a:xfrm>
        </p:spPr>
        <p:txBody>
          <a:bodyPr/>
          <a:lstStyle/>
          <a:p>
            <a:r>
              <a:rPr lang="en-US" dirty="0"/>
              <a:t>This fuel is plentiful in the US but requires large quantities of water for production, is associated with large methane emissions, and likely increases the probability of earthquakes. </a:t>
            </a:r>
            <a:r>
              <a:rPr lang="en-US" dirty="0" smtClean="0"/>
              <a:t> </a:t>
            </a:r>
          </a:p>
          <a:p>
            <a:endParaRPr lang="en-US" dirty="0"/>
          </a:p>
          <a:p>
            <a:r>
              <a:rPr lang="en-US" dirty="0" smtClean="0"/>
              <a:t>Shale Oil</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a:spLocks noGrp="1"/>
          </p:cNvSpPr>
          <p:nvPr>
            <p:ph idx="1"/>
          </p:nvPr>
        </p:nvSpPr>
        <p:spPr>
          <a:xfrm>
            <a:off x="457200" y="1600200"/>
            <a:ext cx="8229600" cy="4525963"/>
          </a:xfrm>
        </p:spPr>
        <p:txBody>
          <a:bodyPr/>
          <a:lstStyle/>
          <a:p>
            <a:pPr lvl="0"/>
            <a:r>
              <a:rPr lang="en-US" dirty="0"/>
              <a:t>This battery-based fuel has no tailpipe emissions but may largely depend on fossil fuels (especially in the Midwest), requires widespread infrastructure changes, and provides insufficient power for large trucks and planes. </a:t>
            </a:r>
          </a:p>
          <a:p>
            <a:endParaRPr lang="en-US" dirty="0"/>
          </a:p>
          <a:p>
            <a:r>
              <a:rPr lang="en-US" dirty="0" smtClean="0"/>
              <a:t>Electricity </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a:spLocks noGrp="1"/>
          </p:cNvSpPr>
          <p:nvPr>
            <p:ph idx="1"/>
          </p:nvPr>
        </p:nvSpPr>
        <p:spPr>
          <a:xfrm>
            <a:off x="457200" y="1600200"/>
            <a:ext cx="8229600" cy="4525963"/>
          </a:xfrm>
        </p:spPr>
        <p:txBody>
          <a:bodyPr/>
          <a:lstStyle/>
          <a:p>
            <a:pPr lvl="0"/>
            <a:r>
              <a:rPr lang="en-US" dirty="0"/>
              <a:t>This fuel is mostly dependent on fossil fuels at this time to provide the energy necessary to separate it from oxygen in H</a:t>
            </a:r>
            <a:r>
              <a:rPr lang="en-US" baseline="-25000" dirty="0"/>
              <a:t>2</a:t>
            </a:r>
            <a:r>
              <a:rPr lang="en-US" dirty="0"/>
              <a:t>O. However, as a source of energy it is abundant, and its emissions are almost entirely just water</a:t>
            </a:r>
            <a:r>
              <a:rPr lang="en-US" dirty="0" smtClean="0"/>
              <a:t>. </a:t>
            </a:r>
            <a:endParaRPr lang="en-US" dirty="0"/>
          </a:p>
          <a:p>
            <a:endParaRPr lang="en-US" dirty="0"/>
          </a:p>
          <a:p>
            <a:r>
              <a:rPr lang="en-US" dirty="0" smtClean="0"/>
              <a:t>Hydrogen fuel cells </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Engines &amp; Biodiesel</a:t>
            </a:r>
            <a:endParaRPr lang="en-US" b="1" dirty="0"/>
          </a:p>
        </p:txBody>
      </p:sp>
      <p:sp>
        <p:nvSpPr>
          <p:cNvPr id="3" name="Content Placeholder 2"/>
          <p:cNvSpPr>
            <a:spLocks noGrp="1"/>
          </p:cNvSpPr>
          <p:nvPr>
            <p:ph idx="1"/>
          </p:nvPr>
        </p:nvSpPr>
        <p:spPr/>
        <p:txBody>
          <a:bodyPr/>
          <a:lstStyle/>
          <a:p>
            <a:r>
              <a:rPr lang="en-US" dirty="0" smtClean="0"/>
              <a:t>This kind of engine runs on gasoline; it requires a spark to create the combustion.</a:t>
            </a:r>
            <a:br>
              <a:rPr lang="en-US" dirty="0" smtClean="0"/>
            </a:br>
            <a:endParaRPr lang="en-US" dirty="0" smtClean="0"/>
          </a:p>
          <a:p>
            <a:r>
              <a:rPr lang="en-US" dirty="0" smtClean="0"/>
              <a:t>Spark Ignition Engine</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Engines &amp; Biodiesel</a:t>
            </a:r>
            <a:endParaRPr lang="en-US" b="1" dirty="0"/>
          </a:p>
        </p:txBody>
      </p:sp>
      <p:sp>
        <p:nvSpPr>
          <p:cNvPr id="3" name="Content Placeholder 2"/>
          <p:cNvSpPr>
            <a:spLocks noGrp="1"/>
          </p:cNvSpPr>
          <p:nvPr>
            <p:ph idx="1"/>
          </p:nvPr>
        </p:nvSpPr>
        <p:spPr/>
        <p:txBody>
          <a:bodyPr/>
          <a:lstStyle/>
          <a:p>
            <a:r>
              <a:rPr lang="en-US" dirty="0" smtClean="0"/>
              <a:t>This is the main difference between the two kinds of engines that we have discussed.</a:t>
            </a:r>
            <a:br>
              <a:rPr lang="en-US" dirty="0" smtClean="0"/>
            </a:br>
            <a:r>
              <a:rPr lang="en-US" dirty="0" smtClean="0"/>
              <a:t> </a:t>
            </a:r>
            <a:endParaRPr lang="en-US" dirty="0" smtClean="0"/>
          </a:p>
          <a:p>
            <a:r>
              <a:rPr lang="en-US" dirty="0" smtClean="0"/>
              <a:t>One requires a spark plug and one does not.</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Engines &amp; Biodiesel</a:t>
            </a:r>
            <a:endParaRPr lang="en-US" b="1" dirty="0"/>
          </a:p>
        </p:txBody>
      </p:sp>
      <p:sp>
        <p:nvSpPr>
          <p:cNvPr id="3" name="Content Placeholder 2"/>
          <p:cNvSpPr>
            <a:spLocks noGrp="1"/>
          </p:cNvSpPr>
          <p:nvPr>
            <p:ph idx="1"/>
          </p:nvPr>
        </p:nvSpPr>
        <p:spPr/>
        <p:txBody>
          <a:bodyPr/>
          <a:lstStyle/>
          <a:p>
            <a:r>
              <a:rPr lang="en-US" dirty="0" smtClean="0"/>
              <a:t>For engines that run on diesel fuel, this is what is used to ignite the fuel. </a:t>
            </a:r>
            <a:br>
              <a:rPr lang="en-US" dirty="0" smtClean="0"/>
            </a:br>
            <a:endParaRPr lang="en-US" dirty="0" smtClean="0"/>
          </a:p>
          <a:p>
            <a:r>
              <a:rPr lang="en-US" dirty="0" smtClean="0"/>
              <a:t>Heat formed from compression of the fuel. </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Engines &amp; Biodiesel</a:t>
            </a:r>
            <a:endParaRPr lang="en-US" b="1" dirty="0"/>
          </a:p>
        </p:txBody>
      </p:sp>
      <p:sp>
        <p:nvSpPr>
          <p:cNvPr id="3" name="Content Placeholder 2"/>
          <p:cNvSpPr>
            <a:spLocks noGrp="1"/>
          </p:cNvSpPr>
          <p:nvPr>
            <p:ph idx="1"/>
          </p:nvPr>
        </p:nvSpPr>
        <p:spPr/>
        <p:txBody>
          <a:bodyPr/>
          <a:lstStyle/>
          <a:p>
            <a:r>
              <a:rPr lang="en-US" dirty="0" smtClean="0"/>
              <a:t>This is the chemical process in which vegetable oils and animal fats are converted into biodiesel.</a:t>
            </a:r>
            <a:br>
              <a:rPr lang="en-US" dirty="0" smtClean="0"/>
            </a:br>
            <a:endParaRPr lang="en-US" dirty="0" smtClean="0"/>
          </a:p>
          <a:p>
            <a:r>
              <a:rPr lang="en-US" dirty="0" smtClean="0"/>
              <a:t>Transesterification</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Engines &amp; Biodiesel</a:t>
            </a:r>
            <a:endParaRPr lang="en-US" b="1" dirty="0"/>
          </a:p>
        </p:txBody>
      </p:sp>
      <p:sp>
        <p:nvSpPr>
          <p:cNvPr id="3" name="Content Placeholder 2"/>
          <p:cNvSpPr>
            <a:spLocks noGrp="1"/>
          </p:cNvSpPr>
          <p:nvPr>
            <p:ph idx="1"/>
          </p:nvPr>
        </p:nvSpPr>
        <p:spPr/>
        <p:txBody>
          <a:bodyPr/>
          <a:lstStyle/>
          <a:p>
            <a:r>
              <a:rPr lang="en-US" dirty="0" smtClean="0"/>
              <a:t>Biodiesel has high _____, which can lengthen the life of an engine.</a:t>
            </a:r>
            <a:endParaRPr lang="en-US" dirty="0" smtClean="0"/>
          </a:p>
          <a:p>
            <a:endParaRPr lang="en-US" dirty="0" smtClean="0"/>
          </a:p>
          <a:p>
            <a:r>
              <a:rPr lang="en-US" dirty="0" smtClean="0"/>
              <a:t>Lubricity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3" name="Content Placeholder 2"/>
          <p:cNvSpPr>
            <a:spLocks noGrp="1"/>
          </p:cNvSpPr>
          <p:nvPr>
            <p:ph idx="1"/>
          </p:nvPr>
        </p:nvSpPr>
        <p:spPr/>
        <p:txBody>
          <a:bodyPr/>
          <a:lstStyle/>
          <a:p>
            <a:r>
              <a:rPr lang="en-US" dirty="0" smtClean="0"/>
              <a:t>The amount of biodiesel produced in transesterification is ______ in quantity than the amount of vegetable oil used to make the biodiesel.</a:t>
            </a:r>
            <a:endParaRPr lang="en-US" dirty="0" smtClean="0"/>
          </a:p>
          <a:p>
            <a:endParaRPr lang="en-US" dirty="0"/>
          </a:p>
          <a:p>
            <a:r>
              <a:rPr lang="en-US" dirty="0" smtClean="0"/>
              <a:t>Greater or higher</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3" action="ppaction://hlinksldjump"/>
          </p:cNvPr>
          <p:cNvSpPr txBox="1"/>
          <p:nvPr/>
        </p:nvSpPr>
        <p:spPr>
          <a:xfrm>
            <a:off x="533400" y="13043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5" name="TextBox 4">
            <a:hlinkClick r:id="rId4" action="ppaction://hlinksldjump"/>
          </p:cNvPr>
          <p:cNvSpPr txBox="1"/>
          <p:nvPr/>
        </p:nvSpPr>
        <p:spPr>
          <a:xfrm>
            <a:off x="1905000" y="13043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6" name="TextBox 5">
            <a:hlinkClick r:id="rId5" action="ppaction://hlinksldjump"/>
          </p:cNvPr>
          <p:cNvSpPr txBox="1"/>
          <p:nvPr/>
        </p:nvSpPr>
        <p:spPr>
          <a:xfrm>
            <a:off x="3276600" y="13043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7" name="TextBox 6">
            <a:hlinkClick r:id="rId6" action="ppaction://hlinksldjump"/>
          </p:cNvPr>
          <p:cNvSpPr txBox="1"/>
          <p:nvPr/>
        </p:nvSpPr>
        <p:spPr>
          <a:xfrm>
            <a:off x="4648200" y="13043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8" name="TextBox 7">
            <a:hlinkClick r:id="rId7" action="ppaction://hlinksldjump"/>
          </p:cNvPr>
          <p:cNvSpPr txBox="1"/>
          <p:nvPr/>
        </p:nvSpPr>
        <p:spPr>
          <a:xfrm>
            <a:off x="6019800" y="12954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10" name="TextBox 9">
            <a:hlinkClick r:id="rId8" action="ppaction://hlinksldjump"/>
          </p:cNvPr>
          <p:cNvSpPr txBox="1"/>
          <p:nvPr/>
        </p:nvSpPr>
        <p:spPr>
          <a:xfrm>
            <a:off x="7391400" y="12954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$100</a:t>
            </a:r>
          </a:p>
          <a:p>
            <a:pPr algn="ctr"/>
            <a:endParaRPr lang="en-US" b="1" dirty="0"/>
          </a:p>
        </p:txBody>
      </p:sp>
      <p:sp>
        <p:nvSpPr>
          <p:cNvPr id="11" name="TextBox 10">
            <a:hlinkClick r:id="rId9" action="ppaction://hlinksldjump"/>
          </p:cNvPr>
          <p:cNvSpPr txBox="1"/>
          <p:nvPr/>
        </p:nvSpPr>
        <p:spPr>
          <a:xfrm>
            <a:off x="533400" y="23622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2" name="TextBox 11">
            <a:hlinkClick r:id="rId10" action="ppaction://hlinksldjump"/>
          </p:cNvPr>
          <p:cNvSpPr txBox="1"/>
          <p:nvPr/>
        </p:nvSpPr>
        <p:spPr>
          <a:xfrm>
            <a:off x="1905000" y="23622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3" name="TextBox 12">
            <a:hlinkClick r:id="rId11" action="ppaction://hlinksldjump"/>
          </p:cNvPr>
          <p:cNvSpPr txBox="1"/>
          <p:nvPr/>
        </p:nvSpPr>
        <p:spPr>
          <a:xfrm>
            <a:off x="3276600" y="23622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4" name="TextBox 13">
            <a:hlinkClick r:id="rId12" action="ppaction://hlinksldjump"/>
          </p:cNvPr>
          <p:cNvSpPr txBox="1"/>
          <p:nvPr/>
        </p:nvSpPr>
        <p:spPr>
          <a:xfrm>
            <a:off x="4648200" y="23622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5" name="TextBox 14">
            <a:hlinkClick r:id="rId13" action="ppaction://hlinksldjump"/>
          </p:cNvPr>
          <p:cNvSpPr txBox="1"/>
          <p:nvPr/>
        </p:nvSpPr>
        <p:spPr>
          <a:xfrm>
            <a:off x="6019800" y="23532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6" name="TextBox 15">
            <a:hlinkClick r:id="rId14" action="ppaction://hlinksldjump"/>
          </p:cNvPr>
          <p:cNvSpPr txBox="1"/>
          <p:nvPr/>
        </p:nvSpPr>
        <p:spPr>
          <a:xfrm>
            <a:off x="7391400" y="23532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$200</a:t>
            </a:r>
          </a:p>
          <a:p>
            <a:pPr algn="ctr"/>
            <a:endParaRPr lang="en-US" b="1" dirty="0"/>
          </a:p>
        </p:txBody>
      </p:sp>
      <p:sp>
        <p:nvSpPr>
          <p:cNvPr id="17" name="TextBox 16">
            <a:hlinkClick r:id="rId15" action="ppaction://hlinksldjump"/>
          </p:cNvPr>
          <p:cNvSpPr txBox="1"/>
          <p:nvPr/>
        </p:nvSpPr>
        <p:spPr>
          <a:xfrm>
            <a:off x="533400" y="34379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18" name="TextBox 17">
            <a:hlinkClick r:id="rId16" action="ppaction://hlinksldjump"/>
          </p:cNvPr>
          <p:cNvSpPr txBox="1"/>
          <p:nvPr/>
        </p:nvSpPr>
        <p:spPr>
          <a:xfrm>
            <a:off x="1905000" y="34379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19" name="TextBox 18">
            <a:hlinkClick r:id="rId17" action="ppaction://hlinksldjump"/>
          </p:cNvPr>
          <p:cNvSpPr txBox="1"/>
          <p:nvPr/>
        </p:nvSpPr>
        <p:spPr>
          <a:xfrm>
            <a:off x="3276600" y="34379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20" name="TextBox 19">
            <a:hlinkClick r:id="rId18" action="ppaction://hlinksldjump"/>
          </p:cNvPr>
          <p:cNvSpPr txBox="1"/>
          <p:nvPr/>
        </p:nvSpPr>
        <p:spPr>
          <a:xfrm>
            <a:off x="4648200" y="343793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21" name="TextBox 20">
            <a:hlinkClick r:id="rId19" action="ppaction://hlinksldjump"/>
          </p:cNvPr>
          <p:cNvSpPr txBox="1"/>
          <p:nvPr/>
        </p:nvSpPr>
        <p:spPr>
          <a:xfrm>
            <a:off x="6019800" y="3429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22" name="TextBox 21">
            <a:hlinkClick r:id="rId20" action="ppaction://hlinksldjump"/>
          </p:cNvPr>
          <p:cNvSpPr txBox="1"/>
          <p:nvPr/>
        </p:nvSpPr>
        <p:spPr>
          <a:xfrm>
            <a:off x="7391400" y="3429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$300</a:t>
            </a:r>
          </a:p>
          <a:p>
            <a:pPr algn="ctr"/>
            <a:endParaRPr lang="en-US" b="1" dirty="0"/>
          </a:p>
        </p:txBody>
      </p:sp>
      <p:sp>
        <p:nvSpPr>
          <p:cNvPr id="23" name="TextBox 22">
            <a:hlinkClick r:id="rId21" action="ppaction://hlinksldjump"/>
          </p:cNvPr>
          <p:cNvSpPr txBox="1"/>
          <p:nvPr/>
        </p:nvSpPr>
        <p:spPr>
          <a:xfrm>
            <a:off x="533400" y="4572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4" name="TextBox 23">
            <a:hlinkClick r:id="rId22" action="ppaction://hlinksldjump"/>
          </p:cNvPr>
          <p:cNvSpPr txBox="1"/>
          <p:nvPr/>
        </p:nvSpPr>
        <p:spPr>
          <a:xfrm>
            <a:off x="1905000" y="4572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5" name="TextBox 24">
            <a:hlinkClick r:id="rId23" action="ppaction://hlinksldjump"/>
          </p:cNvPr>
          <p:cNvSpPr txBox="1"/>
          <p:nvPr/>
        </p:nvSpPr>
        <p:spPr>
          <a:xfrm>
            <a:off x="3276600" y="4572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6" name="TextBox 25">
            <a:hlinkClick r:id="rId24" action="ppaction://hlinksldjump"/>
          </p:cNvPr>
          <p:cNvSpPr txBox="1"/>
          <p:nvPr/>
        </p:nvSpPr>
        <p:spPr>
          <a:xfrm>
            <a:off x="4648200" y="45720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7" name="TextBox 26">
            <a:hlinkClick r:id="rId25" action="ppaction://hlinksldjump"/>
          </p:cNvPr>
          <p:cNvSpPr txBox="1"/>
          <p:nvPr/>
        </p:nvSpPr>
        <p:spPr>
          <a:xfrm>
            <a:off x="6019800" y="45630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8" name="TextBox 27">
            <a:hlinkClick r:id="rId26" action="ppaction://hlinksldjump"/>
          </p:cNvPr>
          <p:cNvSpPr txBox="1"/>
          <p:nvPr/>
        </p:nvSpPr>
        <p:spPr>
          <a:xfrm>
            <a:off x="7391400" y="45630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$400</a:t>
            </a:r>
          </a:p>
          <a:p>
            <a:pPr algn="ctr"/>
            <a:endParaRPr lang="en-US" b="1" dirty="0"/>
          </a:p>
        </p:txBody>
      </p:sp>
      <p:sp>
        <p:nvSpPr>
          <p:cNvPr id="29" name="TextBox 28">
            <a:hlinkClick r:id="rId27" action="ppaction://hlinksldjump"/>
          </p:cNvPr>
          <p:cNvSpPr txBox="1"/>
          <p:nvPr/>
        </p:nvSpPr>
        <p:spPr>
          <a:xfrm>
            <a:off x="533400" y="56388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0" name="TextBox 29">
            <a:hlinkClick r:id="rId28" action="ppaction://hlinksldjump"/>
          </p:cNvPr>
          <p:cNvSpPr txBox="1"/>
          <p:nvPr/>
        </p:nvSpPr>
        <p:spPr>
          <a:xfrm>
            <a:off x="1905000" y="56388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1" name="TextBox 30">
            <a:hlinkClick r:id="rId29" action="ppaction://hlinksldjump"/>
          </p:cNvPr>
          <p:cNvSpPr txBox="1"/>
          <p:nvPr/>
        </p:nvSpPr>
        <p:spPr>
          <a:xfrm>
            <a:off x="3276600" y="56388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2" name="TextBox 31">
            <a:hlinkClick r:id="rId30" action="ppaction://hlinksldjump"/>
          </p:cNvPr>
          <p:cNvSpPr txBox="1"/>
          <p:nvPr/>
        </p:nvSpPr>
        <p:spPr>
          <a:xfrm>
            <a:off x="4648200" y="563880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3" name="TextBox 32">
            <a:hlinkClick r:id="rId31" action="ppaction://hlinksldjump"/>
          </p:cNvPr>
          <p:cNvSpPr txBox="1"/>
          <p:nvPr/>
        </p:nvSpPr>
        <p:spPr>
          <a:xfrm>
            <a:off x="6019800" y="56298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4" name="TextBox 33">
            <a:hlinkClick r:id="rId32" action="ppaction://hlinksldjump"/>
          </p:cNvPr>
          <p:cNvSpPr txBox="1"/>
          <p:nvPr/>
        </p:nvSpPr>
        <p:spPr>
          <a:xfrm>
            <a:off x="7391400" y="5629870"/>
            <a:ext cx="1219200" cy="923330"/>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endParaRPr lang="en-US" b="1" dirty="0" smtClean="0"/>
          </a:p>
          <a:p>
            <a:pPr algn="ctr"/>
            <a:r>
              <a:rPr lang="en-US" b="1" dirty="0" smtClean="0"/>
              <a:t>$500</a:t>
            </a:r>
          </a:p>
          <a:p>
            <a:pPr algn="ctr"/>
            <a:endParaRPr lang="en-US" b="1" dirty="0"/>
          </a:p>
        </p:txBody>
      </p:sp>
      <p:sp>
        <p:nvSpPr>
          <p:cNvPr id="35" name="TextBox 34"/>
          <p:cNvSpPr txBox="1"/>
          <p:nvPr/>
        </p:nvSpPr>
        <p:spPr>
          <a:xfrm>
            <a:off x="533400" y="496669"/>
            <a:ext cx="1219200" cy="646331"/>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b="1" dirty="0" smtClean="0"/>
              <a:t>Newton’s Laws</a:t>
            </a:r>
            <a:endParaRPr lang="en-US" b="1" dirty="0" smtClean="0"/>
          </a:p>
        </p:txBody>
      </p:sp>
      <p:sp>
        <p:nvSpPr>
          <p:cNvPr id="36" name="TextBox 35"/>
          <p:cNvSpPr txBox="1"/>
          <p:nvPr/>
        </p:nvSpPr>
        <p:spPr>
          <a:xfrm>
            <a:off x="1905000" y="496669"/>
            <a:ext cx="1219200" cy="630942"/>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sz="1600" b="1" dirty="0" smtClean="0"/>
              <a:t>Combustion </a:t>
            </a:r>
            <a:r>
              <a:rPr lang="en-US" sz="1900" b="1" dirty="0" smtClean="0"/>
              <a:t>Reaction</a:t>
            </a:r>
            <a:endParaRPr lang="en-US" sz="1900" b="1" dirty="0"/>
          </a:p>
        </p:txBody>
      </p:sp>
      <p:sp>
        <p:nvSpPr>
          <p:cNvPr id="37" name="TextBox 36"/>
          <p:cNvSpPr txBox="1"/>
          <p:nvPr/>
        </p:nvSpPr>
        <p:spPr>
          <a:xfrm>
            <a:off x="3276600" y="496669"/>
            <a:ext cx="1219200" cy="646331"/>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b="1" dirty="0" smtClean="0"/>
              <a:t>Fossil Fuels</a:t>
            </a:r>
            <a:endParaRPr lang="en-US" b="1" dirty="0" smtClean="0"/>
          </a:p>
        </p:txBody>
      </p:sp>
      <p:sp>
        <p:nvSpPr>
          <p:cNvPr id="38" name="TextBox 37"/>
          <p:cNvSpPr txBox="1"/>
          <p:nvPr/>
        </p:nvSpPr>
        <p:spPr>
          <a:xfrm>
            <a:off x="4648200" y="496669"/>
            <a:ext cx="1219200" cy="646331"/>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b="1" dirty="0"/>
              <a:t>Types of </a:t>
            </a:r>
            <a:r>
              <a:rPr lang="en-US" b="1" dirty="0" smtClean="0"/>
              <a:t>Energy</a:t>
            </a:r>
            <a:endParaRPr lang="en-US" b="1" dirty="0"/>
          </a:p>
        </p:txBody>
      </p:sp>
      <p:sp>
        <p:nvSpPr>
          <p:cNvPr id="39" name="TextBox 38"/>
          <p:cNvSpPr txBox="1"/>
          <p:nvPr/>
        </p:nvSpPr>
        <p:spPr>
          <a:xfrm>
            <a:off x="6019800" y="487739"/>
            <a:ext cx="1219200" cy="646331"/>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b="1" dirty="0"/>
              <a:t>Engines &amp; </a:t>
            </a:r>
            <a:r>
              <a:rPr lang="en-US" b="1" dirty="0" smtClean="0"/>
              <a:t>Biodiesel</a:t>
            </a:r>
            <a:endParaRPr lang="en-US" b="1" dirty="0"/>
          </a:p>
        </p:txBody>
      </p:sp>
      <p:sp>
        <p:nvSpPr>
          <p:cNvPr id="40" name="TextBox 39"/>
          <p:cNvSpPr txBox="1"/>
          <p:nvPr/>
        </p:nvSpPr>
        <p:spPr>
          <a:xfrm>
            <a:off x="7391400" y="487739"/>
            <a:ext cx="1219200" cy="646331"/>
          </a:xfrm>
          <a:prstGeom prst="rect">
            <a:avLst/>
          </a:prstGeom>
          <a:solidFill>
            <a:schemeClr val="accent1">
              <a:lumMod val="75000"/>
            </a:schemeClr>
          </a:solidFill>
          <a:scene3d>
            <a:camera prst="orthographicFront"/>
            <a:lightRig rig="threePt" dir="t"/>
          </a:scene3d>
          <a:sp3d>
            <a:bevelT/>
          </a:sp3d>
        </p:spPr>
        <p:txBody>
          <a:bodyPr wrap="square" rtlCol="0">
            <a:spAutoFit/>
          </a:bodyPr>
          <a:lstStyle/>
          <a:p>
            <a:pPr algn="ctr"/>
            <a:r>
              <a:rPr lang="en-US" b="1" dirty="0" err="1" smtClean="0"/>
              <a:t>Misc</a:t>
            </a:r>
            <a:r>
              <a:rPr lang="en-US" b="1" dirty="0" smtClean="0"/>
              <a:t/>
            </a:r>
            <a:br>
              <a:rPr lang="en-US" b="1" dirty="0" smtClean="0"/>
            </a:br>
            <a:endParaRPr lang="en-US" b="1" dirty="0"/>
          </a:p>
        </p:txBody>
      </p:sp>
      <p:sp>
        <p:nvSpPr>
          <p:cNvPr id="41" name="Isosceles Triangle 40">
            <a:hlinkClick r:id="" action="ppaction://noaction"/>
          </p:cNvPr>
          <p:cNvSpPr/>
          <p:nvPr/>
        </p:nvSpPr>
        <p:spPr>
          <a:xfrm>
            <a:off x="8763000" y="6553200"/>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3" name="Content Placeholder 2"/>
          <p:cNvSpPr>
            <a:spLocks noGrp="1"/>
          </p:cNvSpPr>
          <p:nvPr>
            <p:ph idx="1"/>
          </p:nvPr>
        </p:nvSpPr>
        <p:spPr/>
        <p:txBody>
          <a:bodyPr/>
          <a:lstStyle/>
          <a:p>
            <a:r>
              <a:rPr lang="en-US" dirty="0" smtClean="0"/>
              <a:t>Biodiesel combusts more completely than diesel from fossil fuel because it contains this element in its molecular structure.</a:t>
            </a:r>
            <a:endParaRPr lang="en-US" dirty="0" smtClean="0"/>
          </a:p>
          <a:p>
            <a:endParaRPr lang="en-US" dirty="0"/>
          </a:p>
          <a:p>
            <a:r>
              <a:rPr lang="en-US" dirty="0" smtClean="0"/>
              <a:t>Oxygen</a:t>
            </a:r>
            <a:endParaRPr lang="en-US" dirty="0" smtClean="0"/>
          </a:p>
          <a:p>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3" name="Content Placeholder 2"/>
          <p:cNvSpPr>
            <a:spLocks noGrp="1"/>
          </p:cNvSpPr>
          <p:nvPr>
            <p:ph idx="1"/>
          </p:nvPr>
        </p:nvSpPr>
        <p:spPr/>
        <p:txBody>
          <a:bodyPr/>
          <a:lstStyle/>
          <a:p>
            <a:r>
              <a:rPr lang="en-US" dirty="0"/>
              <a:t>This is the term describing the temperature at which a fuel’s vapors become flammable</a:t>
            </a:r>
            <a:r>
              <a:rPr lang="en-US" dirty="0" smtClean="0"/>
              <a:t>. </a:t>
            </a:r>
            <a:endParaRPr lang="en-US" dirty="0" smtClean="0"/>
          </a:p>
          <a:p>
            <a:endParaRPr lang="en-US" dirty="0"/>
          </a:p>
          <a:p>
            <a:r>
              <a:rPr lang="en-US" dirty="0" smtClean="0"/>
              <a:t>Flashpoint</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3" name="Content Placeholder 2"/>
          <p:cNvSpPr>
            <a:spLocks noGrp="1"/>
          </p:cNvSpPr>
          <p:nvPr>
            <p:ph idx="1"/>
          </p:nvPr>
        </p:nvSpPr>
        <p:spPr/>
        <p:txBody>
          <a:bodyPr/>
          <a:lstStyle/>
          <a:p>
            <a:r>
              <a:rPr lang="en-US" dirty="0" smtClean="0"/>
              <a:t>Biofuel from current crops such as soybeans </a:t>
            </a:r>
            <a:r>
              <a:rPr lang="en-US" dirty="0"/>
              <a:t>could only replace about up to </a:t>
            </a:r>
            <a:r>
              <a:rPr lang="en-US" dirty="0" smtClean="0"/>
              <a:t>____% </a:t>
            </a:r>
            <a:r>
              <a:rPr lang="en-US" dirty="0"/>
              <a:t>of the current demand for diesel </a:t>
            </a:r>
            <a:r>
              <a:rPr lang="en-US" dirty="0" smtClean="0"/>
              <a:t>fuel. </a:t>
            </a:r>
            <a:endParaRPr lang="en-US" dirty="0"/>
          </a:p>
          <a:p>
            <a:endParaRPr lang="en-US" dirty="0" smtClean="0"/>
          </a:p>
          <a:p>
            <a:endParaRPr lang="en-US" dirty="0"/>
          </a:p>
          <a:p>
            <a:r>
              <a:rPr lang="en-US" dirty="0" smtClean="0"/>
              <a:t>10</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600200"/>
            <a:ext cx="8229600" cy="4525963"/>
          </a:xfrm>
        </p:spPr>
        <p:txBody>
          <a:bodyPr/>
          <a:lstStyle/>
          <a:p>
            <a:pPr lvl="0"/>
            <a:r>
              <a:rPr lang="en-US" dirty="0"/>
              <a:t>This is the term for rate at which a fuel ignites in a compression ignition engine, relating to how complete the combustion of a fuel will be. </a:t>
            </a:r>
          </a:p>
          <a:p>
            <a:endParaRPr lang="en-US" dirty="0" smtClean="0"/>
          </a:p>
          <a:p>
            <a:endParaRPr lang="en-US" dirty="0"/>
          </a:p>
          <a:p>
            <a:r>
              <a:rPr lang="en-US" dirty="0" err="1" smtClean="0"/>
              <a:t>Cetane</a:t>
            </a:r>
            <a:r>
              <a:rPr lang="en-US" dirty="0" smtClean="0"/>
              <a:t> Number.</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Newton’s Laws</a:t>
            </a:r>
          </a:p>
        </p:txBody>
      </p:sp>
      <p:sp>
        <p:nvSpPr>
          <p:cNvPr id="3" name="Content Placeholder 2"/>
          <p:cNvSpPr>
            <a:spLocks noGrp="1"/>
          </p:cNvSpPr>
          <p:nvPr>
            <p:ph idx="1"/>
          </p:nvPr>
        </p:nvSpPr>
        <p:spPr/>
        <p:txBody>
          <a:bodyPr/>
          <a:lstStyle/>
          <a:p>
            <a:r>
              <a:rPr lang="en-US" dirty="0" smtClean="0"/>
              <a:t>This is the </a:t>
            </a:r>
            <a:r>
              <a:rPr lang="en-US" dirty="0" smtClean="0"/>
              <a:t>term for</a:t>
            </a:r>
            <a:r>
              <a:rPr lang="en-US" dirty="0" smtClean="0"/>
              <a:t> </a:t>
            </a:r>
            <a:r>
              <a:rPr lang="en-US" dirty="0"/>
              <a:t>anything that has mass and takes up </a:t>
            </a:r>
            <a:r>
              <a:rPr lang="en-US" dirty="0" smtClean="0"/>
              <a:t>space.</a:t>
            </a:r>
            <a:endParaRPr lang="en-US" dirty="0" smtClean="0"/>
          </a:p>
          <a:p>
            <a:endParaRPr lang="en-US" dirty="0"/>
          </a:p>
          <a:p>
            <a:r>
              <a:rPr lang="en-US" dirty="0" smtClean="0"/>
              <a:t>Matter</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Newton’s Laws</a:t>
            </a:r>
          </a:p>
        </p:txBody>
      </p:sp>
      <p:sp>
        <p:nvSpPr>
          <p:cNvPr id="3" name="Content Placeholder 2"/>
          <p:cNvSpPr>
            <a:spLocks noGrp="1"/>
          </p:cNvSpPr>
          <p:nvPr>
            <p:ph idx="1"/>
          </p:nvPr>
        </p:nvSpPr>
        <p:spPr/>
        <p:txBody>
          <a:bodyPr/>
          <a:lstStyle/>
          <a:p>
            <a:r>
              <a:rPr lang="en-US" dirty="0"/>
              <a:t>This is defined as Force x Distance</a:t>
            </a:r>
            <a:endParaRPr lang="en-US" dirty="0" smtClean="0"/>
          </a:p>
          <a:p>
            <a:endParaRPr lang="en-US" dirty="0" smtClean="0"/>
          </a:p>
          <a:p>
            <a:r>
              <a:rPr lang="en-US" dirty="0" smtClean="0"/>
              <a:t>Work</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Newton’s Laws</a:t>
            </a:r>
          </a:p>
        </p:txBody>
      </p:sp>
      <p:sp>
        <p:nvSpPr>
          <p:cNvPr id="3" name="Content Placeholder 2"/>
          <p:cNvSpPr>
            <a:spLocks noGrp="1"/>
          </p:cNvSpPr>
          <p:nvPr>
            <p:ph idx="1"/>
          </p:nvPr>
        </p:nvSpPr>
        <p:spPr/>
        <p:txBody>
          <a:bodyPr/>
          <a:lstStyle/>
          <a:p>
            <a:r>
              <a:rPr lang="en-US" dirty="0" smtClean="0"/>
              <a:t>This </a:t>
            </a:r>
            <a:r>
              <a:rPr lang="en-US" dirty="0" smtClean="0"/>
              <a:t>states that energy can neither be created nor destroyed.</a:t>
            </a:r>
            <a:endParaRPr lang="en-US" dirty="0" smtClean="0"/>
          </a:p>
          <a:p>
            <a:endParaRPr lang="en-US" dirty="0"/>
          </a:p>
          <a:p>
            <a:r>
              <a:rPr lang="en-US" dirty="0"/>
              <a:t>The First Law of Thermodynamics </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Newton’s Laws</a:t>
            </a:r>
          </a:p>
        </p:txBody>
      </p:sp>
      <p:sp>
        <p:nvSpPr>
          <p:cNvPr id="3" name="Content Placeholder 2"/>
          <p:cNvSpPr>
            <a:spLocks noGrp="1"/>
          </p:cNvSpPr>
          <p:nvPr>
            <p:ph idx="1"/>
          </p:nvPr>
        </p:nvSpPr>
        <p:spPr/>
        <p:txBody>
          <a:bodyPr/>
          <a:lstStyle/>
          <a:p>
            <a:r>
              <a:rPr lang="en-US" dirty="0" smtClean="0"/>
              <a:t>There are two versions of this – kinetic and potential. It </a:t>
            </a:r>
            <a:r>
              <a:rPr lang="en-US" dirty="0" smtClean="0"/>
              <a:t>enables the capacity to do work.</a:t>
            </a:r>
            <a:endParaRPr lang="en-US" dirty="0"/>
          </a:p>
          <a:p>
            <a:r>
              <a:rPr lang="en-US" dirty="0" smtClean="0"/>
              <a:t>Energy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Newton’s Laws</a:t>
            </a:r>
          </a:p>
        </p:txBody>
      </p:sp>
      <p:sp>
        <p:nvSpPr>
          <p:cNvPr id="3" name="Content Placeholder 2"/>
          <p:cNvSpPr>
            <a:spLocks noGrp="1"/>
          </p:cNvSpPr>
          <p:nvPr>
            <p:ph idx="1"/>
          </p:nvPr>
        </p:nvSpPr>
        <p:spPr/>
        <p:txBody>
          <a:bodyPr/>
          <a:lstStyle/>
          <a:p>
            <a:r>
              <a:rPr lang="en-US" dirty="0" smtClean="0"/>
              <a:t>This increases as energy changes forms; it is essentially non-useful energy.</a:t>
            </a:r>
            <a:endParaRPr lang="en-US" dirty="0" smtClean="0"/>
          </a:p>
          <a:p>
            <a:endParaRPr lang="en-US" dirty="0"/>
          </a:p>
          <a:p>
            <a:r>
              <a:rPr lang="en-US" dirty="0" smtClean="0"/>
              <a:t>Entropy</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Combustion Reactions</a:t>
            </a:r>
            <a:endParaRPr lang="en-US" dirty="0"/>
          </a:p>
        </p:txBody>
      </p:sp>
      <p:sp>
        <p:nvSpPr>
          <p:cNvPr id="4" name="Left Arrow 3">
            <a:hlinkClick r:id="rId3" action="ppaction://hlinksldjump"/>
          </p:cNvPr>
          <p:cNvSpPr/>
          <p:nvPr/>
        </p:nvSpPr>
        <p:spPr>
          <a:xfrm>
            <a:off x="304800" y="57912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ontent Placeholder 41"/>
          <p:cNvSpPr>
            <a:spLocks noGrp="1"/>
          </p:cNvSpPr>
          <p:nvPr>
            <p:ph idx="1"/>
          </p:nvPr>
        </p:nvSpPr>
        <p:spPr/>
        <p:txBody>
          <a:bodyPr/>
          <a:lstStyle/>
          <a:p>
            <a:r>
              <a:rPr lang="en-US" dirty="0"/>
              <a:t>The amount of energy absorbed or released because of a reaction</a:t>
            </a:r>
            <a:r>
              <a:rPr lang="en-US" dirty="0" smtClean="0"/>
              <a:t>? </a:t>
            </a:r>
            <a:endParaRPr lang="en-US" dirty="0" smtClean="0"/>
          </a:p>
          <a:p>
            <a:endParaRPr lang="en-US" dirty="0" smtClean="0"/>
          </a:p>
          <a:p>
            <a:r>
              <a:rPr lang="en-US" dirty="0" smtClean="0"/>
              <a:t>Enthalpy</a:t>
            </a:r>
            <a:endParaRPr lang="en-US" dirty="0" smtClean="0"/>
          </a:p>
          <a:p>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xEl>
                                              <p:pRg st="2" end="2"/>
                                            </p:txEl>
                                          </p:spTgt>
                                        </p:tgtEl>
                                        <p:attrNameLst>
                                          <p:attrName>style.visibility</p:attrName>
                                        </p:attrNameLst>
                                      </p:cBhvr>
                                      <p:to>
                                        <p:strVal val="visible"/>
                                      </p:to>
                                    </p:set>
                                    <p:animEffect transition="in" filter="fade">
                                      <p:cBhvr>
                                        <p:cTn id="7" dur="500"/>
                                        <p:tgtEl>
                                          <p:spTgt spid="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1254</TotalTime>
  <Words>929</Words>
  <Application>Microsoft Office PowerPoint</Application>
  <PresentationFormat>On-screen Show (4:3)</PresentationFormat>
  <Paragraphs>219</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Energy Jeopardy!</vt:lpstr>
      <vt:lpstr>Rules</vt:lpstr>
      <vt:lpstr>PowerPoint Presentation</vt:lpstr>
      <vt:lpstr>Newton’s Laws</vt:lpstr>
      <vt:lpstr>Newton’s Laws</vt:lpstr>
      <vt:lpstr>Newton’s Laws</vt:lpstr>
      <vt:lpstr>Newton’s Laws</vt:lpstr>
      <vt:lpstr>Newton’s Laws</vt:lpstr>
      <vt:lpstr>Combustion Reactions</vt:lpstr>
      <vt:lpstr>Combustion Reactions</vt:lpstr>
      <vt:lpstr>Combustion Reactions</vt:lpstr>
      <vt:lpstr>Combustion Reactions</vt:lpstr>
      <vt:lpstr>Combustion Reactions</vt:lpstr>
      <vt:lpstr>Fossil Fuels</vt:lpstr>
      <vt:lpstr>Fossil Fuels</vt:lpstr>
      <vt:lpstr>Fossil Fuels</vt:lpstr>
      <vt:lpstr>Fossil Fuels</vt:lpstr>
      <vt:lpstr>Fossil Fuels</vt:lpstr>
      <vt:lpstr>Types of Energy</vt:lpstr>
      <vt:lpstr>Types of Energy</vt:lpstr>
      <vt:lpstr>Types of Energy</vt:lpstr>
      <vt:lpstr>Types of Energy</vt:lpstr>
      <vt:lpstr>Types of Energy</vt:lpstr>
      <vt:lpstr>Engines &amp; Biodiesel</vt:lpstr>
      <vt:lpstr>Engines &amp; Biodiesel</vt:lpstr>
      <vt:lpstr>Engines &amp; Biodiesel</vt:lpstr>
      <vt:lpstr>Engines &amp; Biodiesel</vt:lpstr>
      <vt:lpstr>Engines &amp; Biodiesel</vt:lpstr>
      <vt:lpstr>Misc</vt:lpstr>
      <vt:lpstr>Misc</vt:lpstr>
      <vt:lpstr>Misc</vt:lpstr>
      <vt:lpstr>Misc</vt:lpstr>
      <vt:lpstr>Misc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Craig Kohn</dc:creator>
  <cp:lastModifiedBy>Mr. Craig A. Kohn</cp:lastModifiedBy>
  <cp:revision>74</cp:revision>
  <dcterms:created xsi:type="dcterms:W3CDTF">2009-02-23T01:49:31Z</dcterms:created>
  <dcterms:modified xsi:type="dcterms:W3CDTF">2016-02-17T20:54:44Z</dcterms:modified>
</cp:coreProperties>
</file>