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37"/>
  </p:notesMasterIdLst>
  <p:handoutMasterIdLst>
    <p:handoutMasterId r:id="rId38"/>
  </p:handoutMasterIdLst>
  <p:sldIdLst>
    <p:sldId id="257" r:id="rId3"/>
    <p:sldId id="324" r:id="rId4"/>
    <p:sldId id="312" r:id="rId5"/>
    <p:sldId id="313" r:id="rId6"/>
    <p:sldId id="314" r:id="rId7"/>
    <p:sldId id="315" r:id="rId8"/>
    <p:sldId id="316" r:id="rId9"/>
    <p:sldId id="317" r:id="rId10"/>
    <p:sldId id="318"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29" r:id="rId26"/>
    <p:sldId id="331" r:id="rId27"/>
    <p:sldId id="327" r:id="rId28"/>
    <p:sldId id="328" r:id="rId29"/>
    <p:sldId id="325" r:id="rId30"/>
    <p:sldId id="326" r:id="rId31"/>
    <p:sldId id="259" r:id="rId32"/>
    <p:sldId id="260" r:id="rId33"/>
    <p:sldId id="261" r:id="rId34"/>
    <p:sldId id="332" r:id="rId35"/>
    <p:sldId id="333" r:id="rId36"/>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496" userDrawn="1">
          <p15:clr>
            <a:srgbClr val="A4A3A4"/>
          </p15:clr>
        </p15:guide>
        <p15:guide id="3" orient="horz" pos="2880" userDrawn="1">
          <p15:clr>
            <a:srgbClr val="A4A3A4"/>
          </p15:clr>
        </p15:guide>
        <p15:guide id="4" orient="horz" pos="1056" userDrawn="1">
          <p15:clr>
            <a:srgbClr val="A4A3A4"/>
          </p15:clr>
        </p15:guide>
        <p15:guide id="5" orient="horz" pos="3888" userDrawn="1">
          <p15:clr>
            <a:srgbClr val="A4A3A4"/>
          </p15:clr>
        </p15:guide>
        <p15:guide id="6" orient="horz" pos="240" userDrawn="1">
          <p15:clr>
            <a:srgbClr val="A4A3A4"/>
          </p15:clr>
        </p15:guide>
        <p15:guide id="7" pos="2880" userDrawn="1">
          <p15:clr>
            <a:srgbClr val="A4A3A4"/>
          </p15:clr>
        </p15:guide>
        <p15:guide id="8" pos="395" userDrawn="1">
          <p15:clr>
            <a:srgbClr val="A4A3A4"/>
          </p15:clr>
        </p15:guide>
        <p15:guide id="9" pos="611" userDrawn="1">
          <p15:clr>
            <a:srgbClr val="A4A3A4"/>
          </p15:clr>
        </p15:guide>
        <p15:guide id="10" pos="5149" userDrawn="1">
          <p15:clr>
            <a:srgbClr val="A4A3A4"/>
          </p15:clr>
        </p15:guide>
        <p15:guide id="11" pos="4608" userDrawn="1">
          <p15:clr>
            <a:srgbClr val="A4A3A4"/>
          </p15:clr>
        </p15:guide>
        <p15:guide id="12" pos="3528"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4" d="100"/>
          <a:sy n="54" d="100"/>
        </p:scale>
        <p:origin x="1027" y="62"/>
      </p:cViewPr>
      <p:guideLst>
        <p:guide orient="horz" pos="2160"/>
        <p:guide orient="horz" pos="2496"/>
        <p:guide orient="horz" pos="2880"/>
        <p:guide orient="horz" pos="1056"/>
        <p:guide orient="horz" pos="3888"/>
        <p:guide orient="horz" pos="240"/>
        <p:guide pos="2880"/>
        <p:guide pos="395"/>
        <p:guide pos="611"/>
        <p:guide pos="5149"/>
        <p:guide pos="4608"/>
        <p:guide pos="3528"/>
      </p:guideLst>
    </p:cSldViewPr>
  </p:slideViewPr>
  <p:notesTextViewPr>
    <p:cViewPr>
      <p:scale>
        <a:sx n="1" d="1"/>
        <a:sy n="1" d="1"/>
      </p:scale>
      <p:origin x="0" y="0"/>
    </p:cViewPr>
  </p:notesTextViewPr>
  <p:sorterViewPr>
    <p:cViewPr>
      <p:scale>
        <a:sx n="100" d="100"/>
        <a:sy n="100" d="100"/>
      </p:scale>
      <p:origin x="0" y="-3600"/>
    </p:cViewPr>
  </p:sorterViewPr>
  <p:notesViewPr>
    <p:cSldViewPr snapToGrid="0">
      <p:cViewPr varScale="1">
        <p:scale>
          <a:sx n="76" d="100"/>
          <a:sy n="76" d="100"/>
        </p:scale>
        <p:origin x="1680" y="96"/>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BA5A207F-0F91-42F2-96D0-049C6003623B}" type="datetimeFigureOut">
              <a:rPr lang="en-US"/>
              <a:t>4/18/2016</a:t>
            </a:fld>
            <a:endParaRPr/>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48CC13F5-F2B1-464B-BE8F-27ABFBD2FBDE}" type="datetimeFigureOut">
              <a:rPr lang="en-US"/>
              <a:t>4/18/2016</a:t>
            </a:fld>
            <a:endParaRPr/>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BDADAC1-9E84-466C-9378-B6EF1121EFA0}" type="datetime1">
              <a:rPr lang="en-US" smtClean="0"/>
              <a:t>4/18/2016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1FEFA0A-2F20-4B60-98C6-5FFDA469AA1C}"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2DFBA-9249-4D28-90A3-7B26B9268AD2}" type="datetime1">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83849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F7CC6-AE43-4234-8FC8-4914AED95994}" type="datetime1">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9379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005" y="304800"/>
            <a:ext cx="8291194" cy="6096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1066800"/>
            <a:ext cx="8534399" cy="5334000"/>
          </a:xfrm>
        </p:spPr>
        <p:txBody>
          <a:bodyPr>
            <a:normAutofit/>
          </a:bodyPr>
          <a:lstStyle>
            <a:lvl1pPr>
              <a:spcBef>
                <a:spcPts val="1000"/>
              </a:spcBef>
              <a:defRPr sz="3600" b="1">
                <a:solidFill>
                  <a:schemeClr val="tx1"/>
                </a:solidFill>
              </a:defRPr>
            </a:lvl1pPr>
            <a:lvl2pPr>
              <a:defRPr sz="3200">
                <a:solidFill>
                  <a:schemeClr val="tx1"/>
                </a:solidFill>
              </a:defRPr>
            </a:lvl2pPr>
            <a:lvl3pPr>
              <a:defRPr sz="3200" i="1">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52400" y="6400801"/>
            <a:ext cx="578569" cy="304800"/>
          </a:xfrm>
          <a:solidFill>
            <a:schemeClr val="bg1"/>
          </a:solidFill>
          <a:effectLst>
            <a:outerShdw blurRad="50800" dist="38100" dir="2700000" algn="tl" rotWithShape="0">
              <a:prstClr val="black">
                <a:alpha val="40000"/>
              </a:prstClr>
            </a:outerShdw>
          </a:effectLst>
        </p:spPr>
        <p:txBody>
          <a:bodyPr/>
          <a:lstStyle>
            <a:lvl1pPr algn="ctr">
              <a:defRPr sz="1600"/>
            </a:lvl1pPr>
          </a:lstStyle>
          <a:p>
            <a:fld id="{81FEFA0A-2F20-4B60-98C6-5FFDA469AA1C}" type="slidenum">
              <a:rPr lang="en-US" smtClean="0"/>
              <a:pPr/>
              <a:t>‹#›</a:t>
            </a:fld>
            <a:endParaRPr lang="en-US" dirty="0"/>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61595" y="203835"/>
            <a:ext cx="548005" cy="786765"/>
          </a:xfrm>
          <a:prstGeom prst="rect">
            <a:avLst/>
          </a:prstGeom>
        </p:spPr>
      </p:pic>
    </p:spTree>
    <p:extLst>
      <p:ext uri="{BB962C8B-B14F-4D97-AF65-F5344CB8AC3E}">
        <p14:creationId xmlns:p14="http://schemas.microsoft.com/office/powerpoint/2010/main" val="1624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CD6AE-38A4-4663-A7E8-C9E7F5E20566}" type="datetime1">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05A3A7-4DE9-4A54-A639-3829F8F7385D}" type="datetime1">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5156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5AB391-C5C0-4898-882D-61013FAD18AF}" type="datetime1">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54393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D47DC7-9BFB-4BEE-A885-D974DC8E11B3}" type="datetime1">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13815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0514-D52E-46E7-AB01-45F2B04C36A9}" type="datetime1">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3979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8DF4F9B-2D2E-4471-856B-61FC5F27A1C0}" type="datetime1">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476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79F9A9-F437-4046-A14E-BADD99C4B119}" type="datetime1">
              <a:rPr lang="en-US" smtClean="0"/>
              <a:t>4/18/2016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307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CF6C8B2-E64B-4E36-BC47-E7AF2BE1DA02}" type="datetime1">
              <a:rPr lang="en-US" smtClean="0"/>
              <a:t>4/18/2016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9071669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ivesqualitymeats.com/fresh-cut-meat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www.certifiedsteakandseafood.com/css-institute/beef/primal-cuts-of-bee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dealhomegarden.com/recipes/pork-cut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foodsafetynews.com/2014/03/reflecting-on-30-years-as-a-usda-veterinarian/"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shelbyreport.com/2013/02/14/best-chicago-meat-co-introduces-davids-kosher/"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reamstime.com/stock-illustration-chicken-meat-cuts-diagram-farm-food-bird-animal-breast-leg-wing-back-vector-illustration-image5747950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gfnc.com/Waygu-Beef-s/117.ht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gashops.directedje.com/PorkStoreState/product-details.asp?ID=90&amp;CID=20&amp;P=1"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www.slideshare.net/emurfield/meat-poultry-powerpoint"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gfnc.com/Waygu-Beef-s/117.ht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iblesciencefaire.wordpress.com/maillard-reaction-post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lrybio.weebly.com/unit3-test.html"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bio.miami.edu/tom/courses/bil255/bil255goods/21_muscl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io.miami.edu/tom/courses/bil255/bil255goods/21_muscle.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scsquestions.com/troponin-calcium/"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reamstime.com/stock-illustration-chicken-meat-cuts-diagram-farm-food-bird-animal-breast-leg-wing-back-vector-illustration-image5747950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anadiansmallflockers.blogspot.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Meat </a:t>
            </a:r>
            <a:r>
              <a:rPr lang="en-US" dirty="0" err="1" smtClean="0"/>
              <a:t>SCience</a:t>
            </a:r>
            <a:endParaRPr lang="en-US" dirty="0"/>
          </a:p>
        </p:txBody>
      </p:sp>
      <p:sp>
        <p:nvSpPr>
          <p:cNvPr id="3" name="Subtitle 2"/>
          <p:cNvSpPr>
            <a:spLocks noGrp="1"/>
          </p:cNvSpPr>
          <p:nvPr>
            <p:ph type="subTitle" idx="1"/>
          </p:nvPr>
        </p:nvSpPr>
        <p:spPr/>
        <p:txBody>
          <a:bodyPr/>
          <a:lstStyle/>
          <a:p>
            <a:r>
              <a:rPr lang="en-US" dirty="0"/>
              <a:t>By C. Kohn</a:t>
            </a:r>
          </a:p>
          <a:p>
            <a:r>
              <a:rPr lang="en-US" dirty="0"/>
              <a:t>Agricultural Sciences</a:t>
            </a:r>
          </a:p>
          <a:p>
            <a:r>
              <a:rPr lang="en-US" dirty="0"/>
              <a:t>Waterford, WI	</a:t>
            </a:r>
          </a:p>
        </p:txBody>
      </p:sp>
      <p:sp>
        <p:nvSpPr>
          <p:cNvPr id="4" name="Slide Number Placeholder 3"/>
          <p:cNvSpPr>
            <a:spLocks noGrp="1"/>
          </p:cNvSpPr>
          <p:nvPr>
            <p:ph type="sldNum" sz="quarter" idx="12"/>
          </p:nvPr>
        </p:nvSpPr>
        <p:spPr/>
        <p:txBody>
          <a:bodyPr/>
          <a:lstStyle/>
          <a:p>
            <a:fld id="{81FEFA0A-2F20-4B60-98C6-5FFDA469AA1C}" type="slidenum">
              <a:rPr lang="en-US" smtClean="0"/>
              <a:t>1</a:t>
            </a:fld>
            <a:endParaRPr lang="en-US"/>
          </a:p>
        </p:txBody>
      </p:sp>
      <p:pic>
        <p:nvPicPr>
          <p:cNvPr id="10242" name="Picture 2" descr="https://rivesqualitymeats.com/wp-content/uploads/2013/08/rives_quality_meats_201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4648200"/>
            <a:ext cx="3838740" cy="23740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65660" y="6642556"/>
            <a:ext cx="1441420" cy="215444"/>
          </a:xfrm>
          <a:prstGeom prst="rect">
            <a:avLst/>
          </a:prstGeom>
        </p:spPr>
        <p:txBody>
          <a:bodyPr wrap="none">
            <a:spAutoFit/>
          </a:bodyPr>
          <a:lstStyle/>
          <a:p>
            <a:r>
              <a:rPr lang="en-US" sz="800" i="1" dirty="0" smtClean="0">
                <a:hlinkClick r:id="rId3"/>
              </a:rPr>
              <a:t>Source: rivesqualitymeats.com</a:t>
            </a:r>
            <a:endParaRPr lang="en-US" sz="800" i="1" dirty="0"/>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Dressing Percentages</a:t>
            </a:r>
            <a:endParaRPr lang="en-US" dirty="0"/>
          </a:p>
        </p:txBody>
      </p:sp>
      <p:sp>
        <p:nvSpPr>
          <p:cNvPr id="3" name="Content Placeholder 2"/>
          <p:cNvSpPr>
            <a:spLocks noGrp="1"/>
          </p:cNvSpPr>
          <p:nvPr>
            <p:ph idx="1"/>
          </p:nvPr>
        </p:nvSpPr>
        <p:spPr>
          <a:xfrm>
            <a:off x="304800" y="1066800"/>
            <a:ext cx="8534399" cy="3762376"/>
          </a:xfrm>
        </p:spPr>
        <p:txBody>
          <a:bodyPr>
            <a:normAutofit fontScale="70000" lnSpcReduction="20000"/>
          </a:bodyPr>
          <a:lstStyle/>
          <a:p>
            <a:r>
              <a:rPr lang="en-US" dirty="0" smtClean="0"/>
              <a:t>When an animal is processed for meat, there is a large reduction in weight between the live animal and the packaged cuts of meat. </a:t>
            </a:r>
          </a:p>
          <a:p>
            <a:pPr lvl="1"/>
            <a:r>
              <a:rPr lang="en-US" dirty="0" smtClean="0"/>
              <a:t>The slaughter process involves the removal of the animal’s blood, hide (skin), and internal organs. </a:t>
            </a:r>
          </a:p>
          <a:p>
            <a:r>
              <a:rPr lang="en-US" u="sng" dirty="0" smtClean="0"/>
              <a:t>Dressing percentage</a:t>
            </a:r>
            <a:r>
              <a:rPr lang="en-US" dirty="0" smtClean="0"/>
              <a:t> refers to the percentage of the live weight that actually becomes the carcass (i.e. carcass weight divided by live weight). </a:t>
            </a:r>
          </a:p>
          <a:p>
            <a:pPr lvl="1"/>
            <a:r>
              <a:rPr lang="en-US" dirty="0" smtClean="0"/>
              <a:t>Dressing percentages are not the same for all species and vary among the types of animals (shown below). </a:t>
            </a:r>
          </a:p>
          <a:p>
            <a:pPr lvl="1"/>
            <a:r>
              <a:rPr lang="en-US" dirty="0" smtClean="0"/>
              <a:t>The amount of fat, thickness </a:t>
            </a:r>
            <a:r>
              <a:rPr lang="en-US" dirty="0" smtClean="0"/>
              <a:t>of an animal’s muscling, </a:t>
            </a:r>
            <a:r>
              <a:rPr lang="en-US" dirty="0" smtClean="0"/>
              <a:t>method </a:t>
            </a:r>
            <a:r>
              <a:rPr lang="en-US" dirty="0" smtClean="0"/>
              <a:t>of dressing, and how much feed was in an animal’s digestive tract also affect the dressing percentage.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548006" y="4792672"/>
            <a:ext cx="8243102" cy="1644634"/>
          </a:xfrm>
          <a:prstGeom prst="rect">
            <a:avLst/>
          </a:prstGeom>
          <a:ln>
            <a:noFill/>
          </a:ln>
          <a:effectLst>
            <a:outerShdw blurRad="190500" algn="tl" rotWithShape="0">
              <a:srgbClr val="000000">
                <a:alpha val="70000"/>
              </a:srgbClr>
            </a:outerShdw>
          </a:effectLst>
        </p:spPr>
      </p:pic>
      <p:sp>
        <p:nvSpPr>
          <p:cNvPr id="6" name="Rectangle 5"/>
          <p:cNvSpPr/>
          <p:nvPr/>
        </p:nvSpPr>
        <p:spPr>
          <a:xfrm>
            <a:off x="5257800" y="6463731"/>
            <a:ext cx="4572000" cy="215444"/>
          </a:xfrm>
          <a:prstGeom prst="rect">
            <a:avLst/>
          </a:prstGeom>
        </p:spPr>
        <p:txBody>
          <a:bodyPr>
            <a:spAutoFit/>
          </a:bodyPr>
          <a:lstStyle/>
          <a:p>
            <a:r>
              <a:rPr lang="en-US" sz="800" dirty="0" smtClean="0"/>
              <a:t>Source: “How Much Meat Will You Take Home?” , </a:t>
            </a:r>
            <a:r>
              <a:rPr lang="en-US" sz="800" dirty="0" err="1" smtClean="0"/>
              <a:t>Buege</a:t>
            </a:r>
            <a:r>
              <a:rPr lang="en-US" sz="800" dirty="0"/>
              <a:t> </a:t>
            </a:r>
            <a:r>
              <a:rPr lang="en-US" sz="800" dirty="0" smtClean="0"/>
              <a:t>&amp; Russell, UW-Madison </a:t>
            </a:r>
            <a:endParaRPr lang="en-US" sz="800" dirty="0"/>
          </a:p>
        </p:txBody>
      </p:sp>
    </p:spTree>
    <p:extLst>
      <p:ext uri="{BB962C8B-B14F-4D97-AF65-F5344CB8AC3E}">
        <p14:creationId xmlns:p14="http://schemas.microsoft.com/office/powerpoint/2010/main" val="351301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Cutting Yields &amp; Losses</a:t>
            </a:r>
            <a:endParaRPr lang="en-US" dirty="0"/>
          </a:p>
        </p:txBody>
      </p:sp>
      <p:sp>
        <p:nvSpPr>
          <p:cNvPr id="3" name="Content Placeholder 2"/>
          <p:cNvSpPr>
            <a:spLocks noGrp="1"/>
          </p:cNvSpPr>
          <p:nvPr>
            <p:ph idx="1"/>
          </p:nvPr>
        </p:nvSpPr>
        <p:spPr>
          <a:xfrm>
            <a:off x="304800" y="1066800"/>
            <a:ext cx="8534399" cy="3200400"/>
          </a:xfrm>
        </p:spPr>
        <p:txBody>
          <a:bodyPr>
            <a:normAutofit fontScale="77500" lnSpcReduction="20000"/>
          </a:bodyPr>
          <a:lstStyle/>
          <a:p>
            <a:r>
              <a:rPr lang="en-US" dirty="0" smtClean="0"/>
              <a:t>The conversion of a carcass to cuts of packaged meat requires the fat to be trimmed and some or all of the bone to be removed. </a:t>
            </a:r>
          </a:p>
          <a:p>
            <a:pPr lvl="1"/>
            <a:r>
              <a:rPr lang="en-US" u="sng" dirty="0" smtClean="0"/>
              <a:t>Cutting yield</a:t>
            </a:r>
            <a:r>
              <a:rPr lang="en-US" dirty="0" smtClean="0"/>
              <a:t> is the </a:t>
            </a:r>
            <a:r>
              <a:rPr lang="en-US" dirty="0"/>
              <a:t>p</a:t>
            </a:r>
            <a:r>
              <a:rPr lang="en-US" dirty="0" smtClean="0"/>
              <a:t>ercentage of packaged meat obtained from a carcass. </a:t>
            </a:r>
          </a:p>
          <a:p>
            <a:pPr lvl="2"/>
            <a:r>
              <a:rPr lang="en-US" dirty="0"/>
              <a:t>Cutting </a:t>
            </a:r>
            <a:r>
              <a:rPr lang="en-US" dirty="0" smtClean="0"/>
              <a:t>yield </a:t>
            </a:r>
            <a:r>
              <a:rPr lang="en-US" dirty="0"/>
              <a:t>= </a:t>
            </a:r>
            <a:r>
              <a:rPr lang="en-US" dirty="0" smtClean="0"/>
              <a:t>Weight of cuts of meat ÷ carcass </a:t>
            </a:r>
            <a:r>
              <a:rPr lang="en-US" dirty="0"/>
              <a:t>weight</a:t>
            </a:r>
          </a:p>
          <a:p>
            <a:pPr lvl="1"/>
            <a:r>
              <a:rPr lang="en-US" u="sng" dirty="0" smtClean="0"/>
              <a:t>Cutting loss</a:t>
            </a:r>
            <a:r>
              <a:rPr lang="en-US" dirty="0" smtClean="0"/>
              <a:t> is the percentage of </a:t>
            </a:r>
            <a:r>
              <a:rPr lang="en-US" dirty="0" smtClean="0"/>
              <a:t>fat and bone</a:t>
            </a:r>
            <a:r>
              <a:rPr lang="en-US" dirty="0" smtClean="0"/>
              <a:t>, </a:t>
            </a:r>
            <a:r>
              <a:rPr lang="en-US" dirty="0" smtClean="0"/>
              <a:t>as well as </a:t>
            </a:r>
            <a:r>
              <a:rPr lang="en-US" dirty="0" smtClean="0"/>
              <a:t>other kinds of waste that are lost from the carcass as it is processed into retail cuts of meat.</a:t>
            </a:r>
          </a:p>
          <a:p>
            <a:pPr lvl="2"/>
            <a:r>
              <a:rPr lang="en-US" dirty="0" smtClean="0"/>
              <a:t>Cutting loss = Weight of fat/bone ÷ carcass weight</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524192" y="4262437"/>
            <a:ext cx="8229602" cy="2270236"/>
          </a:xfrm>
          <a:prstGeom prst="rect">
            <a:avLst/>
          </a:prstGeom>
          <a:ln>
            <a:noFill/>
          </a:ln>
          <a:effectLst>
            <a:outerShdw blurRad="190500" algn="tl" rotWithShape="0">
              <a:srgbClr val="000000">
                <a:alpha val="70000"/>
              </a:srgbClr>
            </a:outerShdw>
          </a:effectLst>
        </p:spPr>
      </p:pic>
      <p:sp>
        <p:nvSpPr>
          <p:cNvPr id="6" name="Rectangle 5"/>
          <p:cNvSpPr/>
          <p:nvPr/>
        </p:nvSpPr>
        <p:spPr>
          <a:xfrm>
            <a:off x="4693602" y="6638546"/>
            <a:ext cx="4572000" cy="215444"/>
          </a:xfrm>
          <a:prstGeom prst="rect">
            <a:avLst/>
          </a:prstGeom>
        </p:spPr>
        <p:txBody>
          <a:bodyPr>
            <a:spAutoFit/>
          </a:bodyPr>
          <a:lstStyle/>
          <a:p>
            <a:r>
              <a:rPr lang="en-US" sz="800" dirty="0" smtClean="0"/>
              <a:t>Source: “How Much Meat Will You Take Home?” , </a:t>
            </a:r>
            <a:r>
              <a:rPr lang="en-US" sz="800" dirty="0" err="1" smtClean="0"/>
              <a:t>Buege</a:t>
            </a:r>
            <a:r>
              <a:rPr lang="en-US" sz="800" dirty="0"/>
              <a:t> </a:t>
            </a:r>
            <a:r>
              <a:rPr lang="en-US" sz="800" dirty="0" smtClean="0"/>
              <a:t>&amp; Russell, UW-Madison </a:t>
            </a:r>
            <a:endParaRPr lang="en-US" sz="800" dirty="0"/>
          </a:p>
        </p:txBody>
      </p:sp>
    </p:spTree>
    <p:extLst>
      <p:ext uri="{BB962C8B-B14F-4D97-AF65-F5344CB8AC3E}">
        <p14:creationId xmlns:p14="http://schemas.microsoft.com/office/powerpoint/2010/main" val="1506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rtifiedsteakandseafood.com/media/wysiwyg/cssi-primal-cuts-of-beef.gi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2511"/>
          <a:stretch/>
        </p:blipFill>
        <p:spPr bwMode="auto">
          <a:xfrm>
            <a:off x="157162" y="457200"/>
            <a:ext cx="6131841" cy="25708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1FEFA0A-2F20-4B60-98C6-5FFDA469AA1C}" type="slidenum">
              <a:rPr lang="en-US" smtClean="0"/>
              <a:pPr/>
              <a:t>12</a:t>
            </a:fld>
            <a:endParaRPr lang="en-US" dirty="0"/>
          </a:p>
        </p:txBody>
      </p:sp>
      <p:sp>
        <p:nvSpPr>
          <p:cNvPr id="10" name="Content Placeholder 2"/>
          <p:cNvSpPr>
            <a:spLocks noGrp="1"/>
          </p:cNvSpPr>
          <p:nvPr>
            <p:ph idx="1"/>
          </p:nvPr>
        </p:nvSpPr>
        <p:spPr>
          <a:xfrm>
            <a:off x="6172200" y="323849"/>
            <a:ext cx="2666999" cy="2828141"/>
          </a:xfrm>
        </p:spPr>
        <p:txBody>
          <a:bodyPr>
            <a:normAutofit fontScale="70000" lnSpcReduction="20000"/>
          </a:bodyPr>
          <a:lstStyle/>
          <a:p>
            <a:pPr marL="34290" indent="0">
              <a:buNone/>
            </a:pPr>
            <a:r>
              <a:rPr lang="en-US" dirty="0" smtClean="0"/>
              <a:t>A steer with a live weight of 1200 lbs. and a carcass weight of 725 lbs. will eventually produce 484 lbs. of saleable meat.</a:t>
            </a:r>
          </a:p>
          <a:p>
            <a:pPr marL="205740" lvl="1" indent="0">
              <a:buNone/>
            </a:pPr>
            <a:r>
              <a:rPr lang="en-US" dirty="0" smtClean="0"/>
              <a:t>This is 40% of the live weight of the steer. </a:t>
            </a:r>
            <a:endParaRPr lang="en-US" dirty="0"/>
          </a:p>
        </p:txBody>
      </p:sp>
      <p:pic>
        <p:nvPicPr>
          <p:cNvPr id="9" name="Picture 8"/>
          <p:cNvPicPr>
            <a:picLocks noChangeAspect="1"/>
          </p:cNvPicPr>
          <p:nvPr/>
        </p:nvPicPr>
        <p:blipFill>
          <a:blip r:embed="rId3"/>
          <a:stretch>
            <a:fillRect/>
          </a:stretch>
        </p:blipFill>
        <p:spPr>
          <a:xfrm>
            <a:off x="446446" y="3209926"/>
            <a:ext cx="8392753" cy="3437740"/>
          </a:xfrm>
          <a:prstGeom prst="rect">
            <a:avLst/>
          </a:prstGeom>
        </p:spPr>
      </p:pic>
      <p:sp>
        <p:nvSpPr>
          <p:cNvPr id="12" name="Rectangle 11"/>
          <p:cNvSpPr/>
          <p:nvPr/>
        </p:nvSpPr>
        <p:spPr>
          <a:xfrm>
            <a:off x="533400" y="150799"/>
            <a:ext cx="219162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www.certifiedsteakandseafood.com</a:t>
            </a:r>
            <a:endParaRPr lang="en-US" sz="800" i="1" dirty="0"/>
          </a:p>
        </p:txBody>
      </p:sp>
    </p:spTree>
    <p:extLst>
      <p:ext uri="{BB962C8B-B14F-4D97-AF65-F5344CB8AC3E}">
        <p14:creationId xmlns:p14="http://schemas.microsoft.com/office/powerpoint/2010/main" val="36370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FEFA0A-2F20-4B60-98C6-5FFDA469AA1C}" type="slidenum">
              <a:rPr lang="en-US" smtClean="0"/>
              <a:pPr/>
              <a:t>13</a:t>
            </a:fld>
            <a:endParaRPr lang="en-US" dirty="0"/>
          </a:p>
        </p:txBody>
      </p:sp>
      <p:sp>
        <p:nvSpPr>
          <p:cNvPr id="10" name="Content Placeholder 2"/>
          <p:cNvSpPr>
            <a:spLocks noGrp="1"/>
          </p:cNvSpPr>
          <p:nvPr>
            <p:ph idx="1"/>
          </p:nvPr>
        </p:nvSpPr>
        <p:spPr>
          <a:xfrm>
            <a:off x="6172200" y="323849"/>
            <a:ext cx="2666999" cy="2828141"/>
          </a:xfrm>
        </p:spPr>
        <p:txBody>
          <a:bodyPr>
            <a:normAutofit fontScale="70000" lnSpcReduction="20000"/>
          </a:bodyPr>
          <a:lstStyle/>
          <a:p>
            <a:pPr marL="34290" indent="0">
              <a:buNone/>
            </a:pPr>
            <a:r>
              <a:rPr lang="en-US" dirty="0" smtClean="0"/>
              <a:t>A pig with a live weight of 250 lbs. and a carcass weight of 175 lbs. will eventually produce 135 lbs. of saleable meat.</a:t>
            </a:r>
          </a:p>
          <a:p>
            <a:pPr marL="205740" lvl="1" indent="0">
              <a:buNone/>
            </a:pPr>
            <a:r>
              <a:rPr lang="en-US" dirty="0" smtClean="0"/>
              <a:t>This is 54% of the live weight of the pig. </a:t>
            </a:r>
            <a:endParaRPr lang="en-US" dirty="0"/>
          </a:p>
        </p:txBody>
      </p:sp>
      <p:pic>
        <p:nvPicPr>
          <p:cNvPr id="11" name="Picture 10"/>
          <p:cNvPicPr>
            <a:picLocks noChangeAspect="1"/>
          </p:cNvPicPr>
          <p:nvPr/>
        </p:nvPicPr>
        <p:blipFill>
          <a:blip r:embed="rId2"/>
          <a:stretch>
            <a:fillRect/>
          </a:stretch>
        </p:blipFill>
        <p:spPr>
          <a:xfrm>
            <a:off x="990600" y="3137702"/>
            <a:ext cx="6721116" cy="3458215"/>
          </a:xfrm>
          <a:prstGeom prst="rect">
            <a:avLst/>
          </a:prstGeom>
        </p:spPr>
      </p:pic>
      <p:sp>
        <p:nvSpPr>
          <p:cNvPr id="2" name="Rectangle 1"/>
          <p:cNvSpPr/>
          <p:nvPr/>
        </p:nvSpPr>
        <p:spPr>
          <a:xfrm>
            <a:off x="609600" y="141742"/>
            <a:ext cx="184056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www.idealhomegarden.com</a:t>
            </a:r>
            <a:endParaRPr lang="en-US" sz="800" i="1" dirty="0"/>
          </a:p>
        </p:txBody>
      </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381000" y="285750"/>
            <a:ext cx="5619750" cy="2838450"/>
          </a:xfrm>
          <a:prstGeom prst="rect">
            <a:avLst/>
          </a:prstGeom>
        </p:spPr>
      </p:pic>
    </p:spTree>
    <p:extLst>
      <p:ext uri="{BB962C8B-B14F-4D97-AF65-F5344CB8AC3E}">
        <p14:creationId xmlns:p14="http://schemas.microsoft.com/office/powerpoint/2010/main" val="29188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Regulation of the Meat Industry</a:t>
            </a:r>
          </a:p>
        </p:txBody>
      </p:sp>
      <p:sp>
        <p:nvSpPr>
          <p:cNvPr id="3" name="Content Placeholder 2"/>
          <p:cNvSpPr>
            <a:spLocks noGrp="1"/>
          </p:cNvSpPr>
          <p:nvPr>
            <p:ph type="body" idx="1"/>
          </p:nvPr>
        </p:nvSpPr>
        <p:spPr/>
        <p:txBody>
          <a:bodyPr/>
          <a:lstStyle/>
          <a:p>
            <a:r>
              <a:rPr lang="en-US"/>
              <a:t>A History of Reform and Stringent Expectations</a:t>
            </a:r>
          </a:p>
        </p:txBody>
      </p:sp>
      <p:sp>
        <p:nvSpPr>
          <p:cNvPr id="4" name="Slide Number Placeholder 3"/>
          <p:cNvSpPr>
            <a:spLocks noGrp="1"/>
          </p:cNvSpPr>
          <p:nvPr>
            <p:ph type="sldNum" sz="quarter" idx="12"/>
          </p:nvPr>
        </p:nvSpPr>
        <p:spPr/>
        <p:txBody>
          <a:bodyPr/>
          <a:lstStyle/>
          <a:p>
            <a:fld id="{81FEFA0A-2F20-4B60-98C6-5FFDA469AA1C}" type="slidenum">
              <a:rPr lang="en-US" smtClean="0"/>
              <a:pPr/>
              <a:t>14</a:t>
            </a:fld>
            <a:endParaRPr lang="en-US" dirty="0"/>
          </a:p>
        </p:txBody>
      </p:sp>
      <p:pic>
        <p:nvPicPr>
          <p:cNvPr id="11266" name="Picture 2" descr="http://www.foodsafetynews.com/files/2014/03/FSIS-inspector-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856" y="4577087"/>
            <a:ext cx="3057144" cy="1882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86200" y="6666688"/>
            <a:ext cx="1614545" cy="215444"/>
          </a:xfrm>
          <a:prstGeom prst="rect">
            <a:avLst/>
          </a:prstGeom>
        </p:spPr>
        <p:txBody>
          <a:bodyPr wrap="none">
            <a:spAutoFit/>
          </a:bodyPr>
          <a:lstStyle/>
          <a:p>
            <a:r>
              <a:rPr lang="en-US" sz="800" i="1" dirty="0" smtClean="0">
                <a:hlinkClick r:id="rId3"/>
              </a:rPr>
              <a:t>Source: www.foodsafetynews.com</a:t>
            </a:r>
            <a:endParaRPr lang="en-US" sz="800" i="1" dirty="0"/>
          </a:p>
        </p:txBody>
      </p:sp>
    </p:spTree>
    <p:extLst>
      <p:ext uri="{BB962C8B-B14F-4D97-AF65-F5344CB8AC3E}">
        <p14:creationId xmlns:p14="http://schemas.microsoft.com/office/powerpoint/2010/main" val="142165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Meat Production Regulation</a:t>
            </a:r>
          </a:p>
        </p:txBody>
      </p:sp>
      <p:sp>
        <p:nvSpPr>
          <p:cNvPr id="3" name="Content Placeholder 2"/>
          <p:cNvSpPr>
            <a:spLocks noGrp="1"/>
          </p:cNvSpPr>
          <p:nvPr>
            <p:ph idx="1"/>
          </p:nvPr>
        </p:nvSpPr>
        <p:spPr>
          <a:xfrm>
            <a:off x="228600" y="1143000"/>
            <a:ext cx="8534399" cy="5334000"/>
          </a:xfrm>
        </p:spPr>
        <p:txBody>
          <a:bodyPr>
            <a:normAutofit fontScale="62500" lnSpcReduction="20000"/>
          </a:bodyPr>
          <a:lstStyle/>
          <a:p>
            <a:pPr lvl="0"/>
            <a:r>
              <a:rPr lang="en-US" dirty="0"/>
              <a:t>Meat production in the United States is a highly-regulated industry. </a:t>
            </a:r>
          </a:p>
          <a:p>
            <a:pPr lvl="1"/>
            <a:r>
              <a:rPr lang="en-US" dirty="0"/>
              <a:t>This was not always the case; in fact, prior to the 1900s, the meat industry in America was plagued with problems. </a:t>
            </a:r>
          </a:p>
          <a:p>
            <a:r>
              <a:rPr lang="en-US" dirty="0"/>
              <a:t>For example, </a:t>
            </a:r>
            <a:r>
              <a:rPr lang="en-US" dirty="0" smtClean="0"/>
              <a:t>an investigation in 1898 </a:t>
            </a:r>
            <a:r>
              <a:rPr lang="en-US" dirty="0"/>
              <a:t>indicated that the </a:t>
            </a:r>
            <a:r>
              <a:rPr lang="en-US" dirty="0" err="1"/>
              <a:t>Armour</a:t>
            </a:r>
            <a:r>
              <a:rPr lang="en-US" dirty="0"/>
              <a:t> meat packing company had provided tons of rotten canned beef to US soldiers in the Spanish-American War. </a:t>
            </a:r>
          </a:p>
          <a:p>
            <a:pPr lvl="1"/>
            <a:r>
              <a:rPr lang="en-US" dirty="0" smtClean="0"/>
              <a:t>A </a:t>
            </a:r>
            <a:r>
              <a:rPr lang="en-US" dirty="0"/>
              <a:t>Senate committee would later find that it </a:t>
            </a:r>
            <a:r>
              <a:rPr lang="en-US" dirty="0" smtClean="0"/>
              <a:t>was </a:t>
            </a:r>
            <a:r>
              <a:rPr lang="en-US" dirty="0"/>
              <a:t>actually common for the five major </a:t>
            </a:r>
            <a:r>
              <a:rPr lang="en-US" dirty="0" smtClean="0"/>
              <a:t>meat </a:t>
            </a:r>
            <a:r>
              <a:rPr lang="en-US" dirty="0"/>
              <a:t>packing </a:t>
            </a:r>
            <a:r>
              <a:rPr lang="en-US" dirty="0" smtClean="0"/>
              <a:t>companies </a:t>
            </a:r>
            <a:r>
              <a:rPr lang="en-US" dirty="0"/>
              <a:t>(called the “Beef </a:t>
            </a:r>
            <a:r>
              <a:rPr lang="en-US" dirty="0" smtClean="0"/>
              <a:t>Trust</a:t>
            </a:r>
            <a:r>
              <a:rPr lang="en-US" dirty="0"/>
              <a:t>” due to </a:t>
            </a:r>
            <a:r>
              <a:rPr lang="en-US" dirty="0" smtClean="0"/>
              <a:t>their </a:t>
            </a:r>
            <a:r>
              <a:rPr lang="en-US" dirty="0"/>
              <a:t>monopolistic </a:t>
            </a:r>
            <a:r>
              <a:rPr lang="en-US" dirty="0" smtClean="0"/>
              <a:t>practices</a:t>
            </a:r>
            <a:r>
              <a:rPr lang="en-US" dirty="0"/>
              <a:t>) </a:t>
            </a:r>
            <a:r>
              <a:rPr lang="en-US" dirty="0" smtClean="0"/>
              <a:t>to </a:t>
            </a:r>
            <a:r>
              <a:rPr lang="en-US" dirty="0"/>
              <a:t>use </a:t>
            </a:r>
            <a:r>
              <a:rPr lang="en-US" dirty="0" smtClean="0"/>
              <a:t>poisonous </a:t>
            </a:r>
            <a:r>
              <a:rPr lang="en-US" dirty="0"/>
              <a:t>substances such </a:t>
            </a:r>
            <a:r>
              <a:rPr lang="en-US" dirty="0" smtClean="0"/>
              <a:t>as </a:t>
            </a:r>
            <a:r>
              <a:rPr lang="en-US" dirty="0"/>
              <a:t>borax </a:t>
            </a:r>
            <a:r>
              <a:rPr lang="en-US" dirty="0" smtClean="0"/>
              <a:t>and formaldehyde </a:t>
            </a:r>
            <a:r>
              <a:rPr lang="en-US" dirty="0"/>
              <a:t>to preserve their </a:t>
            </a:r>
            <a:r>
              <a:rPr lang="en-US" dirty="0" smtClean="0"/>
              <a:t>meat </a:t>
            </a:r>
            <a:r>
              <a:rPr lang="en-US" dirty="0"/>
              <a:t>in </a:t>
            </a:r>
            <a:r>
              <a:rPr lang="en-US" dirty="0" smtClean="0"/>
              <a:t>that </a:t>
            </a:r>
            <a:r>
              <a:rPr lang="en-US" dirty="0"/>
              <a:t>time</a:t>
            </a:r>
            <a:r>
              <a:rPr lang="en-US" dirty="0" smtClean="0"/>
              <a:t>.</a:t>
            </a:r>
          </a:p>
          <a:p>
            <a:pPr lvl="0"/>
            <a:r>
              <a:rPr lang="en-US" dirty="0"/>
              <a:t>Upton Sinclair’s novel </a:t>
            </a:r>
            <a:r>
              <a:rPr lang="en-US" i="1" u="sng" dirty="0"/>
              <a:t>The Jungle</a:t>
            </a:r>
            <a:r>
              <a:rPr lang="en-US" dirty="0"/>
              <a:t> would become the most prominent factor in the reform of the meat industry in the early 1900s. </a:t>
            </a:r>
          </a:p>
          <a:p>
            <a:pPr lvl="1"/>
            <a:r>
              <a:rPr lang="en-US" dirty="0"/>
              <a:t>In his 1905 novel, Sinclair vividly described the horrific conditions in Chicago’s meatpacking factories. </a:t>
            </a:r>
          </a:p>
          <a:p>
            <a:pPr lvl="1"/>
            <a:r>
              <a:rPr lang="en-US" dirty="0"/>
              <a:t>While Sinclair’s primary motivation was to expose the atrocious working conditions of the immigrant workforce, most readers were more moved by the descriptions of the unsanitary conditions in which their food was being produced. </a:t>
            </a:r>
          </a:p>
          <a:p>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15</a:t>
            </a:fld>
            <a:endParaRPr lang="en-US" dirty="0"/>
          </a:p>
        </p:txBody>
      </p:sp>
    </p:spTree>
    <p:extLst>
      <p:ext uri="{BB962C8B-B14F-4D97-AF65-F5344CB8AC3E}">
        <p14:creationId xmlns:p14="http://schemas.microsoft.com/office/powerpoint/2010/main" val="25573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Meat Legislation</a:t>
            </a:r>
          </a:p>
        </p:txBody>
      </p:sp>
      <p:sp>
        <p:nvSpPr>
          <p:cNvPr id="3" name="Content Placeholder 2"/>
          <p:cNvSpPr>
            <a:spLocks noGrp="1"/>
          </p:cNvSpPr>
          <p:nvPr>
            <p:ph idx="1"/>
          </p:nvPr>
        </p:nvSpPr>
        <p:spPr>
          <a:xfrm>
            <a:off x="304800" y="1066800"/>
            <a:ext cx="8534399" cy="5334000"/>
          </a:xfrm>
        </p:spPr>
        <p:txBody>
          <a:bodyPr>
            <a:normAutofit fontScale="55000" lnSpcReduction="20000"/>
          </a:bodyPr>
          <a:lstStyle/>
          <a:p>
            <a:pPr lvl="0"/>
            <a:r>
              <a:rPr lang="en-US" dirty="0" smtClean="0"/>
              <a:t>The </a:t>
            </a:r>
            <a:r>
              <a:rPr lang="en-US" dirty="0"/>
              <a:t>Meat Inspection Act and Pure Food and Drug Act were signed into law by President Roosevelt on June 30, 1906.</a:t>
            </a:r>
          </a:p>
          <a:p>
            <a:pPr lvl="1"/>
            <a:r>
              <a:rPr lang="en-US" sz="3600" dirty="0"/>
              <a:t>The </a:t>
            </a:r>
            <a:r>
              <a:rPr lang="en-US" sz="3600" u="sng" dirty="0"/>
              <a:t>Pure Food and Drug Act</a:t>
            </a:r>
            <a:r>
              <a:rPr lang="en-US" sz="3600" dirty="0"/>
              <a:t> prevented the sale of adulterated meat and the </a:t>
            </a:r>
            <a:r>
              <a:rPr lang="en-US" sz="3600" u="sng" dirty="0"/>
              <a:t>Meat Inspection Act</a:t>
            </a:r>
            <a:r>
              <a:rPr lang="en-US" sz="3600" dirty="0"/>
              <a:t> ensured that livestock were slaughtered and processed under sanitary conditions. </a:t>
            </a:r>
          </a:p>
          <a:p>
            <a:pPr lvl="1"/>
            <a:r>
              <a:rPr lang="en-US" sz="3600" u="sng" dirty="0"/>
              <a:t>Adulterated meat</a:t>
            </a:r>
            <a:r>
              <a:rPr lang="en-US" sz="3600" dirty="0"/>
              <a:t> is any meat that </a:t>
            </a:r>
            <a:r>
              <a:rPr lang="en-US" sz="3600" dirty="0" smtClean="0"/>
              <a:t>A) contains </a:t>
            </a:r>
            <a:r>
              <a:rPr lang="en-US" sz="3600" dirty="0"/>
              <a:t>any </a:t>
            </a:r>
            <a:r>
              <a:rPr lang="en-US" sz="3600" dirty="0" smtClean="0"/>
              <a:t>poisonous, decomposing, or otherwise </a:t>
            </a:r>
            <a:r>
              <a:rPr lang="en-US" sz="3600" dirty="0"/>
              <a:t>unsafe </a:t>
            </a:r>
            <a:r>
              <a:rPr lang="en-US" sz="3600" dirty="0" smtClean="0"/>
              <a:t>substances, B) has </a:t>
            </a:r>
            <a:r>
              <a:rPr lang="en-US" sz="3600" dirty="0"/>
              <a:t>been prepared in unsanitary </a:t>
            </a:r>
            <a:r>
              <a:rPr lang="en-US" sz="3600" dirty="0" smtClean="0"/>
              <a:t>conditions, C) has  </a:t>
            </a:r>
            <a:r>
              <a:rPr lang="en-US" sz="3600" dirty="0"/>
              <a:t>valuable component </a:t>
            </a:r>
            <a:r>
              <a:rPr lang="en-US" sz="3600" dirty="0" smtClean="0"/>
              <a:t>that has </a:t>
            </a:r>
            <a:r>
              <a:rPr lang="en-US" sz="3600" dirty="0"/>
              <a:t>been replaced by a lower-value substance, </a:t>
            </a:r>
            <a:r>
              <a:rPr lang="en-US" sz="3600" dirty="0" smtClean="0"/>
              <a:t>D) has had its inferiority </a:t>
            </a:r>
            <a:r>
              <a:rPr lang="en-US" sz="3600" dirty="0" smtClean="0"/>
              <a:t>concealed </a:t>
            </a:r>
            <a:r>
              <a:rPr lang="en-US" sz="3600" dirty="0"/>
              <a:t>in any way, or </a:t>
            </a:r>
            <a:r>
              <a:rPr lang="en-US" sz="3600" dirty="0" smtClean="0"/>
              <a:t>E) has had a </a:t>
            </a:r>
            <a:r>
              <a:rPr lang="en-US" sz="3600" dirty="0"/>
              <a:t>substance </a:t>
            </a:r>
            <a:r>
              <a:rPr lang="en-US" sz="3600" dirty="0" smtClean="0"/>
              <a:t>added </a:t>
            </a:r>
            <a:r>
              <a:rPr lang="en-US" sz="3600" dirty="0"/>
              <a:t>to make its bulk or weight appear greater than it </a:t>
            </a:r>
            <a:r>
              <a:rPr lang="en-US" sz="3600" dirty="0" smtClean="0"/>
              <a:t>is. </a:t>
            </a:r>
          </a:p>
          <a:p>
            <a:pPr lvl="0"/>
            <a:r>
              <a:rPr lang="en-US" dirty="0"/>
              <a:t>A key provision of this law mandated that all animals for slaughter are inspected by US Department of Agriculture (USDA) officials both before and after they are processed for human consumption. Key functions of meat inspection include:</a:t>
            </a:r>
          </a:p>
          <a:p>
            <a:pPr lvl="1"/>
            <a:r>
              <a:rPr lang="en-US" sz="3600" dirty="0"/>
              <a:t>Detection of diseased or contaminated meat. </a:t>
            </a:r>
          </a:p>
          <a:p>
            <a:pPr lvl="1"/>
            <a:r>
              <a:rPr lang="en-US" sz="3600" dirty="0"/>
              <a:t>Detection of unsanitary conditions. </a:t>
            </a:r>
          </a:p>
          <a:p>
            <a:pPr lvl="1"/>
            <a:r>
              <a:rPr lang="en-US" sz="3600" dirty="0"/>
              <a:t>Minimization of microbial contamination of meat. </a:t>
            </a:r>
          </a:p>
          <a:p>
            <a:pPr lvl="1"/>
            <a:r>
              <a:rPr lang="en-US" sz="3600" dirty="0"/>
              <a:t>Detection and prevention of adulteration of meat.</a:t>
            </a:r>
          </a:p>
          <a:p>
            <a:pPr lvl="1"/>
            <a:r>
              <a:rPr lang="en-US" sz="3600" dirty="0"/>
              <a:t>Detection and prevention of mislabeling. </a:t>
            </a:r>
          </a:p>
          <a:p>
            <a:pPr lvl="1"/>
            <a:r>
              <a:rPr lang="en-US" sz="3600" dirty="0"/>
              <a:t>Labeling meat as federally inspected.</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16</a:t>
            </a:fld>
            <a:endParaRPr lang="en-US" dirty="0"/>
          </a:p>
        </p:txBody>
      </p:sp>
      <p:sp>
        <p:nvSpPr>
          <p:cNvPr id="8" name="TextBox 7"/>
          <p:cNvSpPr txBox="1"/>
          <p:nvPr/>
        </p:nvSpPr>
        <p:spPr>
          <a:xfrm>
            <a:off x="5454709" y="6642556"/>
            <a:ext cx="4571240" cy="215444"/>
          </a:xfrm>
          <a:prstGeom prst="rect">
            <a:avLst/>
          </a:prstGeom>
          <a:noFill/>
        </p:spPr>
        <p:txBody>
          <a:bodyPr wrap="square">
            <a:spAutoFit/>
          </a:bodyPr>
          <a:lstStyle/>
          <a:p>
            <a:r>
              <a:rPr lang="en-US" sz="800" dirty="0"/>
              <a:t>http://cdn.history.com/sites/2/2016/01/hith-the-jungle-roosevelt-meat-act-AB.jpeg</a:t>
            </a: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495800"/>
            <a:ext cx="1879934" cy="1905000"/>
          </a:xfrm>
          <a:prstGeom prst="rect">
            <a:avLst/>
          </a:prstGeom>
        </p:spPr>
      </p:pic>
    </p:spTree>
    <p:extLst>
      <p:ext uri="{BB962C8B-B14F-4D97-AF65-F5344CB8AC3E}">
        <p14:creationId xmlns:p14="http://schemas.microsoft.com/office/powerpoint/2010/main" val="96569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USDA Inspection </a:t>
            </a:r>
          </a:p>
        </p:txBody>
      </p:sp>
      <p:sp>
        <p:nvSpPr>
          <p:cNvPr id="3" name="Content Placeholder 2"/>
          <p:cNvSpPr>
            <a:spLocks noGrp="1"/>
          </p:cNvSpPr>
          <p:nvPr>
            <p:ph idx="1"/>
          </p:nvPr>
        </p:nvSpPr>
        <p:spPr>
          <a:xfrm>
            <a:off x="304800" y="1066800"/>
            <a:ext cx="8534399" cy="5334000"/>
          </a:xfrm>
        </p:spPr>
        <p:txBody>
          <a:bodyPr>
            <a:normAutofit fontScale="62500" lnSpcReduction="20000"/>
          </a:bodyPr>
          <a:lstStyle/>
          <a:p>
            <a:pPr lvl="0"/>
            <a:r>
              <a:rPr lang="en-US" dirty="0" smtClean="0"/>
              <a:t>USDA </a:t>
            </a:r>
            <a:r>
              <a:rPr lang="en-US" dirty="0"/>
              <a:t>federal inspection requirements do not apply to all meat sold in the United States. </a:t>
            </a:r>
          </a:p>
          <a:p>
            <a:pPr lvl="1"/>
            <a:r>
              <a:rPr lang="en-US" dirty="0"/>
              <a:t>Federal inspection requirements only apply to meat sold across state lines or outside the country. </a:t>
            </a:r>
            <a:r>
              <a:rPr lang="en-US" dirty="0" smtClean="0"/>
              <a:t>In </a:t>
            </a:r>
            <a:r>
              <a:rPr lang="en-US" dirty="0"/>
              <a:t>cases where meat is only sold within the boundaries of a state, state government regulations apply. </a:t>
            </a:r>
          </a:p>
          <a:p>
            <a:pPr lvl="1"/>
            <a:r>
              <a:rPr lang="en-US" dirty="0"/>
              <a:t>However, the </a:t>
            </a:r>
            <a:r>
              <a:rPr lang="en-US" u="sng" dirty="0"/>
              <a:t>Wholesome Meat Act of 1967</a:t>
            </a:r>
            <a:r>
              <a:rPr lang="en-US" dirty="0"/>
              <a:t> stipulated that states must have inspection programs that are equal to or greater than federal standards. </a:t>
            </a:r>
          </a:p>
          <a:p>
            <a:pPr lvl="1"/>
            <a:r>
              <a:rPr lang="en-US" dirty="0"/>
              <a:t>The only exceptions to this are custom slaughterers (such as livestock slaughtered for use on the farm for family and non-paying guests, or game animals slaughtered on behalf of the hunter</a:t>
            </a:r>
            <a:r>
              <a:rPr lang="en-US" dirty="0" smtClean="0"/>
              <a:t>).</a:t>
            </a:r>
          </a:p>
          <a:p>
            <a:pPr lvl="0"/>
            <a:r>
              <a:rPr lang="en-US" dirty="0"/>
              <a:t>The Humane Slaughter Act of 1958 and the Humane Methods of Slaughter Act of 1978 were passed to ensured the humane treatment of animals used for food. </a:t>
            </a:r>
          </a:p>
          <a:p>
            <a:pPr lvl="1"/>
            <a:r>
              <a:rPr lang="en-US" dirty="0"/>
              <a:t>The </a:t>
            </a:r>
            <a:r>
              <a:rPr lang="en-US" u="sng" dirty="0"/>
              <a:t>Humane Slaughter Act</a:t>
            </a:r>
            <a:r>
              <a:rPr lang="en-US" dirty="0"/>
              <a:t> mandated that livestock must be slaughtered in a manner that prevents needless suffering and that all animals used for slaughter must be “rendered insensible to pain” before being cut, shackled, hoisted, etc. </a:t>
            </a:r>
          </a:p>
          <a:p>
            <a:pPr lvl="1"/>
            <a:r>
              <a:rPr lang="en-US" dirty="0"/>
              <a:t>The </a:t>
            </a:r>
            <a:r>
              <a:rPr lang="en-US" u="sng" dirty="0"/>
              <a:t>Humane Methods of Slaughter Act (HMSA)</a:t>
            </a:r>
            <a:r>
              <a:rPr lang="en-US" dirty="0"/>
              <a:t> stipulates that an animal may be made unconscious of pain by a single blow, gunshot, electrical, chemical, or any means that is “rapid and effective” as determined by the Secretary of Agriculture.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17</a:t>
            </a:fld>
            <a:endParaRPr lang="en-US" dirty="0"/>
          </a:p>
        </p:txBody>
      </p:sp>
    </p:spTree>
    <p:extLst>
      <p:ext uri="{BB962C8B-B14F-4D97-AF65-F5344CB8AC3E}">
        <p14:creationId xmlns:p14="http://schemas.microsoft.com/office/powerpoint/2010/main" val="255161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HMSA</a:t>
            </a:r>
          </a:p>
        </p:txBody>
      </p:sp>
      <p:sp>
        <p:nvSpPr>
          <p:cNvPr id="3" name="Content Placeholder 2"/>
          <p:cNvSpPr>
            <a:spLocks noGrp="1"/>
          </p:cNvSpPr>
          <p:nvPr>
            <p:ph idx="1"/>
          </p:nvPr>
        </p:nvSpPr>
        <p:spPr/>
        <p:txBody>
          <a:bodyPr>
            <a:normAutofit fontScale="70000" lnSpcReduction="20000"/>
          </a:bodyPr>
          <a:lstStyle/>
          <a:p>
            <a:r>
              <a:rPr lang="en-US" dirty="0"/>
              <a:t>HMSA also stipulates that…</a:t>
            </a:r>
          </a:p>
          <a:p>
            <a:pPr lvl="1"/>
            <a:r>
              <a:rPr lang="en-US" dirty="0"/>
              <a:t>Animals must be driven at a normal walking speed to reduce excitement or discomfort.</a:t>
            </a:r>
          </a:p>
          <a:p>
            <a:pPr lvl="1"/>
            <a:r>
              <a:rPr lang="en-US" dirty="0"/>
              <a:t>Animals must have minimal (if any) exposure to tools such as electric prods.</a:t>
            </a:r>
          </a:p>
          <a:p>
            <a:pPr lvl="1"/>
            <a:r>
              <a:rPr lang="en-US" dirty="0"/>
              <a:t>Bans the use of pipes or sharp objects to move animals.</a:t>
            </a:r>
          </a:p>
          <a:p>
            <a:pPr lvl="1"/>
            <a:r>
              <a:rPr lang="en-US" dirty="0"/>
              <a:t>Pens and ramps must provide secure footing, minimize sharp corners, are free from sharp/protruding objects, and must prevent an animal from turning around. </a:t>
            </a:r>
          </a:p>
          <a:p>
            <a:pPr lvl="1"/>
            <a:r>
              <a:rPr lang="en-US" dirty="0"/>
              <a:t>Animals that cannot walk (</a:t>
            </a:r>
            <a:r>
              <a:rPr lang="en-US" u="sng" dirty="0" err="1"/>
              <a:t>nonambulatory</a:t>
            </a:r>
            <a:r>
              <a:rPr lang="en-US" dirty="0"/>
              <a:t>) must be moved using equipment, or must be stunned and be unconscious before being dragged. </a:t>
            </a:r>
          </a:p>
          <a:p>
            <a:pPr lvl="0"/>
            <a:r>
              <a:rPr lang="en-US" dirty="0"/>
              <a:t>These acts do have exceptions. </a:t>
            </a:r>
          </a:p>
          <a:p>
            <a:pPr lvl="1"/>
            <a:r>
              <a:rPr lang="en-US" dirty="0"/>
              <a:t>HMSA does not apply to animals slaughtered </a:t>
            </a:r>
            <a:r>
              <a:rPr lang="en-US" dirty="0" smtClean="0"/>
              <a:t>for </a:t>
            </a:r>
            <a:r>
              <a:rPr lang="en-US" dirty="0"/>
              <a:t>religious purposes. </a:t>
            </a:r>
          </a:p>
          <a:p>
            <a:pPr lvl="1"/>
            <a:r>
              <a:rPr lang="en-US" dirty="0"/>
              <a:t>HMSA states that slaughter for religious </a:t>
            </a:r>
            <a:r>
              <a:rPr lang="en-US" dirty="0" smtClean="0"/>
              <a:t/>
            </a:r>
            <a:br>
              <a:rPr lang="en-US" dirty="0" smtClean="0"/>
            </a:br>
            <a:r>
              <a:rPr lang="en-US" dirty="0" smtClean="0"/>
              <a:t>purposes </a:t>
            </a:r>
            <a:r>
              <a:rPr lang="en-US" dirty="0"/>
              <a:t>is humane if the animal suffers loss </a:t>
            </a:r>
            <a:r>
              <a:rPr lang="en-US" dirty="0" smtClean="0"/>
              <a:t/>
            </a:r>
            <a:br>
              <a:rPr lang="en-US" dirty="0" smtClean="0"/>
            </a:br>
            <a:r>
              <a:rPr lang="en-US" dirty="0" smtClean="0"/>
              <a:t>of </a:t>
            </a:r>
            <a:r>
              <a:rPr lang="en-US" dirty="0"/>
              <a:t>consciousness due to a severed carotid </a:t>
            </a:r>
            <a:r>
              <a:rPr lang="en-US" dirty="0" smtClean="0"/>
              <a:t/>
            </a:r>
            <a:br>
              <a:rPr lang="en-US" dirty="0" smtClean="0"/>
            </a:br>
            <a:r>
              <a:rPr lang="en-US" dirty="0" smtClean="0"/>
              <a:t>artery </a:t>
            </a:r>
            <a:r>
              <a:rPr lang="en-US" dirty="0"/>
              <a:t>(the artery in the neck) with a sharp </a:t>
            </a:r>
            <a:r>
              <a:rPr lang="en-US" dirty="0" smtClean="0"/>
              <a:t/>
            </a:r>
            <a:br>
              <a:rPr lang="en-US" dirty="0" smtClean="0"/>
            </a:br>
            <a:r>
              <a:rPr lang="en-US" dirty="0" smtClean="0"/>
              <a:t>instrument</a:t>
            </a:r>
            <a:r>
              <a:rPr lang="en-US" dirty="0"/>
              <a:t>. </a:t>
            </a:r>
          </a:p>
        </p:txBody>
      </p:sp>
      <p:sp>
        <p:nvSpPr>
          <p:cNvPr id="4" name="Slide Number Placeholder 3"/>
          <p:cNvSpPr>
            <a:spLocks noGrp="1"/>
          </p:cNvSpPr>
          <p:nvPr>
            <p:ph type="sldNum" sz="quarter" idx="12"/>
          </p:nvPr>
        </p:nvSpPr>
        <p:spPr/>
        <p:txBody>
          <a:bodyPr/>
          <a:lstStyle/>
          <a:p>
            <a:fld id="{81FEFA0A-2F20-4B60-98C6-5FFDA469AA1C}" type="slidenum">
              <a:rPr lang="en-US" smtClean="0"/>
              <a:pPr/>
              <a:t>18</a:t>
            </a:fld>
            <a:endParaRPr lang="en-US" dirty="0"/>
          </a:p>
        </p:txBody>
      </p:sp>
      <p:pic>
        <p:nvPicPr>
          <p:cNvPr id="5122" name="Picture 2" descr="http://cdn.theshelbyreport.com/wp-content/uploads/2013/02/Davids-Kosher-Beef-Frank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558" y="5007429"/>
            <a:ext cx="3078242" cy="16981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6600" y="6646185"/>
            <a:ext cx="1604927" cy="215444"/>
          </a:xfrm>
          <a:prstGeom prst="rect">
            <a:avLst/>
          </a:prstGeom>
        </p:spPr>
        <p:txBody>
          <a:bodyPr wrap="none">
            <a:spAutoFit/>
          </a:bodyPr>
          <a:lstStyle/>
          <a:p>
            <a:r>
              <a:rPr lang="en-US" sz="800" i="1" dirty="0" smtClean="0">
                <a:hlinkClick r:id="rId3"/>
              </a:rPr>
              <a:t>Source: www.theshelbyreport.com</a:t>
            </a:r>
            <a:endParaRPr lang="en-US" sz="800" i="1" dirty="0"/>
          </a:p>
        </p:txBody>
      </p:sp>
    </p:spTree>
    <p:extLst>
      <p:ext uri="{BB962C8B-B14F-4D97-AF65-F5344CB8AC3E}">
        <p14:creationId xmlns:p14="http://schemas.microsoft.com/office/powerpoint/2010/main" val="153904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Facility Inspection</a:t>
            </a:r>
          </a:p>
        </p:txBody>
      </p:sp>
      <p:sp>
        <p:nvSpPr>
          <p:cNvPr id="3" name="Content Placeholder 2"/>
          <p:cNvSpPr>
            <a:spLocks noGrp="1"/>
          </p:cNvSpPr>
          <p:nvPr>
            <p:ph idx="1"/>
          </p:nvPr>
        </p:nvSpPr>
        <p:spPr/>
        <p:txBody>
          <a:bodyPr>
            <a:normAutofit fontScale="62500" lnSpcReduction="20000"/>
          </a:bodyPr>
          <a:lstStyle/>
          <a:p>
            <a:pPr lvl="0"/>
            <a:r>
              <a:rPr lang="en-US" dirty="0"/>
              <a:t>The Food Safety &amp; Inspection Service (FSIS) is the agency within the USDA that ensures that all meat and egg products are safe and are compliant with the Humane Methods of Slaughter Act. </a:t>
            </a:r>
          </a:p>
          <a:p>
            <a:pPr lvl="1"/>
            <a:r>
              <a:rPr lang="en-US" dirty="0"/>
              <a:t>Slaughter facilities are inspected every 12-18 months for humane handling practices by a District Veterinary Medical Specialist (DVMS). </a:t>
            </a:r>
          </a:p>
          <a:p>
            <a:pPr lvl="1"/>
            <a:r>
              <a:rPr lang="en-US" dirty="0"/>
              <a:t>FSIS inspection personnel must be present and inspect each carcass in order for a facility to operate and sell their products across state or national borders. </a:t>
            </a:r>
          </a:p>
          <a:p>
            <a:r>
              <a:rPr lang="en-US" dirty="0"/>
              <a:t>To receive federal inspection, a facility must receive a </a:t>
            </a:r>
            <a:r>
              <a:rPr lang="en-US" u="sng" dirty="0"/>
              <a:t>Grant of Inspection</a:t>
            </a:r>
            <a:r>
              <a:rPr lang="en-US" dirty="0"/>
              <a:t>; this is only granted if a facility has conducted a hazard analysis, </a:t>
            </a:r>
            <a:r>
              <a:rPr lang="en-US" dirty="0" smtClean="0"/>
              <a:t>has a written </a:t>
            </a:r>
            <a:r>
              <a:rPr lang="en-US" dirty="0"/>
              <a:t>standard sanitary operating procedures, developed a Hazard Analysis and Critical Control Point (HACCP) plan, and </a:t>
            </a:r>
            <a:r>
              <a:rPr lang="en-US" dirty="0" smtClean="0"/>
              <a:t>agreed </a:t>
            </a:r>
            <a:r>
              <a:rPr lang="en-US" dirty="0"/>
              <a:t>to all FSIS regulations. </a:t>
            </a:r>
          </a:p>
          <a:p>
            <a:pPr lvl="1"/>
            <a:r>
              <a:rPr lang="en-US" dirty="0"/>
              <a:t>Once a facility obtains a Grant of Inspection, FSIS will conduct a carcass-by-carcass inspection. </a:t>
            </a:r>
          </a:p>
          <a:p>
            <a:pPr lvl="1"/>
            <a:r>
              <a:rPr lang="en-US" dirty="0"/>
              <a:t>If violations are found, the FSIS can issue citations, or even suspend inspections (which means that the product </a:t>
            </a:r>
            <a:r>
              <a:rPr lang="en-US" dirty="0" smtClean="0"/>
              <a:t>is not </a:t>
            </a:r>
            <a:r>
              <a:rPr lang="en-US" dirty="0"/>
              <a:t>federally </a:t>
            </a:r>
            <a:r>
              <a:rPr lang="en-US" dirty="0" smtClean="0"/>
              <a:t>inspected resulting in a plant shutdown). </a:t>
            </a:r>
            <a:endParaRPr lang="en-US" dirty="0"/>
          </a:p>
          <a:p>
            <a:pPr lvl="1"/>
            <a:r>
              <a:rPr lang="en-US" dirty="0"/>
              <a:t>Slaughter operations cannot occur if FSIS personnel are not present to inspect each carcass.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19</a:t>
            </a:fld>
            <a:endParaRPr lang="en-US" dirty="0"/>
          </a:p>
        </p:txBody>
      </p:sp>
    </p:spTree>
    <p:extLst>
      <p:ext uri="{BB962C8B-B14F-4D97-AF65-F5344CB8AC3E}">
        <p14:creationId xmlns:p14="http://schemas.microsoft.com/office/powerpoint/2010/main" val="205768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 to Meat</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Meat is an important component of the diet of many people. </a:t>
            </a:r>
          </a:p>
          <a:p>
            <a:pPr lvl="1"/>
            <a:r>
              <a:rPr lang="en-US" u="sng" dirty="0" smtClean="0"/>
              <a:t>Meat</a:t>
            </a:r>
            <a:r>
              <a:rPr lang="en-US" dirty="0" smtClean="0"/>
              <a:t> </a:t>
            </a:r>
            <a:r>
              <a:rPr lang="en-US" dirty="0"/>
              <a:t>is primarily the muscle tissue of animal that is used for food. </a:t>
            </a:r>
            <a:endParaRPr lang="en-US" dirty="0" smtClean="0"/>
          </a:p>
          <a:p>
            <a:pPr lvl="1"/>
            <a:r>
              <a:rPr lang="en-US" dirty="0"/>
              <a:t>Muscle is a kind of contractile tissue</a:t>
            </a:r>
          </a:p>
          <a:p>
            <a:pPr lvl="1"/>
            <a:r>
              <a:rPr lang="en-US" u="sng" dirty="0"/>
              <a:t>Tissue</a:t>
            </a:r>
            <a:r>
              <a:rPr lang="en-US" dirty="0"/>
              <a:t> is a group of similar kinds of cells that work in unison in an organism. </a:t>
            </a:r>
            <a:endParaRPr lang="en-US" dirty="0" smtClean="0"/>
          </a:p>
          <a:p>
            <a:pPr lvl="1"/>
            <a:r>
              <a:rPr lang="en-US" dirty="0" smtClean="0"/>
              <a:t>Tissues </a:t>
            </a:r>
            <a:r>
              <a:rPr lang="en-US" dirty="0"/>
              <a:t>are made from cells, and organs are made from tissues.</a:t>
            </a:r>
          </a:p>
          <a:p>
            <a:r>
              <a:rPr lang="en-US" dirty="0" smtClean="0"/>
              <a:t> </a:t>
            </a:r>
            <a:r>
              <a:rPr lang="en-US" dirty="0"/>
              <a:t>The </a:t>
            </a:r>
            <a:r>
              <a:rPr lang="en-US" dirty="0" smtClean="0"/>
              <a:t>factors that determine the quality of meat (its </a:t>
            </a:r>
            <a:r>
              <a:rPr lang="en-US" dirty="0"/>
              <a:t>composition, nutritional value, wholesomeness and </a:t>
            </a:r>
            <a:r>
              <a:rPr lang="en-US" dirty="0" smtClean="0"/>
              <a:t>sustainability) </a:t>
            </a:r>
            <a:r>
              <a:rPr lang="en-US" dirty="0"/>
              <a:t>are </a:t>
            </a:r>
            <a:r>
              <a:rPr lang="en-US" dirty="0" smtClean="0"/>
              <a:t>determined by..</a:t>
            </a:r>
          </a:p>
          <a:p>
            <a:pPr lvl="1"/>
            <a:r>
              <a:rPr lang="en-US" dirty="0" smtClean="0"/>
              <a:t>How the animal is cared for and managed before harvest.</a:t>
            </a:r>
          </a:p>
          <a:p>
            <a:pPr lvl="1"/>
            <a:r>
              <a:rPr lang="en-US" dirty="0" smtClean="0"/>
              <a:t>How the slaughter of the animal is performed.</a:t>
            </a:r>
          </a:p>
          <a:p>
            <a:pPr lvl="1"/>
            <a:r>
              <a:rPr lang="en-US" dirty="0" smtClean="0"/>
              <a:t>How the carcass of the animal is processed into meat. </a:t>
            </a:r>
          </a:p>
          <a:p>
            <a:r>
              <a:rPr lang="en-US" dirty="0"/>
              <a:t>The ultimate goal of any meat </a:t>
            </a:r>
            <a:r>
              <a:rPr lang="en-US" dirty="0" smtClean="0"/>
              <a:t/>
            </a:r>
            <a:br>
              <a:rPr lang="en-US" dirty="0" smtClean="0"/>
            </a:br>
            <a:r>
              <a:rPr lang="en-US" dirty="0" smtClean="0"/>
              <a:t>producer is </a:t>
            </a:r>
            <a:r>
              <a:rPr lang="en-US" dirty="0"/>
              <a:t>to provide a safe, </a:t>
            </a:r>
            <a:r>
              <a:rPr lang="en-US" dirty="0" smtClean="0"/>
              <a:t/>
            </a:r>
            <a:br>
              <a:rPr lang="en-US" dirty="0" smtClean="0"/>
            </a:br>
            <a:r>
              <a:rPr lang="en-US" dirty="0" smtClean="0"/>
              <a:t>healthy</a:t>
            </a:r>
            <a:r>
              <a:rPr lang="en-US" dirty="0"/>
              <a:t>, </a:t>
            </a:r>
            <a:r>
              <a:rPr lang="en-US" dirty="0" smtClean="0"/>
              <a:t>humanely-produced </a:t>
            </a:r>
            <a:br>
              <a:rPr lang="en-US" dirty="0" smtClean="0"/>
            </a:br>
            <a:r>
              <a:rPr lang="en-US" dirty="0" smtClean="0"/>
              <a:t>product </a:t>
            </a:r>
            <a:r>
              <a:rPr lang="en-US" dirty="0"/>
              <a:t>for a reasonably </a:t>
            </a:r>
            <a:r>
              <a:rPr lang="en-US" dirty="0" smtClean="0"/>
              <a:t/>
            </a:r>
            <a:br>
              <a:rPr lang="en-US" dirty="0" smtClean="0"/>
            </a:br>
            <a:r>
              <a:rPr lang="en-US" dirty="0" smtClean="0"/>
              <a:t>profitable </a:t>
            </a:r>
            <a:r>
              <a:rPr lang="en-US" dirty="0"/>
              <a:t>price.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a:t>
            </a:fld>
            <a:endParaRPr lang="en-US" dirty="0"/>
          </a:p>
        </p:txBody>
      </p:sp>
      <p:sp>
        <p:nvSpPr>
          <p:cNvPr id="6" name="Rectangle 5"/>
          <p:cNvSpPr/>
          <p:nvPr/>
        </p:nvSpPr>
        <p:spPr>
          <a:xfrm>
            <a:off x="7389763" y="6655257"/>
            <a:ext cx="1449436" cy="215444"/>
          </a:xfrm>
          <a:prstGeom prst="rect">
            <a:avLst/>
          </a:prstGeom>
        </p:spPr>
        <p:txBody>
          <a:bodyPr wrap="none">
            <a:spAutoFit/>
          </a:bodyPr>
          <a:lstStyle/>
          <a:p>
            <a:r>
              <a:rPr lang="en-US" sz="800" i="1" dirty="0" smtClean="0">
                <a:hlinkClick r:id="rId2"/>
              </a:rPr>
              <a:t>Source: www.dreamstime.com</a:t>
            </a:r>
            <a:endParaRPr lang="en-US" sz="800" i="1" dirty="0"/>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3673475" y="3817744"/>
            <a:ext cx="5470525" cy="3040256"/>
          </a:xfrm>
          <a:prstGeom prst="rect">
            <a:avLst/>
          </a:prstGeom>
        </p:spPr>
      </p:pic>
    </p:spTree>
    <p:extLst>
      <p:ext uri="{BB962C8B-B14F-4D97-AF65-F5344CB8AC3E}">
        <p14:creationId xmlns:p14="http://schemas.microsoft.com/office/powerpoint/2010/main" val="10916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Facility Inspection</a:t>
            </a:r>
          </a:p>
        </p:txBody>
      </p:sp>
      <p:sp>
        <p:nvSpPr>
          <p:cNvPr id="3" name="Content Placeholder 2"/>
          <p:cNvSpPr>
            <a:spLocks noGrp="1"/>
          </p:cNvSpPr>
          <p:nvPr>
            <p:ph idx="1"/>
          </p:nvPr>
        </p:nvSpPr>
        <p:spPr/>
        <p:txBody>
          <a:bodyPr>
            <a:normAutofit fontScale="62500" lnSpcReduction="20000"/>
          </a:bodyPr>
          <a:lstStyle/>
          <a:p>
            <a:pPr lvl="0"/>
            <a:r>
              <a:rPr lang="en-US" dirty="0"/>
              <a:t>FSIS inspection is exceptionally thorough and stringent. </a:t>
            </a:r>
          </a:p>
          <a:p>
            <a:pPr lvl="1"/>
            <a:r>
              <a:rPr lang="en-US" dirty="0"/>
              <a:t>Inspection begins before slaughter when live animals arrive. All handling facilities and procedures are checked for compliance with the Humane Methods of Slaughter Act. </a:t>
            </a:r>
          </a:p>
          <a:p>
            <a:pPr lvl="1"/>
            <a:r>
              <a:rPr lang="en-US" dirty="0"/>
              <a:t>All incidents of inhumane handling trigger enforcement actions, up to suspension of inspection (which prevents a facility from operating). </a:t>
            </a:r>
          </a:p>
          <a:p>
            <a:r>
              <a:rPr lang="en-US" dirty="0"/>
              <a:t>During the </a:t>
            </a:r>
            <a:r>
              <a:rPr lang="en-US" u="sng" dirty="0" err="1"/>
              <a:t>antemortem</a:t>
            </a:r>
            <a:r>
              <a:rPr lang="en-US" u="sng" dirty="0"/>
              <a:t> inspection</a:t>
            </a:r>
            <a:r>
              <a:rPr lang="en-US" dirty="0"/>
              <a:t>, live animals are viewed for abnormalities and disease.</a:t>
            </a:r>
          </a:p>
          <a:p>
            <a:pPr lvl="1"/>
            <a:r>
              <a:rPr lang="en-US" dirty="0"/>
              <a:t>Animals that show signs of disease or abnormalities are separated; animals that cannot move on their own (non-ambulatory) are euthanized (killed humanely) and are not allowed to be used for food. </a:t>
            </a:r>
          </a:p>
          <a:p>
            <a:pPr lvl="1"/>
            <a:r>
              <a:rPr lang="en-US" dirty="0"/>
              <a:t>Non-ambulatory animals cannot be used for food because of the risk of </a:t>
            </a:r>
            <a:r>
              <a:rPr lang="en-US" u="sng" dirty="0"/>
              <a:t>Bovine Spongiform Encephalopathy </a:t>
            </a:r>
            <a:r>
              <a:rPr lang="en-US" dirty="0"/>
              <a:t>(</a:t>
            </a:r>
            <a:r>
              <a:rPr lang="en-US" u="sng" dirty="0"/>
              <a:t>BSE</a:t>
            </a:r>
            <a:r>
              <a:rPr lang="en-US" dirty="0"/>
              <a:t>, or Mad Cow Disease), a disease caused by infectious proteins called prions. </a:t>
            </a:r>
          </a:p>
          <a:p>
            <a:r>
              <a:rPr lang="en-US" dirty="0"/>
              <a:t>For </a:t>
            </a:r>
            <a:r>
              <a:rPr lang="en-US" u="sng" dirty="0"/>
              <a:t>postmortem </a:t>
            </a:r>
            <a:r>
              <a:rPr lang="en-US" u="sng" dirty="0" smtClean="0"/>
              <a:t>inspection</a:t>
            </a:r>
            <a:r>
              <a:rPr lang="en-US" dirty="0" smtClean="0"/>
              <a:t> (after slaughter), </a:t>
            </a:r>
            <a:r>
              <a:rPr lang="en-US" dirty="0"/>
              <a:t>FSIS inspectors are stationed at </a:t>
            </a:r>
            <a:r>
              <a:rPr lang="en-US" dirty="0" smtClean="0"/>
              <a:t>strategic </a:t>
            </a:r>
            <a:r>
              <a:rPr lang="en-US" dirty="0"/>
              <a:t>positions throughout the facility. </a:t>
            </a:r>
          </a:p>
          <a:p>
            <a:pPr lvl="1"/>
            <a:r>
              <a:rPr lang="en-US" dirty="0"/>
              <a:t>Only those carcasses with no signs of disease or conditions are allowed to enter the food supply. </a:t>
            </a:r>
          </a:p>
          <a:p>
            <a:pPr lvl="1"/>
            <a:r>
              <a:rPr lang="en-US" dirty="0"/>
              <a:t>All carcasses must be identified and tracked even if they do not enter the food supply.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20</a:t>
            </a:fld>
            <a:endParaRPr lang="en-US" dirty="0"/>
          </a:p>
        </p:txBody>
      </p:sp>
    </p:spTree>
    <p:extLst>
      <p:ext uri="{BB962C8B-B14F-4D97-AF65-F5344CB8AC3E}">
        <p14:creationId xmlns:p14="http://schemas.microsoft.com/office/powerpoint/2010/main" val="39471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Facility Inspection</a:t>
            </a:r>
          </a:p>
        </p:txBody>
      </p:sp>
      <p:sp>
        <p:nvSpPr>
          <p:cNvPr id="3" name="Content Placeholder 2"/>
          <p:cNvSpPr>
            <a:spLocks noGrp="1"/>
          </p:cNvSpPr>
          <p:nvPr>
            <p:ph idx="1"/>
          </p:nvPr>
        </p:nvSpPr>
        <p:spPr/>
        <p:txBody>
          <a:bodyPr>
            <a:normAutofit fontScale="70000" lnSpcReduction="20000"/>
          </a:bodyPr>
          <a:lstStyle/>
          <a:p>
            <a:pPr lvl="0"/>
            <a:r>
              <a:rPr lang="en-US" dirty="0"/>
              <a:t>In addition, the FSIS monitors state inspection programs to ensure that they are equivalent to federal standards. </a:t>
            </a:r>
          </a:p>
          <a:p>
            <a:pPr lvl="1"/>
            <a:r>
              <a:rPr lang="en-US" dirty="0"/>
              <a:t>The FSIS also works with other agencies to ensure a safe and wholesome product, including the Food and Drug Administration, the Department of Health and Human Services, and the Environmental Protection Agency. </a:t>
            </a:r>
          </a:p>
          <a:p>
            <a:pPr lvl="0"/>
            <a:r>
              <a:rPr lang="en-US" dirty="0"/>
              <a:t>Meat that has been federally inspected and passed is stamped with a round purple mark.</a:t>
            </a:r>
          </a:p>
          <a:p>
            <a:pPr lvl="1"/>
            <a:r>
              <a:rPr lang="en-US" dirty="0"/>
              <a:t>This mark is made from a food-grade vegetable dye and is not harmful. </a:t>
            </a:r>
          </a:p>
          <a:p>
            <a:pPr lvl="1"/>
            <a:r>
              <a:rPr lang="en-US" dirty="0"/>
              <a:t>The mark is only put on major cuts and may not be visible after trimming in retail cuts. </a:t>
            </a:r>
          </a:p>
          <a:p>
            <a:pPr lvl="0"/>
            <a:r>
              <a:rPr lang="en-US" dirty="0"/>
              <a:t>Meat that has been federally inspected can also be graded.</a:t>
            </a:r>
          </a:p>
          <a:p>
            <a:pPr lvl="1"/>
            <a:r>
              <a:rPr lang="en-US" dirty="0"/>
              <a:t>Unlike inspection, grading is voluntary.</a:t>
            </a:r>
          </a:p>
          <a:p>
            <a:pPr lvl="1"/>
            <a:r>
              <a:rPr lang="en-US" dirty="0"/>
              <a:t>Grading must be requested by and paid for by the facility. </a:t>
            </a:r>
          </a:p>
          <a:p>
            <a:pPr lvl="1"/>
            <a:r>
              <a:rPr lang="en-US" dirty="0"/>
              <a:t>USDA grades are based on uniform federal standards of quality and indicate the comparative value of a </a:t>
            </a:r>
            <a:r>
              <a:rPr lang="en-US" dirty="0" smtClean="0"/>
              <a:t>particular category of </a:t>
            </a:r>
            <a:r>
              <a:rPr lang="en-US" dirty="0"/>
              <a:t>meat.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21</a:t>
            </a:fld>
            <a:endParaRPr lang="en-US" dirty="0"/>
          </a:p>
        </p:txBody>
      </p:sp>
    </p:spTree>
    <p:extLst>
      <p:ext uri="{BB962C8B-B14F-4D97-AF65-F5344CB8AC3E}">
        <p14:creationId xmlns:p14="http://schemas.microsoft.com/office/powerpoint/2010/main" val="4286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Meat Grading</a:t>
            </a:r>
          </a:p>
        </p:txBody>
      </p:sp>
      <p:sp>
        <p:nvSpPr>
          <p:cNvPr id="3" name="Content Placeholder 2"/>
          <p:cNvSpPr>
            <a:spLocks noGrp="1"/>
          </p:cNvSpPr>
          <p:nvPr>
            <p:ph idx="1"/>
          </p:nvPr>
        </p:nvSpPr>
        <p:spPr>
          <a:xfrm>
            <a:off x="304800" y="1066800"/>
            <a:ext cx="7178388" cy="5334000"/>
          </a:xfrm>
        </p:spPr>
        <p:txBody>
          <a:bodyPr>
            <a:normAutofit fontScale="92500"/>
          </a:bodyPr>
          <a:lstStyle/>
          <a:p>
            <a:pPr lvl="0"/>
            <a:r>
              <a:rPr lang="en-US" sz="2400" dirty="0"/>
              <a:t>Quality grades for beef </a:t>
            </a:r>
            <a:r>
              <a:rPr lang="en-US" sz="2400" dirty="0" smtClean="0"/>
              <a:t>include</a:t>
            </a:r>
            <a:r>
              <a:rPr lang="en-US" sz="2400" dirty="0"/>
              <a:t>:</a:t>
            </a:r>
          </a:p>
          <a:p>
            <a:pPr lvl="1"/>
            <a:r>
              <a:rPr lang="en-US" sz="2400" u="sng" dirty="0"/>
              <a:t>Prime</a:t>
            </a:r>
            <a:r>
              <a:rPr lang="en-US" sz="2400" dirty="0"/>
              <a:t>: the best grade, indicating abundant marbling and is generally sold in restaurants because it is excellent for dry-heat cooking (grilling</a:t>
            </a:r>
            <a:r>
              <a:rPr lang="en-US" sz="2400" dirty="0" smtClean="0"/>
              <a:t>, </a:t>
            </a:r>
            <a:r>
              <a:rPr lang="en-US" sz="2400" dirty="0"/>
              <a:t>etc.). </a:t>
            </a:r>
            <a:r>
              <a:rPr lang="en-US" sz="2400" dirty="0" smtClean="0"/>
              <a:t/>
            </a:r>
            <a:br>
              <a:rPr lang="en-US" sz="2400" dirty="0" smtClean="0"/>
            </a:br>
            <a:endParaRPr lang="en-US" sz="2400" dirty="0"/>
          </a:p>
          <a:p>
            <a:pPr lvl="1"/>
            <a:r>
              <a:rPr lang="en-US" sz="2400" u="sng" dirty="0"/>
              <a:t>Choice</a:t>
            </a:r>
            <a:r>
              <a:rPr lang="en-US" sz="2400" dirty="0"/>
              <a:t>: high quality but with less marbling and can be cooked with dry heat as long as it is not overcooked. </a:t>
            </a:r>
            <a:r>
              <a:rPr lang="en-US" sz="2400" dirty="0" smtClean="0"/>
              <a:t/>
            </a:r>
            <a:br>
              <a:rPr lang="en-US" sz="2400" dirty="0" smtClean="0"/>
            </a:br>
            <a:endParaRPr lang="en-US" sz="2400" dirty="0"/>
          </a:p>
          <a:p>
            <a:pPr lvl="1"/>
            <a:r>
              <a:rPr lang="en-US" sz="2400" u="sng" dirty="0"/>
              <a:t>Select</a:t>
            </a:r>
            <a:r>
              <a:rPr lang="en-US" sz="2400" dirty="0"/>
              <a:t>: has less marbling and will not have the juiciness and flavor of the higher grades. </a:t>
            </a:r>
            <a:r>
              <a:rPr lang="en-US" sz="2400" dirty="0" smtClean="0"/>
              <a:t/>
            </a:r>
            <a:br>
              <a:rPr lang="en-US" sz="2400" dirty="0" smtClean="0"/>
            </a:br>
            <a:endParaRPr lang="en-US" sz="2400" dirty="0"/>
          </a:p>
          <a:p>
            <a:pPr lvl="1"/>
            <a:r>
              <a:rPr lang="en-US" sz="2400" u="sng" dirty="0" smtClean="0"/>
              <a:t>Standard/commercial grade</a:t>
            </a:r>
            <a:r>
              <a:rPr lang="en-US" sz="2400" dirty="0" smtClean="0"/>
              <a:t>: </a:t>
            </a:r>
            <a:r>
              <a:rPr lang="en-US" sz="2400" dirty="0"/>
              <a:t>this is usually sold as ungraded (or ‘store brand’) meat. </a:t>
            </a:r>
            <a:r>
              <a:rPr lang="en-US" sz="2400" dirty="0" smtClean="0"/>
              <a:t/>
            </a:r>
            <a:br>
              <a:rPr lang="en-US" sz="2400" dirty="0" smtClean="0"/>
            </a:br>
            <a:endParaRPr lang="en-US" sz="2400" dirty="0"/>
          </a:p>
          <a:p>
            <a:pPr lvl="1"/>
            <a:r>
              <a:rPr lang="en-US" sz="2400" u="sng" dirty="0"/>
              <a:t>Utility/Cutter/Canner grades</a:t>
            </a:r>
            <a:r>
              <a:rPr lang="en-US" sz="2400" dirty="0"/>
              <a:t> are used to make processed products such as ground beef. </a:t>
            </a:r>
          </a:p>
          <a:p>
            <a:endParaRPr lang="en-US" sz="2400"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22</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7300224" y="-32657"/>
            <a:ext cx="1779939" cy="6890657"/>
          </a:xfrm>
          <a:prstGeom prst="rect">
            <a:avLst/>
          </a:prstGeom>
        </p:spPr>
      </p:pic>
      <p:sp>
        <p:nvSpPr>
          <p:cNvPr id="7" name="Rectangle 6"/>
          <p:cNvSpPr/>
          <p:nvPr/>
        </p:nvSpPr>
        <p:spPr>
          <a:xfrm>
            <a:off x="7475931" y="6642557"/>
            <a:ext cx="1175322" cy="215444"/>
          </a:xfrm>
          <a:prstGeom prst="rect">
            <a:avLst/>
          </a:prstGeom>
        </p:spPr>
        <p:txBody>
          <a:bodyPr wrap="none">
            <a:spAutoFit/>
          </a:bodyPr>
          <a:lstStyle/>
          <a:p>
            <a:r>
              <a:rPr lang="en-US" sz="800" i="1" dirty="0" smtClean="0">
                <a:hlinkClick r:id="rId3"/>
              </a:rPr>
              <a:t>Source: www.tgfnc.com</a:t>
            </a:r>
            <a:endParaRPr lang="en-US" sz="800" i="1" dirty="0"/>
          </a:p>
        </p:txBody>
      </p:sp>
    </p:spTree>
    <p:extLst>
      <p:ext uri="{BB962C8B-B14F-4D97-AF65-F5344CB8AC3E}">
        <p14:creationId xmlns:p14="http://schemas.microsoft.com/office/powerpoint/2010/main" val="9251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Meat Grading</a:t>
            </a:r>
          </a:p>
        </p:txBody>
      </p:sp>
      <p:sp>
        <p:nvSpPr>
          <p:cNvPr id="3" name="Content Placeholder 2"/>
          <p:cNvSpPr>
            <a:spLocks noGrp="1"/>
          </p:cNvSpPr>
          <p:nvPr>
            <p:ph idx="1"/>
          </p:nvPr>
        </p:nvSpPr>
        <p:spPr>
          <a:xfrm>
            <a:off x="304801" y="1066800"/>
            <a:ext cx="5256310" cy="5334000"/>
          </a:xfrm>
        </p:spPr>
        <p:txBody>
          <a:bodyPr>
            <a:normAutofit fontScale="92500" lnSpcReduction="10000"/>
          </a:bodyPr>
          <a:lstStyle/>
          <a:p>
            <a:pPr lvl="0"/>
            <a:r>
              <a:rPr lang="en-US" sz="2400" dirty="0"/>
              <a:t>Pork is typically not graded by the USDA.</a:t>
            </a:r>
          </a:p>
          <a:p>
            <a:pPr lvl="1"/>
            <a:r>
              <a:rPr lang="en-US" sz="2400" dirty="0"/>
              <a:t>Pigs are sold on the basis of muscle percentage in the carcass.</a:t>
            </a:r>
          </a:p>
          <a:p>
            <a:pPr lvl="1"/>
            <a:r>
              <a:rPr lang="en-US" sz="2400" dirty="0"/>
              <a:t>Tenderness is not an issue in </a:t>
            </a:r>
            <a:r>
              <a:rPr lang="en-US" sz="2400" dirty="0" smtClean="0"/>
              <a:t>pork to the same extent that it is for </a:t>
            </a:r>
            <a:r>
              <a:rPr lang="en-US" sz="2400" dirty="0"/>
              <a:t>beef.</a:t>
            </a:r>
          </a:p>
          <a:p>
            <a:pPr lvl="1"/>
            <a:r>
              <a:rPr lang="en-US" sz="2400" dirty="0" smtClean="0"/>
              <a:t>Breeds </a:t>
            </a:r>
            <a:r>
              <a:rPr lang="en-US" sz="2400" dirty="0"/>
              <a:t>may be chosen based on their degree of muscling (</a:t>
            </a:r>
            <a:r>
              <a:rPr lang="en-US" sz="2400" i="1" dirty="0"/>
              <a:t>such as </a:t>
            </a:r>
            <a:r>
              <a:rPr lang="en-US" sz="2400" i="1" dirty="0" err="1"/>
              <a:t>Duroc</a:t>
            </a:r>
            <a:r>
              <a:rPr lang="en-US" sz="2400" i="1" dirty="0"/>
              <a:t> or Hampshire</a:t>
            </a:r>
            <a:r>
              <a:rPr lang="en-US" sz="2400" dirty="0"/>
              <a:t>) or ability to produce highly-marbled meat (</a:t>
            </a:r>
            <a:r>
              <a:rPr lang="en-US" sz="2400" i="1" dirty="0"/>
              <a:t>such as Berkshire breed</a:t>
            </a:r>
            <a:r>
              <a:rPr lang="en-US" sz="2400" dirty="0" smtClean="0"/>
              <a:t>).</a:t>
            </a:r>
          </a:p>
          <a:p>
            <a:r>
              <a:rPr lang="en-US" sz="2800" dirty="0" smtClean="0"/>
              <a:t>Poultry </a:t>
            </a:r>
            <a:r>
              <a:rPr lang="en-US" sz="2800" dirty="0"/>
              <a:t>is graded as A, B, and C. </a:t>
            </a:r>
          </a:p>
          <a:p>
            <a:pPr lvl="1"/>
            <a:r>
              <a:rPr lang="en-US" sz="2400" u="sng" dirty="0"/>
              <a:t>Grade A </a:t>
            </a:r>
            <a:r>
              <a:rPr lang="en-US" sz="2400" dirty="0"/>
              <a:t>is the highest quality and indicates the cuts are meaty and </a:t>
            </a:r>
            <a:r>
              <a:rPr lang="en-US" sz="2400" dirty="0" smtClean="0"/>
              <a:t>free </a:t>
            </a:r>
            <a:r>
              <a:rPr lang="en-US" sz="2400" dirty="0"/>
              <a:t>from bruises, discoloration</a:t>
            </a:r>
            <a:r>
              <a:rPr lang="en-US" sz="2400" dirty="0" smtClean="0"/>
              <a:t>, </a:t>
            </a:r>
            <a:r>
              <a:rPr lang="en-US" sz="2400" dirty="0"/>
              <a:t>broken bones, tears on the skin, and feathers. </a:t>
            </a:r>
          </a:p>
          <a:p>
            <a:pPr lvl="1"/>
            <a:r>
              <a:rPr lang="en-US" sz="2400" u="sng" dirty="0"/>
              <a:t>Grades B and C</a:t>
            </a:r>
            <a:r>
              <a:rPr lang="en-US" sz="2400" dirty="0"/>
              <a:t> poultry are usually used for cut, chopped, or ground products. </a:t>
            </a:r>
          </a:p>
          <a:p>
            <a:endParaRPr lang="en-US" sz="2400"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23</a:t>
            </a:fld>
            <a:endParaRPr lang="en-US" dirty="0"/>
          </a:p>
        </p:txBody>
      </p:sp>
      <p:pic>
        <p:nvPicPr>
          <p:cNvPr id="6" name="Picture 5"/>
          <p:cNvPicPr>
            <a:picLocks noChangeAspect="1"/>
          </p:cNvPicPr>
          <p:nvPr/>
        </p:nvPicPr>
        <p:blipFill>
          <a:blip r:embed="rId2">
            <a:clrChange>
              <a:clrFrom>
                <a:srgbClr val="FEFEFE"/>
              </a:clrFrom>
              <a:clrTo>
                <a:srgbClr val="FEFEFE">
                  <a:alpha val="0"/>
                </a:srgbClr>
              </a:clrTo>
            </a:clrChange>
          </a:blip>
          <a:stretch>
            <a:fillRect/>
          </a:stretch>
        </p:blipFill>
        <p:spPr>
          <a:xfrm>
            <a:off x="5561111" y="609601"/>
            <a:ext cx="3701705" cy="2984954"/>
          </a:xfrm>
          <a:prstGeom prst="rect">
            <a:avLst/>
          </a:prstGeom>
        </p:spPr>
      </p:pic>
      <p:sp>
        <p:nvSpPr>
          <p:cNvPr id="7" name="Rectangle 6"/>
          <p:cNvSpPr/>
          <p:nvPr/>
        </p:nvSpPr>
        <p:spPr>
          <a:xfrm>
            <a:off x="6705600" y="-7257"/>
            <a:ext cx="1526380" cy="215444"/>
          </a:xfrm>
          <a:prstGeom prst="rect">
            <a:avLst/>
          </a:prstGeom>
        </p:spPr>
        <p:txBody>
          <a:bodyPr wrap="none">
            <a:spAutoFit/>
          </a:bodyPr>
          <a:lstStyle/>
          <a:p>
            <a:r>
              <a:rPr lang="en-US" sz="800" i="1" dirty="0" smtClean="0">
                <a:hlinkClick r:id="rId3"/>
              </a:rPr>
              <a:t>Source: egashops.directedje.com</a:t>
            </a:r>
            <a:endParaRPr lang="en-US" sz="800" i="1" dirty="0"/>
          </a:p>
        </p:txBody>
      </p:sp>
      <p:pic>
        <p:nvPicPr>
          <p:cNvPr id="9218" name="Picture 2" descr="http://image.slidesharecdn.com/meatpoultry-111012135131-phpapp02/95/meat-poultry-powerpoint-17-728.jpg?cb=13184276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025219"/>
            <a:ext cx="3470402" cy="26041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7086600" y="6642556"/>
            <a:ext cx="1334020" cy="215444"/>
          </a:xfrm>
          <a:prstGeom prst="rect">
            <a:avLst/>
          </a:prstGeom>
        </p:spPr>
        <p:txBody>
          <a:bodyPr wrap="none">
            <a:spAutoFit/>
          </a:bodyPr>
          <a:lstStyle/>
          <a:p>
            <a:r>
              <a:rPr lang="en-US" sz="800" i="1" dirty="0" smtClean="0">
                <a:hlinkClick r:id="rId5"/>
              </a:rPr>
              <a:t>Source: www.slideshare.net</a:t>
            </a:r>
            <a:endParaRPr lang="en-US" sz="800" i="1" dirty="0"/>
          </a:p>
        </p:txBody>
      </p:sp>
    </p:spTree>
    <p:extLst>
      <p:ext uri="{BB962C8B-B14F-4D97-AF65-F5344CB8AC3E}">
        <p14:creationId xmlns:p14="http://schemas.microsoft.com/office/powerpoint/2010/main" val="9429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Biological Determinants of Meat Quality</a:t>
            </a:r>
            <a:endParaRPr lang="en-US" dirty="0"/>
          </a:p>
        </p:txBody>
      </p:sp>
      <p:sp>
        <p:nvSpPr>
          <p:cNvPr id="6" name="Text Placeholder 5"/>
          <p:cNvSpPr>
            <a:spLocks noGrp="1"/>
          </p:cNvSpPr>
          <p:nvPr>
            <p:ph type="body" idx="1"/>
          </p:nvPr>
        </p:nvSpPr>
        <p:spPr/>
        <p:txBody>
          <a:bodyPr/>
          <a:lstStyle/>
          <a:p>
            <a:r>
              <a:rPr lang="en-US" dirty="0" smtClean="0"/>
              <a:t>The Molecular Make-up of Muscle and Its Impact on Meat Quality</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24</a:t>
            </a:fld>
            <a:endParaRPr lang="en-US" dirty="0"/>
          </a:p>
        </p:txBody>
      </p:sp>
    </p:spTree>
    <p:extLst>
      <p:ext uri="{BB962C8B-B14F-4D97-AF65-F5344CB8AC3E}">
        <p14:creationId xmlns:p14="http://schemas.microsoft.com/office/powerpoint/2010/main" val="224245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Meat – a complete protein</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Meat consists of three kinds of tissue (muscle, fat, and bone), which together create a food source that tends to be high in amino acids, energy, minerals, and other sources of nutrition. </a:t>
            </a:r>
          </a:p>
          <a:p>
            <a:pPr lvl="1"/>
            <a:r>
              <a:rPr lang="en-US" dirty="0"/>
              <a:t>Meat is one of the most complete sources for amino acids (the building blocks of bodily proteins) due to the fact that meat is roughly 20% protein.</a:t>
            </a:r>
          </a:p>
          <a:p>
            <a:pPr lvl="1"/>
            <a:r>
              <a:rPr lang="en-US" dirty="0"/>
              <a:t>Beef </a:t>
            </a:r>
            <a:r>
              <a:rPr lang="en-US" dirty="0" smtClean="0"/>
              <a:t>can also be an </a:t>
            </a:r>
            <a:r>
              <a:rPr lang="en-US" dirty="0"/>
              <a:t>important source of zinc and iron in the human diet.</a:t>
            </a:r>
          </a:p>
          <a:p>
            <a:r>
              <a:rPr lang="en-US" dirty="0" smtClean="0"/>
              <a:t>Meat </a:t>
            </a:r>
            <a:r>
              <a:rPr lang="en-US" dirty="0"/>
              <a:t>has both essential and nonessential amino </a:t>
            </a:r>
            <a:r>
              <a:rPr lang="en-US" dirty="0" smtClean="0"/>
              <a:t/>
            </a:r>
            <a:br>
              <a:rPr lang="en-US" dirty="0" smtClean="0"/>
            </a:br>
            <a:r>
              <a:rPr lang="en-US" dirty="0" smtClean="0"/>
              <a:t>acids</a:t>
            </a:r>
            <a:r>
              <a:rPr lang="en-US" dirty="0"/>
              <a:t>.</a:t>
            </a:r>
          </a:p>
          <a:p>
            <a:pPr lvl="1"/>
            <a:r>
              <a:rPr lang="en-US" u="sng" dirty="0"/>
              <a:t>Essential amino acids</a:t>
            </a:r>
            <a:r>
              <a:rPr lang="en-US" dirty="0"/>
              <a:t> cannot be produced by the body, </a:t>
            </a:r>
            <a:br>
              <a:rPr lang="en-US" dirty="0"/>
            </a:br>
            <a:r>
              <a:rPr lang="en-US" dirty="0"/>
              <a:t>making it </a:t>
            </a:r>
            <a:r>
              <a:rPr lang="en-US" i="1" dirty="0"/>
              <a:t>essential</a:t>
            </a:r>
            <a:r>
              <a:rPr lang="en-US" dirty="0"/>
              <a:t> to consume these every day.</a:t>
            </a:r>
          </a:p>
          <a:p>
            <a:pPr lvl="1"/>
            <a:r>
              <a:rPr lang="en-US" u="sng" dirty="0"/>
              <a:t>Nonessential amino acids</a:t>
            </a:r>
            <a:r>
              <a:rPr lang="en-US" dirty="0"/>
              <a:t> can be synthesized by the </a:t>
            </a:r>
            <a:br>
              <a:rPr lang="en-US" dirty="0"/>
            </a:br>
            <a:r>
              <a:rPr lang="en-US" dirty="0"/>
              <a:t>body without being directly consumed. </a:t>
            </a:r>
          </a:p>
          <a:p>
            <a:pPr lvl="0"/>
            <a:r>
              <a:rPr lang="en-US" dirty="0" smtClean="0"/>
              <a:t>Because </a:t>
            </a:r>
            <a:r>
              <a:rPr lang="en-US" dirty="0"/>
              <a:t>it has adequate levels of all essential amino acids, meat is considered a </a:t>
            </a:r>
            <a:r>
              <a:rPr lang="en-US" u="sng" dirty="0"/>
              <a:t>complete protein</a:t>
            </a:r>
            <a:r>
              <a:rPr lang="en-US" dirty="0"/>
              <a:t> (dairy products also fit this description). </a:t>
            </a:r>
          </a:p>
          <a:p>
            <a:pPr lvl="1"/>
            <a:r>
              <a:rPr lang="en-US" dirty="0"/>
              <a:t>On the other hand, proteins from plant-based sources are usually considered to be incomplete proteins because they do not contain all of the essential amino acids needed to sustain bodily function.</a:t>
            </a:r>
          </a:p>
          <a:p>
            <a:pPr lvl="1"/>
            <a:r>
              <a:rPr lang="en-US" dirty="0"/>
              <a:t>As a result, plant proteins often need to be consumed in specific combinations in order to acquire all essential amino acids.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25</a:t>
            </a:fld>
            <a:endParaRPr lang="en-US" dirty="0"/>
          </a:p>
        </p:txBody>
      </p:sp>
      <p:pic>
        <p:nvPicPr>
          <p:cNvPr id="5" name="Picture 4"/>
          <p:cNvPicPr>
            <a:picLocks noChangeAspect="1"/>
          </p:cNvPicPr>
          <p:nvPr/>
        </p:nvPicPr>
        <p:blipFill rotWithShape="1">
          <a:blip r:embed="rId2"/>
          <a:srcRect r="5032"/>
          <a:stretch/>
        </p:blipFill>
        <p:spPr>
          <a:xfrm>
            <a:off x="6705600" y="2743200"/>
            <a:ext cx="2336787" cy="1371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051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Amino Acids &amp; Fat Content</a:t>
            </a:r>
          </a:p>
        </p:txBody>
      </p:sp>
      <p:sp>
        <p:nvSpPr>
          <p:cNvPr id="3" name="Content Placeholder 2"/>
          <p:cNvSpPr>
            <a:spLocks noGrp="1"/>
          </p:cNvSpPr>
          <p:nvPr>
            <p:ph idx="1"/>
          </p:nvPr>
        </p:nvSpPr>
        <p:spPr>
          <a:xfrm>
            <a:off x="304801" y="1066800"/>
            <a:ext cx="6781799" cy="5486400"/>
          </a:xfrm>
        </p:spPr>
        <p:txBody>
          <a:bodyPr>
            <a:normAutofit fontScale="62500" lnSpcReduction="20000"/>
          </a:bodyPr>
          <a:lstStyle/>
          <a:p>
            <a:pPr lvl="0"/>
            <a:r>
              <a:rPr lang="en-US" dirty="0" smtClean="0"/>
              <a:t>Meat contains </a:t>
            </a:r>
            <a:r>
              <a:rPr lang="en-US" dirty="0"/>
              <a:t>higher levels of fat content than many other kinds of food products. </a:t>
            </a:r>
          </a:p>
          <a:p>
            <a:pPr lvl="1"/>
            <a:r>
              <a:rPr lang="en-US" dirty="0"/>
              <a:t>The </a:t>
            </a:r>
            <a:r>
              <a:rPr lang="en-US" dirty="0" smtClean="0"/>
              <a:t>intramuscular </a:t>
            </a:r>
            <a:r>
              <a:rPr lang="en-US" dirty="0"/>
              <a:t>fat that is dispersed within </a:t>
            </a:r>
            <a:r>
              <a:rPr lang="en-US" dirty="0" smtClean="0"/>
              <a:t>meat muscle (especially </a:t>
            </a:r>
            <a:r>
              <a:rPr lang="en-US" dirty="0"/>
              <a:t>red meat) is known as </a:t>
            </a:r>
            <a:r>
              <a:rPr lang="en-US" u="sng" dirty="0"/>
              <a:t>marbling</a:t>
            </a:r>
            <a:r>
              <a:rPr lang="en-US" dirty="0"/>
              <a:t>. </a:t>
            </a:r>
          </a:p>
          <a:p>
            <a:pPr lvl="1"/>
            <a:r>
              <a:rPr lang="en-US" dirty="0"/>
              <a:t>Marbling is a major factor that determines the flavor </a:t>
            </a:r>
            <a:r>
              <a:rPr lang="en-US" dirty="0" smtClean="0"/>
              <a:t>and juiciness of </a:t>
            </a:r>
            <a:r>
              <a:rPr lang="en-US" dirty="0"/>
              <a:t>the meat; the greater the marbling, the greater the </a:t>
            </a:r>
            <a:r>
              <a:rPr lang="en-US" dirty="0" smtClean="0"/>
              <a:t>flavor. </a:t>
            </a:r>
            <a:endParaRPr lang="en-US" dirty="0"/>
          </a:p>
          <a:p>
            <a:pPr lvl="1"/>
            <a:r>
              <a:rPr lang="en-US" dirty="0"/>
              <a:t>This is largely due to the fact that many of the chemical compounds that impart flavor are hydrophobic (repelled by water), and therefore dissolve in fat. </a:t>
            </a:r>
            <a:endParaRPr lang="en-US" dirty="0" smtClean="0"/>
          </a:p>
          <a:p>
            <a:r>
              <a:rPr lang="en-US" dirty="0"/>
              <a:t>The amount of fat in meat also affects the moisture content of meat.</a:t>
            </a:r>
          </a:p>
          <a:p>
            <a:pPr lvl="1"/>
            <a:r>
              <a:rPr lang="en-US" dirty="0"/>
              <a:t>As fat content increases, moisture content correspondingly decreases.</a:t>
            </a:r>
          </a:p>
          <a:p>
            <a:pPr lvl="1"/>
            <a:r>
              <a:rPr lang="en-US" dirty="0"/>
              <a:t>Meat with more marbling will be a juicier cut of meat when cooked due to the fact that the fat will melt and lubricate the muscle fibers. </a:t>
            </a:r>
          </a:p>
          <a:p>
            <a:pPr lvl="1"/>
            <a:r>
              <a:rPr lang="en-US" dirty="0"/>
              <a:t>The fat found in a cut of meat also provides a source of the fat soluble vitamins </a:t>
            </a:r>
            <a:r>
              <a:rPr lang="en-US" dirty="0" smtClean="0"/>
              <a:t>(A,D,E</a:t>
            </a:r>
            <a:r>
              <a:rPr lang="en-US" dirty="0"/>
              <a:t>, and </a:t>
            </a:r>
            <a:r>
              <a:rPr lang="en-US" dirty="0" smtClean="0"/>
              <a:t>K). </a:t>
            </a:r>
            <a:endParaRPr lang="en-US" dirty="0"/>
          </a:p>
          <a:p>
            <a:pPr lvl="1"/>
            <a:r>
              <a:rPr lang="en-US" dirty="0"/>
              <a:t>The cuts of meat with the highest fat content (such as the chuck of cattle) are used less as whole muscle cuts and more likely as ground beef.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26</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6934200" y="167736"/>
            <a:ext cx="2073547" cy="6418121"/>
          </a:xfrm>
          <a:prstGeom prst="rect">
            <a:avLst/>
          </a:prstGeom>
        </p:spPr>
      </p:pic>
      <p:sp>
        <p:nvSpPr>
          <p:cNvPr id="6" name="Rectangle 5"/>
          <p:cNvSpPr/>
          <p:nvPr/>
        </p:nvSpPr>
        <p:spPr>
          <a:xfrm>
            <a:off x="7652991" y="6615199"/>
            <a:ext cx="1175322" cy="215444"/>
          </a:xfrm>
          <a:prstGeom prst="rect">
            <a:avLst/>
          </a:prstGeom>
        </p:spPr>
        <p:txBody>
          <a:bodyPr wrap="none">
            <a:spAutoFit/>
          </a:bodyPr>
          <a:lstStyle/>
          <a:p>
            <a:r>
              <a:rPr lang="en-US" sz="800" i="1" dirty="0" smtClean="0">
                <a:hlinkClick r:id="rId3"/>
              </a:rPr>
              <a:t>Source: www.tgfnc.com</a:t>
            </a:r>
            <a:endParaRPr lang="en-US" sz="800" i="1" dirty="0"/>
          </a:p>
        </p:txBody>
      </p:sp>
    </p:spTree>
    <p:extLst>
      <p:ext uri="{BB962C8B-B14F-4D97-AF65-F5344CB8AC3E}">
        <p14:creationId xmlns:p14="http://schemas.microsoft.com/office/powerpoint/2010/main" val="33035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Maillard</a:t>
            </a:r>
            <a:r>
              <a:rPr lang="en-US" dirty="0" smtClean="0"/>
              <a:t> Reaction</a:t>
            </a:r>
            <a:endParaRPr lang="en-US" dirty="0"/>
          </a:p>
        </p:txBody>
      </p:sp>
      <p:sp>
        <p:nvSpPr>
          <p:cNvPr id="3" name="Content Placeholder 2"/>
          <p:cNvSpPr>
            <a:spLocks noGrp="1"/>
          </p:cNvSpPr>
          <p:nvPr>
            <p:ph idx="1"/>
          </p:nvPr>
        </p:nvSpPr>
        <p:spPr>
          <a:xfrm>
            <a:off x="76200" y="1066800"/>
            <a:ext cx="7543800" cy="5486400"/>
          </a:xfrm>
        </p:spPr>
        <p:txBody>
          <a:bodyPr>
            <a:normAutofit fontScale="62500" lnSpcReduction="20000"/>
          </a:bodyPr>
          <a:lstStyle/>
          <a:p>
            <a:pPr lvl="0"/>
            <a:r>
              <a:rPr lang="en-US" dirty="0" smtClean="0"/>
              <a:t>In </a:t>
            </a:r>
            <a:r>
              <a:rPr lang="en-US" dirty="0"/>
              <a:t>addition to marbling, meat also gets much of its flavor from the </a:t>
            </a:r>
            <a:r>
              <a:rPr lang="en-US" dirty="0" err="1"/>
              <a:t>Maillard</a:t>
            </a:r>
            <a:r>
              <a:rPr lang="en-US" dirty="0"/>
              <a:t> </a:t>
            </a:r>
            <a:r>
              <a:rPr lang="en-US" dirty="0" smtClean="0"/>
              <a:t>Reaction (</a:t>
            </a:r>
            <a:r>
              <a:rPr lang="en-US" i="1" dirty="0" smtClean="0"/>
              <a:t>right</a:t>
            </a:r>
            <a:r>
              <a:rPr lang="en-US" dirty="0" smtClean="0"/>
              <a:t>). </a:t>
            </a:r>
            <a:endParaRPr lang="en-US" dirty="0"/>
          </a:p>
          <a:p>
            <a:pPr lvl="1"/>
            <a:r>
              <a:rPr lang="en-US" dirty="0"/>
              <a:t>The </a:t>
            </a:r>
            <a:r>
              <a:rPr lang="en-US" u="sng" dirty="0" err="1"/>
              <a:t>Maillard</a:t>
            </a:r>
            <a:r>
              <a:rPr lang="en-US" u="sng" dirty="0"/>
              <a:t> Reaction</a:t>
            </a:r>
            <a:r>
              <a:rPr lang="en-US" dirty="0"/>
              <a:t> is the process in which denatured proteins recombine with sugars when heated to 300-500 F. </a:t>
            </a:r>
          </a:p>
          <a:p>
            <a:pPr lvl="1"/>
            <a:r>
              <a:rPr lang="en-US" dirty="0"/>
              <a:t>The </a:t>
            </a:r>
            <a:r>
              <a:rPr lang="en-US" dirty="0" err="1"/>
              <a:t>Maillard</a:t>
            </a:r>
            <a:r>
              <a:rPr lang="en-US" dirty="0"/>
              <a:t> Reaction is also at the basis for many marinades used to cook meat. The acids found in a marinade partially denature the meat’s proteins.</a:t>
            </a:r>
          </a:p>
          <a:p>
            <a:pPr lvl="1"/>
            <a:r>
              <a:rPr lang="en-US" dirty="0"/>
              <a:t>These partially-denatured proteins enable the </a:t>
            </a:r>
            <a:r>
              <a:rPr lang="en-US" dirty="0" err="1"/>
              <a:t>Maillard</a:t>
            </a:r>
            <a:r>
              <a:rPr lang="en-US" dirty="0"/>
              <a:t> Reaction to occur deeper into the meat </a:t>
            </a:r>
            <a:r>
              <a:rPr lang="en-US" dirty="0" smtClean="0"/>
              <a:t>tissue, </a:t>
            </a:r>
            <a:r>
              <a:rPr lang="en-US" dirty="0"/>
              <a:t>where the denatured proteins to combine with </a:t>
            </a:r>
            <a:r>
              <a:rPr lang="en-US" dirty="0" smtClean="0"/>
              <a:t>sugars </a:t>
            </a:r>
            <a:r>
              <a:rPr lang="en-US" dirty="0"/>
              <a:t>to create a more flavorful cut of meat. </a:t>
            </a:r>
            <a:endParaRPr lang="en-US" dirty="0" smtClean="0"/>
          </a:p>
          <a:p>
            <a:r>
              <a:rPr lang="en-US" dirty="0" smtClean="0"/>
              <a:t>Fermentation can also affect the flavor of meat. </a:t>
            </a:r>
          </a:p>
          <a:p>
            <a:pPr lvl="1"/>
            <a:r>
              <a:rPr lang="en-US" dirty="0" smtClean="0"/>
              <a:t>For products like sausage, </a:t>
            </a:r>
            <a:r>
              <a:rPr lang="en-US" u="sng" dirty="0"/>
              <a:t>fermentation</a:t>
            </a:r>
            <a:r>
              <a:rPr lang="en-US" dirty="0"/>
              <a:t> </a:t>
            </a:r>
            <a:r>
              <a:rPr lang="en-US" dirty="0" smtClean="0"/>
              <a:t>enables sugars </a:t>
            </a:r>
            <a:r>
              <a:rPr lang="en-US" dirty="0"/>
              <a:t>present in meat </a:t>
            </a:r>
            <a:r>
              <a:rPr lang="en-US" dirty="0" smtClean="0"/>
              <a:t>mixtures to be converted into </a:t>
            </a:r>
            <a:r>
              <a:rPr lang="en-US" dirty="0"/>
              <a:t>lactic </a:t>
            </a:r>
            <a:r>
              <a:rPr lang="en-US" dirty="0" smtClean="0"/>
              <a:t>acid by microbes. </a:t>
            </a:r>
          </a:p>
          <a:p>
            <a:pPr lvl="1"/>
            <a:r>
              <a:rPr lang="en-US" dirty="0"/>
              <a:t>Times and temperatures are carefully controlled to encourage the growth of fermenting bacteria for a time, but thereafter to prevent the growth of harmful bacteria that would cause spoilage</a:t>
            </a:r>
            <a:r>
              <a:rPr lang="en-US" dirty="0" smtClean="0"/>
              <a:t>.</a:t>
            </a:r>
          </a:p>
          <a:p>
            <a:pPr lvl="1"/>
            <a:r>
              <a:rPr lang="en-US" dirty="0" smtClean="0"/>
              <a:t>The </a:t>
            </a:r>
            <a:r>
              <a:rPr lang="en-US" dirty="0" smtClean="0"/>
              <a:t>fermentation process creates entirely new properties, such as a tangy flavor</a:t>
            </a:r>
            <a:r>
              <a:rPr lang="en-US" dirty="0"/>
              <a:t>, </a:t>
            </a:r>
            <a:r>
              <a:rPr lang="en-US" dirty="0" smtClean="0"/>
              <a:t>a </a:t>
            </a:r>
            <a:r>
              <a:rPr lang="en-US" dirty="0"/>
              <a:t>chewy texture, </a:t>
            </a:r>
            <a:r>
              <a:rPr lang="en-US" dirty="0" smtClean="0"/>
              <a:t>and intense </a:t>
            </a:r>
            <a:r>
              <a:rPr lang="en-US" dirty="0"/>
              <a:t>red curing </a:t>
            </a:r>
            <a:r>
              <a:rPr lang="en-US" dirty="0" smtClean="0"/>
              <a:t>color. </a:t>
            </a:r>
          </a:p>
          <a:p>
            <a:pPr lvl="1"/>
            <a:r>
              <a:rPr lang="en-US" dirty="0" smtClean="0"/>
              <a:t>This can also increase the </a:t>
            </a:r>
            <a:r>
              <a:rPr lang="en-US" u="sng" dirty="0" smtClean="0"/>
              <a:t>shelf life</a:t>
            </a:r>
            <a:r>
              <a:rPr lang="en-US" dirty="0" smtClean="0"/>
              <a:t> of the sausage</a:t>
            </a:r>
            <a:r>
              <a:rPr lang="en-US" dirty="0"/>
              <a:t>, or the </a:t>
            </a:r>
            <a:r>
              <a:rPr lang="en-US" dirty="0" smtClean="0"/>
              <a:t>length </a:t>
            </a:r>
            <a:r>
              <a:rPr lang="en-US" dirty="0"/>
              <a:t>of time </a:t>
            </a:r>
            <a:r>
              <a:rPr lang="en-US" dirty="0" smtClean="0"/>
              <a:t>that meat remains </a:t>
            </a:r>
            <a:r>
              <a:rPr lang="en-US" dirty="0"/>
              <a:t>usable, fit for consumption, </a:t>
            </a:r>
            <a:r>
              <a:rPr lang="en-US" dirty="0" smtClean="0"/>
              <a:t>and saleable</a:t>
            </a:r>
            <a:r>
              <a:rPr lang="en-US" dirty="0"/>
              <a:t>.</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27</a:t>
            </a:fld>
            <a:endParaRPr lang="en-US" dirty="0"/>
          </a:p>
        </p:txBody>
      </p:sp>
      <p:sp>
        <p:nvSpPr>
          <p:cNvPr id="6" name="Rectangle 5"/>
          <p:cNvSpPr/>
          <p:nvPr/>
        </p:nvSpPr>
        <p:spPr>
          <a:xfrm>
            <a:off x="5534256" y="6642556"/>
            <a:ext cx="1883849" cy="215444"/>
          </a:xfrm>
          <a:prstGeom prst="rect">
            <a:avLst/>
          </a:prstGeom>
        </p:spPr>
        <p:txBody>
          <a:bodyPr wrap="none">
            <a:spAutoFit/>
          </a:bodyPr>
          <a:lstStyle/>
          <a:p>
            <a:r>
              <a:rPr lang="en-US" sz="800" i="1" dirty="0" smtClean="0">
                <a:hlinkClick r:id="rId2"/>
              </a:rPr>
              <a:t>Source: ediblesciencefaire.wordpress.com</a:t>
            </a:r>
            <a:endParaRPr lang="en-US" sz="800" i="1" dirty="0"/>
          </a:p>
        </p:txBody>
      </p:sp>
      <p:pic>
        <p:nvPicPr>
          <p:cNvPr id="7" name="Picture 6"/>
          <p:cNvPicPr>
            <a:picLocks noChangeAspect="1"/>
          </p:cNvPicPr>
          <p:nvPr/>
        </p:nvPicPr>
        <p:blipFill>
          <a:blip r:embed="rId3"/>
          <a:stretch>
            <a:fillRect/>
          </a:stretch>
        </p:blipFill>
        <p:spPr>
          <a:xfrm>
            <a:off x="7620000" y="47553"/>
            <a:ext cx="1371600" cy="6734247"/>
          </a:xfrm>
          <a:prstGeom prst="rect">
            <a:avLst/>
          </a:prstGeom>
        </p:spPr>
      </p:pic>
    </p:spTree>
    <p:extLst>
      <p:ext uri="{BB962C8B-B14F-4D97-AF65-F5344CB8AC3E}">
        <p14:creationId xmlns:p14="http://schemas.microsoft.com/office/powerpoint/2010/main" val="26124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of Muscle into </a:t>
            </a:r>
            <a:r>
              <a:rPr lang="en-US" dirty="0"/>
              <a:t>Meat</a:t>
            </a:r>
          </a:p>
        </p:txBody>
      </p:sp>
      <p:sp>
        <p:nvSpPr>
          <p:cNvPr id="3" name="Content Placeholder 2"/>
          <p:cNvSpPr>
            <a:spLocks noGrp="1"/>
          </p:cNvSpPr>
          <p:nvPr>
            <p:ph idx="1"/>
          </p:nvPr>
        </p:nvSpPr>
        <p:spPr>
          <a:xfrm>
            <a:off x="228601" y="1066800"/>
            <a:ext cx="8534399" cy="5334000"/>
          </a:xfrm>
        </p:spPr>
        <p:txBody>
          <a:bodyPr>
            <a:normAutofit fontScale="62500" lnSpcReduction="20000"/>
          </a:bodyPr>
          <a:lstStyle/>
          <a:p>
            <a:pPr lvl="0"/>
            <a:r>
              <a:rPr lang="en-US" dirty="0"/>
              <a:t>Muscle is not the same thing as meat, even though meat comes from muscle. </a:t>
            </a:r>
          </a:p>
          <a:p>
            <a:pPr lvl="1"/>
            <a:r>
              <a:rPr lang="en-US" dirty="0"/>
              <a:t>When an animal is slaughtered and blood circulation has stopped, the oxygen supply in muscle cells will be quickly depleted. </a:t>
            </a:r>
          </a:p>
          <a:p>
            <a:pPr lvl="1"/>
            <a:r>
              <a:rPr lang="en-US" dirty="0"/>
              <a:t>The lack of oxygen will stop the production of ATP through oxidative phosphorylation in the mitochondria of the muscle cells. </a:t>
            </a:r>
          </a:p>
          <a:p>
            <a:r>
              <a:rPr lang="en-US" dirty="0"/>
              <a:t>The cells will continue to try to produce ATP through </a:t>
            </a:r>
            <a:r>
              <a:rPr lang="en-US" u="sng" dirty="0"/>
              <a:t>anaerobic glycolysis</a:t>
            </a:r>
            <a:r>
              <a:rPr lang="en-US" dirty="0"/>
              <a:t>, or the breakdown of sugar without oxygen. </a:t>
            </a:r>
          </a:p>
          <a:p>
            <a:pPr lvl="1"/>
            <a:r>
              <a:rPr lang="en-US" dirty="0"/>
              <a:t>However, instead of sugar, the muscle cells will use a stored version of sugar called </a:t>
            </a:r>
            <a:r>
              <a:rPr lang="en-US" u="sng" dirty="0"/>
              <a:t>glycogen</a:t>
            </a:r>
            <a:r>
              <a:rPr lang="en-US" dirty="0"/>
              <a:t>. </a:t>
            </a:r>
          </a:p>
          <a:p>
            <a:pPr lvl="0"/>
            <a:r>
              <a:rPr lang="en-US" dirty="0"/>
              <a:t>Instead of breaking sugars down into CO2 and </a:t>
            </a:r>
            <a:r>
              <a:rPr lang="en-US" dirty="0" smtClean="0"/>
              <a:t>H2O</a:t>
            </a:r>
            <a:r>
              <a:rPr lang="en-US" dirty="0"/>
              <a:t>, the anaerobic muscle cells will break down </a:t>
            </a:r>
            <a:r>
              <a:rPr lang="en-US" dirty="0" smtClean="0"/>
              <a:t>glycogen </a:t>
            </a:r>
            <a:r>
              <a:rPr lang="en-US" dirty="0"/>
              <a:t>into </a:t>
            </a:r>
            <a:r>
              <a:rPr lang="en-US" u="sng" dirty="0"/>
              <a:t>lactic acid</a:t>
            </a:r>
            <a:r>
              <a:rPr lang="en-US" dirty="0"/>
              <a:t>. </a:t>
            </a:r>
          </a:p>
          <a:p>
            <a:pPr lvl="1"/>
            <a:r>
              <a:rPr lang="en-US" dirty="0"/>
              <a:t>Because there is no blood flow, the lactic acid </a:t>
            </a:r>
            <a:r>
              <a:rPr lang="en-US" dirty="0" smtClean="0"/>
              <a:t>will </a:t>
            </a:r>
            <a:r>
              <a:rPr lang="en-US" dirty="0"/>
              <a:t>build </a:t>
            </a:r>
            <a:r>
              <a:rPr lang="en-US" dirty="0" smtClean="0"/>
              <a:t/>
            </a:r>
            <a:br>
              <a:rPr lang="en-US" dirty="0" smtClean="0"/>
            </a:br>
            <a:r>
              <a:rPr lang="en-US" dirty="0" smtClean="0"/>
              <a:t>up</a:t>
            </a:r>
            <a:r>
              <a:rPr lang="en-US" dirty="0"/>
              <a:t>, dropping the pH of the muscle </a:t>
            </a:r>
            <a:r>
              <a:rPr lang="en-US" dirty="0" smtClean="0"/>
              <a:t>tissue </a:t>
            </a:r>
            <a:r>
              <a:rPr lang="en-US" dirty="0"/>
              <a:t>from 7.4 to 5.5. </a:t>
            </a:r>
          </a:p>
          <a:p>
            <a:pPr lvl="1"/>
            <a:r>
              <a:rPr lang="en-US" dirty="0"/>
              <a:t>This drop in pH will cause a signal similar to </a:t>
            </a:r>
            <a:r>
              <a:rPr lang="en-US" dirty="0" smtClean="0"/>
              <a:t>that </a:t>
            </a:r>
            <a:r>
              <a:rPr lang="en-US" dirty="0"/>
              <a:t>from </a:t>
            </a:r>
            <a:r>
              <a:rPr lang="en-US" dirty="0" smtClean="0"/>
              <a:t/>
            </a:r>
            <a:br>
              <a:rPr lang="en-US" dirty="0" smtClean="0"/>
            </a:br>
            <a:r>
              <a:rPr lang="en-US" dirty="0" smtClean="0"/>
              <a:t>a nerve </a:t>
            </a:r>
            <a:r>
              <a:rPr lang="en-US" dirty="0"/>
              <a:t>and cause the release of </a:t>
            </a:r>
            <a:r>
              <a:rPr lang="en-US" dirty="0" smtClean="0"/>
              <a:t>calcium </a:t>
            </a:r>
            <a:r>
              <a:rPr lang="en-US" dirty="0"/>
              <a:t>as the pH of </a:t>
            </a:r>
            <a:r>
              <a:rPr lang="en-US" dirty="0" smtClean="0"/>
              <a:t/>
            </a:r>
            <a:br>
              <a:rPr lang="en-US" dirty="0" smtClean="0"/>
            </a:br>
            <a:r>
              <a:rPr lang="en-US" dirty="0" smtClean="0"/>
              <a:t>the cells </a:t>
            </a:r>
            <a:r>
              <a:rPr lang="en-US" dirty="0"/>
              <a:t>becomes more </a:t>
            </a:r>
            <a:r>
              <a:rPr lang="en-US" dirty="0" smtClean="0"/>
              <a:t>acidic</a:t>
            </a:r>
            <a:r>
              <a:rPr lang="en-US" dirty="0"/>
              <a:t>. </a:t>
            </a:r>
          </a:p>
          <a:p>
            <a:pPr lvl="1"/>
            <a:r>
              <a:rPr lang="en-US" dirty="0"/>
              <a:t>The release of calcium will </a:t>
            </a:r>
            <a:r>
              <a:rPr lang="en-US" dirty="0" smtClean="0"/>
              <a:t>cause muscle </a:t>
            </a:r>
            <a:r>
              <a:rPr lang="en-US" dirty="0"/>
              <a:t>length to be </a:t>
            </a:r>
            <a:r>
              <a:rPr lang="en-US" dirty="0" smtClean="0"/>
              <a:t/>
            </a:r>
            <a:br>
              <a:rPr lang="en-US" dirty="0" smtClean="0"/>
            </a:br>
            <a:r>
              <a:rPr lang="en-US" dirty="0" smtClean="0"/>
              <a:t>fixed, resulting in a condition </a:t>
            </a:r>
            <a:r>
              <a:rPr lang="en-US" dirty="0"/>
              <a:t>called </a:t>
            </a:r>
            <a:r>
              <a:rPr lang="en-US" u="sng" dirty="0"/>
              <a:t>rigor mortis</a:t>
            </a:r>
            <a:r>
              <a:rPr lang="en-US" dirty="0"/>
              <a:t>, </a:t>
            </a:r>
            <a:r>
              <a:rPr lang="en-US" dirty="0" smtClean="0"/>
              <a:t>which </a:t>
            </a:r>
            <a:br>
              <a:rPr lang="en-US" dirty="0" smtClean="0"/>
            </a:br>
            <a:r>
              <a:rPr lang="en-US" dirty="0" smtClean="0"/>
              <a:t>is the </a:t>
            </a:r>
            <a:r>
              <a:rPr lang="en-US" dirty="0"/>
              <a:t>stiffness </a:t>
            </a:r>
            <a:r>
              <a:rPr lang="en-US" dirty="0" smtClean="0"/>
              <a:t>of muscles that occurs at </a:t>
            </a:r>
            <a:r>
              <a:rPr lang="en-US" dirty="0"/>
              <a:t>death.</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28</a:t>
            </a:fld>
            <a:endParaRPr lang="en-US" dirty="0"/>
          </a:p>
        </p:txBody>
      </p:sp>
      <p:pic>
        <p:nvPicPr>
          <p:cNvPr id="6" name="Picture 5"/>
          <p:cNvPicPr>
            <a:picLocks noChangeAspect="1"/>
          </p:cNvPicPr>
          <p:nvPr/>
        </p:nvPicPr>
        <p:blipFill rotWithShape="1">
          <a:blip r:embed="rId2">
            <a:clrChange>
              <a:clrFrom>
                <a:srgbClr val="FFFFFF"/>
              </a:clrFrom>
              <a:clrTo>
                <a:srgbClr val="FFFFFF">
                  <a:alpha val="0"/>
                </a:srgbClr>
              </a:clrTo>
            </a:clrChange>
          </a:blip>
          <a:srcRect r="4286"/>
          <a:stretch/>
        </p:blipFill>
        <p:spPr>
          <a:xfrm>
            <a:off x="6400800" y="4419600"/>
            <a:ext cx="2510911" cy="2402114"/>
          </a:xfrm>
          <a:prstGeom prst="rect">
            <a:avLst/>
          </a:prstGeom>
        </p:spPr>
      </p:pic>
      <p:sp>
        <p:nvSpPr>
          <p:cNvPr id="7" name="Rectangle 6"/>
          <p:cNvSpPr/>
          <p:nvPr/>
        </p:nvSpPr>
        <p:spPr>
          <a:xfrm>
            <a:off x="5678153" y="6642556"/>
            <a:ext cx="1225015" cy="215444"/>
          </a:xfrm>
          <a:prstGeom prst="rect">
            <a:avLst/>
          </a:prstGeom>
        </p:spPr>
        <p:txBody>
          <a:bodyPr wrap="none">
            <a:spAutoFit/>
          </a:bodyPr>
          <a:lstStyle/>
          <a:p>
            <a:r>
              <a:rPr lang="en-US" sz="800" i="1" dirty="0" smtClean="0">
                <a:hlinkClick r:id="rId3"/>
              </a:rPr>
              <a:t>Source: ulrybio.weebly.co</a:t>
            </a:r>
            <a:endParaRPr lang="en-US" sz="800" i="1" dirty="0"/>
          </a:p>
        </p:txBody>
      </p:sp>
    </p:spTree>
    <p:extLst>
      <p:ext uri="{BB962C8B-B14F-4D97-AF65-F5344CB8AC3E}">
        <p14:creationId xmlns:p14="http://schemas.microsoft.com/office/powerpoint/2010/main" val="206188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Tenderness of Meat = Quality of Meat</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The pace at which meat is </a:t>
            </a:r>
            <a:r>
              <a:rPr lang="en-US" dirty="0" smtClean="0"/>
              <a:t>chilled after </a:t>
            </a:r>
            <a:r>
              <a:rPr lang="en-US" dirty="0"/>
              <a:t>slaughter will affect the tenderness of the meat </a:t>
            </a:r>
            <a:r>
              <a:rPr lang="en-US" dirty="0"/>
              <a:t>(rigor mortis must proceed to completion before freezing occurs). </a:t>
            </a:r>
            <a:endParaRPr lang="en-US" dirty="0"/>
          </a:p>
          <a:p>
            <a:pPr lvl="1"/>
            <a:r>
              <a:rPr lang="en-US" dirty="0"/>
              <a:t>On the other hand, allowing meat to age in its chilled state will allow these proteins to partially break down, reducing the effects of rigor mortis</a:t>
            </a:r>
            <a:r>
              <a:rPr lang="en-US" dirty="0" smtClean="0"/>
              <a:t>.</a:t>
            </a:r>
          </a:p>
          <a:p>
            <a:pPr lvl="1"/>
            <a:r>
              <a:rPr lang="en-US" dirty="0" smtClean="0"/>
              <a:t>Cooking </a:t>
            </a:r>
            <a:r>
              <a:rPr lang="en-US" dirty="0"/>
              <a:t>also causes the denaturation of muscular proteins, reducing the toughness of meat and reducing the amount of chewing needed to digest meat (although excess cooking will cause the meat to lose moisture and become tougher). </a:t>
            </a:r>
            <a:endParaRPr lang="en-US" dirty="0" smtClean="0"/>
          </a:p>
          <a:p>
            <a:r>
              <a:rPr lang="en-US" dirty="0"/>
              <a:t>Tenderness is one of the main determinants of meat quality. Tenderness is largely determined by…</a:t>
            </a:r>
          </a:p>
          <a:p>
            <a:pPr lvl="1"/>
            <a:r>
              <a:rPr lang="en-US" u="sng" dirty="0"/>
              <a:t>Age of the </a:t>
            </a:r>
            <a:r>
              <a:rPr lang="en-US" u="sng" dirty="0" smtClean="0"/>
              <a:t>animal</a:t>
            </a:r>
            <a:r>
              <a:rPr lang="en-US" dirty="0"/>
              <a:t> </a:t>
            </a:r>
            <a:r>
              <a:rPr lang="en-US" dirty="0" smtClean="0"/>
              <a:t>at the time of harvest (</a:t>
            </a:r>
            <a:r>
              <a:rPr lang="en-US" i="1" dirty="0" smtClean="0"/>
              <a:t>older = less tender</a:t>
            </a:r>
            <a:r>
              <a:rPr lang="en-US" dirty="0" smtClean="0"/>
              <a:t>).</a:t>
            </a:r>
            <a:endParaRPr lang="en-US" dirty="0"/>
          </a:p>
          <a:p>
            <a:pPr lvl="1"/>
            <a:r>
              <a:rPr lang="en-US" u="sng" dirty="0"/>
              <a:t>Proportion of connective tissues</a:t>
            </a:r>
            <a:r>
              <a:rPr lang="en-US" dirty="0"/>
              <a:t> </a:t>
            </a:r>
            <a:r>
              <a:rPr lang="en-US" dirty="0" smtClean="0"/>
              <a:t>(</a:t>
            </a:r>
            <a:r>
              <a:rPr lang="en-US" i="1" dirty="0" smtClean="0"/>
              <a:t>such as </a:t>
            </a:r>
            <a:r>
              <a:rPr lang="en-US" i="1" u="sng" dirty="0" smtClean="0"/>
              <a:t>collagen</a:t>
            </a:r>
            <a:r>
              <a:rPr lang="en-US" dirty="0"/>
              <a:t>) to </a:t>
            </a:r>
            <a:r>
              <a:rPr lang="en-US" dirty="0" smtClean="0"/>
              <a:t>muscle; the </a:t>
            </a:r>
            <a:r>
              <a:rPr lang="en-US" dirty="0"/>
              <a:t>more connective tissue, the less tender the </a:t>
            </a:r>
            <a:r>
              <a:rPr lang="en-US" dirty="0" smtClean="0"/>
              <a:t>meat. </a:t>
            </a:r>
            <a:endParaRPr lang="en-US" dirty="0"/>
          </a:p>
          <a:p>
            <a:pPr lvl="1"/>
            <a:r>
              <a:rPr lang="en-US" u="sng" dirty="0"/>
              <a:t>How stretched the muscle fibers are</a:t>
            </a:r>
            <a:r>
              <a:rPr lang="en-US" dirty="0"/>
              <a:t> when rigor mortis sets in (</a:t>
            </a:r>
            <a:r>
              <a:rPr lang="en-US" i="1" dirty="0"/>
              <a:t>the </a:t>
            </a:r>
            <a:r>
              <a:rPr lang="en-US" i="1" dirty="0" smtClean="0"/>
              <a:t>less stretched </a:t>
            </a:r>
            <a:r>
              <a:rPr lang="en-US" i="1" dirty="0"/>
              <a:t>the muscle </a:t>
            </a:r>
            <a:r>
              <a:rPr lang="en-US" i="1" dirty="0" smtClean="0"/>
              <a:t>fibers at the time of harvest, </a:t>
            </a:r>
            <a:r>
              <a:rPr lang="en-US" i="1" dirty="0"/>
              <a:t>the </a:t>
            </a:r>
            <a:r>
              <a:rPr lang="en-US" i="1" dirty="0" smtClean="0"/>
              <a:t>less tender </a:t>
            </a:r>
            <a:r>
              <a:rPr lang="en-US" i="1" dirty="0"/>
              <a:t>the muscle will be when it becomes meat</a:t>
            </a:r>
            <a:r>
              <a:rPr lang="en-US" dirty="0"/>
              <a:t>). </a:t>
            </a:r>
            <a:endParaRPr lang="en-US" dirty="0" smtClean="0"/>
          </a:p>
          <a:p>
            <a:r>
              <a:rPr lang="en-US" dirty="0" smtClean="0"/>
              <a:t>To understand the factors that can cause a cut of meat to be tender or tough, you need to understand the biological components of muscle and how they enable muscle contraction. </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29</a:t>
            </a:fld>
            <a:endParaRPr lang="en-US" dirty="0"/>
          </a:p>
        </p:txBody>
      </p:sp>
    </p:spTree>
    <p:extLst>
      <p:ext uri="{BB962C8B-B14F-4D97-AF65-F5344CB8AC3E}">
        <p14:creationId xmlns:p14="http://schemas.microsoft.com/office/powerpoint/2010/main" val="202888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Growth &amp; Composition</a:t>
            </a:r>
            <a:endParaRPr lang="en-US" dirty="0"/>
          </a:p>
        </p:txBody>
      </p:sp>
      <p:sp>
        <p:nvSpPr>
          <p:cNvPr id="3" name="Content Placeholder 2"/>
          <p:cNvSpPr>
            <a:spLocks noGrp="1"/>
          </p:cNvSpPr>
          <p:nvPr>
            <p:ph type="body" idx="1"/>
          </p:nvPr>
        </p:nvSpPr>
        <p:spPr/>
        <p:txBody>
          <a:bodyPr/>
          <a:lstStyle/>
          <a:p>
            <a:r>
              <a:rPr lang="en-US" dirty="0" smtClean="0"/>
              <a:t>How </a:t>
            </a:r>
            <a:r>
              <a:rPr lang="en-US" dirty="0"/>
              <a:t>body composition changes as animals grow and mature</a:t>
            </a:r>
          </a:p>
        </p:txBody>
      </p:sp>
      <p:sp>
        <p:nvSpPr>
          <p:cNvPr id="4" name="Slide Number Placeholder 3"/>
          <p:cNvSpPr>
            <a:spLocks noGrp="1"/>
          </p:cNvSpPr>
          <p:nvPr>
            <p:ph type="sldNum" sz="quarter" idx="12"/>
          </p:nvPr>
        </p:nvSpPr>
        <p:spPr/>
        <p:txBody>
          <a:bodyPr/>
          <a:lstStyle/>
          <a:p>
            <a:fld id="{81FEFA0A-2F20-4B60-98C6-5FFDA469AA1C}" type="slidenum">
              <a:rPr lang="en-US" smtClean="0"/>
              <a:pPr/>
              <a:t>3</a:t>
            </a:fld>
            <a:endParaRPr lang="en-US" dirty="0"/>
          </a:p>
        </p:txBody>
      </p:sp>
      <p:pic>
        <p:nvPicPr>
          <p:cNvPr id="7" name="Picture 2" descr="100_0247"/>
          <p:cNvPicPr>
            <a:picLocks noChangeAspect="1" noChangeArrowheads="1"/>
          </p:cNvPicPr>
          <p:nvPr/>
        </p:nvPicPr>
        <p:blipFill rotWithShape="1">
          <a:blip r:embed="rId2"/>
          <a:srcRect r="6896" b="16579"/>
          <a:stretch/>
        </p:blipFill>
        <p:spPr bwMode="auto">
          <a:xfrm>
            <a:off x="791354" y="4504003"/>
            <a:ext cx="3018646" cy="2028646"/>
          </a:xfrm>
          <a:prstGeom prst="rect">
            <a:avLst/>
          </a:prstGeom>
          <a:noFill/>
          <a:ln w="9525">
            <a:noFill/>
            <a:miter lim="800000"/>
            <a:headEnd/>
            <a:tailEnd/>
          </a:ln>
        </p:spPr>
      </p:pic>
      <p:sp>
        <p:nvSpPr>
          <p:cNvPr id="9" name="Right Arrow 8"/>
          <p:cNvSpPr/>
          <p:nvPr/>
        </p:nvSpPr>
        <p:spPr>
          <a:xfrm>
            <a:off x="3987546" y="5306491"/>
            <a:ext cx="1143000" cy="5334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http://www.certifiedsteakandseafood.com/media/wysiwyg/cssi-primal-cuts-of-beef.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511"/>
          <a:stretch/>
        </p:blipFill>
        <p:spPr bwMode="auto">
          <a:xfrm>
            <a:off x="5178055" y="4725125"/>
            <a:ext cx="3574674" cy="149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6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Muscle; Actin &amp; Myosin</a:t>
            </a:r>
          </a:p>
        </p:txBody>
      </p:sp>
      <p:sp>
        <p:nvSpPr>
          <p:cNvPr id="3" name="Content Placeholder 2"/>
          <p:cNvSpPr>
            <a:spLocks noGrp="1"/>
          </p:cNvSpPr>
          <p:nvPr>
            <p:ph idx="1"/>
          </p:nvPr>
        </p:nvSpPr>
        <p:spPr>
          <a:xfrm>
            <a:off x="228601" y="1066800"/>
            <a:ext cx="5384800" cy="5410200"/>
          </a:xfrm>
        </p:spPr>
        <p:txBody>
          <a:bodyPr>
            <a:normAutofit fontScale="62500" lnSpcReduction="20000"/>
          </a:bodyPr>
          <a:lstStyle/>
          <a:p>
            <a:pPr lvl="0"/>
            <a:r>
              <a:rPr lang="en-US" dirty="0"/>
              <a:t>Muscles are composed of </a:t>
            </a:r>
            <a:r>
              <a:rPr lang="en-US" u="sng" dirty="0"/>
              <a:t>muscle </a:t>
            </a:r>
            <a:r>
              <a:rPr lang="en-US" u="sng" dirty="0" smtClean="0"/>
              <a:t>fibers</a:t>
            </a:r>
            <a:r>
              <a:rPr lang="en-US" dirty="0" smtClean="0"/>
              <a:t>.</a:t>
            </a:r>
          </a:p>
          <a:p>
            <a:pPr lvl="1"/>
            <a:r>
              <a:rPr lang="en-US" dirty="0" smtClean="0"/>
              <a:t>These </a:t>
            </a:r>
            <a:r>
              <a:rPr lang="en-US" dirty="0"/>
              <a:t>fibers are actually multiple </a:t>
            </a:r>
            <a:r>
              <a:rPr lang="en-US" dirty="0" smtClean="0"/>
              <a:t>muscle cells </a:t>
            </a:r>
            <a:r>
              <a:rPr lang="en-US" dirty="0"/>
              <a:t>that are fused </a:t>
            </a:r>
            <a:r>
              <a:rPr lang="en-US" dirty="0" smtClean="0"/>
              <a:t>together; they have </a:t>
            </a:r>
            <a:r>
              <a:rPr lang="en-US" dirty="0"/>
              <a:t>multiple nuclei as a result. </a:t>
            </a:r>
            <a:endParaRPr lang="en-US" dirty="0" smtClean="0"/>
          </a:p>
          <a:p>
            <a:pPr lvl="1"/>
            <a:r>
              <a:rPr lang="en-US" dirty="0"/>
              <a:t>Each muscle fiber is made from bundles of </a:t>
            </a:r>
            <a:r>
              <a:rPr lang="en-US" dirty="0" smtClean="0"/>
              <a:t>contractile </a:t>
            </a:r>
            <a:r>
              <a:rPr lang="en-US" dirty="0"/>
              <a:t>proteins called </a:t>
            </a:r>
            <a:r>
              <a:rPr lang="en-US" u="sng" dirty="0"/>
              <a:t>myofibrils</a:t>
            </a:r>
            <a:r>
              <a:rPr lang="en-US" dirty="0"/>
              <a:t>. </a:t>
            </a:r>
            <a:endParaRPr lang="en-US" dirty="0" smtClean="0"/>
          </a:p>
          <a:p>
            <a:pPr lvl="1"/>
            <a:r>
              <a:rPr lang="en-US" dirty="0"/>
              <a:t>Myofibrils are </a:t>
            </a:r>
            <a:r>
              <a:rPr lang="en-US" dirty="0" smtClean="0"/>
              <a:t>comprised of </a:t>
            </a:r>
            <a:r>
              <a:rPr lang="en-US" dirty="0"/>
              <a:t>smaller units called </a:t>
            </a:r>
            <a:r>
              <a:rPr lang="en-US" u="sng" dirty="0"/>
              <a:t>sarcomeres</a:t>
            </a:r>
            <a:r>
              <a:rPr lang="en-US" dirty="0"/>
              <a:t> that </a:t>
            </a:r>
            <a:r>
              <a:rPr lang="en-US" dirty="0" smtClean="0"/>
              <a:t>consist of overlapping </a:t>
            </a:r>
            <a:r>
              <a:rPr lang="en-US" dirty="0"/>
              <a:t>actin and myosin </a:t>
            </a:r>
            <a:r>
              <a:rPr lang="en-US" dirty="0" smtClean="0"/>
              <a:t>contractile proteins</a:t>
            </a:r>
            <a:r>
              <a:rPr lang="en-US" dirty="0"/>
              <a:t>. </a:t>
            </a:r>
          </a:p>
          <a:p>
            <a:r>
              <a:rPr lang="en-US" u="sng" dirty="0" smtClean="0"/>
              <a:t>Actin</a:t>
            </a:r>
            <a:r>
              <a:rPr lang="en-US" dirty="0" smtClean="0"/>
              <a:t> </a:t>
            </a:r>
            <a:r>
              <a:rPr lang="en-US" dirty="0"/>
              <a:t>and </a:t>
            </a:r>
            <a:r>
              <a:rPr lang="en-US" u="sng" dirty="0"/>
              <a:t>myosin</a:t>
            </a:r>
            <a:r>
              <a:rPr lang="en-US" dirty="0"/>
              <a:t> are specialized </a:t>
            </a:r>
            <a:r>
              <a:rPr lang="en-US" dirty="0" smtClean="0"/>
              <a:t>contractile proteins </a:t>
            </a:r>
            <a:r>
              <a:rPr lang="en-US" dirty="0"/>
              <a:t>that work together to </a:t>
            </a:r>
            <a:r>
              <a:rPr lang="en-US" dirty="0" smtClean="0"/>
              <a:t>convert chemical </a:t>
            </a:r>
            <a:r>
              <a:rPr lang="en-US" dirty="0"/>
              <a:t>energy (in the form of ATP) </a:t>
            </a:r>
            <a:r>
              <a:rPr lang="en-US" dirty="0" smtClean="0"/>
              <a:t>into mechanical </a:t>
            </a:r>
            <a:r>
              <a:rPr lang="en-US" dirty="0"/>
              <a:t>energy (the energy of motion). </a:t>
            </a:r>
          </a:p>
          <a:p>
            <a:pPr lvl="1"/>
            <a:r>
              <a:rPr lang="en-US" u="sng" dirty="0"/>
              <a:t>Actin</a:t>
            </a:r>
            <a:r>
              <a:rPr lang="en-US" dirty="0"/>
              <a:t> and </a:t>
            </a:r>
            <a:r>
              <a:rPr lang="en-US" u="sng" dirty="0"/>
              <a:t>myosin</a:t>
            </a:r>
            <a:r>
              <a:rPr lang="en-US" dirty="0"/>
              <a:t> are responsible for the movement that occurs during muscle </a:t>
            </a:r>
            <a:r>
              <a:rPr lang="en-US" dirty="0" smtClean="0"/>
              <a:t>contraction and relaxation.</a:t>
            </a:r>
          </a:p>
          <a:p>
            <a:pPr lvl="1"/>
            <a:r>
              <a:rPr lang="en-US" dirty="0" smtClean="0"/>
              <a:t>These proteins also enable </a:t>
            </a:r>
            <a:r>
              <a:rPr lang="en-US" dirty="0"/>
              <a:t>non-muscle movement </a:t>
            </a:r>
            <a:r>
              <a:rPr lang="en-US" dirty="0" smtClean="0"/>
              <a:t>in other cells (such </a:t>
            </a:r>
            <a:r>
              <a:rPr lang="en-US" dirty="0"/>
              <a:t>as the movement that occurs in the cell </a:t>
            </a:r>
            <a:r>
              <a:rPr lang="en-US" dirty="0" smtClean="0"/>
              <a:t>division). </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30</a:t>
            </a:fld>
            <a:endParaRPr lang="en-US" dirty="0"/>
          </a:p>
        </p:txBody>
      </p:sp>
      <p:sp>
        <p:nvSpPr>
          <p:cNvPr id="7" name="Rectangle 6"/>
          <p:cNvSpPr/>
          <p:nvPr/>
        </p:nvSpPr>
        <p:spPr>
          <a:xfrm>
            <a:off x="7315200" y="6642556"/>
            <a:ext cx="1343638" cy="215444"/>
          </a:xfrm>
          <a:prstGeom prst="rect">
            <a:avLst/>
          </a:prstGeom>
        </p:spPr>
        <p:txBody>
          <a:bodyPr wrap="none">
            <a:spAutoFit/>
          </a:bodyPr>
          <a:lstStyle/>
          <a:p>
            <a:r>
              <a:rPr lang="en-US" sz="800" i="1" dirty="0" smtClean="0">
                <a:hlinkClick r:id="rId2"/>
              </a:rPr>
              <a:t>Source: www.bio.miami.edu</a:t>
            </a:r>
            <a:endParaRPr lang="en-US" sz="800" i="1" dirty="0"/>
          </a:p>
        </p:txBody>
      </p:sp>
      <p:sp>
        <p:nvSpPr>
          <p:cNvPr id="9" name="Rectangle 8"/>
          <p:cNvSpPr/>
          <p:nvPr/>
        </p:nvSpPr>
        <p:spPr>
          <a:xfrm>
            <a:off x="5734663" y="0"/>
            <a:ext cx="2895600" cy="215444"/>
          </a:xfrm>
          <a:prstGeom prst="rect">
            <a:avLst/>
          </a:prstGeom>
        </p:spPr>
        <p:txBody>
          <a:bodyPr wrap="square">
            <a:spAutoFit/>
          </a:bodyPr>
          <a:lstStyle/>
          <a:p>
            <a:r>
              <a:rPr lang="en-US" sz="800" i="1" dirty="0" smtClean="0"/>
              <a:t>Source: http</a:t>
            </a:r>
            <a:r>
              <a:rPr lang="en-US" sz="800" i="1" dirty="0"/>
              <a:t>://images.slideplayer.com/1/225629/slides/slide_2.jpg</a:t>
            </a:r>
          </a:p>
        </p:txBody>
      </p:sp>
      <p:pic>
        <p:nvPicPr>
          <p:cNvPr id="12" name="Picture 11"/>
          <p:cNvPicPr>
            <a:picLocks noChangeAspect="1"/>
          </p:cNvPicPr>
          <p:nvPr/>
        </p:nvPicPr>
        <p:blipFill>
          <a:blip r:embed="rId3"/>
          <a:stretch>
            <a:fillRect/>
          </a:stretch>
        </p:blipFill>
        <p:spPr>
          <a:xfrm>
            <a:off x="5528936" y="114300"/>
            <a:ext cx="3563278" cy="6591301"/>
          </a:xfrm>
          <a:prstGeom prst="rect">
            <a:avLst/>
          </a:prstGeom>
        </p:spPr>
      </p:pic>
    </p:spTree>
    <p:extLst>
      <p:ext uri="{BB962C8B-B14F-4D97-AF65-F5344CB8AC3E}">
        <p14:creationId xmlns:p14="http://schemas.microsoft.com/office/powerpoint/2010/main" val="108145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Sliding Filament Model</a:t>
            </a:r>
          </a:p>
        </p:txBody>
      </p:sp>
      <p:sp>
        <p:nvSpPr>
          <p:cNvPr id="3" name="Content Placeholder 2"/>
          <p:cNvSpPr>
            <a:spLocks noGrp="1"/>
          </p:cNvSpPr>
          <p:nvPr>
            <p:ph idx="1"/>
          </p:nvPr>
        </p:nvSpPr>
        <p:spPr>
          <a:xfrm>
            <a:off x="304800" y="1066800"/>
            <a:ext cx="8534399" cy="4343400"/>
          </a:xfrm>
        </p:spPr>
        <p:txBody>
          <a:bodyPr>
            <a:normAutofit fontScale="62500" lnSpcReduction="20000"/>
          </a:bodyPr>
          <a:lstStyle/>
          <a:p>
            <a:r>
              <a:rPr lang="en-US" dirty="0"/>
              <a:t>The </a:t>
            </a:r>
            <a:r>
              <a:rPr lang="en-US" dirty="0" smtClean="0"/>
              <a:t>sarcomere units of </a:t>
            </a:r>
            <a:r>
              <a:rPr lang="en-US" dirty="0"/>
              <a:t>actin and myosin can lengthen or shorten, and this is what enables a muscle to contract or relax. </a:t>
            </a:r>
          </a:p>
          <a:p>
            <a:pPr lvl="1"/>
            <a:r>
              <a:rPr lang="en-US" dirty="0" smtClean="0"/>
              <a:t>Actin </a:t>
            </a:r>
            <a:r>
              <a:rPr lang="en-US" dirty="0"/>
              <a:t>and myosin are able to lengthen or to shorten because they are arranged in parallel lines next to each other in a manner referred to as the </a:t>
            </a:r>
            <a:r>
              <a:rPr lang="en-US" u="sng" dirty="0"/>
              <a:t>Sliding Filament Model</a:t>
            </a:r>
            <a:r>
              <a:rPr lang="en-US" dirty="0"/>
              <a:t>.</a:t>
            </a:r>
          </a:p>
          <a:p>
            <a:pPr lvl="1"/>
            <a:r>
              <a:rPr lang="en-US" dirty="0"/>
              <a:t>The actin proteins are anchored to a fixed point called the </a:t>
            </a:r>
            <a:r>
              <a:rPr lang="en-US" u="sng" dirty="0"/>
              <a:t>Z </a:t>
            </a:r>
            <a:r>
              <a:rPr lang="en-US" u="sng" dirty="0" smtClean="0"/>
              <a:t>disk</a:t>
            </a:r>
            <a:r>
              <a:rPr lang="en-US" dirty="0"/>
              <a:t> </a:t>
            </a:r>
            <a:r>
              <a:rPr lang="en-US" dirty="0" smtClean="0"/>
              <a:t>(or Z-line). </a:t>
            </a:r>
            <a:endParaRPr lang="en-US" dirty="0"/>
          </a:p>
          <a:p>
            <a:pPr lvl="1"/>
            <a:r>
              <a:rPr lang="en-US" dirty="0"/>
              <a:t>The myosin proteins are found in between each of the actin proteins. </a:t>
            </a:r>
          </a:p>
          <a:p>
            <a:r>
              <a:rPr lang="en-US" dirty="0"/>
              <a:t>The myosin proteins have </a:t>
            </a:r>
            <a:r>
              <a:rPr lang="en-US" u="sng" dirty="0"/>
              <a:t>globular heads</a:t>
            </a:r>
            <a:r>
              <a:rPr lang="en-US" dirty="0"/>
              <a:t> that can bind and unbind to the actin proteins. </a:t>
            </a:r>
          </a:p>
          <a:p>
            <a:pPr lvl="1"/>
            <a:r>
              <a:rPr lang="en-US" dirty="0"/>
              <a:t>This enables the myosin proteins to “walk” along the actin fibers (in a manner similar to if you pulled your arm along a table by ‘walking’ with your fingers).</a:t>
            </a:r>
          </a:p>
          <a:p>
            <a:pPr lvl="1"/>
            <a:r>
              <a:rPr lang="en-US" dirty="0"/>
              <a:t>A muscle contracts when the myosin heads are ‘walking’ along the actin proteins and a muscle relaxes when the myosin heads unbind and allow the myosin protein to slide down actin away from the Z disk to which the actin is anchored. </a:t>
            </a:r>
          </a:p>
        </p:txBody>
      </p:sp>
      <p:sp>
        <p:nvSpPr>
          <p:cNvPr id="4" name="Slide Number Placeholder 3"/>
          <p:cNvSpPr>
            <a:spLocks noGrp="1"/>
          </p:cNvSpPr>
          <p:nvPr>
            <p:ph type="sldNum" sz="quarter" idx="12"/>
          </p:nvPr>
        </p:nvSpPr>
        <p:spPr/>
        <p:txBody>
          <a:bodyPr/>
          <a:lstStyle/>
          <a:p>
            <a:fld id="{81FEFA0A-2F20-4B60-98C6-5FFDA469AA1C}" type="slidenum">
              <a:rPr lang="en-US" smtClean="0"/>
              <a:pPr/>
              <a:t>31</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222950" y="5181599"/>
            <a:ext cx="8692450" cy="1524001"/>
          </a:xfrm>
          <a:prstGeom prst="rect">
            <a:avLst/>
          </a:prstGeom>
        </p:spPr>
      </p:pic>
      <p:sp>
        <p:nvSpPr>
          <p:cNvPr id="6" name="Rectangle 5"/>
          <p:cNvSpPr/>
          <p:nvPr/>
        </p:nvSpPr>
        <p:spPr>
          <a:xfrm>
            <a:off x="7315200" y="6642556"/>
            <a:ext cx="1343638" cy="215444"/>
          </a:xfrm>
          <a:prstGeom prst="rect">
            <a:avLst/>
          </a:prstGeom>
        </p:spPr>
        <p:txBody>
          <a:bodyPr wrap="none">
            <a:spAutoFit/>
          </a:bodyPr>
          <a:lstStyle/>
          <a:p>
            <a:r>
              <a:rPr lang="en-US" sz="800" i="1" dirty="0" smtClean="0">
                <a:hlinkClick r:id="rId3"/>
              </a:rPr>
              <a:t>Source: www.bio.miami.edu</a:t>
            </a:r>
            <a:endParaRPr lang="en-US" sz="800" i="1" dirty="0"/>
          </a:p>
        </p:txBody>
      </p:sp>
    </p:spTree>
    <p:extLst>
      <p:ext uri="{BB962C8B-B14F-4D97-AF65-F5344CB8AC3E}">
        <p14:creationId xmlns:p14="http://schemas.microsoft.com/office/powerpoint/2010/main" val="105216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170" y="2847972"/>
            <a:ext cx="6155430" cy="3629028"/>
          </a:xfrm>
          <a:prstGeom prst="rect">
            <a:avLst/>
          </a:prstGeom>
        </p:spPr>
      </p:pic>
      <p:sp>
        <p:nvSpPr>
          <p:cNvPr id="2" name="Title 1"/>
          <p:cNvSpPr>
            <a:spLocks noGrp="1"/>
          </p:cNvSpPr>
          <p:nvPr>
            <p:ph type="title"/>
          </p:nvPr>
        </p:nvSpPr>
        <p:spPr/>
        <p:txBody>
          <a:bodyPr>
            <a:normAutofit fontScale="90000"/>
          </a:bodyPr>
          <a:lstStyle/>
          <a:p>
            <a:r>
              <a:rPr lang="en-US"/>
              <a:t>Contraction &amp; ATP  </a:t>
            </a:r>
            <a:endParaRPr lang="en-US" dirty="0"/>
          </a:p>
        </p:txBody>
      </p:sp>
      <p:sp>
        <p:nvSpPr>
          <p:cNvPr id="3" name="Content Placeholder 2"/>
          <p:cNvSpPr>
            <a:spLocks noGrp="1"/>
          </p:cNvSpPr>
          <p:nvPr>
            <p:ph idx="1"/>
          </p:nvPr>
        </p:nvSpPr>
        <p:spPr>
          <a:xfrm>
            <a:off x="304800" y="1046388"/>
            <a:ext cx="8534399" cy="2218972"/>
          </a:xfrm>
        </p:spPr>
        <p:txBody>
          <a:bodyPr>
            <a:normAutofit fontScale="92500" lnSpcReduction="10000"/>
          </a:bodyPr>
          <a:lstStyle/>
          <a:p>
            <a:pPr lvl="0"/>
            <a:r>
              <a:rPr lang="en-US" sz="2400" dirty="0"/>
              <a:t>ATP is vital to the contraction of actin and myosin proteins in muscle. </a:t>
            </a:r>
          </a:p>
          <a:p>
            <a:pPr lvl="1"/>
            <a:r>
              <a:rPr lang="en-US" sz="2400" dirty="0"/>
              <a:t>After myosin has bound to actin, </a:t>
            </a:r>
            <a:r>
              <a:rPr lang="en-US" sz="2400" u="sng" dirty="0"/>
              <a:t>ATP</a:t>
            </a:r>
            <a:r>
              <a:rPr lang="en-US" sz="2400" dirty="0"/>
              <a:t> is needed to ‘break apart’ myosin from actin. </a:t>
            </a:r>
          </a:p>
          <a:p>
            <a:pPr lvl="1"/>
            <a:r>
              <a:rPr lang="en-US" sz="2400" dirty="0"/>
              <a:t>The binding of ATP to myosin also causes a conformational change to the myosin head that enables the myosin head to ‘walk’ up the actin protein. </a:t>
            </a:r>
          </a:p>
        </p:txBody>
      </p:sp>
      <p:sp>
        <p:nvSpPr>
          <p:cNvPr id="4" name="Slide Number Placeholder 3"/>
          <p:cNvSpPr>
            <a:spLocks noGrp="1"/>
          </p:cNvSpPr>
          <p:nvPr>
            <p:ph type="sldNum" sz="quarter" idx="12"/>
          </p:nvPr>
        </p:nvSpPr>
        <p:spPr/>
        <p:txBody>
          <a:bodyPr/>
          <a:lstStyle/>
          <a:p>
            <a:fld id="{81FEFA0A-2F20-4B60-98C6-5FFDA469AA1C}" type="slidenum">
              <a:rPr lang="en-US" smtClean="0"/>
              <a:pPr/>
              <a:t>32</a:t>
            </a:fld>
            <a:endParaRPr lang="en-US" dirty="0"/>
          </a:p>
        </p:txBody>
      </p:sp>
      <p:sp>
        <p:nvSpPr>
          <p:cNvPr id="8" name="TextBox 7"/>
          <p:cNvSpPr txBox="1"/>
          <p:nvPr/>
        </p:nvSpPr>
        <p:spPr>
          <a:xfrm>
            <a:off x="2407602" y="6655257"/>
            <a:ext cx="4572000" cy="261610"/>
          </a:xfrm>
          <a:prstGeom prst="rect">
            <a:avLst/>
          </a:prstGeom>
          <a:noFill/>
        </p:spPr>
        <p:txBody>
          <a:bodyPr wrap="square">
            <a:spAutoFit/>
          </a:bodyPr>
          <a:lstStyle/>
          <a:p>
            <a:r>
              <a:rPr lang="en-US" sz="1100" i="1" dirty="0"/>
              <a:t>Source: http://www.bms.ed.ac.uk/research/others/smaciver/Cycle.gif</a:t>
            </a:r>
          </a:p>
        </p:txBody>
      </p:sp>
    </p:spTree>
    <p:extLst>
      <p:ext uri="{BB962C8B-B14F-4D97-AF65-F5344CB8AC3E}">
        <p14:creationId xmlns:p14="http://schemas.microsoft.com/office/powerpoint/2010/main" val="326660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Contraction &amp; Calcium</a:t>
            </a:r>
          </a:p>
        </p:txBody>
      </p:sp>
      <p:sp>
        <p:nvSpPr>
          <p:cNvPr id="3" name="Content Placeholder 2"/>
          <p:cNvSpPr>
            <a:spLocks noGrp="1"/>
          </p:cNvSpPr>
          <p:nvPr>
            <p:ph idx="1"/>
          </p:nvPr>
        </p:nvSpPr>
        <p:spPr>
          <a:xfrm>
            <a:off x="304800" y="1066800"/>
            <a:ext cx="8534399" cy="4699000"/>
          </a:xfrm>
        </p:spPr>
        <p:txBody>
          <a:bodyPr>
            <a:normAutofit fontScale="62500" lnSpcReduction="20000"/>
          </a:bodyPr>
          <a:lstStyle/>
          <a:p>
            <a:r>
              <a:rPr lang="en-US" dirty="0"/>
              <a:t>Calcium also plays a major role in the actin-myosin contraction. </a:t>
            </a:r>
          </a:p>
          <a:p>
            <a:pPr lvl="1"/>
            <a:r>
              <a:rPr lang="en-US" dirty="0"/>
              <a:t>Regulatory proteins called troponin and tropomyosin determine when myosin can bind to actin to cause a contraction. </a:t>
            </a:r>
          </a:p>
          <a:p>
            <a:r>
              <a:rPr lang="en-US" dirty="0"/>
              <a:t>When a skeletal muscle receives a neural signal to contract, calcium is released. </a:t>
            </a:r>
          </a:p>
          <a:p>
            <a:pPr lvl="1"/>
            <a:r>
              <a:rPr lang="en-US" dirty="0"/>
              <a:t>Calcium binds to troponin; this causes tropomyosin to move so that the myosin heads can bind to the actin </a:t>
            </a:r>
            <a:r>
              <a:rPr lang="en-US" dirty="0" smtClean="0"/>
              <a:t>binding </a:t>
            </a:r>
            <a:r>
              <a:rPr lang="en-US" dirty="0"/>
              <a:t>site. </a:t>
            </a:r>
          </a:p>
          <a:p>
            <a:pPr lvl="1"/>
            <a:r>
              <a:rPr lang="en-US" dirty="0"/>
              <a:t>Muscle contraction will continue to occur until the calcium is removed. </a:t>
            </a:r>
          </a:p>
          <a:p>
            <a:r>
              <a:rPr lang="en-US" dirty="0"/>
              <a:t>Hypocalcemia can cause an animal to be unable to walk due to a lack of calcium and the resulting inability of myosin to bind to actin. </a:t>
            </a:r>
          </a:p>
          <a:p>
            <a:pPr lvl="1"/>
            <a:r>
              <a:rPr lang="en-US" dirty="0"/>
              <a:t>Hypocalcemia (also known as milk fever in dairy cattle) is a condition in which the bodily levels of calcium are too low. </a:t>
            </a:r>
          </a:p>
          <a:p>
            <a:pPr lvl="1"/>
            <a:r>
              <a:rPr lang="en-US" dirty="0"/>
              <a:t>An animal suffering from hypocalcemia will seem like </a:t>
            </a:r>
            <a:r>
              <a:rPr lang="en-US" dirty="0" smtClean="0"/>
              <a:t>it is drugged </a:t>
            </a:r>
            <a:r>
              <a:rPr lang="en-US" dirty="0"/>
              <a:t>and partially paralyzed. An injection of calcium can quickly fix this problem.</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33</a:t>
            </a:fld>
            <a:endParaRPr lang="en-US" dirty="0"/>
          </a:p>
        </p:txBody>
      </p:sp>
      <p:pic>
        <p:nvPicPr>
          <p:cNvPr id="6" name="Picture 5"/>
          <p:cNvPicPr>
            <a:picLocks noChangeAspect="1"/>
          </p:cNvPicPr>
          <p:nvPr/>
        </p:nvPicPr>
        <p:blipFill>
          <a:blip r:embed="rId2"/>
          <a:stretch>
            <a:fillRect/>
          </a:stretch>
        </p:blipFill>
        <p:spPr>
          <a:xfrm>
            <a:off x="76200" y="5238750"/>
            <a:ext cx="8974938" cy="1098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609940" y="6617156"/>
            <a:ext cx="1523174" cy="215444"/>
          </a:xfrm>
          <a:prstGeom prst="rect">
            <a:avLst/>
          </a:prstGeom>
        </p:spPr>
        <p:txBody>
          <a:bodyPr wrap="none">
            <a:spAutoFit/>
          </a:bodyPr>
          <a:lstStyle/>
          <a:p>
            <a:r>
              <a:rPr lang="en-US" sz="800" i="1" dirty="0" smtClean="0">
                <a:hlinkClick r:id="rId3"/>
              </a:rPr>
              <a:t>Source: www.cscsquestions.com</a:t>
            </a:r>
            <a:endParaRPr lang="en-US" sz="800" i="1" dirty="0"/>
          </a:p>
        </p:txBody>
      </p:sp>
    </p:spTree>
    <p:extLst>
      <p:ext uri="{BB962C8B-B14F-4D97-AF65-F5344CB8AC3E}">
        <p14:creationId xmlns:p14="http://schemas.microsoft.com/office/powerpoint/2010/main" val="392912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Ultimate Goals of Meat Production </a:t>
            </a:r>
            <a:endParaRPr lang="en-US" dirty="0"/>
          </a:p>
        </p:txBody>
      </p:sp>
      <p:sp>
        <p:nvSpPr>
          <p:cNvPr id="3" name="Content Placeholder 2"/>
          <p:cNvSpPr>
            <a:spLocks noGrp="1"/>
          </p:cNvSpPr>
          <p:nvPr>
            <p:ph idx="1"/>
          </p:nvPr>
        </p:nvSpPr>
        <p:spPr>
          <a:xfrm>
            <a:off x="304800" y="1066799"/>
            <a:ext cx="8534399" cy="5638801"/>
          </a:xfrm>
        </p:spPr>
        <p:txBody>
          <a:bodyPr>
            <a:normAutofit fontScale="55000" lnSpcReduction="20000"/>
          </a:bodyPr>
          <a:lstStyle/>
          <a:p>
            <a:r>
              <a:rPr lang="en-US" sz="3800" dirty="0" smtClean="0"/>
              <a:t>The ultimate goal of any meat producer is to provide a safe, healthy, humanely-produced product for a reasonably profitable price. </a:t>
            </a:r>
          </a:p>
          <a:p>
            <a:pPr lvl="1"/>
            <a:r>
              <a:rPr lang="en-US" sz="3600" dirty="0" smtClean="0"/>
              <a:t>To do so, a producer must understand A) the growth process of meat animals, B) how the muscle of the animal is converted into saleable meat as a result of both the physiology of </a:t>
            </a:r>
            <a:r>
              <a:rPr lang="en-US" sz="3600" dirty="0" smtClean="0"/>
              <a:t>muscle </a:t>
            </a:r>
            <a:r>
              <a:rPr lang="en-US" sz="3600" dirty="0" smtClean="0"/>
              <a:t>as well as the </a:t>
            </a:r>
            <a:r>
              <a:rPr lang="en-US" sz="3600" dirty="0" smtClean="0"/>
              <a:t>chemistry of meat, </a:t>
            </a:r>
            <a:r>
              <a:rPr lang="en-US" sz="3600" dirty="0" smtClean="0"/>
              <a:t>and C) how the flavor and texture of the meat can be enhanced to best </a:t>
            </a:r>
            <a:r>
              <a:rPr lang="en-US" sz="3600" dirty="0" smtClean="0"/>
              <a:t>meet </a:t>
            </a:r>
            <a:r>
              <a:rPr lang="en-US" sz="3600" dirty="0" smtClean="0"/>
              <a:t>the expectations of the customer. </a:t>
            </a:r>
          </a:p>
          <a:p>
            <a:r>
              <a:rPr lang="en-US" sz="3800" dirty="0" smtClean="0"/>
              <a:t>In order to </a:t>
            </a:r>
            <a:r>
              <a:rPr lang="en-US" sz="3800" dirty="0" smtClean="0"/>
              <a:t>be as </a:t>
            </a:r>
            <a:r>
              <a:rPr lang="en-US" sz="3800" dirty="0" smtClean="0"/>
              <a:t>valuable as possible to a consumer, a cut of meat </a:t>
            </a:r>
            <a:r>
              <a:rPr lang="en-US" sz="3800" dirty="0" smtClean="0"/>
              <a:t>must</a:t>
            </a:r>
          </a:p>
          <a:p>
            <a:pPr lvl="1"/>
            <a:r>
              <a:rPr lang="en-US" sz="3600" u="sng" dirty="0" smtClean="0"/>
              <a:t>Be as a tender as possible</a:t>
            </a:r>
            <a:r>
              <a:rPr lang="en-US" sz="3600" dirty="0" smtClean="0"/>
              <a:t> as a result of A) minimal overlap in contractile proteins at the time of harvest, B) minimal </a:t>
            </a:r>
            <a:r>
              <a:rPr lang="en-US" sz="3600" dirty="0" smtClean="0"/>
              <a:t>connective </a:t>
            </a:r>
            <a:r>
              <a:rPr lang="en-US" sz="3600" dirty="0" smtClean="0"/>
              <a:t>tissue, and C) harvesting of animal </a:t>
            </a:r>
            <a:r>
              <a:rPr lang="en-US" sz="3600" dirty="0"/>
              <a:t>at the appropriate composition (</a:t>
            </a:r>
            <a:r>
              <a:rPr lang="en-US" sz="3600" i="1" dirty="0" smtClean="0"/>
              <a:t>not </a:t>
            </a:r>
            <a:r>
              <a:rPr lang="en-US" sz="3600" i="1" dirty="0"/>
              <a:t>lean and not too </a:t>
            </a:r>
            <a:r>
              <a:rPr lang="en-US" sz="3600" i="1" dirty="0" smtClean="0"/>
              <a:t>fat</a:t>
            </a:r>
            <a:r>
              <a:rPr lang="en-US" sz="3600" dirty="0" smtClean="0"/>
              <a:t>). </a:t>
            </a:r>
            <a:endParaRPr lang="en-US" sz="3600" dirty="0" smtClean="0"/>
          </a:p>
          <a:p>
            <a:pPr lvl="1"/>
            <a:r>
              <a:rPr lang="en-US" sz="3600" u="sng" dirty="0" smtClean="0"/>
              <a:t>Have optimal </a:t>
            </a:r>
            <a:r>
              <a:rPr lang="en-US" sz="3600" u="sng" dirty="0" smtClean="0"/>
              <a:t>marbling</a:t>
            </a:r>
            <a:r>
              <a:rPr lang="en-US" sz="3600" dirty="0" smtClean="0"/>
              <a:t> in order to impart as much flavor and </a:t>
            </a:r>
            <a:r>
              <a:rPr lang="en-US" sz="3600" dirty="0" smtClean="0"/>
              <a:t>juicine</a:t>
            </a:r>
            <a:r>
              <a:rPr lang="en-US" sz="3600" dirty="0" smtClean="0"/>
              <a:t>ss</a:t>
            </a:r>
            <a:r>
              <a:rPr lang="en-US" sz="3600" dirty="0" smtClean="0"/>
              <a:t> </a:t>
            </a:r>
            <a:r>
              <a:rPr lang="en-US" sz="3600" dirty="0" smtClean="0"/>
              <a:t>as </a:t>
            </a:r>
            <a:r>
              <a:rPr lang="en-US" sz="3600" dirty="0"/>
              <a:t>possible without excessive caloric content. </a:t>
            </a:r>
            <a:endParaRPr lang="en-US" sz="3600" dirty="0" smtClean="0"/>
          </a:p>
          <a:p>
            <a:pPr lvl="1"/>
            <a:r>
              <a:rPr lang="en-US" sz="3600" u="sng" dirty="0" smtClean="0"/>
              <a:t>Show no signs of spoilage</a:t>
            </a:r>
            <a:r>
              <a:rPr lang="en-US" sz="3600" dirty="0" smtClean="0"/>
              <a:t> due to harmful bacteria as the result of proper </a:t>
            </a:r>
            <a:r>
              <a:rPr lang="en-US" sz="3600" dirty="0" smtClean="0"/>
              <a:t>hygiene, refrigeration, </a:t>
            </a:r>
            <a:r>
              <a:rPr lang="en-US" sz="3600" dirty="0" smtClean="0"/>
              <a:t>and packaging practices. </a:t>
            </a:r>
          </a:p>
          <a:p>
            <a:pPr lvl="1"/>
            <a:r>
              <a:rPr lang="en-US" sz="3600" u="sng" dirty="0" smtClean="0"/>
              <a:t>Be humanely harvested</a:t>
            </a:r>
            <a:r>
              <a:rPr lang="en-US" sz="3600" dirty="0" smtClean="0"/>
              <a:t> in a manner that reflects humane treatment of animal before and during the time of harvest. </a:t>
            </a:r>
          </a:p>
          <a:p>
            <a:pPr lvl="1"/>
            <a:r>
              <a:rPr lang="en-US" sz="3600" u="sng" dirty="0" smtClean="0"/>
              <a:t>Be sustainably produced</a:t>
            </a:r>
            <a:r>
              <a:rPr lang="en-US" sz="3600" dirty="0" smtClean="0"/>
              <a:t> so that production practices </a:t>
            </a:r>
            <a:r>
              <a:rPr lang="en-US" sz="3600" dirty="0" smtClean="0"/>
              <a:t>do </a:t>
            </a:r>
            <a:r>
              <a:rPr lang="en-US" sz="3600" dirty="0" smtClean="0"/>
              <a:t>not </a:t>
            </a:r>
            <a:r>
              <a:rPr lang="en-US" sz="3600" dirty="0" smtClean="0"/>
              <a:t/>
            </a:r>
            <a:br>
              <a:rPr lang="en-US" sz="3600" dirty="0" smtClean="0"/>
            </a:br>
            <a:r>
              <a:rPr lang="en-US" sz="3600" dirty="0" smtClean="0"/>
              <a:t>negatively </a:t>
            </a:r>
            <a:r>
              <a:rPr lang="en-US" sz="3600" dirty="0" smtClean="0"/>
              <a:t>affect the </a:t>
            </a:r>
            <a:r>
              <a:rPr lang="en-US" sz="3600" dirty="0" smtClean="0"/>
              <a:t>resources involved, consumer </a:t>
            </a:r>
            <a:br>
              <a:rPr lang="en-US" sz="3600" dirty="0" smtClean="0"/>
            </a:br>
            <a:r>
              <a:rPr lang="en-US" sz="3600" dirty="0" smtClean="0"/>
              <a:t>or </a:t>
            </a:r>
            <a:r>
              <a:rPr lang="en-US" sz="3600" dirty="0" smtClean="0"/>
              <a:t>producer’s economic </a:t>
            </a:r>
            <a:r>
              <a:rPr lang="en-US" sz="3600" dirty="0" smtClean="0"/>
              <a:t>well-being</a:t>
            </a:r>
            <a:r>
              <a:rPr lang="en-US" sz="3600" dirty="0" smtClean="0"/>
              <a:t>, or the </a:t>
            </a:r>
            <a:r>
              <a:rPr lang="en-US" sz="3600" dirty="0" smtClean="0"/>
              <a:t>communities </a:t>
            </a:r>
            <a:br>
              <a:rPr lang="en-US" sz="3600" dirty="0" smtClean="0"/>
            </a:br>
            <a:r>
              <a:rPr lang="en-US" sz="3600" dirty="0" smtClean="0"/>
              <a:t>on </a:t>
            </a:r>
            <a:r>
              <a:rPr lang="en-US" sz="3600" dirty="0" smtClean="0"/>
              <a:t>which the producers </a:t>
            </a:r>
            <a:r>
              <a:rPr lang="en-US" sz="3600" dirty="0" smtClean="0"/>
              <a:t>and </a:t>
            </a:r>
            <a:r>
              <a:rPr lang="en-US" sz="3600" dirty="0" smtClean="0"/>
              <a:t>consumers </a:t>
            </a:r>
            <a:r>
              <a:rPr lang="en-US" sz="3600" dirty="0" smtClean="0"/>
              <a:t>depend</a:t>
            </a:r>
            <a:r>
              <a:rPr lang="en-US" sz="3600" dirty="0" smtClean="0"/>
              <a:t>. </a:t>
            </a:r>
            <a:endParaRPr lang="en-US" sz="3600" u="sng" dirty="0" smtClean="0"/>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34</a:t>
            </a:fld>
            <a:endParaRPr lang="en-US" dirty="0"/>
          </a:p>
        </p:txBody>
      </p:sp>
      <p:sp>
        <p:nvSpPr>
          <p:cNvPr id="5" name="Rectangle 4"/>
          <p:cNvSpPr/>
          <p:nvPr/>
        </p:nvSpPr>
        <p:spPr>
          <a:xfrm>
            <a:off x="7389763" y="6655257"/>
            <a:ext cx="1449436" cy="215444"/>
          </a:xfrm>
          <a:prstGeom prst="rect">
            <a:avLst/>
          </a:prstGeom>
        </p:spPr>
        <p:txBody>
          <a:bodyPr wrap="none">
            <a:spAutoFit/>
          </a:bodyPr>
          <a:lstStyle/>
          <a:p>
            <a:r>
              <a:rPr lang="en-US" sz="800" i="1" dirty="0" smtClean="0">
                <a:hlinkClick r:id="rId2"/>
              </a:rPr>
              <a:t>Source: www.dreamstime.com</a:t>
            </a:r>
            <a:endParaRPr lang="en-US" sz="800" i="1"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624057" y="5387365"/>
            <a:ext cx="2720480" cy="1511912"/>
          </a:xfrm>
          <a:prstGeom prst="rect">
            <a:avLst/>
          </a:prstGeom>
        </p:spPr>
      </p:pic>
    </p:spTree>
    <p:extLst>
      <p:ext uri="{BB962C8B-B14F-4D97-AF65-F5344CB8AC3E}">
        <p14:creationId xmlns:p14="http://schemas.microsoft.com/office/powerpoint/2010/main" val="367792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ADG &amp; WDA</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One of the top concerns of a meat-animal producer is </a:t>
            </a:r>
            <a:r>
              <a:rPr lang="en-US" dirty="0"/>
              <a:t>determining  live animal performance, </a:t>
            </a:r>
            <a:r>
              <a:rPr lang="en-US" dirty="0" smtClean="0"/>
              <a:t>carcass characteristics</a:t>
            </a:r>
            <a:r>
              <a:rPr lang="en-US" dirty="0"/>
              <a:t>, </a:t>
            </a:r>
            <a:r>
              <a:rPr lang="en-US" dirty="0" smtClean="0"/>
              <a:t>and profitability</a:t>
            </a:r>
            <a:r>
              <a:rPr lang="en-US" dirty="0"/>
              <a:t>. </a:t>
            </a:r>
            <a:endParaRPr lang="en-US" dirty="0" smtClean="0"/>
          </a:p>
          <a:p>
            <a:pPr lvl="1"/>
            <a:r>
              <a:rPr lang="en-US" dirty="0" smtClean="0"/>
              <a:t>A producer must be able to </a:t>
            </a:r>
            <a:r>
              <a:rPr lang="en-US" dirty="0" smtClean="0"/>
              <a:t>assess animals performance </a:t>
            </a:r>
            <a:r>
              <a:rPr lang="en-US" dirty="0" smtClean="0"/>
              <a:t>in order to maximize their ability to produce a top-quality product for a profitable return. </a:t>
            </a:r>
          </a:p>
          <a:p>
            <a:pPr lvl="1"/>
            <a:r>
              <a:rPr lang="en-US" dirty="0" smtClean="0"/>
              <a:t>Two major determinations of this are average daily gain (ADG) and weight per day of age (WDA). </a:t>
            </a:r>
          </a:p>
          <a:p>
            <a:r>
              <a:rPr lang="en-US" u="sng" dirty="0" smtClean="0"/>
              <a:t>Average daily gain (ADG)</a:t>
            </a:r>
            <a:r>
              <a:rPr lang="en-US" dirty="0" smtClean="0"/>
              <a:t> </a:t>
            </a:r>
            <a:r>
              <a:rPr lang="en-US" dirty="0"/>
              <a:t>is  the </a:t>
            </a:r>
            <a:r>
              <a:rPr lang="en-US" dirty="0" smtClean="0"/>
              <a:t>amount of weight </a:t>
            </a:r>
            <a:r>
              <a:rPr lang="en-US" dirty="0"/>
              <a:t>an animal has gained </a:t>
            </a:r>
            <a:r>
              <a:rPr lang="en-US" dirty="0" smtClean="0"/>
              <a:t>on average for each </a:t>
            </a:r>
            <a:r>
              <a:rPr lang="en-US" dirty="0"/>
              <a:t>day </a:t>
            </a:r>
            <a:r>
              <a:rPr lang="en-US" dirty="0" smtClean="0"/>
              <a:t>in given period of feeding. </a:t>
            </a:r>
          </a:p>
          <a:p>
            <a:pPr lvl="1"/>
            <a:r>
              <a:rPr lang="en-US" dirty="0"/>
              <a:t>The formula for ADG </a:t>
            </a:r>
            <a:r>
              <a:rPr lang="en-US" dirty="0" smtClean="0"/>
              <a:t>is: [weight gained] </a:t>
            </a:r>
            <a:r>
              <a:rPr lang="en-US" dirty="0"/>
              <a:t>÷ </a:t>
            </a:r>
            <a:r>
              <a:rPr lang="en-US" dirty="0" smtClean="0"/>
              <a:t>[number </a:t>
            </a:r>
            <a:r>
              <a:rPr lang="en-US" dirty="0"/>
              <a:t>of days on </a:t>
            </a:r>
            <a:r>
              <a:rPr lang="en-US" dirty="0" smtClean="0"/>
              <a:t>feed].</a:t>
            </a:r>
          </a:p>
          <a:p>
            <a:pPr lvl="1"/>
            <a:r>
              <a:rPr lang="en-US" dirty="0" smtClean="0"/>
              <a:t>For example, if a pig gained 200 lbs. in a period of 3 ½ months, their ADG would be [200 </a:t>
            </a:r>
            <a:r>
              <a:rPr lang="en-US" dirty="0" err="1" smtClean="0"/>
              <a:t>lbs</a:t>
            </a:r>
            <a:r>
              <a:rPr lang="en-US" dirty="0" smtClean="0"/>
              <a:t>] ÷ [100 days] = 2 lbs. per day.</a:t>
            </a:r>
          </a:p>
          <a:p>
            <a:r>
              <a:rPr lang="en-US" u="sng" dirty="0" smtClean="0"/>
              <a:t>Weight </a:t>
            </a:r>
            <a:r>
              <a:rPr lang="en-US" u="sng" dirty="0"/>
              <a:t>per day of age (WDA</a:t>
            </a:r>
            <a:r>
              <a:rPr lang="en-US" u="sng" dirty="0" smtClean="0"/>
              <a:t>)</a:t>
            </a:r>
            <a:r>
              <a:rPr lang="en-US" dirty="0" smtClean="0"/>
              <a:t> is simply the average amount of weight that an animal gained in each day of its life. </a:t>
            </a:r>
          </a:p>
          <a:p>
            <a:pPr lvl="1"/>
            <a:r>
              <a:rPr lang="en-US" dirty="0" smtClean="0"/>
              <a:t>The formula for </a:t>
            </a:r>
            <a:r>
              <a:rPr lang="en-US" dirty="0"/>
              <a:t>WDA </a:t>
            </a:r>
            <a:r>
              <a:rPr lang="en-US" dirty="0" smtClean="0"/>
              <a:t>is: [final </a:t>
            </a:r>
            <a:r>
              <a:rPr lang="en-US" dirty="0" smtClean="0"/>
              <a:t>weight – birth weight] </a:t>
            </a:r>
            <a:r>
              <a:rPr lang="en-US" dirty="0" smtClean="0"/>
              <a:t>÷ [age </a:t>
            </a:r>
            <a:r>
              <a:rPr lang="en-US" dirty="0"/>
              <a:t>in </a:t>
            </a:r>
            <a:r>
              <a:rPr lang="en-US" dirty="0" smtClean="0"/>
              <a:t>days]. </a:t>
            </a:r>
          </a:p>
          <a:p>
            <a:pPr lvl="1"/>
            <a:r>
              <a:rPr lang="en-US" dirty="0" smtClean="0"/>
              <a:t>For example, if a pig weighed 250 lbs</a:t>
            </a:r>
            <a:r>
              <a:rPr lang="en-US" dirty="0" smtClean="0"/>
              <a:t>., had a birth weight of 3 lbs., </a:t>
            </a:r>
            <a:r>
              <a:rPr lang="en-US" dirty="0" smtClean="0"/>
              <a:t>and was 150 days old, the WDA would be [</a:t>
            </a:r>
            <a:r>
              <a:rPr lang="en-US" dirty="0" smtClean="0"/>
              <a:t>250-3] </a:t>
            </a:r>
            <a:r>
              <a:rPr lang="en-US" dirty="0"/>
              <a:t>÷ </a:t>
            </a:r>
            <a:r>
              <a:rPr lang="en-US" dirty="0" smtClean="0"/>
              <a:t>[150] = </a:t>
            </a:r>
            <a:r>
              <a:rPr lang="en-US" dirty="0" smtClean="0"/>
              <a:t>1.65 </a:t>
            </a:r>
            <a:r>
              <a:rPr lang="en-US" dirty="0" smtClean="0"/>
              <a:t>lbs. per day. </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4</a:t>
            </a:fld>
            <a:endParaRPr lang="en-US" dirty="0"/>
          </a:p>
        </p:txBody>
      </p:sp>
    </p:spTree>
    <p:extLst>
      <p:ext uri="{BB962C8B-B14F-4D97-AF65-F5344CB8AC3E}">
        <p14:creationId xmlns:p14="http://schemas.microsoft.com/office/powerpoint/2010/main" val="31085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to Weight &amp; Tissue Composition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 order for meat-animal producers to be profitable, they must understand </a:t>
            </a:r>
            <a:r>
              <a:rPr lang="en-US" dirty="0" smtClean="0"/>
              <a:t>the </a:t>
            </a:r>
            <a:r>
              <a:rPr lang="en-US" dirty="0" smtClean="0"/>
              <a:t>changes that occur as an animal matures and gains weight. </a:t>
            </a:r>
          </a:p>
          <a:p>
            <a:pPr lvl="1"/>
            <a:r>
              <a:rPr lang="en-US" sz="3600" dirty="0" smtClean="0"/>
              <a:t>Body </a:t>
            </a:r>
            <a:r>
              <a:rPr lang="en-US" sz="3600" dirty="0" smtClean="0"/>
              <a:t>composition in meat animals changes as the animal matures. </a:t>
            </a:r>
          </a:p>
          <a:p>
            <a:pPr lvl="1"/>
            <a:r>
              <a:rPr lang="en-US" sz="3600" dirty="0" smtClean="0"/>
              <a:t>Between conception and birth (</a:t>
            </a:r>
            <a:r>
              <a:rPr lang="en-US" sz="3600" u="sng" dirty="0" smtClean="0"/>
              <a:t>pre-natal</a:t>
            </a:r>
            <a:r>
              <a:rPr lang="en-US" sz="3600" dirty="0" smtClean="0"/>
              <a:t>), most of the growth in muscle tissue occurs because of </a:t>
            </a:r>
            <a:r>
              <a:rPr lang="en-US" sz="3600" u="sng" dirty="0" smtClean="0"/>
              <a:t>hyperplasia</a:t>
            </a:r>
            <a:r>
              <a:rPr lang="en-US" sz="3600" dirty="0" smtClean="0"/>
              <a:t>, or the increase in cell numbers due to mitosis (cell division). </a:t>
            </a:r>
          </a:p>
          <a:p>
            <a:pPr lvl="1"/>
            <a:r>
              <a:rPr lang="en-US" sz="3600" dirty="0" smtClean="0"/>
              <a:t>However, most </a:t>
            </a:r>
            <a:r>
              <a:rPr lang="en-US" sz="3600" u="sng" dirty="0" smtClean="0"/>
              <a:t>post-natal</a:t>
            </a:r>
            <a:r>
              <a:rPr lang="en-US" sz="3600" dirty="0" smtClean="0"/>
              <a:t> (after birth) growth in muscle tissue occurs because of </a:t>
            </a:r>
            <a:r>
              <a:rPr lang="en-US" sz="3600" u="sng" dirty="0" smtClean="0"/>
              <a:t>hypertrophy</a:t>
            </a:r>
            <a:r>
              <a:rPr lang="en-US" sz="3600" dirty="0" smtClean="0"/>
              <a:t>, or the increase in cell size. </a:t>
            </a:r>
          </a:p>
          <a:p>
            <a:pPr lvl="1"/>
            <a:r>
              <a:rPr lang="en-US" sz="3600" dirty="0" smtClean="0"/>
              <a:t>In most meat animals, the muscle fiber formation is completed by birth, and almost all growth in muscle tissue is due to hypertrophy. </a:t>
            </a:r>
          </a:p>
          <a:p>
            <a:r>
              <a:rPr lang="en-US" dirty="0" smtClean="0"/>
              <a:t>After birth, the rate at which an animal </a:t>
            </a:r>
            <a:br>
              <a:rPr lang="en-US" dirty="0" smtClean="0"/>
            </a:br>
            <a:r>
              <a:rPr lang="en-US" dirty="0" smtClean="0"/>
              <a:t>gains weight will initially increase as </a:t>
            </a:r>
            <a:br>
              <a:rPr lang="en-US" dirty="0" smtClean="0"/>
            </a:br>
            <a:r>
              <a:rPr lang="en-US" dirty="0" smtClean="0"/>
              <a:t>time passes. </a:t>
            </a:r>
          </a:p>
          <a:p>
            <a:pPr lvl="1"/>
            <a:r>
              <a:rPr lang="en-US" sz="3600" dirty="0" smtClean="0"/>
              <a:t>However, this increase in the rate of weight </a:t>
            </a:r>
            <a:br>
              <a:rPr lang="en-US" sz="3600" dirty="0" smtClean="0"/>
            </a:br>
            <a:r>
              <a:rPr lang="en-US" sz="3600" dirty="0" smtClean="0"/>
              <a:t>gain will eventually stop and the amount of </a:t>
            </a:r>
            <a:br>
              <a:rPr lang="en-US" sz="3600" dirty="0" smtClean="0"/>
            </a:br>
            <a:r>
              <a:rPr lang="en-US" sz="3600" dirty="0" smtClean="0"/>
              <a:t>weight gained per day will decrease as time </a:t>
            </a:r>
            <a:br>
              <a:rPr lang="en-US" sz="3600" dirty="0" smtClean="0"/>
            </a:br>
            <a:r>
              <a:rPr lang="en-US" sz="3600" dirty="0" smtClean="0"/>
              <a:t>goes on. </a:t>
            </a:r>
          </a:p>
          <a:p>
            <a:pPr lvl="1"/>
            <a:r>
              <a:rPr lang="en-US" sz="3600" dirty="0" smtClean="0"/>
              <a:t>The changes to the rate of weight gained </a:t>
            </a:r>
            <a:br>
              <a:rPr lang="en-US" sz="3600" dirty="0" smtClean="0"/>
            </a:br>
            <a:r>
              <a:rPr lang="en-US" sz="3600" dirty="0" smtClean="0"/>
              <a:t>per day can be graphed to create what is </a:t>
            </a:r>
            <a:br>
              <a:rPr lang="en-US" sz="3600" dirty="0" smtClean="0"/>
            </a:br>
            <a:r>
              <a:rPr lang="en-US" sz="3600" dirty="0" smtClean="0"/>
              <a:t>called the </a:t>
            </a:r>
            <a:r>
              <a:rPr lang="en-US" sz="3600" u="sng" dirty="0" smtClean="0"/>
              <a:t>sigmoid-shaped growth curve</a:t>
            </a:r>
            <a:r>
              <a:rPr lang="en-US" sz="3600" dirty="0" smtClean="0"/>
              <a:t>.</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5</a:t>
            </a:fld>
            <a:endParaRPr lang="en-US" dirty="0"/>
          </a:p>
        </p:txBody>
      </p:sp>
      <p:pic>
        <p:nvPicPr>
          <p:cNvPr id="8" name="Picture 7"/>
          <p:cNvPicPr>
            <a:picLocks noChangeAspect="1"/>
          </p:cNvPicPr>
          <p:nvPr/>
        </p:nvPicPr>
        <p:blipFill>
          <a:blip r:embed="rId2"/>
          <a:stretch>
            <a:fillRect/>
          </a:stretch>
        </p:blipFill>
        <p:spPr>
          <a:xfrm>
            <a:off x="5410200" y="3767137"/>
            <a:ext cx="3705225" cy="3038475"/>
          </a:xfrm>
          <a:prstGeom prst="rect">
            <a:avLst/>
          </a:prstGeom>
          <a:ln>
            <a:noFill/>
          </a:ln>
          <a:effectLst>
            <a:outerShdw blurRad="190500" algn="tl" rotWithShape="0">
              <a:srgbClr val="000000">
                <a:alpha val="70000"/>
              </a:srgbClr>
            </a:outerShdw>
          </a:effectLst>
        </p:spPr>
      </p:pic>
      <p:sp>
        <p:nvSpPr>
          <p:cNvPr id="9" name="Rectangle 8"/>
          <p:cNvSpPr/>
          <p:nvPr/>
        </p:nvSpPr>
        <p:spPr>
          <a:xfrm>
            <a:off x="3184911" y="6495484"/>
            <a:ext cx="222528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canadiansmallflockers.blogspot.com</a:t>
            </a:r>
            <a:endParaRPr lang="en-US" sz="800" i="1" dirty="0"/>
          </a:p>
        </p:txBody>
      </p:sp>
    </p:spTree>
    <p:extLst>
      <p:ext uri="{BB962C8B-B14F-4D97-AF65-F5344CB8AC3E}">
        <p14:creationId xmlns:p14="http://schemas.microsoft.com/office/powerpoint/2010/main" val="368561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Sigmoid Growth Curves</a:t>
            </a:r>
            <a:endParaRPr lang="en-US" dirty="0"/>
          </a:p>
        </p:txBody>
      </p:sp>
      <p:sp>
        <p:nvSpPr>
          <p:cNvPr id="3" name="Content Placeholder 2"/>
          <p:cNvSpPr>
            <a:spLocks noGrp="1"/>
          </p:cNvSpPr>
          <p:nvPr>
            <p:ph idx="1"/>
          </p:nvPr>
        </p:nvSpPr>
        <p:spPr>
          <a:xfrm>
            <a:off x="304801" y="1066800"/>
            <a:ext cx="5762624" cy="5334000"/>
          </a:xfrm>
        </p:spPr>
        <p:txBody>
          <a:bodyPr>
            <a:normAutofit fontScale="77500" lnSpcReduction="20000"/>
          </a:bodyPr>
          <a:lstStyle/>
          <a:p>
            <a:r>
              <a:rPr lang="en-US" dirty="0" smtClean="0"/>
              <a:t>The point on a sigmoid growth curve at which the gains in body weight begin to decrease is known as the </a:t>
            </a:r>
            <a:r>
              <a:rPr lang="en-US" u="sng" dirty="0" smtClean="0"/>
              <a:t>point of inflection</a:t>
            </a:r>
            <a:r>
              <a:rPr lang="en-US" dirty="0" smtClean="0"/>
              <a:t>. </a:t>
            </a:r>
          </a:p>
          <a:p>
            <a:pPr lvl="1"/>
            <a:r>
              <a:rPr lang="en-US" dirty="0" smtClean="0"/>
              <a:t>The point of inflection is where the rate of weight change is most rapid. </a:t>
            </a:r>
          </a:p>
          <a:p>
            <a:pPr lvl="1"/>
            <a:r>
              <a:rPr lang="en-US" dirty="0" smtClean="0"/>
              <a:t>The inflection point typically occurs at same time as puberty of the animal. </a:t>
            </a:r>
          </a:p>
          <a:p>
            <a:r>
              <a:rPr lang="en-US" dirty="0" smtClean="0"/>
              <a:t>The rate of weight change can be different even among animals of the same species. </a:t>
            </a:r>
          </a:p>
          <a:p>
            <a:pPr lvl="1"/>
            <a:r>
              <a:rPr lang="en-US" dirty="0" smtClean="0"/>
              <a:t>Differences in the rate of growth have major economic implications. </a:t>
            </a:r>
          </a:p>
          <a:p>
            <a:pPr lvl="1"/>
            <a:r>
              <a:rPr lang="en-US" dirty="0" smtClean="0"/>
              <a:t>The faster an animal can reach a </a:t>
            </a:r>
            <a:r>
              <a:rPr lang="en-US" u="sng" dirty="0" smtClean="0"/>
              <a:t>market weight </a:t>
            </a:r>
            <a:r>
              <a:rPr lang="en-US" dirty="0" smtClean="0"/>
              <a:t>(the weight at which an animal can be sold for meat), the more profitable that animal tends to be. </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5953125" y="3571875"/>
            <a:ext cx="2924175" cy="2809875"/>
          </a:xfrm>
          <a:prstGeom prst="rect">
            <a:avLst/>
          </a:prstGeom>
        </p:spPr>
      </p:pic>
      <p:pic>
        <p:nvPicPr>
          <p:cNvPr id="6" name="Picture 5"/>
          <p:cNvPicPr>
            <a:picLocks noChangeAspect="1"/>
          </p:cNvPicPr>
          <p:nvPr/>
        </p:nvPicPr>
        <p:blipFill>
          <a:blip r:embed="rId3"/>
          <a:stretch>
            <a:fillRect/>
          </a:stretch>
        </p:blipFill>
        <p:spPr>
          <a:xfrm>
            <a:off x="5943600" y="304799"/>
            <a:ext cx="2686050" cy="2828925"/>
          </a:xfrm>
          <a:prstGeom prst="rect">
            <a:avLst/>
          </a:prstGeom>
        </p:spPr>
      </p:pic>
      <p:sp>
        <p:nvSpPr>
          <p:cNvPr id="7" name="Rectangle 6"/>
          <p:cNvSpPr/>
          <p:nvPr/>
        </p:nvSpPr>
        <p:spPr>
          <a:xfrm>
            <a:off x="5943600" y="6305134"/>
            <a:ext cx="2686050" cy="338554"/>
          </a:xfrm>
          <a:prstGeom prst="rect">
            <a:avLst/>
          </a:prstGeom>
        </p:spPr>
        <p:txBody>
          <a:bodyPr wrap="square">
            <a:spAutoFit/>
          </a:bodyPr>
          <a:lstStyle/>
          <a:p>
            <a:r>
              <a:rPr lang="en-US" sz="800" b="1" dirty="0" smtClean="0">
                <a:solidFill>
                  <a:srgbClr val="333333"/>
                </a:solidFill>
                <a:latin typeface="Arial" panose="020B0604020202020204" pitchFamily="34" charset="0"/>
              </a:rPr>
              <a:t>Source: The </a:t>
            </a:r>
            <a:r>
              <a:rPr lang="en-US" sz="800" b="1" dirty="0">
                <a:solidFill>
                  <a:srgbClr val="333333"/>
                </a:solidFill>
                <a:latin typeface="Arial" panose="020B0604020202020204" pitchFamily="34" charset="0"/>
              </a:rPr>
              <a:t>Science of Meat Quality</a:t>
            </a:r>
          </a:p>
          <a:p>
            <a:r>
              <a:rPr lang="en-US" sz="800" dirty="0">
                <a:solidFill>
                  <a:srgbClr val="333333"/>
                </a:solidFill>
                <a:latin typeface="Arial" panose="020B0604020202020204" pitchFamily="34" charset="0"/>
              </a:rPr>
              <a:t>edited by Chris R. </a:t>
            </a:r>
            <a:r>
              <a:rPr lang="en-US" sz="800" dirty="0" err="1">
                <a:solidFill>
                  <a:srgbClr val="333333"/>
                </a:solidFill>
                <a:latin typeface="Arial" panose="020B0604020202020204" pitchFamily="34" charset="0"/>
              </a:rPr>
              <a:t>Kerth</a:t>
            </a:r>
            <a:endParaRPr lang="en-US" sz="800" dirty="0"/>
          </a:p>
        </p:txBody>
      </p:sp>
    </p:spTree>
    <p:extLst>
      <p:ext uri="{BB962C8B-B14F-4D97-AF65-F5344CB8AC3E}">
        <p14:creationId xmlns:p14="http://schemas.microsoft.com/office/powerpoint/2010/main" val="190377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Growth Factors</a:t>
            </a:r>
            <a:endParaRPr lang="en-US" dirty="0"/>
          </a:p>
        </p:txBody>
      </p:sp>
      <p:sp>
        <p:nvSpPr>
          <p:cNvPr id="3" name="Content Placeholder 2"/>
          <p:cNvSpPr>
            <a:spLocks noGrp="1"/>
          </p:cNvSpPr>
          <p:nvPr>
            <p:ph idx="1"/>
          </p:nvPr>
        </p:nvSpPr>
        <p:spPr>
          <a:xfrm>
            <a:off x="304801" y="1066800"/>
            <a:ext cx="6096000" cy="5334000"/>
          </a:xfrm>
        </p:spPr>
        <p:txBody>
          <a:bodyPr>
            <a:normAutofit fontScale="70000" lnSpcReduction="20000"/>
          </a:bodyPr>
          <a:lstStyle/>
          <a:p>
            <a:r>
              <a:rPr lang="en-US" dirty="0" smtClean="0"/>
              <a:t>As meat animals grow and mature, their different bodily tissues grow at different rates. </a:t>
            </a:r>
          </a:p>
          <a:p>
            <a:pPr lvl="1"/>
            <a:r>
              <a:rPr lang="en-US" dirty="0" smtClean="0"/>
              <a:t>While the growth in bone tissue will level off shortly after the point of inflection (puberty), muscle tissue will continue to be added (but at a decreasing rate). </a:t>
            </a:r>
          </a:p>
          <a:p>
            <a:r>
              <a:rPr lang="en-US" dirty="0" smtClean="0"/>
              <a:t>Fat will continue to grow on the animal’s body at an increasing rate until maturity. </a:t>
            </a:r>
          </a:p>
          <a:p>
            <a:pPr lvl="1"/>
            <a:r>
              <a:rPr lang="en-US" dirty="0" smtClean="0"/>
              <a:t>This is important because it affects the marbling of the meat, which has a major impact on the flavor and texture of the meat. </a:t>
            </a:r>
          </a:p>
          <a:p>
            <a:pPr lvl="1"/>
            <a:r>
              <a:rPr lang="en-US" dirty="0" smtClean="0"/>
              <a:t>For most meat animals, slaughter should occur when a enough fat has been acquired to ensure high meat quality. </a:t>
            </a:r>
          </a:p>
          <a:p>
            <a:r>
              <a:rPr lang="en-US" dirty="0" smtClean="0"/>
              <a:t>Gender and castration can also have a major impact on tissue growth. </a:t>
            </a:r>
          </a:p>
          <a:p>
            <a:pPr lvl="1"/>
            <a:r>
              <a:rPr lang="en-US" dirty="0" smtClean="0"/>
              <a:t>A castrated male will not grow as large, but it will reach maturity more quickly.</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7</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172200" y="252411"/>
            <a:ext cx="2766410" cy="2947989"/>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blip>
          <a:srcRect l="3025"/>
          <a:stretch/>
        </p:blipFill>
        <p:spPr>
          <a:xfrm>
            <a:off x="6250404" y="3505200"/>
            <a:ext cx="2743353" cy="2867025"/>
          </a:xfrm>
          <a:prstGeom prst="rect">
            <a:avLst/>
          </a:prstGeom>
        </p:spPr>
      </p:pic>
      <p:sp>
        <p:nvSpPr>
          <p:cNvPr id="8" name="Rectangle 7"/>
          <p:cNvSpPr/>
          <p:nvPr/>
        </p:nvSpPr>
        <p:spPr>
          <a:xfrm>
            <a:off x="7086600" y="6400800"/>
            <a:ext cx="2686050" cy="338554"/>
          </a:xfrm>
          <a:prstGeom prst="rect">
            <a:avLst/>
          </a:prstGeom>
        </p:spPr>
        <p:txBody>
          <a:bodyPr wrap="square">
            <a:spAutoFit/>
          </a:bodyPr>
          <a:lstStyle/>
          <a:p>
            <a:r>
              <a:rPr lang="en-US" sz="800" b="1" dirty="0" smtClean="0">
                <a:solidFill>
                  <a:srgbClr val="333333"/>
                </a:solidFill>
                <a:latin typeface="Arial" panose="020B0604020202020204" pitchFamily="34" charset="0"/>
              </a:rPr>
              <a:t>Source: The </a:t>
            </a:r>
            <a:r>
              <a:rPr lang="en-US" sz="800" b="1" dirty="0">
                <a:solidFill>
                  <a:srgbClr val="333333"/>
                </a:solidFill>
                <a:latin typeface="Arial" panose="020B0604020202020204" pitchFamily="34" charset="0"/>
              </a:rPr>
              <a:t>Science of Meat Quality</a:t>
            </a:r>
          </a:p>
          <a:p>
            <a:r>
              <a:rPr lang="en-US" sz="800" dirty="0">
                <a:solidFill>
                  <a:srgbClr val="333333"/>
                </a:solidFill>
                <a:latin typeface="Arial" panose="020B0604020202020204" pitchFamily="34" charset="0"/>
              </a:rPr>
              <a:t>edited by Chris R. </a:t>
            </a:r>
            <a:r>
              <a:rPr lang="en-US" sz="800" dirty="0" err="1">
                <a:solidFill>
                  <a:srgbClr val="333333"/>
                </a:solidFill>
                <a:latin typeface="Arial" panose="020B0604020202020204" pitchFamily="34" charset="0"/>
              </a:rPr>
              <a:t>Kerth</a:t>
            </a:r>
            <a:endParaRPr lang="en-US" sz="800" dirty="0"/>
          </a:p>
        </p:txBody>
      </p:sp>
    </p:spTree>
    <p:extLst>
      <p:ext uri="{BB962C8B-B14F-4D97-AF65-F5344CB8AC3E}">
        <p14:creationId xmlns:p14="http://schemas.microsoft.com/office/powerpoint/2010/main" val="192338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Castration</a:t>
            </a:r>
            <a:endParaRPr lang="en-US" dirty="0"/>
          </a:p>
        </p:txBody>
      </p:sp>
      <p:sp>
        <p:nvSpPr>
          <p:cNvPr id="3" name="Content Placeholder 2"/>
          <p:cNvSpPr>
            <a:spLocks noGrp="1"/>
          </p:cNvSpPr>
          <p:nvPr>
            <p:ph idx="1"/>
          </p:nvPr>
        </p:nvSpPr>
        <p:spPr>
          <a:xfrm>
            <a:off x="304800" y="1066800"/>
            <a:ext cx="8534399" cy="5734052"/>
          </a:xfrm>
        </p:spPr>
        <p:txBody>
          <a:bodyPr>
            <a:normAutofit fontScale="55000" lnSpcReduction="20000"/>
          </a:bodyPr>
          <a:lstStyle/>
          <a:p>
            <a:r>
              <a:rPr lang="en-US" dirty="0" smtClean="0"/>
              <a:t>While castrated animals may not grow as large as intact males, there are many benefits to castration, including: </a:t>
            </a:r>
          </a:p>
          <a:p>
            <a:pPr lvl="1"/>
            <a:r>
              <a:rPr lang="en-US" sz="3600" u="sng" dirty="0" smtClean="0"/>
              <a:t>Safety</a:t>
            </a:r>
            <a:r>
              <a:rPr lang="en-US" sz="3600" dirty="0" smtClean="0"/>
              <a:t>: intact males are more likely to be aggressive. </a:t>
            </a:r>
          </a:p>
          <a:p>
            <a:pPr lvl="1"/>
            <a:r>
              <a:rPr lang="en-US" sz="3600" u="sng" dirty="0" smtClean="0"/>
              <a:t>Meat Quality</a:t>
            </a:r>
            <a:r>
              <a:rPr lang="en-US" sz="3600" dirty="0" smtClean="0"/>
              <a:t>: bulls </a:t>
            </a:r>
            <a:r>
              <a:rPr lang="en-US" sz="3600" dirty="0" smtClean="0"/>
              <a:t>have </a:t>
            </a:r>
            <a:r>
              <a:rPr lang="en-US" sz="3600" dirty="0" smtClean="0"/>
              <a:t>more muscle and less fat, resulting in meat that is tougher and less flavorful. </a:t>
            </a:r>
          </a:p>
          <a:p>
            <a:pPr lvl="1"/>
            <a:r>
              <a:rPr lang="en-US" sz="3600" u="sng" dirty="0" smtClean="0"/>
              <a:t>Economics</a:t>
            </a:r>
            <a:r>
              <a:rPr lang="en-US" sz="3600" dirty="0" smtClean="0"/>
              <a:t>: the meat of castrated animals tends to be sold for higher </a:t>
            </a:r>
            <a:r>
              <a:rPr lang="en-US" sz="3600" dirty="0"/>
              <a:t>prices </a:t>
            </a:r>
            <a:r>
              <a:rPr lang="en-US" sz="3600" dirty="0" smtClean="0"/>
              <a:t>(</a:t>
            </a:r>
            <a:r>
              <a:rPr lang="en-US" sz="3600" i="1" dirty="0" smtClean="0"/>
              <a:t>in </a:t>
            </a:r>
            <a:r>
              <a:rPr lang="en-US" sz="3600" i="1" dirty="0"/>
              <a:t>North America; beef production based on bulls is the norm in most other </a:t>
            </a:r>
            <a:r>
              <a:rPr lang="en-US" sz="3600" i="1" dirty="0" smtClean="0"/>
              <a:t>countries</a:t>
            </a:r>
            <a:r>
              <a:rPr lang="en-US" sz="3600" dirty="0" smtClean="0"/>
              <a:t>). </a:t>
            </a:r>
            <a:endParaRPr lang="en-US" sz="3600" dirty="0" smtClean="0"/>
          </a:p>
          <a:p>
            <a:r>
              <a:rPr lang="en-US" dirty="0" smtClean="0"/>
              <a:t>Anabolic implants can be used to offset reductions in muscle gain due to castration. </a:t>
            </a:r>
          </a:p>
          <a:p>
            <a:pPr lvl="1"/>
            <a:r>
              <a:rPr lang="en-US" sz="3600" u="sng" dirty="0"/>
              <a:t>Anabolic </a:t>
            </a:r>
            <a:r>
              <a:rPr lang="en-US" sz="3600" u="sng" dirty="0" smtClean="0"/>
              <a:t>implants</a:t>
            </a:r>
            <a:r>
              <a:rPr lang="en-US" sz="3600" dirty="0" smtClean="0"/>
              <a:t> are pellets that contain steroids and are placed under the skin of the animal </a:t>
            </a:r>
            <a:r>
              <a:rPr lang="en-US" sz="3600" dirty="0" smtClean="0"/>
              <a:t>(on the backside of </a:t>
            </a:r>
            <a:r>
              <a:rPr lang="en-US" sz="3600" dirty="0" smtClean="0"/>
              <a:t>the ear). </a:t>
            </a:r>
          </a:p>
          <a:p>
            <a:pPr lvl="1"/>
            <a:r>
              <a:rPr lang="en-US" sz="3600" dirty="0" smtClean="0"/>
              <a:t>These implants can result in up to a 30% increase in growth and up to a 10% increase in feed efficiency. </a:t>
            </a:r>
          </a:p>
          <a:p>
            <a:pPr lvl="1"/>
            <a:r>
              <a:rPr lang="en-US" sz="3600" dirty="0" smtClean="0"/>
              <a:t>The steroids found in anabolic implants mimic </a:t>
            </a:r>
            <a:r>
              <a:rPr lang="en-US" sz="3600" dirty="0" smtClean="0"/>
              <a:t> the hormones </a:t>
            </a:r>
            <a:r>
              <a:rPr lang="en-US" sz="3600" dirty="0" smtClean="0"/>
              <a:t>that would have been </a:t>
            </a:r>
            <a:r>
              <a:rPr lang="en-US" sz="3600" dirty="0" smtClean="0"/>
              <a:t>produced </a:t>
            </a:r>
            <a:r>
              <a:rPr lang="en-US" sz="3600" dirty="0" smtClean="0"/>
              <a:t>by the </a:t>
            </a:r>
            <a:r>
              <a:rPr lang="en-US" sz="3600" dirty="0" smtClean="0"/>
              <a:t>testes </a:t>
            </a:r>
            <a:r>
              <a:rPr lang="en-US" sz="3600" dirty="0" smtClean="0"/>
              <a:t>of the animal. </a:t>
            </a:r>
          </a:p>
          <a:p>
            <a:pPr lvl="1"/>
            <a:r>
              <a:rPr lang="en-US" sz="3600" dirty="0" smtClean="0"/>
              <a:t>The meat of animals treated with anabolic </a:t>
            </a:r>
            <a:r>
              <a:rPr lang="en-US" sz="3600" dirty="0" smtClean="0"/>
              <a:t/>
            </a:r>
            <a:br>
              <a:rPr lang="en-US" sz="3600" dirty="0" smtClean="0"/>
            </a:br>
            <a:r>
              <a:rPr lang="en-US" sz="3600" dirty="0" smtClean="0"/>
              <a:t>implants has </a:t>
            </a:r>
            <a:r>
              <a:rPr lang="en-US" sz="3600" dirty="0" smtClean="0"/>
              <a:t>little to no increase in the </a:t>
            </a:r>
            <a:br>
              <a:rPr lang="en-US" sz="3600" dirty="0" smtClean="0"/>
            </a:br>
            <a:r>
              <a:rPr lang="en-US" sz="3600" dirty="0" smtClean="0"/>
              <a:t>amount of hormone levels.</a:t>
            </a:r>
          </a:p>
          <a:p>
            <a:pPr lvl="1"/>
            <a:r>
              <a:rPr lang="en-US" sz="3600" dirty="0" smtClean="0"/>
              <a:t>Typically implants </a:t>
            </a:r>
            <a:r>
              <a:rPr lang="en-US" sz="3600" dirty="0" smtClean="0"/>
              <a:t>contain a testosterone-like </a:t>
            </a:r>
            <a:br>
              <a:rPr lang="en-US" sz="3600" dirty="0" smtClean="0"/>
            </a:br>
            <a:r>
              <a:rPr lang="en-US" sz="3600" dirty="0" smtClean="0"/>
              <a:t>hormone and estradiol </a:t>
            </a:r>
            <a:r>
              <a:rPr lang="en-US" sz="3600" dirty="0" smtClean="0"/>
              <a:t>to promote the growth </a:t>
            </a:r>
            <a:r>
              <a:rPr lang="en-US" sz="3600" dirty="0" smtClean="0"/>
              <a:t/>
            </a:r>
            <a:br>
              <a:rPr lang="en-US" sz="3600" dirty="0" smtClean="0"/>
            </a:br>
            <a:r>
              <a:rPr lang="en-US" sz="3600" dirty="0" smtClean="0"/>
              <a:t>of </a:t>
            </a:r>
            <a:r>
              <a:rPr lang="en-US" sz="3600" dirty="0" smtClean="0"/>
              <a:t>the animal. </a:t>
            </a:r>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8</a:t>
            </a:fld>
            <a:endParaRPr lang="en-US" dirty="0"/>
          </a:p>
        </p:txBody>
      </p:sp>
      <p:sp>
        <p:nvSpPr>
          <p:cNvPr id="6" name="Rectangle 5"/>
          <p:cNvSpPr/>
          <p:nvPr/>
        </p:nvSpPr>
        <p:spPr>
          <a:xfrm>
            <a:off x="2590799" y="6462713"/>
            <a:ext cx="2971800" cy="215444"/>
          </a:xfrm>
          <a:prstGeom prst="rect">
            <a:avLst/>
          </a:prstGeom>
        </p:spPr>
        <p:txBody>
          <a:bodyPr wrap="square">
            <a:spAutoFit/>
          </a:bodyPr>
          <a:lstStyle/>
          <a:p>
            <a:r>
              <a:rPr lang="en-US" sz="800" i="1" dirty="0" smtClean="0"/>
              <a:t>Source: http</a:t>
            </a:r>
            <a:r>
              <a:rPr lang="en-US" sz="800" i="1" dirty="0"/>
              <a:t>://www2.ca.uky.edu/agc/pubs/asc/asc25/asc25.pdf</a:t>
            </a:r>
          </a:p>
        </p:txBody>
      </p:sp>
      <p:pic>
        <p:nvPicPr>
          <p:cNvPr id="7" name="Picture 6"/>
          <p:cNvPicPr>
            <a:picLocks noChangeAspect="1"/>
          </p:cNvPicPr>
          <p:nvPr/>
        </p:nvPicPr>
        <p:blipFill rotWithShape="1">
          <a:blip r:embed="rId2"/>
          <a:srcRect r="2540" b="4193"/>
          <a:stretch/>
        </p:blipFill>
        <p:spPr>
          <a:xfrm>
            <a:off x="6205611" y="4842022"/>
            <a:ext cx="2490788" cy="19588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864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Beta-agonists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Beta-agonists can also be used to improve the growth and efficiency of meat animals. </a:t>
            </a:r>
          </a:p>
          <a:p>
            <a:pPr lvl="1"/>
            <a:r>
              <a:rPr lang="en-US" u="sng" dirty="0" smtClean="0"/>
              <a:t>Beta-agonists</a:t>
            </a:r>
            <a:r>
              <a:rPr lang="en-US" dirty="0" smtClean="0"/>
              <a:t> stimulate the bodies of cattle and pigs to utilize the feed they consume more for meat production and less for the production of fat. </a:t>
            </a:r>
          </a:p>
          <a:p>
            <a:r>
              <a:rPr lang="en-US" dirty="0" smtClean="0"/>
              <a:t>Often beta-agonists are used in the last few weeks before the animal reaches its market weight due to the decline in the rate at which muscle is produced by the animal’s body. </a:t>
            </a:r>
          </a:p>
          <a:p>
            <a:pPr lvl="1"/>
            <a:r>
              <a:rPr lang="en-US" dirty="0" smtClean="0"/>
              <a:t>This allows the animal to produce more meat that is leaner without needing any additional feed. </a:t>
            </a:r>
          </a:p>
          <a:p>
            <a:pPr lvl="1"/>
            <a:r>
              <a:rPr lang="en-US" dirty="0" smtClean="0"/>
              <a:t>The beta-agonist compounds break down quickly in the animal’s body and will be excreted before the animal is harvested for meat. </a:t>
            </a:r>
          </a:p>
          <a:p>
            <a:r>
              <a:rPr lang="en-US" dirty="0" smtClean="0"/>
              <a:t>The use of anabolic implants and beta-agonists can result in a more efficient animal that produces more saleable food using fewer resources. </a:t>
            </a:r>
          </a:p>
          <a:p>
            <a:pPr lvl="1"/>
            <a:r>
              <a:rPr lang="en-US" dirty="0" smtClean="0"/>
              <a:t>Beta-agonists can increase the average daily gain of cattle by 10-30% and of swine by up to 10%. </a:t>
            </a:r>
          </a:p>
          <a:p>
            <a:pPr lvl="1"/>
            <a:r>
              <a:rPr lang="en-US" dirty="0" smtClean="0"/>
              <a:t>Beta-agonists can also reduce the carcass fatness of cattle by up to 30% and of swine by up to 10%. </a:t>
            </a:r>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9</a:t>
            </a:fld>
            <a:endParaRPr lang="en-US" dirty="0"/>
          </a:p>
        </p:txBody>
      </p:sp>
    </p:spTree>
    <p:extLst>
      <p:ext uri="{BB962C8B-B14F-4D97-AF65-F5344CB8AC3E}">
        <p14:creationId xmlns:p14="http://schemas.microsoft.com/office/powerpoint/2010/main" val="408683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53AA20-4B5D-49AF-879B-967C234CE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4740</Words>
  <Application>Microsoft Office PowerPoint</Application>
  <PresentationFormat>On-screen Show (4:3)</PresentationFormat>
  <Paragraphs>319</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vt:lpstr>
      <vt:lpstr>Corbel</vt:lpstr>
      <vt:lpstr>Palatino Linotype</vt:lpstr>
      <vt:lpstr>Basis</vt:lpstr>
      <vt:lpstr>Meat SCience</vt:lpstr>
      <vt:lpstr>Intro to Meat</vt:lpstr>
      <vt:lpstr>Animal Growth &amp; Composition</vt:lpstr>
      <vt:lpstr>ADG &amp; WDA</vt:lpstr>
      <vt:lpstr>Changes to Weight &amp; Tissue Composition</vt:lpstr>
      <vt:lpstr>Sigmoid Growth Curves</vt:lpstr>
      <vt:lpstr>Growth Factors</vt:lpstr>
      <vt:lpstr>Castration</vt:lpstr>
      <vt:lpstr>Beta-agonists</vt:lpstr>
      <vt:lpstr>Dressing Percentages</vt:lpstr>
      <vt:lpstr>Cutting Yields &amp; Losses</vt:lpstr>
      <vt:lpstr>PowerPoint Presentation</vt:lpstr>
      <vt:lpstr>PowerPoint Presentation</vt:lpstr>
      <vt:lpstr>Regulation of the Meat Industry</vt:lpstr>
      <vt:lpstr>Meat Production Regulation</vt:lpstr>
      <vt:lpstr>Meat Legislation</vt:lpstr>
      <vt:lpstr>USDA Inspection </vt:lpstr>
      <vt:lpstr>HMSA</vt:lpstr>
      <vt:lpstr>Facility Inspection</vt:lpstr>
      <vt:lpstr>Facility Inspection</vt:lpstr>
      <vt:lpstr>Facility Inspection</vt:lpstr>
      <vt:lpstr>Meat Grading</vt:lpstr>
      <vt:lpstr>Meat Grading</vt:lpstr>
      <vt:lpstr>Biological Determinants of Meat Quality</vt:lpstr>
      <vt:lpstr>Meat – a complete protein</vt:lpstr>
      <vt:lpstr>Amino Acids &amp; Fat Content</vt:lpstr>
      <vt:lpstr>Maillard Reaction</vt:lpstr>
      <vt:lpstr>Conversion of Muscle into Meat</vt:lpstr>
      <vt:lpstr>Tenderness of Meat = Quality of Meat</vt:lpstr>
      <vt:lpstr>Muscle; Actin &amp; Myosin</vt:lpstr>
      <vt:lpstr>Sliding Filament Model</vt:lpstr>
      <vt:lpstr>Contraction &amp; ATP  </vt:lpstr>
      <vt:lpstr>Contraction &amp; Calcium</vt:lpstr>
      <vt:lpstr>Ultimate Goals of Meat Production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Humane Meat Production</dc:title>
  <dc:creator/>
  <cp:lastModifiedBy/>
  <cp:revision>3</cp:revision>
  <dcterms:created xsi:type="dcterms:W3CDTF">2016-02-16T01:52:40Z</dcterms:created>
  <dcterms:modified xsi:type="dcterms:W3CDTF">2016-04-18T14:03:26Z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TC034605199991</vt:lpwstr>
  </property>
</Properties>
</file>