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9"/>
  </p:handout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7" autoAdjust="0"/>
    <p:restoredTop sz="94660"/>
  </p:normalViewPr>
  <p:slideViewPr>
    <p:cSldViewPr snapToGrid="0">
      <p:cViewPr varScale="1">
        <p:scale>
          <a:sx n="44" d="100"/>
          <a:sy n="44" d="100"/>
        </p:scale>
        <p:origin x="72"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267233-9C69-4637-9CA3-06A413FFD4E4}" type="datetimeFigureOut">
              <a:rPr lang="en-US" smtClean="0"/>
              <a:t>5/2/2014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8D1169-B104-4979-943E-33A63F05CBF4}" type="slidenum">
              <a:rPr lang="en-US" smtClean="0"/>
              <a:t>‹#›</a:t>
            </a:fld>
            <a:endParaRPr lang="en-US"/>
          </a:p>
        </p:txBody>
      </p:sp>
    </p:spTree>
    <p:extLst>
      <p:ext uri="{BB962C8B-B14F-4D97-AF65-F5344CB8AC3E}">
        <p14:creationId xmlns:p14="http://schemas.microsoft.com/office/powerpoint/2010/main" val="20622507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DFDAD98-92FA-470A-A6B3-D18239C3F9B0}" type="datetimeFigureOut">
              <a:rPr lang="en-US" smtClean="0"/>
              <a:t>5/2/2014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3B79C09-B3B7-4800-A1F1-24D392EB46EC}" type="slidenum">
              <a:rPr lang="en-US" smtClean="0"/>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42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DAD98-92FA-470A-A6B3-D18239C3F9B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292942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DAD98-92FA-470A-A6B3-D18239C3F9B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20486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9577" y="295701"/>
            <a:ext cx="8464171" cy="727881"/>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79577" y="1142999"/>
            <a:ext cx="8464171" cy="5271449"/>
          </a:xfrm>
        </p:spPr>
        <p:txBody>
          <a:bodyPr>
            <a:normAutofit/>
          </a:bodyPr>
          <a:lstStyle>
            <a:lvl1pPr>
              <a:spcBef>
                <a:spcPts val="1000"/>
              </a:spcBef>
              <a:defRPr sz="3200" b="1">
                <a:solidFill>
                  <a:schemeClr val="tx1"/>
                </a:solidFill>
              </a:defRPr>
            </a:lvl1pPr>
            <a:lvl2pPr>
              <a:defRPr sz="2800">
                <a:solidFill>
                  <a:schemeClr val="tx1"/>
                </a:solidFill>
              </a:defRPr>
            </a:lvl2pPr>
            <a:lvl3pPr>
              <a:defRPr sz="2400" i="1">
                <a:solidFill>
                  <a:schemeClr val="tx1"/>
                </a:solidFill>
              </a:defRPr>
            </a:lvl3pPr>
            <a:lvl4pPr>
              <a:defRPr sz="2000">
                <a:solidFill>
                  <a:schemeClr val="tx1"/>
                </a:solidFill>
              </a:defRPr>
            </a:lvl4pPr>
            <a:lvl5pPr>
              <a:defRPr sz="2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55893" y="6303840"/>
            <a:ext cx="2088107" cy="554160"/>
          </a:xfrm>
          <a:prstGeom prst="rect">
            <a:avLst/>
          </a:prstGeom>
        </p:spPr>
      </p:pic>
    </p:spTree>
    <p:extLst>
      <p:ext uri="{BB962C8B-B14F-4D97-AF65-F5344CB8AC3E}">
        <p14:creationId xmlns:p14="http://schemas.microsoft.com/office/powerpoint/2010/main" val="340817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DAD98-92FA-470A-A6B3-D18239C3F9B0}"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B79C09-B3B7-4800-A1F1-24D392EB46EC}" type="slidenum">
              <a:rPr lang="en-US" smtClean="0"/>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908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DAD98-92FA-470A-A6B3-D18239C3F9B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4056800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DAD98-92FA-470A-A6B3-D18239C3F9B0}" type="datetimeFigureOut">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11022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FDAD98-92FA-470A-A6B3-D18239C3F9B0}" type="datetimeFigureOut">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3862963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DAD98-92FA-470A-A6B3-D18239C3F9B0}" type="datetimeFigureOut">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281214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DAD98-92FA-470A-A6B3-D18239C3F9B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187905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DAD98-92FA-470A-A6B3-D18239C3F9B0}"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B79C09-B3B7-4800-A1F1-24D392EB46EC}" type="slidenum">
              <a:rPr lang="en-US" smtClean="0"/>
              <a:t>‹#›</a:t>
            </a:fld>
            <a:endParaRPr lang="en-US"/>
          </a:p>
        </p:txBody>
      </p:sp>
    </p:spTree>
    <p:extLst>
      <p:ext uri="{BB962C8B-B14F-4D97-AF65-F5344CB8AC3E}">
        <p14:creationId xmlns:p14="http://schemas.microsoft.com/office/powerpoint/2010/main" val="788416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2DFDAD98-92FA-470A-A6B3-D18239C3F9B0}" type="datetimeFigureOut">
              <a:rPr lang="en-US" smtClean="0"/>
              <a:t>5/2/2014</a:t>
            </a:fld>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D3B79C09-B3B7-4800-A1F1-24D392EB46EC}" type="slidenum">
              <a:rPr lang="en-US" smtClean="0"/>
              <a:t>‹#›</a:t>
            </a:fld>
            <a:endParaRPr lang="en-US"/>
          </a:p>
        </p:txBody>
      </p:sp>
    </p:spTree>
    <p:extLst>
      <p:ext uri="{BB962C8B-B14F-4D97-AF65-F5344CB8AC3E}">
        <p14:creationId xmlns:p14="http://schemas.microsoft.com/office/powerpoint/2010/main" val="17525639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education/guides/zhm6sbk/revision/2"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google.com/search?q=current+assets+fixed+assets&amp;sa=X&amp;rls=com.microsoft:en-US:IE-Address&amp;rlz=1I7ADRA_en&amp;biw=1518&amp;bih=618&amp;tbm=isch&amp;tbs=simg:CAQSWQlptLufQbZN-xpFCxCwjKcIGjwKOggCEhS_1FskNwBbsCLUWxBf9CrcNvhaXHRogjKcvskxU1UxLp96eJap0_1AG5mkD53nPc4J-KV7nMHxUMIVQYhMKetVWC"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docid=r54a6fw04EuoCM&amp;tbnid=KJrNnMTtz_zvFM:&amp;ved=0CAQQjB0&amp;url=http%3A%2F%2Fwww.iexpats.com%2Fgermans-balance-books-as-austerity-carries-on-in-uk%2F&amp;ei=mcJjU-fUJMafyQHAroD4Bg&amp;bvm=bv.65788261,d.aWw&amp;psig=AFQjCNHXRXjE4_3ejJ930cDI5Qy_71cOEg&amp;ust=1399133203479106"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Accounting</a:t>
            </a:r>
            <a:endParaRPr lang="en-US" dirty="0"/>
          </a:p>
        </p:txBody>
      </p:sp>
      <p:sp>
        <p:nvSpPr>
          <p:cNvPr id="3" name="Subtitle 2"/>
          <p:cNvSpPr>
            <a:spLocks noGrp="1"/>
          </p:cNvSpPr>
          <p:nvPr>
            <p:ph type="subTitle" idx="1"/>
          </p:nvPr>
        </p:nvSpPr>
        <p:spPr/>
        <p:txBody>
          <a:bodyPr/>
          <a:lstStyle/>
          <a:p>
            <a:r>
              <a:rPr lang="en-US" dirty="0" smtClean="0"/>
              <a:t>By. C. Kohn</a:t>
            </a:r>
          </a:p>
          <a:p>
            <a:r>
              <a:rPr lang="en-US" dirty="0" smtClean="0"/>
              <a:t>Agricultural Sciences</a:t>
            </a:r>
          </a:p>
          <a:p>
            <a:r>
              <a:rPr lang="en-US" dirty="0" smtClean="0"/>
              <a:t>Waterford, WI</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3186" y="5119250"/>
            <a:ext cx="2493818" cy="12653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8185" y="854667"/>
            <a:ext cx="2843820" cy="1776678"/>
          </a:xfrm>
          <a:prstGeom prst="rect">
            <a:avLst/>
          </a:prstGeom>
        </p:spPr>
      </p:pic>
    </p:spTree>
    <p:extLst>
      <p:ext uri="{BB962C8B-B14F-4D97-AF65-F5344CB8AC3E}">
        <p14:creationId xmlns:p14="http://schemas.microsoft.com/office/powerpoint/2010/main" val="159963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vs. Accrual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There </a:t>
            </a:r>
            <a:r>
              <a:rPr lang="en-US" dirty="0"/>
              <a:t>are two basic methods for measuring the transactions of a business: cash method and accrual method. </a:t>
            </a:r>
          </a:p>
          <a:p>
            <a:pPr lvl="1"/>
            <a:r>
              <a:rPr lang="en-US" dirty="0"/>
              <a:t>The </a:t>
            </a:r>
            <a:r>
              <a:rPr lang="en-US" u="sng" dirty="0"/>
              <a:t>cash method </a:t>
            </a:r>
            <a:r>
              <a:rPr lang="en-US" dirty="0"/>
              <a:t>of accounting is a system that records income when it is received and records expenses when they are paid. </a:t>
            </a:r>
          </a:p>
          <a:p>
            <a:pPr lvl="2"/>
            <a:r>
              <a:rPr lang="en-US" dirty="0"/>
              <a:t>This method is legal for your business if it has an annual gross revenue of less than $1 million for three</a:t>
            </a:r>
            <a:r>
              <a:rPr lang="en-US" baseline="30000" dirty="0"/>
              <a:t>+</a:t>
            </a:r>
            <a:r>
              <a:rPr lang="en-US" dirty="0"/>
              <a:t> years. </a:t>
            </a:r>
            <a:r>
              <a:rPr lang="en-US" dirty="0" smtClean="0"/>
              <a:t/>
            </a:r>
            <a:br>
              <a:rPr lang="en-US" dirty="0" smtClean="0"/>
            </a:br>
            <a:endParaRPr lang="en-US" dirty="0"/>
          </a:p>
          <a:p>
            <a:pPr lvl="1"/>
            <a:r>
              <a:rPr lang="en-US" dirty="0"/>
              <a:t>The </a:t>
            </a:r>
            <a:r>
              <a:rPr lang="en-US" u="sng" dirty="0"/>
              <a:t>accrual method </a:t>
            </a:r>
            <a:r>
              <a:rPr lang="en-US" dirty="0"/>
              <a:t>of accounting counts income and expenses when they are due to the business.</a:t>
            </a:r>
          </a:p>
          <a:p>
            <a:pPr lvl="2"/>
            <a:r>
              <a:rPr lang="en-US" dirty="0"/>
              <a:t>Income is recorded when the due </a:t>
            </a:r>
            <a:r>
              <a:rPr lang="en-US" dirty="0" smtClean="0"/>
              <a:t/>
            </a:r>
            <a:br>
              <a:rPr lang="en-US" dirty="0" smtClean="0"/>
            </a:br>
            <a:r>
              <a:rPr lang="en-US" dirty="0" smtClean="0"/>
              <a:t>date </a:t>
            </a:r>
            <a:r>
              <a:rPr lang="en-US" dirty="0"/>
              <a:t>for the payment has been </a:t>
            </a:r>
            <a:r>
              <a:rPr lang="en-US" dirty="0" smtClean="0"/>
              <a:t/>
            </a:r>
            <a:br>
              <a:rPr lang="en-US" dirty="0" smtClean="0"/>
            </a:br>
            <a:r>
              <a:rPr lang="en-US" dirty="0" smtClean="0"/>
              <a:t>reached </a:t>
            </a:r>
            <a:r>
              <a:rPr lang="en-US" dirty="0"/>
              <a:t>(even if the payment was </a:t>
            </a:r>
            <a:r>
              <a:rPr lang="en-US" dirty="0" smtClean="0"/>
              <a:t/>
            </a:r>
            <a:br>
              <a:rPr lang="en-US" dirty="0" smtClean="0"/>
            </a:br>
            <a:r>
              <a:rPr lang="en-US" dirty="0" smtClean="0"/>
              <a:t>not </a:t>
            </a:r>
            <a:r>
              <a:rPr lang="en-US" dirty="0"/>
              <a:t>received). </a:t>
            </a:r>
          </a:p>
          <a:p>
            <a:pPr lvl="2"/>
            <a:r>
              <a:rPr lang="en-US" dirty="0"/>
              <a:t>Expenses are recorded when they are </a:t>
            </a:r>
            <a:r>
              <a:rPr lang="en-US" dirty="0" smtClean="0"/>
              <a:t/>
            </a:r>
            <a:br>
              <a:rPr lang="en-US" dirty="0" smtClean="0"/>
            </a:br>
            <a:r>
              <a:rPr lang="en-US" dirty="0" smtClean="0"/>
              <a:t>due </a:t>
            </a:r>
            <a:r>
              <a:rPr lang="en-US" dirty="0"/>
              <a:t>(even if they have not been paid). </a:t>
            </a:r>
          </a:p>
          <a:p>
            <a:pPr lvl="2"/>
            <a:r>
              <a:rPr lang="en-US" dirty="0"/>
              <a:t>If a business has inventory, it is wise to </a:t>
            </a:r>
            <a:r>
              <a:rPr lang="en-US" dirty="0" smtClean="0"/>
              <a:t/>
            </a:r>
            <a:br>
              <a:rPr lang="en-US" dirty="0" smtClean="0"/>
            </a:br>
            <a:r>
              <a:rPr lang="en-US" dirty="0" smtClean="0"/>
              <a:t>use </a:t>
            </a:r>
            <a:r>
              <a:rPr lang="en-US" dirty="0"/>
              <a:t>the accrual method in order to </a:t>
            </a:r>
            <a:r>
              <a:rPr lang="en-US" dirty="0" smtClean="0"/>
              <a:t/>
            </a:r>
            <a:br>
              <a:rPr lang="en-US" dirty="0" smtClean="0"/>
            </a:br>
            <a:r>
              <a:rPr lang="en-US" dirty="0" smtClean="0"/>
              <a:t>accurately </a:t>
            </a:r>
            <a:r>
              <a:rPr lang="en-US" dirty="0"/>
              <a:t>track inventory.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342" y="4109128"/>
            <a:ext cx="4048911" cy="2721161"/>
          </a:xfrm>
          <a:prstGeom prst="rect">
            <a:avLst/>
          </a:prstGeom>
        </p:spPr>
      </p:pic>
      <p:sp>
        <p:nvSpPr>
          <p:cNvPr id="5" name="Rectangle 4"/>
          <p:cNvSpPr/>
          <p:nvPr/>
        </p:nvSpPr>
        <p:spPr>
          <a:xfrm>
            <a:off x="0" y="6642556"/>
            <a:ext cx="5153891" cy="215444"/>
          </a:xfrm>
          <a:prstGeom prst="rect">
            <a:avLst/>
          </a:prstGeom>
        </p:spPr>
        <p:txBody>
          <a:bodyPr wrap="square">
            <a:spAutoFit/>
          </a:bodyPr>
          <a:lstStyle/>
          <a:p>
            <a:r>
              <a:rPr lang="en-US" sz="800" i="1" dirty="0" smtClean="0"/>
              <a:t>Source: http://campbellpropertymanagement.com/blog/wp-content/uploads/2014/04/Accounting-Methods.png</a:t>
            </a:r>
            <a:endParaRPr lang="en-US" sz="800" i="1" dirty="0"/>
          </a:p>
        </p:txBody>
      </p:sp>
    </p:spTree>
    <p:extLst>
      <p:ext uri="{BB962C8B-B14F-4D97-AF65-F5344CB8AC3E}">
        <p14:creationId xmlns:p14="http://schemas.microsoft.com/office/powerpoint/2010/main" val="133869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vs. Calendar Years</a:t>
            </a:r>
            <a:endParaRPr lang="en-US" dirty="0"/>
          </a:p>
        </p:txBody>
      </p:sp>
      <p:sp>
        <p:nvSpPr>
          <p:cNvPr id="3" name="Content Placeholder 2"/>
          <p:cNvSpPr>
            <a:spLocks noGrp="1"/>
          </p:cNvSpPr>
          <p:nvPr>
            <p:ph idx="1"/>
          </p:nvPr>
        </p:nvSpPr>
        <p:spPr>
          <a:xfrm>
            <a:off x="379577" y="1142998"/>
            <a:ext cx="8464171" cy="4689765"/>
          </a:xfrm>
        </p:spPr>
        <p:txBody>
          <a:bodyPr>
            <a:normAutofit fontScale="62500" lnSpcReduction="20000"/>
          </a:bodyPr>
          <a:lstStyle/>
          <a:p>
            <a:pPr lvl="0"/>
            <a:r>
              <a:rPr lang="en-US" dirty="0"/>
              <a:t>A business is allowed to choose between a fiscal year accounting period and a calendar year period.</a:t>
            </a:r>
          </a:p>
          <a:p>
            <a:pPr lvl="1"/>
            <a:r>
              <a:rPr lang="en-US" dirty="0"/>
              <a:t>A </a:t>
            </a:r>
            <a:r>
              <a:rPr lang="en-US" u="sng" dirty="0"/>
              <a:t>fiscal year </a:t>
            </a:r>
            <a:r>
              <a:rPr lang="en-US" dirty="0"/>
              <a:t>consists of 12 consecutive months that do not end on December 31</a:t>
            </a:r>
            <a:r>
              <a:rPr lang="en-US" baseline="30000" dirty="0"/>
              <a:t>st</a:t>
            </a:r>
            <a:r>
              <a:rPr lang="en-US" dirty="0"/>
              <a:t>. </a:t>
            </a:r>
          </a:p>
          <a:p>
            <a:pPr lvl="1"/>
            <a:r>
              <a:rPr lang="en-US" dirty="0"/>
              <a:t>A </a:t>
            </a:r>
            <a:r>
              <a:rPr lang="en-US" u="sng" dirty="0"/>
              <a:t>calendar year </a:t>
            </a:r>
            <a:r>
              <a:rPr lang="en-US" dirty="0"/>
              <a:t>consists of 12 consecutive months that always end on December 31</a:t>
            </a:r>
            <a:r>
              <a:rPr lang="en-US" baseline="30000" dirty="0"/>
              <a:t>st</a:t>
            </a:r>
            <a:r>
              <a:rPr lang="en-US" dirty="0"/>
              <a:t>. </a:t>
            </a:r>
          </a:p>
          <a:p>
            <a:pPr lvl="1"/>
            <a:r>
              <a:rPr lang="en-US" dirty="0"/>
              <a:t>If a sole-proprietorship reports income on a fiscal year, then all non-business income must also be reported on the same fiscal year. </a:t>
            </a:r>
          </a:p>
          <a:p>
            <a:pPr lvl="1"/>
            <a:r>
              <a:rPr lang="en-US" dirty="0"/>
              <a:t>This can complicate tax reporting and should be avoided. </a:t>
            </a:r>
          </a:p>
          <a:p>
            <a:r>
              <a:rPr lang="en-US" dirty="0"/>
              <a:t>Partnerships and corporations would only choose to use a fiscal year if there is a valid business purpose that supports the use of a fiscal year (such as a growing season or tourist season that continues through December and January). </a:t>
            </a:r>
          </a:p>
          <a:p>
            <a:pPr lvl="1"/>
            <a:r>
              <a:rPr lang="en-US" dirty="0"/>
              <a:t>If a fiscal year is used, a tax </a:t>
            </a:r>
            <a:r>
              <a:rPr lang="en-US" dirty="0" smtClean="0"/>
              <a:t/>
            </a:r>
            <a:br>
              <a:rPr lang="en-US" dirty="0" smtClean="0"/>
            </a:br>
            <a:r>
              <a:rPr lang="en-US" dirty="0" smtClean="0"/>
              <a:t>accounting </a:t>
            </a:r>
            <a:r>
              <a:rPr lang="en-US" dirty="0"/>
              <a:t>professional </a:t>
            </a:r>
            <a:r>
              <a:rPr lang="en-US" dirty="0" smtClean="0"/>
              <a:t/>
            </a:r>
            <a:br>
              <a:rPr lang="en-US" dirty="0" smtClean="0"/>
            </a:br>
            <a:r>
              <a:rPr lang="en-US" dirty="0" smtClean="0"/>
              <a:t>should </a:t>
            </a:r>
            <a:r>
              <a:rPr lang="en-US" dirty="0"/>
              <a:t>be consulted. </a:t>
            </a:r>
          </a:p>
          <a:p>
            <a:pPr lvl="1"/>
            <a:r>
              <a:rPr lang="en-US" dirty="0"/>
              <a:t>For most small businesses, </a:t>
            </a:r>
            <a:r>
              <a:rPr lang="en-US" dirty="0" smtClean="0"/>
              <a:t/>
            </a:r>
            <a:br>
              <a:rPr lang="en-US" dirty="0" smtClean="0"/>
            </a:br>
            <a:r>
              <a:rPr lang="en-US" dirty="0" smtClean="0"/>
              <a:t>the </a:t>
            </a:r>
            <a:r>
              <a:rPr lang="en-US" dirty="0"/>
              <a:t>choice of a calendar year </a:t>
            </a:r>
            <a:r>
              <a:rPr lang="en-US" dirty="0" smtClean="0"/>
              <a:t/>
            </a:r>
            <a:br>
              <a:rPr lang="en-US" dirty="0" smtClean="0"/>
            </a:br>
            <a:r>
              <a:rPr lang="en-US" dirty="0" smtClean="0"/>
              <a:t>period </a:t>
            </a:r>
            <a:r>
              <a:rPr lang="en-US" dirty="0"/>
              <a:t>is sufficient and will </a:t>
            </a:r>
            <a:r>
              <a:rPr lang="en-US" dirty="0" smtClean="0"/>
              <a:t/>
            </a:r>
            <a:br>
              <a:rPr lang="en-US" dirty="0" smtClean="0"/>
            </a:br>
            <a:r>
              <a:rPr lang="en-US" dirty="0" smtClean="0"/>
              <a:t>simplify </a:t>
            </a:r>
            <a:r>
              <a:rPr lang="en-US" dirty="0"/>
              <a:t>tax purposes.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6202" y="3862820"/>
            <a:ext cx="5549998" cy="2815071"/>
          </a:xfrm>
          <a:prstGeom prst="rect">
            <a:avLst/>
          </a:prstGeom>
        </p:spPr>
      </p:pic>
      <p:sp>
        <p:nvSpPr>
          <p:cNvPr id="5" name="Rectangle 4"/>
          <p:cNvSpPr/>
          <p:nvPr/>
        </p:nvSpPr>
        <p:spPr>
          <a:xfrm>
            <a:off x="110836" y="6677891"/>
            <a:ext cx="5306291" cy="230832"/>
          </a:xfrm>
          <a:prstGeom prst="rect">
            <a:avLst/>
          </a:prstGeom>
        </p:spPr>
        <p:txBody>
          <a:bodyPr wrap="square">
            <a:spAutoFit/>
          </a:bodyPr>
          <a:lstStyle/>
          <a:p>
            <a:r>
              <a:rPr lang="en-US" sz="900" i="1" dirty="0" smtClean="0"/>
              <a:t>Source: http://help.sap.com/static/saphelp_46c/en/96/8b2fc843ce11d189ee0000e81ddfac/Image387.gif</a:t>
            </a:r>
            <a:endParaRPr lang="en-US" sz="900" i="1" dirty="0"/>
          </a:p>
        </p:txBody>
      </p:sp>
    </p:spTree>
    <p:extLst>
      <p:ext uri="{BB962C8B-B14F-4D97-AF65-F5344CB8AC3E}">
        <p14:creationId xmlns:p14="http://schemas.microsoft.com/office/powerpoint/2010/main" val="1899637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a:xfrm>
            <a:off x="379577" y="1142999"/>
            <a:ext cx="6132059" cy="5271449"/>
          </a:xfrm>
        </p:spPr>
        <p:txBody>
          <a:bodyPr>
            <a:normAutofit fontScale="62500" lnSpcReduction="20000"/>
          </a:bodyPr>
          <a:lstStyle/>
          <a:p>
            <a:pPr lvl="0"/>
            <a:r>
              <a:rPr lang="en-US" dirty="0"/>
              <a:t>Once you know the specific needs of your business, you can set up an array of specific accounts to handle your financial records.</a:t>
            </a:r>
          </a:p>
          <a:p>
            <a:pPr lvl="1"/>
            <a:r>
              <a:rPr lang="en-US" dirty="0"/>
              <a:t>The set of general accounts for your business are called the </a:t>
            </a:r>
            <a:r>
              <a:rPr lang="en-US" u="sng" dirty="0"/>
              <a:t>chart of accounts</a:t>
            </a:r>
            <a:r>
              <a:rPr lang="en-US" dirty="0"/>
              <a:t>. </a:t>
            </a:r>
          </a:p>
          <a:p>
            <a:pPr lvl="1"/>
            <a:r>
              <a:rPr lang="en-US" dirty="0"/>
              <a:t>A </a:t>
            </a:r>
            <a:r>
              <a:rPr lang="en-US" u="sng" dirty="0"/>
              <a:t>chart of accounts </a:t>
            </a:r>
            <a:r>
              <a:rPr lang="en-US" dirty="0"/>
              <a:t>will list all the categories of financial transactions which you need to track. </a:t>
            </a:r>
          </a:p>
          <a:p>
            <a:r>
              <a:rPr lang="en-US" dirty="0"/>
              <a:t>It is possible to run a business and merely keep track of your income and expenses without any itemization. </a:t>
            </a:r>
          </a:p>
          <a:p>
            <a:pPr lvl="1"/>
            <a:r>
              <a:rPr lang="en-US" dirty="0"/>
              <a:t>The downside of this approach is that you wouldn’t be able to analyze how the business is performing in regards to each of its components. </a:t>
            </a:r>
          </a:p>
          <a:p>
            <a:pPr lvl="1"/>
            <a:r>
              <a:rPr lang="en-US" dirty="0"/>
              <a:t>You would also be unable to properly complete the necessary information for business income tax returns. </a:t>
            </a:r>
          </a:p>
          <a:p>
            <a:r>
              <a:rPr lang="en-US" dirty="0"/>
              <a:t>A chart of accounts should also include the different types of income your business will receive. </a:t>
            </a:r>
          </a:p>
          <a:p>
            <a:pPr lvl="1"/>
            <a:r>
              <a:rPr lang="en-US" dirty="0"/>
              <a:t>Creating these accounts is simply a matter of determining the categories under which each kind of expense and income would fall under and selecting a name and number for that category. </a:t>
            </a:r>
          </a:p>
          <a:p>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708" r="52081"/>
          <a:stretch/>
        </p:blipFill>
        <p:spPr>
          <a:xfrm>
            <a:off x="6686987" y="110630"/>
            <a:ext cx="2156761" cy="6303818"/>
          </a:xfrm>
          <a:prstGeom prst="rect">
            <a:avLst/>
          </a:prstGeom>
        </p:spPr>
      </p:pic>
    </p:spTree>
    <p:extLst>
      <p:ext uri="{BB962C8B-B14F-4D97-AF65-F5344CB8AC3E}">
        <p14:creationId xmlns:p14="http://schemas.microsoft.com/office/powerpoint/2010/main" val="1689882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of Accounts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The main reason for creating a chart of accounts is separate and itemize the amount spent in each category so that you have the information that you will need to determine the health of your business and for filing taxes. </a:t>
            </a:r>
          </a:p>
          <a:p>
            <a:pPr lvl="1"/>
            <a:r>
              <a:rPr lang="en-US" dirty="0"/>
              <a:t>For example, by itemizing expenses and income you can determine if the extra business from offering a sale offset the lost income of that sale.</a:t>
            </a:r>
          </a:p>
          <a:p>
            <a:pPr lvl="1"/>
            <a:r>
              <a:rPr lang="en-US" dirty="0"/>
              <a:t>In addition to allowing you to analyze the likelihood of success of your business, this will also ensure that your business can take the maximum allowed deductions and minimize your tax bill. </a:t>
            </a:r>
          </a:p>
          <a:p>
            <a:r>
              <a:rPr lang="en-US" dirty="0"/>
              <a:t>Typically income categories are assigned a number between 10-29.</a:t>
            </a:r>
          </a:p>
          <a:p>
            <a:pPr lvl="1"/>
            <a:r>
              <a:rPr lang="en-US" dirty="0"/>
              <a:t>For example, sale income could be assigned the number 11, service the number 12, interest the number 13, etc. </a:t>
            </a:r>
          </a:p>
          <a:p>
            <a:pPr lvl="1"/>
            <a:r>
              <a:rPr lang="en-US" dirty="0"/>
              <a:t>Expenses may be assigned numbers 30-79.</a:t>
            </a:r>
          </a:p>
          <a:p>
            <a:pPr lvl="1"/>
            <a:r>
              <a:rPr lang="en-US" dirty="0"/>
              <a:t>Balance sheet accounts for assets and liabilities can be assigned numbers 80-99. </a:t>
            </a:r>
          </a:p>
          <a:p>
            <a:r>
              <a:rPr lang="en-US" dirty="0"/>
              <a:t>If your business needs more categories than allowed by a 2-digit system, expand to three. </a:t>
            </a:r>
          </a:p>
          <a:p>
            <a:pPr lvl="1"/>
            <a:r>
              <a:rPr lang="en-US" dirty="0"/>
              <a:t>For example, if you have multiple kinds of sales income, you could use 110-119 as the codes for these accounts. </a:t>
            </a:r>
          </a:p>
          <a:p>
            <a:endParaRPr lang="en-US" dirty="0"/>
          </a:p>
        </p:txBody>
      </p:sp>
    </p:spTree>
    <p:extLst>
      <p:ext uri="{BB962C8B-B14F-4D97-AF65-F5344CB8AC3E}">
        <p14:creationId xmlns:p14="http://schemas.microsoft.com/office/powerpoint/2010/main" val="7167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Types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Once you have set up your chart of accounts, you will need to open a bank account for your business. </a:t>
            </a:r>
          </a:p>
          <a:p>
            <a:pPr lvl="1"/>
            <a:r>
              <a:rPr lang="en-US" dirty="0"/>
              <a:t>Once an account has been set up, you will need to prepare a method to keep track of the assets of the business. </a:t>
            </a:r>
          </a:p>
          <a:p>
            <a:pPr lvl="1"/>
            <a:r>
              <a:rPr lang="en-US" dirty="0"/>
              <a:t>These assets will then need to be separated into current (could be converted into cash within a year) and fixed (long-term assets). </a:t>
            </a:r>
          </a:p>
          <a:p>
            <a:r>
              <a:rPr lang="en-US" dirty="0"/>
              <a:t>Current assets typically consist of at least the following (some businesses may have other accounts as well): </a:t>
            </a:r>
          </a:p>
          <a:p>
            <a:pPr lvl="1"/>
            <a:r>
              <a:rPr lang="en-US" dirty="0"/>
              <a:t>Business bank checking account.</a:t>
            </a:r>
          </a:p>
          <a:p>
            <a:pPr lvl="1"/>
            <a:r>
              <a:rPr lang="en-US" dirty="0"/>
              <a:t>Business bank savings account. </a:t>
            </a:r>
          </a:p>
          <a:p>
            <a:pPr lvl="1"/>
            <a:r>
              <a:rPr lang="en-US" dirty="0"/>
              <a:t>Petty cash (cash on hand for miscellaneous needs). </a:t>
            </a:r>
          </a:p>
          <a:p>
            <a:pPr lvl="1"/>
            <a:r>
              <a:rPr lang="en-US" dirty="0"/>
              <a:t>Accounts receivable (money owed to the business).</a:t>
            </a:r>
          </a:p>
          <a:p>
            <a:pPr lvl="1"/>
            <a:r>
              <a:rPr lang="en-US" dirty="0"/>
              <a:t>Inventory. </a:t>
            </a:r>
          </a:p>
          <a:p>
            <a:r>
              <a:rPr lang="en-US" dirty="0"/>
              <a:t>At minimum, these accounts must be updated at the end of the year for tax purposes; a business owner may wish to do this quarterly or monthly for more accurate analysis of their financial standing. </a:t>
            </a:r>
          </a:p>
          <a:p>
            <a:endParaRPr lang="en-US" dirty="0"/>
          </a:p>
        </p:txBody>
      </p:sp>
    </p:spTree>
    <p:extLst>
      <p:ext uri="{BB962C8B-B14F-4D97-AF65-F5344CB8AC3E}">
        <p14:creationId xmlns:p14="http://schemas.microsoft.com/office/powerpoint/2010/main" val="253079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Asset Account Record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Assets can be tracked using a </a:t>
            </a:r>
            <a:r>
              <a:rPr lang="en-US" u="sng" dirty="0" smtClean="0"/>
              <a:t>Current Asset Account Record</a:t>
            </a:r>
            <a:r>
              <a:rPr lang="en-US" dirty="0" smtClean="0"/>
              <a:t>. </a:t>
            </a:r>
            <a:endParaRPr lang="en-US" dirty="0"/>
          </a:p>
          <a:p>
            <a:pPr lvl="1"/>
            <a:r>
              <a:rPr lang="en-US" dirty="0"/>
              <a:t>On this form, a business owner will periodically track the value for all assets except inventory. </a:t>
            </a:r>
          </a:p>
          <a:p>
            <a:pPr lvl="2"/>
            <a:r>
              <a:rPr lang="en-US" dirty="0"/>
              <a:t>Inventory should be tracked using specialized inventory records.</a:t>
            </a:r>
          </a:p>
          <a:p>
            <a:pPr lvl="0"/>
            <a:r>
              <a:rPr lang="en-US" dirty="0"/>
              <a:t>Any business which sells an item of merchandise to a customer must have a system to keep track of inventory. </a:t>
            </a:r>
          </a:p>
          <a:p>
            <a:pPr lvl="1"/>
            <a:r>
              <a:rPr lang="en-US" u="sng" dirty="0"/>
              <a:t>Inventory</a:t>
            </a:r>
            <a:r>
              <a:rPr lang="en-US" dirty="0"/>
              <a:t> is considered any merchandise or materials which are held for sale during the normal course of your business. </a:t>
            </a:r>
          </a:p>
          <a:p>
            <a:pPr lvl="1"/>
            <a:r>
              <a:rPr lang="en-US" dirty="0"/>
              <a:t>Inventory includes the cost of the merchandise or products that will be sold as well as the costs of the materials and paid labor which were used to create the finished product. </a:t>
            </a:r>
          </a:p>
          <a:p>
            <a:pPr lvl="2"/>
            <a:r>
              <a:rPr lang="en-US" dirty="0"/>
              <a:t>Inventory does not include the costs of equipment or machinery needed to create the product (these are fixed assets, not current assets). </a:t>
            </a:r>
          </a:p>
          <a:p>
            <a:endParaRPr lang="en-US" dirty="0"/>
          </a:p>
        </p:txBody>
      </p:sp>
    </p:spTree>
    <p:extLst>
      <p:ext uri="{BB962C8B-B14F-4D97-AF65-F5344CB8AC3E}">
        <p14:creationId xmlns:p14="http://schemas.microsoft.com/office/powerpoint/2010/main" val="134483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Control </a:t>
            </a:r>
            <a:endParaRPr lang="en-US" dirty="0"/>
          </a:p>
        </p:txBody>
      </p:sp>
      <p:sp>
        <p:nvSpPr>
          <p:cNvPr id="3" name="Content Placeholder 2"/>
          <p:cNvSpPr>
            <a:spLocks noGrp="1"/>
          </p:cNvSpPr>
          <p:nvPr>
            <p:ph idx="1"/>
          </p:nvPr>
        </p:nvSpPr>
        <p:spPr/>
        <p:txBody>
          <a:bodyPr>
            <a:normAutofit fontScale="62500" lnSpcReduction="20000"/>
          </a:bodyPr>
          <a:lstStyle/>
          <a:p>
            <a:r>
              <a:rPr lang="en-US" dirty="0"/>
              <a:t>An effective system of inventory control is needed because…</a:t>
            </a:r>
          </a:p>
          <a:p>
            <a:pPr lvl="1"/>
            <a:r>
              <a:rPr lang="en-US" dirty="0"/>
              <a:t>You will need to keep track of what you have ordered, what is in stock, and when you will need to reorder. </a:t>
            </a:r>
          </a:p>
          <a:p>
            <a:pPr lvl="1"/>
            <a:r>
              <a:rPr lang="en-US" dirty="0"/>
              <a:t>You need to keep track of the cost of your inventory for tax purposes. </a:t>
            </a:r>
          </a:p>
          <a:p>
            <a:pPr lvl="2"/>
            <a:r>
              <a:rPr lang="en-US" dirty="0"/>
              <a:t>The only portion of your inventory costs that reduce your gross profit for tax purposes are the actual cost of goods which you have sold during the tax year. </a:t>
            </a:r>
          </a:p>
          <a:p>
            <a:r>
              <a:rPr lang="en-US" dirty="0"/>
              <a:t>For the purposes of filing taxes, you will need to know how much inventory is on hand at the beginning of the year, add any inventory purchased over the course of the year, and subtract whatever is left at the end of the year. </a:t>
            </a:r>
          </a:p>
          <a:p>
            <a:pPr lvl="1"/>
            <a:r>
              <a:rPr lang="en-US" dirty="0"/>
              <a:t>[value of inventory on Jan 1] + [inventory purchased Jan-Dec] = Cost of Inventory</a:t>
            </a:r>
          </a:p>
          <a:p>
            <a:pPr lvl="1"/>
            <a:r>
              <a:rPr lang="en-US" dirty="0"/>
              <a:t>[cost of </a:t>
            </a:r>
            <a:r>
              <a:rPr lang="en-US" dirty="0" smtClean="0"/>
              <a:t>inventory for that year] </a:t>
            </a:r>
            <a:r>
              <a:rPr lang="en-US" dirty="0"/>
              <a:t>– [inventory left Dec 31] = </a:t>
            </a:r>
            <a:r>
              <a:rPr lang="en-US" u="sng" dirty="0"/>
              <a:t>Cost of Goods Sold </a:t>
            </a:r>
            <a:r>
              <a:rPr lang="en-US" dirty="0"/>
              <a:t>for that year</a:t>
            </a:r>
          </a:p>
          <a:p>
            <a:r>
              <a:rPr lang="en-US" dirty="0"/>
              <a:t>Cost of goods sold for that year is needed to determine your tax obligations. </a:t>
            </a:r>
          </a:p>
          <a:p>
            <a:pPr lvl="1"/>
            <a:r>
              <a:rPr lang="en-US" dirty="0"/>
              <a:t>For example, if you had $500 of inventory at </a:t>
            </a:r>
            <a:r>
              <a:rPr lang="en-US" dirty="0" smtClean="0"/>
              <a:t/>
            </a:r>
            <a:br>
              <a:rPr lang="en-US" dirty="0" smtClean="0"/>
            </a:br>
            <a:r>
              <a:rPr lang="en-US" dirty="0" smtClean="0"/>
              <a:t>the </a:t>
            </a:r>
            <a:r>
              <a:rPr lang="en-US" dirty="0"/>
              <a:t>start of the year, purchased $400 more </a:t>
            </a:r>
            <a:r>
              <a:rPr lang="en-US" dirty="0" smtClean="0"/>
              <a:t/>
            </a:r>
            <a:br>
              <a:rPr lang="en-US" dirty="0" smtClean="0"/>
            </a:br>
            <a:r>
              <a:rPr lang="en-US" dirty="0" smtClean="0"/>
              <a:t>inventory </a:t>
            </a:r>
            <a:r>
              <a:rPr lang="en-US" dirty="0"/>
              <a:t>from Jan-Dec, and had $600 of </a:t>
            </a:r>
            <a:r>
              <a:rPr lang="en-US" dirty="0" smtClean="0"/>
              <a:t/>
            </a:r>
            <a:br>
              <a:rPr lang="en-US" dirty="0" smtClean="0"/>
            </a:br>
            <a:r>
              <a:rPr lang="en-US" dirty="0" smtClean="0"/>
              <a:t>inventory </a:t>
            </a:r>
            <a:r>
              <a:rPr lang="en-US" dirty="0"/>
              <a:t>left on Dec 31</a:t>
            </a:r>
            <a:r>
              <a:rPr lang="en-US" baseline="30000" dirty="0"/>
              <a:t>st</a:t>
            </a:r>
            <a:r>
              <a:rPr lang="en-US" dirty="0"/>
              <a:t>, your cost of goods </a:t>
            </a:r>
            <a:r>
              <a:rPr lang="en-US" dirty="0" smtClean="0"/>
              <a:t/>
            </a:r>
            <a:br>
              <a:rPr lang="en-US" dirty="0" smtClean="0"/>
            </a:br>
            <a:r>
              <a:rPr lang="en-US" dirty="0" smtClean="0"/>
              <a:t>sold </a:t>
            </a:r>
            <a:r>
              <a:rPr lang="en-US" dirty="0"/>
              <a:t>would be [$500 + $400] - $600 = $300</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5962" y="4605731"/>
            <a:ext cx="4059382" cy="1593273"/>
          </a:xfrm>
          <a:prstGeom prst="rect">
            <a:avLst/>
          </a:prstGeom>
        </p:spPr>
      </p:pic>
      <p:sp>
        <p:nvSpPr>
          <p:cNvPr id="5" name="Rectangle 4"/>
          <p:cNvSpPr/>
          <p:nvPr/>
        </p:nvSpPr>
        <p:spPr>
          <a:xfrm>
            <a:off x="5488997" y="6199004"/>
            <a:ext cx="3586347" cy="215444"/>
          </a:xfrm>
          <a:prstGeom prst="rect">
            <a:avLst/>
          </a:prstGeom>
        </p:spPr>
        <p:txBody>
          <a:bodyPr wrap="square">
            <a:spAutoFit/>
          </a:bodyPr>
          <a:lstStyle/>
          <a:p>
            <a:r>
              <a:rPr lang="en-US" sz="800" i="1" dirty="0" smtClean="0"/>
              <a:t>Source: http://www.understand-accounting.net/images/cgs1.jpg</a:t>
            </a:r>
            <a:endParaRPr lang="en-US" sz="800" i="1" dirty="0"/>
          </a:p>
        </p:txBody>
      </p:sp>
    </p:spTree>
    <p:extLst>
      <p:ext uri="{BB962C8B-B14F-4D97-AF65-F5344CB8AC3E}">
        <p14:creationId xmlns:p14="http://schemas.microsoft.com/office/powerpoint/2010/main" val="1981385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lstStyle/>
          <a:p>
            <a:pPr lvl="2"/>
            <a:r>
              <a:rPr lang="en-US" dirty="0" smtClean="0"/>
              <a:t>All information in this presentation was based on the book </a:t>
            </a:r>
            <a:r>
              <a:rPr lang="en-US" i="1" u="sng" dirty="0" smtClean="0"/>
              <a:t>Sole Proprietorship Small Business Start-up Kit </a:t>
            </a:r>
            <a:r>
              <a:rPr lang="en-US" dirty="0" smtClean="0"/>
              <a:t>by Daniel </a:t>
            </a:r>
            <a:r>
              <a:rPr lang="en-US" dirty="0" err="1" smtClean="0"/>
              <a:t>Sitarz</a:t>
            </a:r>
            <a:r>
              <a:rPr lang="en-US" dirty="0"/>
              <a:t> </a:t>
            </a:r>
            <a:r>
              <a:rPr lang="en-US" dirty="0" smtClean="0"/>
              <a:t>(2011 Nova Publishing Company, Carbondale IL). </a:t>
            </a:r>
          </a:p>
          <a:p>
            <a:pPr lvl="2"/>
            <a:endParaRPr lang="en-US" dirty="0"/>
          </a:p>
          <a:p>
            <a:pPr lvl="2"/>
            <a:r>
              <a:rPr lang="en-US" dirty="0" smtClean="0"/>
              <a:t>The author of this presentation claims no ownership of this text or the ideas claimed within. </a:t>
            </a:r>
          </a:p>
          <a:p>
            <a:pPr lvl="2"/>
            <a:endParaRPr lang="en-US" dirty="0"/>
          </a:p>
          <a:p>
            <a:pPr lvl="2"/>
            <a:r>
              <a:rPr lang="en-US" dirty="0" smtClean="0"/>
              <a:t>This presentation was prepared solely for the purposes of instruction in the Agribusiness class of Waterford Union HS. </a:t>
            </a:r>
            <a:endParaRPr lang="en-US" dirty="0"/>
          </a:p>
        </p:txBody>
      </p:sp>
    </p:spTree>
    <p:extLst>
      <p:ext uri="{BB962C8B-B14F-4D97-AF65-F5344CB8AC3E}">
        <p14:creationId xmlns:p14="http://schemas.microsoft.com/office/powerpoint/2010/main" val="383836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Accounting and financial record keeping are necessary because, among many reasons, they can prevent the failure of a business.</a:t>
            </a:r>
          </a:p>
          <a:p>
            <a:pPr lvl="1"/>
            <a:r>
              <a:rPr lang="en-US" dirty="0"/>
              <a:t>Many business fail due to the owner’s lack of understanding of their business’s financial situation. </a:t>
            </a:r>
          </a:p>
          <a:p>
            <a:pPr lvl="1"/>
            <a:r>
              <a:rPr lang="en-US" dirty="0"/>
              <a:t>Accounting and record keeping help a business owner to understand if their business is succeeding or failing and why. </a:t>
            </a:r>
          </a:p>
          <a:p>
            <a:pPr lvl="1"/>
            <a:r>
              <a:rPr lang="en-US" dirty="0"/>
              <a:t>The purpose of any financial record-keeping system is to provide a picture of the well-being of a business. </a:t>
            </a:r>
          </a:p>
          <a:p>
            <a:pPr lvl="1"/>
            <a:r>
              <a:rPr lang="en-US" dirty="0"/>
              <a:t>In addition to determining the well-being of a business, financial record keeping is also necessary for income taxes, loan applications, and to sell a business for a profit. </a:t>
            </a:r>
          </a:p>
          <a:p>
            <a:pPr lvl="0"/>
            <a:r>
              <a:rPr lang="en-US" i="1" u="sng" dirty="0"/>
              <a:t>Accounting</a:t>
            </a:r>
            <a:r>
              <a:rPr lang="en-US" dirty="0"/>
              <a:t> is the design, preparation, and interpretation of the recordkeeping system that a business uses.</a:t>
            </a:r>
          </a:p>
          <a:p>
            <a:pPr lvl="1"/>
            <a:r>
              <a:rPr lang="en-US" i="1" u="sng" dirty="0"/>
              <a:t>Book-keeping</a:t>
            </a:r>
            <a:r>
              <a:rPr lang="en-US" dirty="0"/>
              <a:t> is the actual input of financial information into this recordkeeping system. </a:t>
            </a:r>
          </a:p>
          <a:p>
            <a:pPr lvl="1"/>
            <a:r>
              <a:rPr lang="en-US" dirty="0"/>
              <a:t>Accounting and book-keeping are usually standardized into one of two kinds of standard reports: balance sheet or a profit/loss statement. </a:t>
            </a:r>
          </a:p>
          <a:p>
            <a:endParaRPr lang="en-US" dirty="0"/>
          </a:p>
        </p:txBody>
      </p:sp>
    </p:spTree>
    <p:extLst>
      <p:ext uri="{BB962C8B-B14F-4D97-AF65-F5344CB8AC3E}">
        <p14:creationId xmlns:p14="http://schemas.microsoft.com/office/powerpoint/2010/main" val="1842818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sp>
        <p:nvSpPr>
          <p:cNvPr id="3" name="Content Placeholder 2"/>
          <p:cNvSpPr>
            <a:spLocks noGrp="1"/>
          </p:cNvSpPr>
          <p:nvPr>
            <p:ph idx="1"/>
          </p:nvPr>
        </p:nvSpPr>
        <p:spPr>
          <a:xfrm>
            <a:off x="379577" y="1142999"/>
            <a:ext cx="8464171" cy="5271449"/>
          </a:xfrm>
        </p:spPr>
        <p:txBody>
          <a:bodyPr>
            <a:normAutofit fontScale="77500" lnSpcReduction="20000"/>
          </a:bodyPr>
          <a:lstStyle/>
          <a:p>
            <a:pPr lvl="0"/>
            <a:r>
              <a:rPr lang="en-US" dirty="0"/>
              <a:t>A </a:t>
            </a:r>
            <a:r>
              <a:rPr lang="en-US" u="sng" dirty="0"/>
              <a:t>balance sheet</a:t>
            </a:r>
            <a:r>
              <a:rPr lang="en-US" dirty="0"/>
              <a:t> is a method of accounting that shows what a business owes and owns at a specific point in time. </a:t>
            </a:r>
          </a:p>
          <a:p>
            <a:pPr lvl="1"/>
            <a:r>
              <a:rPr lang="en-US" dirty="0"/>
              <a:t>This allows anyone who looks at this sheet to be able to determine the relative financial health of the business at any point in time. </a:t>
            </a:r>
          </a:p>
          <a:p>
            <a:pPr lvl="1"/>
            <a:r>
              <a:rPr lang="en-US" dirty="0"/>
              <a:t>If the business owns more than </a:t>
            </a:r>
            <a:r>
              <a:rPr lang="en-US" dirty="0" smtClean="0"/>
              <a:t/>
            </a:r>
            <a:br>
              <a:rPr lang="en-US" dirty="0" smtClean="0"/>
            </a:br>
            <a:r>
              <a:rPr lang="en-US" dirty="0" smtClean="0"/>
              <a:t>it </a:t>
            </a:r>
            <a:r>
              <a:rPr lang="en-US" dirty="0"/>
              <a:t>owes, it is in a healthy financial </a:t>
            </a:r>
            <a:r>
              <a:rPr lang="en-US" dirty="0" smtClean="0"/>
              <a:t/>
            </a:r>
            <a:br>
              <a:rPr lang="en-US" dirty="0" smtClean="0"/>
            </a:br>
            <a:r>
              <a:rPr lang="en-US" dirty="0" smtClean="0"/>
              <a:t>position</a:t>
            </a:r>
            <a:r>
              <a:rPr lang="en-US" dirty="0"/>
              <a:t>. </a:t>
            </a:r>
          </a:p>
          <a:p>
            <a:pPr lvl="2"/>
            <a:r>
              <a:rPr lang="en-US" dirty="0"/>
              <a:t>Vice versa, if the business owes </a:t>
            </a:r>
            <a:r>
              <a:rPr lang="en-US" dirty="0" smtClean="0"/>
              <a:t/>
            </a:r>
            <a:br>
              <a:rPr lang="en-US" dirty="0" smtClean="0"/>
            </a:br>
            <a:r>
              <a:rPr lang="en-US" dirty="0" smtClean="0"/>
              <a:t>more </a:t>
            </a:r>
            <a:r>
              <a:rPr lang="en-US" dirty="0"/>
              <a:t>than it owns, it is in potential </a:t>
            </a:r>
            <a:r>
              <a:rPr lang="en-US" dirty="0" smtClean="0"/>
              <a:t/>
            </a:r>
            <a:br>
              <a:rPr lang="en-US" dirty="0" smtClean="0"/>
            </a:br>
            <a:r>
              <a:rPr lang="en-US" dirty="0" smtClean="0"/>
              <a:t>financial </a:t>
            </a:r>
            <a:r>
              <a:rPr lang="en-US" dirty="0"/>
              <a:t>trouble. </a:t>
            </a:r>
          </a:p>
          <a:p>
            <a:pPr lvl="1"/>
            <a:r>
              <a:rPr lang="en-US" dirty="0"/>
              <a:t>A balance sheet is usually </a:t>
            </a:r>
            <a:r>
              <a:rPr lang="en-US" dirty="0" smtClean="0"/>
              <a:t/>
            </a:r>
            <a:br>
              <a:rPr lang="en-US" dirty="0" smtClean="0"/>
            </a:br>
            <a:r>
              <a:rPr lang="en-US" dirty="0" smtClean="0"/>
              <a:t>prepared on </a:t>
            </a:r>
            <a:r>
              <a:rPr lang="en-US" dirty="0"/>
              <a:t>the last day </a:t>
            </a:r>
            <a:r>
              <a:rPr lang="en-US" dirty="0" smtClean="0"/>
              <a:t/>
            </a:r>
            <a:br>
              <a:rPr lang="en-US" dirty="0" smtClean="0"/>
            </a:br>
            <a:r>
              <a:rPr lang="en-US" dirty="0" smtClean="0"/>
              <a:t>of </a:t>
            </a:r>
            <a:r>
              <a:rPr lang="en-US" dirty="0"/>
              <a:t>a month, quarter, or </a:t>
            </a:r>
            <a:r>
              <a:rPr lang="en-US" dirty="0" smtClean="0"/>
              <a:t/>
            </a:r>
            <a:br>
              <a:rPr lang="en-US" dirty="0" smtClean="0"/>
            </a:br>
            <a:r>
              <a:rPr lang="en-US" dirty="0" smtClean="0"/>
              <a:t>year</a:t>
            </a:r>
            <a:r>
              <a:rPr lang="en-US" dirty="0"/>
              <a:t>. </a:t>
            </a:r>
          </a:p>
          <a:p>
            <a:pPr lvl="1"/>
            <a:r>
              <a:rPr lang="en-US" dirty="0"/>
              <a:t>A balance sheet lists the </a:t>
            </a:r>
            <a:r>
              <a:rPr lang="en-US" dirty="0" smtClean="0"/>
              <a:t/>
            </a:r>
            <a:br>
              <a:rPr lang="en-US" dirty="0" smtClean="0"/>
            </a:br>
            <a:r>
              <a:rPr lang="en-US" dirty="0" smtClean="0"/>
              <a:t>amounts </a:t>
            </a:r>
            <a:r>
              <a:rPr lang="en-US" dirty="0"/>
              <a:t>of business assets </a:t>
            </a:r>
            <a:r>
              <a:rPr lang="en-US" dirty="0" smtClean="0"/>
              <a:t/>
            </a:r>
            <a:br>
              <a:rPr lang="en-US" dirty="0" smtClean="0"/>
            </a:br>
            <a:r>
              <a:rPr lang="en-US" dirty="0" smtClean="0"/>
              <a:t>(</a:t>
            </a:r>
            <a:r>
              <a:rPr lang="en-US" dirty="0"/>
              <a:t>what is owned) and liabilities </a:t>
            </a:r>
            <a:r>
              <a:rPr lang="en-US" dirty="0" smtClean="0"/>
              <a:t/>
            </a:r>
            <a:br>
              <a:rPr lang="en-US" dirty="0" smtClean="0"/>
            </a:br>
            <a:r>
              <a:rPr lang="en-US" dirty="0" smtClean="0"/>
              <a:t>(</a:t>
            </a:r>
            <a:r>
              <a:rPr lang="en-US" dirty="0"/>
              <a:t>what is owed) in a </a:t>
            </a:r>
            <a:r>
              <a:rPr lang="en-US" dirty="0" smtClean="0"/>
              <a:t/>
            </a:r>
            <a:br>
              <a:rPr lang="en-US" dirty="0" smtClean="0"/>
            </a:br>
            <a:r>
              <a:rPr lang="en-US" dirty="0" smtClean="0"/>
              <a:t>standardized format </a:t>
            </a:r>
            <a:r>
              <a:rPr lang="en-US" dirty="0"/>
              <a:t>for that </a:t>
            </a:r>
            <a:r>
              <a:rPr lang="en-US" dirty="0" smtClean="0"/>
              <a:t/>
            </a:r>
            <a:br>
              <a:rPr lang="en-US" dirty="0" smtClean="0"/>
            </a:br>
            <a:r>
              <a:rPr lang="en-US" dirty="0" smtClean="0"/>
              <a:t>particular </a:t>
            </a:r>
            <a:r>
              <a:rPr lang="en-US" dirty="0"/>
              <a:t>point in time.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285" y="2225852"/>
            <a:ext cx="4102463" cy="4632148"/>
          </a:xfrm>
          <a:prstGeom prst="rect">
            <a:avLst/>
          </a:prstGeom>
        </p:spPr>
      </p:pic>
      <p:sp>
        <p:nvSpPr>
          <p:cNvPr id="5" name="Rectangle 4"/>
          <p:cNvSpPr/>
          <p:nvPr/>
        </p:nvSpPr>
        <p:spPr>
          <a:xfrm>
            <a:off x="692728" y="6627168"/>
            <a:ext cx="4572000" cy="230832"/>
          </a:xfrm>
          <a:prstGeom prst="rect">
            <a:avLst/>
          </a:prstGeom>
        </p:spPr>
        <p:txBody>
          <a:bodyPr>
            <a:spAutoFit/>
          </a:bodyPr>
          <a:lstStyle/>
          <a:p>
            <a:r>
              <a:rPr lang="en-US" sz="900" i="1" dirty="0" smtClean="0"/>
              <a:t>Source: http://figures.boundless.com/11029/full/balance-sheet.png</a:t>
            </a:r>
            <a:endParaRPr lang="en-US" sz="900" i="1" dirty="0"/>
          </a:p>
        </p:txBody>
      </p:sp>
    </p:spTree>
    <p:extLst>
      <p:ext uri="{BB962C8B-B14F-4D97-AF65-F5344CB8AC3E}">
        <p14:creationId xmlns:p14="http://schemas.microsoft.com/office/powerpoint/2010/main" val="200623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8148" y="2252777"/>
            <a:ext cx="3043452" cy="4605223"/>
          </a:xfrm>
          <a:prstGeom prst="rect">
            <a:avLst/>
          </a:prstGeom>
        </p:spPr>
      </p:pic>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What a business owns is known as an </a:t>
            </a:r>
            <a:r>
              <a:rPr lang="en-US" u="sng" dirty="0"/>
              <a:t>asset</a:t>
            </a:r>
            <a:r>
              <a:rPr lang="en-US" dirty="0"/>
              <a:t>. </a:t>
            </a:r>
          </a:p>
          <a:p>
            <a:pPr lvl="1"/>
            <a:r>
              <a:rPr lang="en-US" dirty="0"/>
              <a:t>Examples of assets include cash on hand or in a bank, personal property such as equipment, vehicles, tools, or supplies, inventory (materials that will be sold to customers), real estate, buildings, land, and money that is owed to the business. </a:t>
            </a:r>
          </a:p>
          <a:p>
            <a:r>
              <a:rPr lang="en-US" dirty="0"/>
              <a:t>Money that is owed to the business is </a:t>
            </a:r>
            <a:r>
              <a:rPr lang="en-US" dirty="0" smtClean="0"/>
              <a:t/>
            </a:r>
            <a:br>
              <a:rPr lang="en-US" dirty="0" smtClean="0"/>
            </a:br>
            <a:r>
              <a:rPr lang="en-US" dirty="0" smtClean="0"/>
              <a:t>called </a:t>
            </a:r>
            <a:r>
              <a:rPr lang="en-US" dirty="0"/>
              <a:t>its </a:t>
            </a:r>
            <a:r>
              <a:rPr lang="en-US" u="sng" dirty="0"/>
              <a:t>accounts receivable</a:t>
            </a:r>
            <a:r>
              <a:rPr lang="en-US" dirty="0"/>
              <a:t>. </a:t>
            </a:r>
          </a:p>
          <a:p>
            <a:pPr lvl="2"/>
            <a:r>
              <a:rPr lang="en-US" u="sng" dirty="0"/>
              <a:t>Accounts receivable</a:t>
            </a:r>
            <a:r>
              <a:rPr lang="en-US" dirty="0"/>
              <a:t> is basically the money that a </a:t>
            </a:r>
            <a:r>
              <a:rPr lang="en-US" dirty="0" smtClean="0"/>
              <a:t/>
            </a:r>
            <a:br>
              <a:rPr lang="en-US" dirty="0" smtClean="0"/>
            </a:br>
            <a:r>
              <a:rPr lang="en-US" dirty="0" smtClean="0"/>
              <a:t>company </a:t>
            </a:r>
            <a:r>
              <a:rPr lang="en-US" dirty="0"/>
              <a:t>hopes to eventually receive. </a:t>
            </a:r>
          </a:p>
          <a:p>
            <a:r>
              <a:rPr lang="en-US" dirty="0"/>
              <a:t>Assets are usually broken into two </a:t>
            </a:r>
            <a:r>
              <a:rPr lang="en-US" dirty="0" smtClean="0"/>
              <a:t/>
            </a:r>
            <a:br>
              <a:rPr lang="en-US" dirty="0" smtClean="0"/>
            </a:br>
            <a:r>
              <a:rPr lang="en-US" dirty="0" smtClean="0"/>
              <a:t>categories</a:t>
            </a:r>
            <a:r>
              <a:rPr lang="en-US" dirty="0"/>
              <a:t>: current assets and fixed </a:t>
            </a:r>
            <a:r>
              <a:rPr lang="en-US" dirty="0" smtClean="0"/>
              <a:t/>
            </a:r>
            <a:br>
              <a:rPr lang="en-US" dirty="0" smtClean="0"/>
            </a:br>
            <a:r>
              <a:rPr lang="en-US" dirty="0" smtClean="0"/>
              <a:t>assets</a:t>
            </a:r>
            <a:r>
              <a:rPr lang="en-US" dirty="0"/>
              <a:t>. </a:t>
            </a:r>
          </a:p>
          <a:p>
            <a:pPr lvl="1"/>
            <a:r>
              <a:rPr lang="en-US" u="sng" dirty="0"/>
              <a:t>Current assets</a:t>
            </a:r>
            <a:r>
              <a:rPr lang="en-US" dirty="0"/>
              <a:t> consist of cash, accounts </a:t>
            </a:r>
            <a:r>
              <a:rPr lang="en-US" dirty="0" smtClean="0"/>
              <a:t/>
            </a:r>
            <a:br>
              <a:rPr lang="en-US" dirty="0" smtClean="0"/>
            </a:br>
            <a:r>
              <a:rPr lang="en-US" dirty="0" smtClean="0"/>
              <a:t>receivable</a:t>
            </a:r>
            <a:r>
              <a:rPr lang="en-US" dirty="0"/>
              <a:t>, and inventory. </a:t>
            </a:r>
          </a:p>
          <a:p>
            <a:pPr lvl="2"/>
            <a:r>
              <a:rPr lang="en-US" dirty="0"/>
              <a:t>Current assets are usually considered anything </a:t>
            </a:r>
            <a:r>
              <a:rPr lang="en-US" dirty="0" smtClean="0"/>
              <a:t/>
            </a:r>
            <a:br>
              <a:rPr lang="en-US" dirty="0" smtClean="0"/>
            </a:br>
            <a:r>
              <a:rPr lang="en-US" dirty="0" smtClean="0"/>
              <a:t>that </a:t>
            </a:r>
            <a:r>
              <a:rPr lang="en-US" dirty="0"/>
              <a:t>could be converted to cash within one year. </a:t>
            </a:r>
          </a:p>
          <a:p>
            <a:pPr lvl="1"/>
            <a:r>
              <a:rPr lang="en-US" u="sng" dirty="0"/>
              <a:t>Fixed assets</a:t>
            </a:r>
            <a:r>
              <a:rPr lang="en-US" dirty="0"/>
              <a:t> are more permanent and include </a:t>
            </a:r>
            <a:r>
              <a:rPr lang="en-US" dirty="0" smtClean="0"/>
              <a:t/>
            </a:r>
            <a:br>
              <a:rPr lang="en-US" dirty="0" smtClean="0"/>
            </a:br>
            <a:r>
              <a:rPr lang="en-US" dirty="0" smtClean="0"/>
              <a:t>vehicles</a:t>
            </a:r>
            <a:r>
              <a:rPr lang="en-US" dirty="0"/>
              <a:t>, equipment, machinery, land, and </a:t>
            </a:r>
            <a:r>
              <a:rPr lang="en-US" dirty="0" smtClean="0"/>
              <a:t/>
            </a:r>
            <a:br>
              <a:rPr lang="en-US" dirty="0" smtClean="0"/>
            </a:br>
            <a:r>
              <a:rPr lang="en-US" dirty="0" smtClean="0"/>
              <a:t>buildings</a:t>
            </a:r>
            <a:r>
              <a:rPr lang="en-US" dirty="0"/>
              <a:t>. </a:t>
            </a:r>
          </a:p>
          <a:p>
            <a:endParaRPr lang="en-US" dirty="0"/>
          </a:p>
        </p:txBody>
      </p:sp>
      <p:sp>
        <p:nvSpPr>
          <p:cNvPr id="5" name="Rectangle 4"/>
          <p:cNvSpPr/>
          <p:nvPr/>
        </p:nvSpPr>
        <p:spPr>
          <a:xfrm>
            <a:off x="5946246" y="6642556"/>
            <a:ext cx="1358064" cy="215444"/>
          </a:xfrm>
          <a:prstGeom prst="rect">
            <a:avLst/>
          </a:prstGeom>
        </p:spPr>
        <p:txBody>
          <a:bodyPr wrap="none">
            <a:spAutoFit/>
          </a:bodyPr>
          <a:lstStyle/>
          <a:p>
            <a:r>
              <a:rPr lang="en-US" sz="800" dirty="0" smtClean="0">
                <a:solidFill>
                  <a:srgbClr val="DD4B39"/>
                </a:solidFill>
                <a:effectLst/>
                <a:hlinkClick r:id="rId3"/>
              </a:rPr>
              <a:t>Source: www.bbc.co.uk</a:t>
            </a:r>
            <a:r>
              <a:rPr lang="en-US" sz="800" dirty="0" smtClean="0">
                <a:solidFill>
                  <a:srgbClr val="DD4B39"/>
                </a:solidFill>
                <a:effectLst/>
                <a:hlinkClick r:id="rId4"/>
              </a:rPr>
              <a:t>304 </a:t>
            </a:r>
            <a:endParaRPr lang="en-US" sz="800" dirty="0"/>
          </a:p>
        </p:txBody>
      </p:sp>
    </p:spTree>
    <p:extLst>
      <p:ext uri="{BB962C8B-B14F-4D97-AF65-F5344CB8AC3E}">
        <p14:creationId xmlns:p14="http://schemas.microsoft.com/office/powerpoint/2010/main" val="1926378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What a business owes is called its </a:t>
            </a:r>
            <a:r>
              <a:rPr lang="en-US" u="sng" dirty="0"/>
              <a:t>liabilities</a:t>
            </a:r>
            <a:r>
              <a:rPr lang="en-US" dirty="0"/>
              <a:t>. </a:t>
            </a:r>
          </a:p>
          <a:p>
            <a:pPr lvl="1"/>
            <a:r>
              <a:rPr lang="en-US" dirty="0"/>
              <a:t>Examples of liabilities include long-term debts (mortgages on real-estate or a business loan) or short-term debts (such as inventory purchased with a credit card or taxes).</a:t>
            </a:r>
          </a:p>
          <a:p>
            <a:r>
              <a:rPr lang="en-US" dirty="0"/>
              <a:t>Money that is owed to others is called the </a:t>
            </a:r>
            <a:r>
              <a:rPr lang="en-US" u="sng" dirty="0"/>
              <a:t>accounts payable</a:t>
            </a:r>
            <a:r>
              <a:rPr lang="en-US" dirty="0"/>
              <a:t>. </a:t>
            </a:r>
          </a:p>
          <a:p>
            <a:pPr lvl="1"/>
            <a:r>
              <a:rPr lang="en-US" dirty="0"/>
              <a:t>Accounts </a:t>
            </a:r>
            <a:r>
              <a:rPr lang="en-US" dirty="0" smtClean="0"/>
              <a:t>payable is </a:t>
            </a:r>
            <a:r>
              <a:rPr lang="en-US" dirty="0"/>
              <a:t>basically the money a company hopes to eventually be able to pay. </a:t>
            </a:r>
          </a:p>
          <a:p>
            <a:r>
              <a:rPr lang="en-US" dirty="0"/>
              <a:t>The </a:t>
            </a:r>
            <a:r>
              <a:rPr lang="en-US" u="sng" dirty="0"/>
              <a:t>equity</a:t>
            </a:r>
            <a:r>
              <a:rPr lang="en-US" dirty="0"/>
              <a:t> of a business is also considered a liability.  </a:t>
            </a:r>
          </a:p>
          <a:p>
            <a:pPr lvl="1"/>
            <a:r>
              <a:rPr lang="en-US" u="sng" dirty="0"/>
              <a:t>Equity</a:t>
            </a:r>
            <a:r>
              <a:rPr lang="en-US" dirty="0"/>
              <a:t> is the value of the ownership of the business. </a:t>
            </a:r>
          </a:p>
          <a:p>
            <a:pPr lvl="1"/>
            <a:r>
              <a:rPr lang="en-US" dirty="0"/>
              <a:t>Equity is basically the value that would be left over if all the debts of the business were paid off. </a:t>
            </a:r>
          </a:p>
          <a:p>
            <a:pPr lvl="1"/>
            <a:r>
              <a:rPr lang="en-US" dirty="0"/>
              <a:t>For partnerships and sole proprietorships, the </a:t>
            </a:r>
            <a:r>
              <a:rPr lang="en-US" dirty="0" smtClean="0"/>
              <a:t/>
            </a:r>
            <a:br>
              <a:rPr lang="en-US" dirty="0" smtClean="0"/>
            </a:br>
            <a:r>
              <a:rPr lang="en-US" dirty="0" smtClean="0"/>
              <a:t>business </a:t>
            </a:r>
            <a:r>
              <a:rPr lang="en-US" dirty="0"/>
              <a:t>equity is the net worth of the business. </a:t>
            </a:r>
          </a:p>
          <a:p>
            <a:pPr lvl="1"/>
            <a:r>
              <a:rPr lang="en-US" dirty="0"/>
              <a:t>If the business is a corporation, the business </a:t>
            </a:r>
            <a:r>
              <a:rPr lang="en-US" dirty="0" smtClean="0"/>
              <a:t/>
            </a:r>
            <a:br>
              <a:rPr lang="en-US" dirty="0" smtClean="0"/>
            </a:br>
            <a:r>
              <a:rPr lang="en-US" dirty="0" smtClean="0"/>
              <a:t>equity </a:t>
            </a:r>
            <a:r>
              <a:rPr lang="en-US" dirty="0"/>
              <a:t>is called the capital surplus. </a:t>
            </a:r>
          </a:p>
          <a:p>
            <a:r>
              <a:rPr lang="en-US" dirty="0"/>
              <a:t>In sum, the liabilities of the business are all </a:t>
            </a:r>
            <a:r>
              <a:rPr lang="en-US" dirty="0" smtClean="0"/>
              <a:t/>
            </a:r>
            <a:br>
              <a:rPr lang="en-US" dirty="0" smtClean="0"/>
            </a:br>
            <a:r>
              <a:rPr lang="en-US" dirty="0" smtClean="0"/>
              <a:t>debts </a:t>
            </a:r>
            <a:r>
              <a:rPr lang="en-US" dirty="0"/>
              <a:t>(short- and long-term), as well as the </a:t>
            </a:r>
            <a:r>
              <a:rPr lang="en-US" dirty="0" smtClean="0"/>
              <a:t/>
            </a:r>
            <a:br>
              <a:rPr lang="en-US" dirty="0" smtClean="0"/>
            </a:br>
            <a:r>
              <a:rPr lang="en-US" dirty="0" smtClean="0"/>
              <a:t>equity of </a:t>
            </a:r>
            <a:r>
              <a:rPr lang="en-US" dirty="0"/>
              <a:t>the business.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7642" y="3953449"/>
            <a:ext cx="2816106" cy="2483473"/>
          </a:xfrm>
          <a:prstGeom prst="rect">
            <a:avLst/>
          </a:prstGeom>
        </p:spPr>
      </p:pic>
    </p:spTree>
    <p:extLst>
      <p:ext uri="{BB962C8B-B14F-4D97-AF65-F5344CB8AC3E}">
        <p14:creationId xmlns:p14="http://schemas.microsoft.com/office/powerpoint/2010/main" val="396060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4460" y="3685310"/>
            <a:ext cx="4389288" cy="2618942"/>
          </a:xfrm>
          <a:prstGeom prst="rect">
            <a:avLst/>
          </a:prstGeom>
        </p:spPr>
      </p:pic>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Three kinds of liabilities exist in accounting.</a:t>
            </a:r>
          </a:p>
          <a:p>
            <a:pPr lvl="1"/>
            <a:r>
              <a:rPr lang="en-US" u="sng" dirty="0"/>
              <a:t>Current liabilities</a:t>
            </a:r>
            <a:r>
              <a:rPr lang="en-US" dirty="0"/>
              <a:t> are those that a business must completely pay within one year. These include accounts payable and taxes. </a:t>
            </a:r>
          </a:p>
          <a:p>
            <a:pPr lvl="1"/>
            <a:r>
              <a:rPr lang="en-US" u="sng" dirty="0"/>
              <a:t>Long-term liabilities</a:t>
            </a:r>
            <a:r>
              <a:rPr lang="en-US" dirty="0"/>
              <a:t> are those that a business must pay off over time, such as a mortgage or a loan. </a:t>
            </a:r>
          </a:p>
          <a:p>
            <a:pPr lvl="1"/>
            <a:r>
              <a:rPr lang="en-US" u="sng" dirty="0"/>
              <a:t>Owner’s equity</a:t>
            </a:r>
            <a:r>
              <a:rPr lang="en-US" dirty="0"/>
              <a:t> is whatever is left after debts are subtracted from assets. </a:t>
            </a:r>
          </a:p>
          <a:p>
            <a:pPr lvl="0"/>
            <a:r>
              <a:rPr lang="en-US" dirty="0"/>
              <a:t>If a business’s books are </a:t>
            </a:r>
            <a:r>
              <a:rPr lang="en-US" u="sng" dirty="0"/>
              <a:t>balanced</a:t>
            </a:r>
            <a:r>
              <a:rPr lang="en-US" dirty="0"/>
              <a:t>, </a:t>
            </a:r>
            <a:r>
              <a:rPr lang="en-US" dirty="0" smtClean="0"/>
              <a:t>this </a:t>
            </a:r>
            <a:r>
              <a:rPr lang="en-US" dirty="0"/>
              <a:t>means that the total value of </a:t>
            </a:r>
            <a:r>
              <a:rPr lang="en-US" dirty="0" smtClean="0"/>
              <a:t>all </a:t>
            </a:r>
            <a:r>
              <a:rPr lang="en-US" dirty="0"/>
              <a:t>assets are </a:t>
            </a:r>
            <a:r>
              <a:rPr lang="en-US" dirty="0" smtClean="0"/>
              <a:t/>
            </a:r>
            <a:br>
              <a:rPr lang="en-US" dirty="0" smtClean="0"/>
            </a:br>
            <a:r>
              <a:rPr lang="en-US" dirty="0" smtClean="0"/>
              <a:t>equal </a:t>
            </a:r>
            <a:r>
              <a:rPr lang="en-US" dirty="0"/>
              <a:t>to the total </a:t>
            </a:r>
            <a:r>
              <a:rPr lang="en-US" dirty="0" smtClean="0"/>
              <a:t/>
            </a:r>
            <a:br>
              <a:rPr lang="en-US" dirty="0" smtClean="0"/>
            </a:br>
            <a:r>
              <a:rPr lang="en-US" dirty="0" smtClean="0"/>
              <a:t>value </a:t>
            </a:r>
            <a:r>
              <a:rPr lang="en-US" dirty="0"/>
              <a:t>of all liabilities. </a:t>
            </a:r>
          </a:p>
          <a:p>
            <a:pPr lvl="1"/>
            <a:r>
              <a:rPr lang="en-US" dirty="0"/>
              <a:t>Another way to consider this: </a:t>
            </a:r>
            <a:r>
              <a:rPr lang="en-US" dirty="0" smtClean="0"/>
              <a:t/>
            </a:r>
            <a:br>
              <a:rPr lang="en-US" dirty="0" smtClean="0"/>
            </a:br>
            <a:r>
              <a:rPr lang="en-US" dirty="0" smtClean="0"/>
              <a:t>Assets </a:t>
            </a:r>
            <a:r>
              <a:rPr lang="en-US" dirty="0"/>
              <a:t>= Debts + Equity. </a:t>
            </a:r>
          </a:p>
          <a:p>
            <a:pPr lvl="1"/>
            <a:r>
              <a:rPr lang="en-US" dirty="0"/>
              <a:t>Rearranging this equation would </a:t>
            </a:r>
            <a:r>
              <a:rPr lang="en-US" dirty="0" smtClean="0"/>
              <a:t/>
            </a:r>
            <a:br>
              <a:rPr lang="en-US" dirty="0" smtClean="0"/>
            </a:br>
            <a:r>
              <a:rPr lang="en-US" dirty="0" smtClean="0"/>
              <a:t>provide </a:t>
            </a:r>
            <a:r>
              <a:rPr lang="en-US" dirty="0"/>
              <a:t>us with: </a:t>
            </a:r>
            <a:r>
              <a:rPr lang="en-US" dirty="0" smtClean="0"/>
              <a:t/>
            </a:r>
            <a:br>
              <a:rPr lang="en-US" dirty="0" smtClean="0"/>
            </a:br>
            <a:r>
              <a:rPr lang="en-US" dirty="0" smtClean="0"/>
              <a:t>Equity </a:t>
            </a:r>
            <a:r>
              <a:rPr lang="en-US" dirty="0"/>
              <a:t>= Assets – Debts. </a:t>
            </a:r>
          </a:p>
          <a:p>
            <a:endParaRPr lang="en-US" dirty="0"/>
          </a:p>
        </p:txBody>
      </p:sp>
      <p:sp>
        <p:nvSpPr>
          <p:cNvPr id="5" name="Rectangle 4"/>
          <p:cNvSpPr/>
          <p:nvPr/>
        </p:nvSpPr>
        <p:spPr>
          <a:xfrm>
            <a:off x="4900044" y="6506155"/>
            <a:ext cx="1255472" cy="215444"/>
          </a:xfrm>
          <a:prstGeom prst="rect">
            <a:avLst/>
          </a:prstGeom>
        </p:spPr>
        <p:txBody>
          <a:bodyPr wrap="none">
            <a:spAutoFit/>
          </a:bodyPr>
          <a:lstStyle/>
          <a:p>
            <a:r>
              <a:rPr lang="en-US" sz="800" i="1" dirty="0" smtClean="0">
                <a:solidFill>
                  <a:srgbClr val="DD4B39"/>
                </a:solidFill>
                <a:effectLst/>
                <a:hlinkClick r:id="rId3"/>
              </a:rPr>
              <a:t>Source: www.iexpats.com</a:t>
            </a:r>
            <a:endParaRPr lang="en-US" sz="800" i="1" dirty="0"/>
          </a:p>
        </p:txBody>
      </p:sp>
    </p:spTree>
    <p:extLst>
      <p:ext uri="{BB962C8B-B14F-4D97-AF65-F5344CB8AC3E}">
        <p14:creationId xmlns:p14="http://schemas.microsoft.com/office/powerpoint/2010/main" val="37097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 &amp; Loss Statement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A </a:t>
            </a:r>
            <a:r>
              <a:rPr lang="en-US" u="sng" dirty="0"/>
              <a:t>profit &amp; loss statement</a:t>
            </a:r>
            <a:r>
              <a:rPr lang="en-US" dirty="0"/>
              <a:t> is the other kind of business report (the first being the balance sheet).</a:t>
            </a:r>
          </a:p>
          <a:p>
            <a:pPr lvl="1"/>
            <a:r>
              <a:rPr lang="en-US" dirty="0"/>
              <a:t>A profit/loss statement is a summary of the income and expenses of the business during a certain period. </a:t>
            </a:r>
          </a:p>
          <a:p>
            <a:pPr lvl="1"/>
            <a:r>
              <a:rPr lang="en-US" dirty="0"/>
              <a:t>Profit/loss statements are usually prepared monthly, quarterly, or annually. </a:t>
            </a:r>
          </a:p>
          <a:p>
            <a:pPr lvl="1"/>
            <a:r>
              <a:rPr lang="en-US" dirty="0"/>
              <a:t>Profit/loss statements are sometimes referred to as income statements or operating statements. </a:t>
            </a:r>
          </a:p>
          <a:p>
            <a:r>
              <a:rPr lang="en-US" dirty="0"/>
              <a:t>Typically a profit/loss statement will be organized so that all the income for a specific period is together and all the expenses for that same period are also together. </a:t>
            </a:r>
          </a:p>
          <a:p>
            <a:pPr lvl="1"/>
            <a:r>
              <a:rPr lang="en-US" dirty="0"/>
              <a:t>All the income and all the expenses will be totaled beneath each category.</a:t>
            </a:r>
          </a:p>
          <a:p>
            <a:pPr lvl="1"/>
            <a:r>
              <a:rPr lang="en-US" dirty="0"/>
              <a:t>At the bottom, the total expenses will be subtracted from the total income to provide the </a:t>
            </a:r>
            <a:r>
              <a:rPr lang="en-US" u="sng" dirty="0"/>
              <a:t>net profit </a:t>
            </a:r>
            <a:r>
              <a:rPr lang="en-US" dirty="0"/>
              <a:t>(the income left after expenses). </a:t>
            </a:r>
            <a:endParaRPr lang="en-US" dirty="0" smtClean="0"/>
          </a:p>
          <a:p>
            <a:pPr lvl="0"/>
            <a:r>
              <a:rPr lang="en-US" u="sng" dirty="0"/>
              <a:t>Income</a:t>
            </a:r>
            <a:r>
              <a:rPr lang="en-US" dirty="0"/>
              <a:t> is any money that a business will receive during a certain period. </a:t>
            </a:r>
          </a:p>
          <a:p>
            <a:pPr lvl="1"/>
            <a:r>
              <a:rPr lang="en-US" u="sng" dirty="0"/>
              <a:t>Expenses</a:t>
            </a:r>
            <a:r>
              <a:rPr lang="en-US" dirty="0"/>
              <a:t> are any money that the business has paid or will pay during a certain period. </a:t>
            </a:r>
          </a:p>
          <a:p>
            <a:pPr lvl="1"/>
            <a:r>
              <a:rPr lang="en-US" u="sng" dirty="0"/>
              <a:t>Profit</a:t>
            </a:r>
            <a:r>
              <a:rPr lang="en-US" dirty="0"/>
              <a:t> occurs when income exceeds expenses. </a:t>
            </a:r>
          </a:p>
          <a:p>
            <a:pPr lvl="1"/>
            <a:r>
              <a:rPr lang="en-US" u="sng" dirty="0"/>
              <a:t>Loss</a:t>
            </a:r>
            <a:r>
              <a:rPr lang="en-US" dirty="0"/>
              <a:t> occurs when expenses exceed income. </a:t>
            </a:r>
            <a:endParaRPr lang="en-US" dirty="0"/>
          </a:p>
        </p:txBody>
      </p:sp>
    </p:spTree>
    <p:extLst>
      <p:ext uri="{BB962C8B-B14F-4D97-AF65-F5344CB8AC3E}">
        <p14:creationId xmlns:p14="http://schemas.microsoft.com/office/powerpoint/2010/main" val="1836106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7179" y="-34309"/>
            <a:ext cx="5988966" cy="6895486"/>
          </a:xfrm>
        </p:spPr>
      </p:pic>
      <p:sp>
        <p:nvSpPr>
          <p:cNvPr id="5" name="Rectangle 4"/>
          <p:cNvSpPr/>
          <p:nvPr/>
        </p:nvSpPr>
        <p:spPr>
          <a:xfrm rot="16200000">
            <a:off x="5427867" y="3945633"/>
            <a:ext cx="4572000" cy="215444"/>
          </a:xfrm>
          <a:prstGeom prst="rect">
            <a:avLst/>
          </a:prstGeom>
        </p:spPr>
        <p:txBody>
          <a:bodyPr>
            <a:spAutoFit/>
          </a:bodyPr>
          <a:lstStyle/>
          <a:p>
            <a:r>
              <a:rPr lang="en-US" sz="800" i="1" dirty="0" smtClean="0"/>
              <a:t>Source: http://www.bookkeeping-basics.net/images/profit-and-loss.gif</a:t>
            </a:r>
            <a:endParaRPr lang="en-US" sz="800" i="1" dirty="0"/>
          </a:p>
        </p:txBody>
      </p:sp>
    </p:spTree>
    <p:extLst>
      <p:ext uri="{BB962C8B-B14F-4D97-AF65-F5344CB8AC3E}">
        <p14:creationId xmlns:p14="http://schemas.microsoft.com/office/powerpoint/2010/main" val="2270148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Income can be broken into two types: service and sales. </a:t>
            </a:r>
          </a:p>
          <a:p>
            <a:pPr lvl="1"/>
            <a:r>
              <a:rPr lang="en-US" u="sng" dirty="0"/>
              <a:t>Service income </a:t>
            </a:r>
            <a:r>
              <a:rPr lang="en-US" dirty="0"/>
              <a:t>comes from providing a service for someone. </a:t>
            </a:r>
          </a:p>
          <a:p>
            <a:pPr lvl="2"/>
            <a:r>
              <a:rPr lang="en-US" dirty="0"/>
              <a:t>Profit can be determined simply by deducting the expenses of making the income from the income itself.</a:t>
            </a:r>
          </a:p>
          <a:p>
            <a:pPr lvl="2"/>
            <a:r>
              <a:rPr lang="en-US" dirty="0"/>
              <a:t>E.g. if you received $20 for cutting a friend’s hair and you spent $5 on gas, your profit would be $15</a:t>
            </a:r>
            <a:r>
              <a:rPr lang="en-US" dirty="0" smtClean="0"/>
              <a:t>.</a:t>
            </a:r>
            <a:br>
              <a:rPr lang="en-US" dirty="0" smtClean="0"/>
            </a:br>
            <a:endParaRPr lang="en-US" dirty="0"/>
          </a:p>
          <a:p>
            <a:pPr lvl="1"/>
            <a:r>
              <a:rPr lang="en-US" u="sng" dirty="0"/>
              <a:t>Sales income </a:t>
            </a:r>
            <a:r>
              <a:rPr lang="en-US" dirty="0"/>
              <a:t>comes from selling a product. </a:t>
            </a:r>
          </a:p>
          <a:p>
            <a:pPr lvl="2"/>
            <a:r>
              <a:rPr lang="en-US" dirty="0"/>
              <a:t>Profit from sales income </a:t>
            </a:r>
            <a:r>
              <a:rPr lang="en-US" dirty="0" smtClean="0"/>
              <a:t>is </a:t>
            </a:r>
            <a:r>
              <a:rPr lang="en-US" dirty="0"/>
              <a:t>determined by subtracting </a:t>
            </a:r>
            <a:r>
              <a:rPr lang="en-US" dirty="0" smtClean="0"/>
              <a:t>both </a:t>
            </a:r>
            <a:r>
              <a:rPr lang="en-US" dirty="0"/>
              <a:t>the cost of producing </a:t>
            </a:r>
            <a:r>
              <a:rPr lang="en-US" dirty="0" smtClean="0"/>
              <a:t>the </a:t>
            </a:r>
            <a:r>
              <a:rPr lang="en-US" dirty="0"/>
              <a:t>product as well as the cost of the materials of the product from the income of that product. </a:t>
            </a:r>
          </a:p>
          <a:p>
            <a:pPr lvl="2"/>
            <a:r>
              <a:rPr lang="en-US" dirty="0"/>
              <a:t>For example, if you are selling </a:t>
            </a:r>
            <a:r>
              <a:rPr lang="en-US" dirty="0" smtClean="0"/>
              <a:t>cookies</a:t>
            </a:r>
            <a:r>
              <a:rPr lang="en-US" dirty="0"/>
              <a:t>, you would have to </a:t>
            </a:r>
            <a:r>
              <a:rPr lang="en-US" dirty="0" smtClean="0"/>
              <a:t>subtract </a:t>
            </a:r>
            <a:r>
              <a:rPr lang="en-US" dirty="0"/>
              <a:t>the cost of the </a:t>
            </a:r>
            <a:r>
              <a:rPr lang="en-US" dirty="0" smtClean="0"/>
              <a:t>flour, </a:t>
            </a:r>
            <a:r>
              <a:rPr lang="en-US" dirty="0"/>
              <a:t>eggs, milk, and sugar as well </a:t>
            </a:r>
            <a:r>
              <a:rPr lang="en-US" dirty="0" smtClean="0"/>
              <a:t>as </a:t>
            </a:r>
            <a:r>
              <a:rPr lang="en-US" dirty="0"/>
              <a:t>the cost of the electricity and </a:t>
            </a:r>
            <a:r>
              <a:rPr lang="en-US" dirty="0" smtClean="0"/>
              <a:t>gas </a:t>
            </a:r>
            <a:r>
              <a:rPr lang="en-US" dirty="0"/>
              <a:t>from the total income of </a:t>
            </a:r>
            <a:r>
              <a:rPr lang="en-US" dirty="0" smtClean="0"/>
              <a:t>selling the </a:t>
            </a:r>
            <a:r>
              <a:rPr lang="en-US" dirty="0"/>
              <a:t>cookies. </a:t>
            </a:r>
          </a:p>
          <a:p>
            <a:pPr lvl="2"/>
            <a:r>
              <a:rPr lang="en-US" dirty="0"/>
              <a:t>For sales income, the actual income from selling a product is the sale income minus the cost of the product to the seller. </a:t>
            </a:r>
          </a:p>
          <a:p>
            <a:endParaRPr lang="en-US" dirty="0"/>
          </a:p>
        </p:txBody>
      </p:sp>
    </p:spTree>
    <p:extLst>
      <p:ext uri="{BB962C8B-B14F-4D97-AF65-F5344CB8AC3E}">
        <p14:creationId xmlns:p14="http://schemas.microsoft.com/office/powerpoint/2010/main" val="291872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299</TotalTime>
  <Words>1930</Words>
  <Application>Microsoft Office PowerPoint</Application>
  <PresentationFormat>On-screen Show (4:3)</PresentationFormat>
  <Paragraphs>147</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Corbel</vt:lpstr>
      <vt:lpstr>Basis</vt:lpstr>
      <vt:lpstr>Accounting</vt:lpstr>
      <vt:lpstr>Accounting </vt:lpstr>
      <vt:lpstr>Balance Sheet</vt:lpstr>
      <vt:lpstr>Assets</vt:lpstr>
      <vt:lpstr>Liabilities </vt:lpstr>
      <vt:lpstr>Liabilities</vt:lpstr>
      <vt:lpstr>Profit &amp; Loss Statement</vt:lpstr>
      <vt:lpstr>PowerPoint Presentation</vt:lpstr>
      <vt:lpstr>Income</vt:lpstr>
      <vt:lpstr>Cash vs. Accrual </vt:lpstr>
      <vt:lpstr>Fiscal vs. Calendar Years</vt:lpstr>
      <vt:lpstr>Chart of Accounts</vt:lpstr>
      <vt:lpstr>Chart of Accounts</vt:lpstr>
      <vt:lpstr>Asset Types</vt:lpstr>
      <vt:lpstr>Current Asset Account Record</vt:lpstr>
      <vt:lpstr>Inventory Control </vt:lpstr>
      <vt:lpstr>Bibliography</vt:lpstr>
    </vt:vector>
  </TitlesOfParts>
  <Company>Waterford Union 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dc:title>
  <dc:creator>Kohn Craig</dc:creator>
  <cp:lastModifiedBy>Kohn Craig</cp:lastModifiedBy>
  <cp:revision>25</cp:revision>
  <cp:lastPrinted>2014-05-02T18:49:08Z</cp:lastPrinted>
  <dcterms:created xsi:type="dcterms:W3CDTF">2014-05-02T13:51:11Z</dcterms:created>
  <dcterms:modified xsi:type="dcterms:W3CDTF">2014-05-02T18:50:14Z</dcterms:modified>
</cp:coreProperties>
</file>