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3" r:id="rId15"/>
    <p:sldId id="269" r:id="rId16"/>
    <p:sldId id="270" r:id="rId17"/>
    <p:sldId id="271" r:id="rId18"/>
    <p:sldId id="281" r:id="rId19"/>
    <p:sldId id="282" r:id="rId20"/>
    <p:sldId id="273" r:id="rId21"/>
    <p:sldId id="274" r:id="rId22"/>
    <p:sldId id="275" r:id="rId23"/>
    <p:sldId id="276" r:id="rId24"/>
    <p:sldId id="279" r:id="rId25"/>
    <p:sldId id="277" r:id="rId26"/>
    <p:sldId id="278"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6" d="100"/>
          <a:sy n="56" d="100"/>
        </p:scale>
        <p:origin x="42"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753007436570422E-2"/>
          <c:y val="5.1400554097404488E-2"/>
          <c:w val="0.864353947944007"/>
          <c:h val="0.8326195683872849"/>
        </c:manualLayout>
      </c:layout>
      <c:lineChart>
        <c:grouping val="standard"/>
        <c:varyColors val="0"/>
        <c:ser>
          <c:idx val="0"/>
          <c:order val="0"/>
          <c:tx>
            <c:strRef>
              <c:f>Sheet1!$B$2</c:f>
              <c:strCache>
                <c:ptCount val="1"/>
                <c:pt idx="0">
                  <c:v>Offspring</c:v>
                </c:pt>
              </c:strCache>
            </c:strRef>
          </c:tx>
          <c:spPr>
            <a:ln>
              <a:prstDash val="sysDash"/>
            </a:ln>
          </c:spPr>
          <c:marker>
            <c:symbol val="none"/>
          </c:marker>
          <c:val>
            <c:numRef>
              <c:f>Sheet1!$C$2:$E$2</c:f>
              <c:numCache>
                <c:formatCode>General</c:formatCode>
                <c:ptCount val="3"/>
                <c:pt idx="0">
                  <c:v>3</c:v>
                </c:pt>
                <c:pt idx="1">
                  <c:v>4</c:v>
                </c:pt>
                <c:pt idx="2">
                  <c:v>5</c:v>
                </c:pt>
              </c:numCache>
            </c:numRef>
          </c:val>
          <c:smooth val="0"/>
        </c:ser>
        <c:ser>
          <c:idx val="1"/>
          <c:order val="1"/>
          <c:tx>
            <c:strRef>
              <c:f>Sheet1!$B$3</c:f>
              <c:strCache>
                <c:ptCount val="1"/>
                <c:pt idx="0">
                  <c:v>Parent</c:v>
                </c:pt>
              </c:strCache>
            </c:strRef>
          </c:tx>
          <c:marker>
            <c:symbol val="none"/>
          </c:marker>
          <c:val>
            <c:numRef>
              <c:f>Sheet1!$C$3:$E$3</c:f>
              <c:numCache>
                <c:formatCode>General</c:formatCode>
                <c:ptCount val="3"/>
                <c:pt idx="0">
                  <c:v>2</c:v>
                </c:pt>
                <c:pt idx="1">
                  <c:v>4</c:v>
                </c:pt>
                <c:pt idx="2">
                  <c:v>6</c:v>
                </c:pt>
              </c:numCache>
            </c:numRef>
          </c:val>
          <c:smooth val="0"/>
        </c:ser>
        <c:dLbls>
          <c:showLegendKey val="0"/>
          <c:showVal val="0"/>
          <c:showCatName val="0"/>
          <c:showSerName val="0"/>
          <c:showPercent val="0"/>
          <c:showBubbleSize val="0"/>
        </c:dLbls>
        <c:smooth val="0"/>
        <c:axId val="154840712"/>
        <c:axId val="154841096"/>
      </c:lineChart>
      <c:catAx>
        <c:axId val="154840712"/>
        <c:scaling>
          <c:orientation val="minMax"/>
        </c:scaling>
        <c:delete val="0"/>
        <c:axPos val="b"/>
        <c:majorTickMark val="out"/>
        <c:minorTickMark val="none"/>
        <c:tickLblPos val="nextTo"/>
        <c:crossAx val="154841096"/>
        <c:crosses val="autoZero"/>
        <c:auto val="1"/>
        <c:lblAlgn val="ctr"/>
        <c:lblOffset val="100"/>
        <c:noMultiLvlLbl val="0"/>
      </c:catAx>
      <c:valAx>
        <c:axId val="154841096"/>
        <c:scaling>
          <c:orientation val="minMax"/>
          <c:max val="6"/>
          <c:min val="2"/>
        </c:scaling>
        <c:delete val="0"/>
        <c:axPos val="l"/>
        <c:majorGridlines/>
        <c:numFmt formatCode="General" sourceLinked="1"/>
        <c:majorTickMark val="out"/>
        <c:minorTickMark val="none"/>
        <c:tickLblPos val="nextTo"/>
        <c:crossAx val="154840712"/>
        <c:crosses val="autoZero"/>
        <c:crossBetween val="between"/>
      </c:valAx>
    </c:plotArea>
    <c:legend>
      <c:legendPos val="r"/>
      <c:layout>
        <c:manualLayout>
          <c:xMode val="edge"/>
          <c:yMode val="edge"/>
          <c:x val="0.57964596085484521"/>
          <c:y val="0.6679753115095336"/>
          <c:w val="0.37625315099225909"/>
          <c:h val="0.11891826109088741"/>
        </c:manualLayout>
      </c:layout>
      <c:overlay val="0"/>
    </c:legend>
    <c:plotVisOnly val="1"/>
    <c:dispBlanksAs val="gap"/>
    <c:showDLblsOverMax val="0"/>
  </c:chart>
  <c:spPr>
    <a:solidFill>
      <a:schemeClr val="bg1"/>
    </a:solidFill>
  </c:spPr>
  <c:externalData r:id="rId1">
    <c:autoUpdate val="0"/>
  </c:externalData>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DBEEBE7-B210-438B-85B6-BE179BB8DA64}" type="datetimeFigureOut">
              <a:rPr lang="en-US" smtClean="0"/>
              <a:t>3/17/2014</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FEA1FB93-DB96-4169-B00A-E36982DB5E35}"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01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BEEBE7-B210-438B-85B6-BE179BB8DA64}" type="datetimeFigureOut">
              <a:rPr lang="en-US" smtClean="0"/>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1FB93-DB96-4169-B00A-E36982DB5E35}" type="slidenum">
              <a:rPr lang="en-US" smtClean="0"/>
              <a:t>‹#›</a:t>
            </a:fld>
            <a:endParaRPr lang="en-US"/>
          </a:p>
        </p:txBody>
      </p:sp>
    </p:spTree>
    <p:extLst>
      <p:ext uri="{BB962C8B-B14F-4D97-AF65-F5344CB8AC3E}">
        <p14:creationId xmlns:p14="http://schemas.microsoft.com/office/powerpoint/2010/main" val="340844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BEEBE7-B210-438B-85B6-BE179BB8DA64}"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1FB93-DB96-4169-B00A-E36982DB5E35}"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1674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BEEBE7-B210-438B-85B6-BE179BB8DA64}"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1FB93-DB96-4169-B00A-E36982DB5E35}"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5506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BEEBE7-B210-438B-85B6-BE179BB8DA64}"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1FB93-DB96-4169-B00A-E36982DB5E35}" type="slidenum">
              <a:rPr lang="en-US" smtClean="0"/>
              <a:t>‹#›</a:t>
            </a:fld>
            <a:endParaRPr lang="en-US"/>
          </a:p>
        </p:txBody>
      </p:sp>
    </p:spTree>
    <p:extLst>
      <p:ext uri="{BB962C8B-B14F-4D97-AF65-F5344CB8AC3E}">
        <p14:creationId xmlns:p14="http://schemas.microsoft.com/office/powerpoint/2010/main" val="2816973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BEEBE7-B210-438B-85B6-BE179BB8DA64}"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1FB93-DB96-4169-B00A-E36982DB5E35}"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6669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BEEBE7-B210-438B-85B6-BE179BB8DA64}"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1FB93-DB96-4169-B00A-E36982DB5E35}"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3811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BEEBE7-B210-438B-85B6-BE179BB8DA64}"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1FB93-DB96-4169-B00A-E36982DB5E35}"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287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BEEBE7-B210-438B-85B6-BE179BB8DA64}"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1FB93-DB96-4169-B00A-E36982DB5E35}"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2524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176865" y="14926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06218" y="648637"/>
            <a:ext cx="7701181" cy="71026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06217" y="1626421"/>
            <a:ext cx="7701181" cy="4583879"/>
          </a:xfrm>
        </p:spPr>
        <p:txBody>
          <a:bodyPr/>
          <a:lstStyle>
            <a:lvl1pPr>
              <a:defRPr b="1"/>
            </a:lvl1pPr>
            <a:lvl2pPr>
              <a:defRPr sz="2400"/>
            </a:lvl2pPr>
            <a:lvl3pPr>
              <a:defRPr sz="2000" i="1"/>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AgDeptLogo.jpg"/>
          <p:cNvPicPr/>
          <p:nvPr userDrawn="1"/>
        </p:nvPicPr>
        <p:blipFill>
          <a:blip r:embed="rId2" cstate="print">
            <a:clrChange>
              <a:clrFrom>
                <a:srgbClr val="FFFFFF"/>
              </a:clrFrom>
              <a:clrTo>
                <a:srgbClr val="FFFFFF">
                  <a:alpha val="0"/>
                </a:srgbClr>
              </a:clrTo>
            </a:clrChange>
          </a:blip>
          <a:stretch>
            <a:fillRect/>
          </a:stretch>
        </p:blipFill>
        <p:spPr>
          <a:xfrm>
            <a:off x="63501" y="6311900"/>
            <a:ext cx="334618" cy="482600"/>
          </a:xfrm>
          <a:prstGeom prst="rect">
            <a:avLst/>
          </a:prstGeom>
        </p:spPr>
      </p:pic>
    </p:spTree>
    <p:extLst>
      <p:ext uri="{BB962C8B-B14F-4D97-AF65-F5344CB8AC3E}">
        <p14:creationId xmlns:p14="http://schemas.microsoft.com/office/powerpoint/2010/main" val="4261511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BEEBE7-B210-438B-85B6-BE179BB8DA64}"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1FB93-DB96-4169-B00A-E36982DB5E35}"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238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BEEBE7-B210-438B-85B6-BE179BB8DA64}" type="datetimeFigureOut">
              <a:rPr lang="en-US" smtClean="0"/>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1FB93-DB96-4169-B00A-E36982DB5E35}" type="slidenum">
              <a:rPr lang="en-US" smtClean="0"/>
              <a:t>‹#›</a:t>
            </a:fld>
            <a:endParaRPr lang="en-US"/>
          </a:p>
        </p:txBody>
      </p:sp>
    </p:spTree>
    <p:extLst>
      <p:ext uri="{BB962C8B-B14F-4D97-AF65-F5344CB8AC3E}">
        <p14:creationId xmlns:p14="http://schemas.microsoft.com/office/powerpoint/2010/main" val="2948304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BEEBE7-B210-438B-85B6-BE179BB8DA64}" type="datetimeFigureOut">
              <a:rPr lang="en-US" smtClean="0"/>
              <a:t>3/17/2014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A1FB93-DB96-4169-B00A-E36982DB5E35}"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9215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BEEBE7-B210-438B-85B6-BE179BB8DA64}" type="datetimeFigureOut">
              <a:rPr lang="en-US" smtClean="0"/>
              <a:t>3/17/2014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A1FB93-DB96-4169-B00A-E36982DB5E35}"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460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BEEBE7-B210-438B-85B6-BE179BB8DA64}" type="datetimeFigureOut">
              <a:rPr lang="en-US" smtClean="0"/>
              <a:t>3/17/2014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A1FB93-DB96-4169-B00A-E36982DB5E35}" type="slidenum">
              <a:rPr lang="en-US" smtClean="0"/>
              <a:t>‹#›</a:t>
            </a:fld>
            <a:endParaRPr lang="en-US"/>
          </a:p>
        </p:txBody>
      </p:sp>
    </p:spTree>
    <p:extLst>
      <p:ext uri="{BB962C8B-B14F-4D97-AF65-F5344CB8AC3E}">
        <p14:creationId xmlns:p14="http://schemas.microsoft.com/office/powerpoint/2010/main" val="96817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BEEBE7-B210-438B-85B6-BE179BB8DA64}" type="datetimeFigureOut">
              <a:rPr lang="en-US" smtClean="0"/>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1FB93-DB96-4169-B00A-E36982DB5E35}"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629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BEEBE7-B210-438B-85B6-BE179BB8DA64}" type="datetimeFigureOut">
              <a:rPr lang="en-US" smtClean="0"/>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1FB93-DB96-4169-B00A-E36982DB5E35}" type="slidenum">
              <a:rPr lang="en-US" smtClean="0"/>
              <a:t>‹#›</a:t>
            </a:fld>
            <a:endParaRPr lang="en-US"/>
          </a:p>
        </p:txBody>
      </p:sp>
    </p:spTree>
    <p:extLst>
      <p:ext uri="{BB962C8B-B14F-4D97-AF65-F5344CB8AC3E}">
        <p14:creationId xmlns:p14="http://schemas.microsoft.com/office/powerpoint/2010/main" val="428021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BEEBE7-B210-438B-85B6-BE179BB8DA64}" type="datetimeFigureOut">
              <a:rPr lang="en-US" smtClean="0"/>
              <a:t>3/17/2014</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A1FB93-DB96-4169-B00A-E36982DB5E35}" type="slidenum">
              <a:rPr lang="en-US" smtClean="0"/>
              <a:t>‹#›</a:t>
            </a:fld>
            <a:endParaRPr lang="en-US"/>
          </a:p>
        </p:txBody>
      </p:sp>
    </p:spTree>
    <p:extLst>
      <p:ext uri="{BB962C8B-B14F-4D97-AF65-F5344CB8AC3E}">
        <p14:creationId xmlns:p14="http://schemas.microsoft.com/office/powerpoint/2010/main" val="200298793"/>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m.inmagine.com/image-ptg01074805-Domestic-cattle%20Belgian-Blue-crossbreed-cow-with-Blonde-d'Aquitaine-crossbreed-calf%20standing-in-pasture%20England%20Europe.html"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ccessexcellence.org/AB/GG/genes.php" TargetMode="External"/><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hyperlink" Target="http://www.polledblonde.dk/polled_trait.asp?lang=uk" TargetMode="External"/><Relationship Id="rId5" Type="http://schemas.openxmlformats.org/officeDocument/2006/relationships/image" Target="../media/image9.jpeg"/><Relationship Id="rId4" Type="http://schemas.openxmlformats.org/officeDocument/2006/relationships/hyperlink" Target="http://www.google.com/url?sa=i&amp;rct=j&amp;q=&amp;esrc=s&amp;frm=1&amp;source=images&amp;cd=&amp;cad=rja&amp;docid=X9TgbTyq_3x9bM&amp;tbnid=Bq_sUp5_xlaz1M:&amp;ved=0CAUQjRw&amp;url=http://www.polledblonde.dk/polled_trait.asp?lang%3Duk&amp;ei=NH5AUeKfIaei2QXx_IDADg&amp;bvm=bv.43287494,d.b2I&amp;psig=AFQjCNHI6zyxk7MAKFN0O1j9tONRvYUpJQ&amp;ust=1363267489139998"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thebeefsite.com/articles/721/artificial-insemination-for-beef-cattle" TargetMode="External"/><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hyperlink" Target="http://www.google.com/url?sa=i&amp;rct=j&amp;q=&amp;esrc=s&amp;frm=1&amp;source=images&amp;cd=&amp;cad=rja&amp;uact=8&amp;docid=nq88PkqhStmj6M&amp;tbnid=MhN_IOaUi6ghDM:&amp;ved=0CAQQjB0&amp;url=http://www.wvculture.org/goldenseal/spring03/nuzum.html&amp;ei=ztQYU6yYF4nmyQGMlYGgAQ&amp;psig=AFQjCNHFAG7Zv05aNxpJFLj4N6ekmKkvYA&amp;ust=1394222545382659" TargetMode="External"/><Relationship Id="rId4" Type="http://schemas.openxmlformats.org/officeDocument/2006/relationships/hyperlink" Target="http://www.hoards.com/HAE-suprem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babcock.wisc.edu/node/186" TargetMode="External"/><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hometestingblog.testcountry.com/?tag=drug-development"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Protein_foldin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rogressnews.blogspot.com/2011/04/cabbage-broccoli-and-brussels-sprouts.html" TargetMode="External"/><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utenberg.org/files/25568/25568-h/25568-h.htm"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Agricultural Genetic Selection</a:t>
            </a:r>
            <a:endParaRPr lang="en-US" dirty="0"/>
          </a:p>
        </p:txBody>
      </p:sp>
      <p:sp>
        <p:nvSpPr>
          <p:cNvPr id="3" name="Subtitle 2"/>
          <p:cNvSpPr>
            <a:spLocks noGrp="1"/>
          </p:cNvSpPr>
          <p:nvPr>
            <p:ph type="subTitle" idx="1"/>
          </p:nvPr>
        </p:nvSpPr>
        <p:spPr/>
        <p:txBody>
          <a:bodyPr/>
          <a:lstStyle/>
          <a:p>
            <a:r>
              <a:rPr lang="en-US" dirty="0" smtClean="0"/>
              <a:t>By C. Kohn</a:t>
            </a:r>
          </a:p>
          <a:p>
            <a:r>
              <a:rPr lang="en-US" dirty="0" smtClean="0"/>
              <a:t>Agricultural Sciences</a:t>
            </a:r>
          </a:p>
          <a:p>
            <a:r>
              <a:rPr lang="en-US" dirty="0" smtClean="0"/>
              <a:t>Waterford, WI</a:t>
            </a:r>
            <a:endParaRPr lang="en-US" dirty="0"/>
          </a:p>
        </p:txBody>
      </p:sp>
      <p:pic>
        <p:nvPicPr>
          <p:cNvPr id="4" name="Picture 3" descr="AgDeptLogo.jpg"/>
          <p:cNvPicPr/>
          <p:nvPr/>
        </p:nvPicPr>
        <p:blipFill>
          <a:blip r:embed="rId2" cstate="print">
            <a:clrChange>
              <a:clrFrom>
                <a:srgbClr val="FFFFFF"/>
              </a:clrFrom>
              <a:clrTo>
                <a:srgbClr val="FFFFFF">
                  <a:alpha val="0"/>
                </a:srgbClr>
              </a:clrTo>
            </a:clrChange>
          </a:blip>
          <a:stretch>
            <a:fillRect/>
          </a:stretch>
        </p:blipFill>
        <p:spPr>
          <a:xfrm>
            <a:off x="4129972" y="5515513"/>
            <a:ext cx="892790" cy="1287616"/>
          </a:xfrm>
          <a:prstGeom prst="rect">
            <a:avLst/>
          </a:prstGeom>
        </p:spPr>
      </p:pic>
    </p:spTree>
    <p:extLst>
      <p:ext uri="{BB962C8B-B14F-4D97-AF65-F5344CB8AC3E}">
        <p14:creationId xmlns:p14="http://schemas.microsoft.com/office/powerpoint/2010/main" val="2996759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Brown Swiss, Ayrshire, &amp; Guernsey</a:t>
            </a:r>
            <a:endParaRPr lang="en-US" dirty="0"/>
          </a:p>
        </p:txBody>
      </p:sp>
      <p:sp>
        <p:nvSpPr>
          <p:cNvPr id="3" name="Content Placeholder 2"/>
          <p:cNvSpPr>
            <a:spLocks noGrp="1"/>
          </p:cNvSpPr>
          <p:nvPr>
            <p:ph idx="1"/>
          </p:nvPr>
        </p:nvSpPr>
        <p:spPr>
          <a:xfrm>
            <a:off x="706217" y="1626421"/>
            <a:ext cx="5346853" cy="4583879"/>
          </a:xfrm>
        </p:spPr>
        <p:txBody>
          <a:bodyPr>
            <a:normAutofit fontScale="85000" lnSpcReduction="10000"/>
          </a:bodyPr>
          <a:lstStyle/>
          <a:p>
            <a:r>
              <a:rPr lang="en-US" u="sng" dirty="0"/>
              <a:t>Brown Swiss</a:t>
            </a:r>
            <a:r>
              <a:rPr lang="en-US" dirty="0"/>
              <a:t> cattle are large, rugged, grayish-brown cattle from Switzerland, where they were bred to tolerate the rough, mountainous terrain of the Swiss Alps. </a:t>
            </a:r>
          </a:p>
          <a:p>
            <a:pPr lvl="1"/>
            <a:r>
              <a:rPr lang="en-US" dirty="0"/>
              <a:t>Brown Swiss are hardy cows that can tolerate the severe mountain winters and heavy rainfall common to this area. </a:t>
            </a:r>
            <a:r>
              <a:rPr lang="en-US" dirty="0" smtClean="0"/>
              <a:t/>
            </a:r>
            <a:br>
              <a:rPr lang="en-US" dirty="0" smtClean="0"/>
            </a:br>
            <a:endParaRPr lang="en-US" dirty="0"/>
          </a:p>
          <a:p>
            <a:r>
              <a:rPr lang="en-US" u="sng" dirty="0"/>
              <a:t>Ayrshire</a:t>
            </a:r>
            <a:r>
              <a:rPr lang="en-US" dirty="0"/>
              <a:t> cattle are deep-red spotted cattle from Scotland. </a:t>
            </a:r>
            <a:r>
              <a:rPr lang="en-US" u="sng" dirty="0"/>
              <a:t>Guernsey</a:t>
            </a:r>
            <a:r>
              <a:rPr lang="en-US" dirty="0"/>
              <a:t> light-red cattle are from islands in the English Channel. </a:t>
            </a:r>
            <a:endParaRPr lang="en-US" dirty="0" smtClean="0"/>
          </a:p>
          <a:p>
            <a:pPr lvl="1"/>
            <a:r>
              <a:rPr lang="en-US" dirty="0" smtClean="0"/>
              <a:t>Both </a:t>
            </a:r>
            <a:r>
              <a:rPr lang="en-US" dirty="0"/>
              <a:t>are excellent at grazing and can convert low-cost pasture into high-quality milk. </a:t>
            </a:r>
          </a:p>
          <a:p>
            <a:endParaRPr lang="en-US" dirty="0"/>
          </a:p>
        </p:txBody>
      </p:sp>
      <p:pic>
        <p:nvPicPr>
          <p:cNvPr id="4098" name="Picture 2" descr="http://www.ansi.okstate.edu/breeds/breeds/cattle/brownswiss/images/brownswiss-we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4155" y="1414587"/>
            <a:ext cx="2058688" cy="159891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ansi.okstate.edu/breeds/cattle/ayrshire/images/ayrshire-we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155" y="3139932"/>
            <a:ext cx="2058688" cy="157832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ansi.okstate.edu/breeds/cattle/guernsey/images/guernsey-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1330" y="4893639"/>
            <a:ext cx="2051513" cy="155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932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Milking Shorthorns</a:t>
            </a:r>
            <a:endParaRPr lang="en-US" dirty="0"/>
          </a:p>
        </p:txBody>
      </p:sp>
      <p:sp>
        <p:nvSpPr>
          <p:cNvPr id="3" name="Content Placeholder 2"/>
          <p:cNvSpPr>
            <a:spLocks noGrp="1"/>
          </p:cNvSpPr>
          <p:nvPr>
            <p:ph idx="1"/>
          </p:nvPr>
        </p:nvSpPr>
        <p:spPr/>
        <p:txBody>
          <a:bodyPr>
            <a:normAutofit fontScale="70000" lnSpcReduction="20000"/>
          </a:bodyPr>
          <a:lstStyle/>
          <a:p>
            <a:r>
              <a:rPr lang="en-US" u="sng" dirty="0"/>
              <a:t>Milking Shorthorns</a:t>
            </a:r>
            <a:r>
              <a:rPr lang="en-US" dirty="0"/>
              <a:t> are one of the oldest breeds of </a:t>
            </a:r>
            <a:r>
              <a:rPr lang="en-US" dirty="0" smtClean="0"/>
              <a:t/>
            </a:r>
            <a:br>
              <a:rPr lang="en-US" dirty="0" smtClean="0"/>
            </a:br>
            <a:r>
              <a:rPr lang="en-US" dirty="0" smtClean="0"/>
              <a:t>domesticated </a:t>
            </a:r>
            <a:r>
              <a:rPr lang="en-US" dirty="0"/>
              <a:t>cattle in the world. </a:t>
            </a:r>
          </a:p>
          <a:p>
            <a:pPr lvl="1"/>
            <a:r>
              <a:rPr lang="en-US" dirty="0"/>
              <a:t>These dark-red cattle originated in England and were </a:t>
            </a:r>
            <a:r>
              <a:rPr lang="en-US" dirty="0" smtClean="0"/>
              <a:t/>
            </a:r>
            <a:br>
              <a:rPr lang="en-US" dirty="0" smtClean="0"/>
            </a:br>
            <a:r>
              <a:rPr lang="en-US" dirty="0" smtClean="0"/>
              <a:t>bred </a:t>
            </a:r>
            <a:r>
              <a:rPr lang="en-US" dirty="0"/>
              <a:t>to be good at producing both meat and milk and </a:t>
            </a:r>
            <a:r>
              <a:rPr lang="en-US" dirty="0" smtClean="0"/>
              <a:t/>
            </a:r>
            <a:br>
              <a:rPr lang="en-US" dirty="0" smtClean="0"/>
            </a:br>
            <a:r>
              <a:rPr lang="en-US" dirty="0" smtClean="0"/>
              <a:t>could </a:t>
            </a:r>
            <a:r>
              <a:rPr lang="en-US" dirty="0"/>
              <a:t>also be used for transportation and labor. </a:t>
            </a:r>
          </a:p>
          <a:p>
            <a:pPr lvl="1"/>
            <a:r>
              <a:rPr lang="en-US" dirty="0"/>
              <a:t>The milking shorthorn was bred to be an ‘everything’ </a:t>
            </a:r>
            <a:r>
              <a:rPr lang="en-US" dirty="0" smtClean="0"/>
              <a:t/>
            </a:r>
            <a:br>
              <a:rPr lang="en-US" dirty="0" smtClean="0"/>
            </a:br>
            <a:r>
              <a:rPr lang="en-US" dirty="0" smtClean="0"/>
              <a:t>cow </a:t>
            </a:r>
            <a:r>
              <a:rPr lang="en-US" dirty="0"/>
              <a:t>that could serve multiple purposes</a:t>
            </a:r>
            <a:r>
              <a:rPr lang="en-US" dirty="0" smtClean="0"/>
              <a:t>.</a:t>
            </a:r>
            <a:endParaRPr lang="en-US" dirty="0"/>
          </a:p>
          <a:p>
            <a:r>
              <a:rPr lang="en-US" dirty="0"/>
              <a:t>As the benefits of selective breeding became better understood, </a:t>
            </a:r>
            <a:r>
              <a:rPr lang="en-US" u="sng" dirty="0"/>
              <a:t>breed associations</a:t>
            </a:r>
            <a:r>
              <a:rPr lang="en-US" dirty="0"/>
              <a:t> began to form </a:t>
            </a:r>
          </a:p>
          <a:p>
            <a:pPr lvl="1"/>
            <a:r>
              <a:rPr lang="en-US" dirty="0"/>
              <a:t>Their mission was to support farmers as they developed </a:t>
            </a:r>
            <a:r>
              <a:rPr lang="en-US" dirty="0" smtClean="0"/>
              <a:t/>
            </a:r>
            <a:br>
              <a:rPr lang="en-US" dirty="0" smtClean="0"/>
            </a:br>
            <a:r>
              <a:rPr lang="en-US" dirty="0" smtClean="0"/>
              <a:t>better</a:t>
            </a:r>
            <a:r>
              <a:rPr lang="en-US" dirty="0"/>
              <a:t>, more productive breeds.  </a:t>
            </a:r>
          </a:p>
          <a:p>
            <a:pPr lvl="1"/>
            <a:r>
              <a:rPr lang="en-US" dirty="0"/>
              <a:t>They kept track of the performance of different bulls by </a:t>
            </a:r>
            <a:r>
              <a:rPr lang="en-US" dirty="0" smtClean="0"/>
              <a:t/>
            </a:r>
            <a:br>
              <a:rPr lang="en-US" dirty="0" smtClean="0"/>
            </a:br>
            <a:r>
              <a:rPr lang="en-US" dirty="0" smtClean="0"/>
              <a:t>‘</a:t>
            </a:r>
            <a:r>
              <a:rPr lang="en-US" dirty="0"/>
              <a:t>scoring’ their offspring for different traits</a:t>
            </a:r>
            <a:r>
              <a:rPr lang="en-US" dirty="0" smtClean="0"/>
              <a:t>.</a:t>
            </a:r>
            <a:endParaRPr lang="en-US" dirty="0"/>
          </a:p>
          <a:p>
            <a:r>
              <a:rPr lang="en-US" dirty="0"/>
              <a:t>Organizations such as the National Holstein Association </a:t>
            </a:r>
            <a:r>
              <a:rPr lang="en-US" dirty="0" smtClean="0"/>
              <a:t>and </a:t>
            </a:r>
            <a:r>
              <a:rPr lang="en-US" dirty="0"/>
              <a:t>the American Jersey Cattle Association provided farmers with data on different bulls.</a:t>
            </a:r>
          </a:p>
          <a:p>
            <a:pPr lvl="1"/>
            <a:r>
              <a:rPr lang="en-US" dirty="0"/>
              <a:t>This data allowed individual farmers to select bulls with traits they needed for their herd</a:t>
            </a:r>
            <a:r>
              <a:rPr lang="en-US" dirty="0" smtClean="0"/>
              <a:t>.</a:t>
            </a:r>
            <a:endParaRPr lang="en-US" dirty="0"/>
          </a:p>
        </p:txBody>
      </p:sp>
      <p:pic>
        <p:nvPicPr>
          <p:cNvPr id="5122" name="Picture 2" descr="http://www.ansi.okstate.edu/breeds/cattle/milkingshorthorn/milks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130" y="1461932"/>
            <a:ext cx="2595658" cy="19380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wdexpo.org/wp-content/uploads/2010/01/HolsteinAssociation.gif"/>
          <p:cNvPicPr>
            <a:picLocks noChangeAspect="1" noChangeArrowheads="1"/>
          </p:cNvPicPr>
          <p:nvPr/>
        </p:nvPicPr>
        <p:blipFill>
          <a:blip r:embed="rId3">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6432894" y="3918360"/>
            <a:ext cx="1613895" cy="1129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158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Genetic Change</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Changes in the genetic makeup of species occur both </a:t>
            </a:r>
            <a:r>
              <a:rPr lang="en-US" dirty="0" smtClean="0"/>
              <a:t/>
            </a:r>
            <a:br>
              <a:rPr lang="en-US" dirty="0" smtClean="0"/>
            </a:br>
            <a:r>
              <a:rPr lang="en-US" dirty="0" smtClean="0"/>
              <a:t>naturally </a:t>
            </a:r>
            <a:r>
              <a:rPr lang="en-US" dirty="0"/>
              <a:t>and as the result of human management. </a:t>
            </a:r>
            <a:r>
              <a:rPr lang="en-US" dirty="0" smtClean="0"/>
              <a:t>There </a:t>
            </a:r>
            <a:br>
              <a:rPr lang="en-US" dirty="0" smtClean="0"/>
            </a:br>
            <a:r>
              <a:rPr lang="en-US" dirty="0" smtClean="0"/>
              <a:t>are </a:t>
            </a:r>
            <a:r>
              <a:rPr lang="en-US" dirty="0"/>
              <a:t>four ways in which any change to a species can occur. </a:t>
            </a:r>
          </a:p>
          <a:p>
            <a:r>
              <a:rPr lang="en-US" u="sng" dirty="0"/>
              <a:t>Mutations</a:t>
            </a:r>
            <a:r>
              <a:rPr lang="en-US" dirty="0"/>
              <a:t> are changes to the actual DNA of a species. </a:t>
            </a:r>
          </a:p>
          <a:p>
            <a:pPr lvl="1"/>
            <a:r>
              <a:rPr lang="en-US" dirty="0"/>
              <a:t>Mutations occur when the bases in DNA are lost, when </a:t>
            </a:r>
            <a:r>
              <a:rPr lang="en-US" dirty="0" smtClean="0"/>
              <a:t/>
            </a:r>
            <a:br>
              <a:rPr lang="en-US" dirty="0" smtClean="0"/>
            </a:br>
            <a:r>
              <a:rPr lang="en-US" dirty="0" smtClean="0"/>
              <a:t>they </a:t>
            </a:r>
            <a:r>
              <a:rPr lang="en-US" dirty="0"/>
              <a:t>are substituted for a different base, or when an </a:t>
            </a:r>
            <a:br>
              <a:rPr lang="en-US" dirty="0"/>
            </a:br>
            <a:r>
              <a:rPr lang="en-US" dirty="0" smtClean="0"/>
              <a:t>additional </a:t>
            </a:r>
            <a:r>
              <a:rPr lang="en-US" dirty="0"/>
              <a:t>base is randomly added where it didn’t exist before.</a:t>
            </a:r>
          </a:p>
          <a:p>
            <a:pPr lvl="1"/>
            <a:r>
              <a:rPr lang="en-US" dirty="0"/>
              <a:t>Mutations can be positive, negative, or neutral or a species. </a:t>
            </a:r>
          </a:p>
          <a:p>
            <a:r>
              <a:rPr lang="en-US" u="sng" dirty="0"/>
              <a:t>Random Drift</a:t>
            </a:r>
            <a:r>
              <a:rPr lang="en-US" dirty="0"/>
              <a:t> (or Genetic Drift) is the process in which individuals with one set of genetics are more likely to survive than others simply because of random chance. </a:t>
            </a:r>
          </a:p>
          <a:p>
            <a:pPr lvl="1"/>
            <a:r>
              <a:rPr lang="en-US" dirty="0"/>
              <a:t>Random Drift is completely random – it has nothing to do with the actual likelihood of an individual surviving because of its genetic makeup.</a:t>
            </a:r>
          </a:p>
          <a:p>
            <a:pPr lvl="1"/>
            <a:r>
              <a:rPr lang="en-US" dirty="0" smtClean="0"/>
              <a:t>For example, imagine a volcano explodes, killing half of a species on an island.</a:t>
            </a:r>
          </a:p>
          <a:p>
            <a:pPr lvl="1"/>
            <a:r>
              <a:rPr lang="en-US" dirty="0" smtClean="0"/>
              <a:t>The population that survives may have more of one trait and less of another than the original population solely because of chance. </a:t>
            </a:r>
          </a:p>
          <a:p>
            <a:endParaRPr lang="en-US" dirty="0"/>
          </a:p>
        </p:txBody>
      </p:sp>
      <p:pic>
        <p:nvPicPr>
          <p:cNvPr id="6146" name="Picture 2" descr="http://dtc.pima.edu/blc/181/Lessons/L15X/13step3/13step3images/insdel.gif"/>
          <p:cNvPicPr>
            <a:picLocks noChangeAspect="1" noChangeArrowheads="1"/>
          </p:cNvPicPr>
          <p:nvPr/>
        </p:nvPicPr>
        <p:blipFill rotWithShape="1">
          <a:blip r:embed="rId2">
            <a:extLst>
              <a:ext uri="{28A0092B-C50C-407E-A947-70E740481C1C}">
                <a14:useLocalDpi xmlns:a14="http://schemas.microsoft.com/office/drawing/2010/main" val="0"/>
              </a:ext>
            </a:extLst>
          </a:blip>
          <a:srcRect t="52974"/>
          <a:stretch/>
        </p:blipFill>
        <p:spPr bwMode="auto">
          <a:xfrm>
            <a:off x="6607891" y="2564989"/>
            <a:ext cx="1261101" cy="11965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dtc.pima.edu/blc/181/Lessons/L15X/13step3/13step3images/insdel.gif"/>
          <p:cNvPicPr>
            <a:picLocks noChangeAspect="1" noChangeArrowheads="1"/>
          </p:cNvPicPr>
          <p:nvPr/>
        </p:nvPicPr>
        <p:blipFill rotWithShape="1">
          <a:blip r:embed="rId2">
            <a:extLst>
              <a:ext uri="{28A0092B-C50C-407E-A947-70E740481C1C}">
                <a14:useLocalDpi xmlns:a14="http://schemas.microsoft.com/office/drawing/2010/main" val="0"/>
              </a:ext>
            </a:extLst>
          </a:blip>
          <a:srcRect b="56136"/>
          <a:stretch/>
        </p:blipFill>
        <p:spPr bwMode="auto">
          <a:xfrm>
            <a:off x="7507645" y="1554210"/>
            <a:ext cx="1261101" cy="11161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07891" y="6477821"/>
            <a:ext cx="1898277" cy="230832"/>
          </a:xfrm>
          <a:prstGeom prst="rect">
            <a:avLst/>
          </a:prstGeom>
        </p:spPr>
        <p:txBody>
          <a:bodyPr wrap="none">
            <a:spAutoFit/>
          </a:bodyPr>
          <a:lstStyle/>
          <a:p>
            <a:r>
              <a:rPr lang="en-US" sz="900" i="1" dirty="0" smtClean="0"/>
              <a:t>Image Source: http</a:t>
            </a:r>
            <a:r>
              <a:rPr lang="en-US" sz="900" i="1" dirty="0"/>
              <a:t>://dtc.pima.edu/blc/181</a:t>
            </a:r>
          </a:p>
        </p:txBody>
      </p:sp>
    </p:spTree>
    <p:extLst>
      <p:ext uri="{BB962C8B-B14F-4D97-AF65-F5344CB8AC3E}">
        <p14:creationId xmlns:p14="http://schemas.microsoft.com/office/powerpoint/2010/main" val="2995637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Genetic Change</a:t>
            </a:r>
          </a:p>
        </p:txBody>
      </p:sp>
      <p:sp>
        <p:nvSpPr>
          <p:cNvPr id="3" name="Content Placeholder 2"/>
          <p:cNvSpPr>
            <a:spLocks noGrp="1"/>
          </p:cNvSpPr>
          <p:nvPr>
            <p:ph idx="1"/>
          </p:nvPr>
        </p:nvSpPr>
        <p:spPr>
          <a:xfrm>
            <a:off x="706217" y="1532587"/>
            <a:ext cx="7701181" cy="4778062"/>
          </a:xfrm>
        </p:spPr>
        <p:txBody>
          <a:bodyPr vert="horz" lIns="91440" tIns="45720" rIns="91440" bIns="45720" rtlCol="0" anchor="t">
            <a:normAutofit fontScale="85000" lnSpcReduction="20000"/>
          </a:bodyPr>
          <a:lstStyle/>
          <a:p>
            <a:r>
              <a:rPr lang="en-US" u="sng" dirty="0"/>
              <a:t>Selection</a:t>
            </a:r>
            <a:r>
              <a:rPr lang="en-US" dirty="0"/>
              <a:t> is the process that allows one individual to reproduce more than others, resulting in more offspring in the next generation with their traits. </a:t>
            </a:r>
          </a:p>
          <a:p>
            <a:pPr lvl="1"/>
            <a:r>
              <a:rPr lang="en-US" dirty="0"/>
              <a:t>Natural selection causes one individual to reproduce more than others because of the value of its traits in regards to its likelihood of survival. </a:t>
            </a:r>
          </a:p>
          <a:p>
            <a:pPr lvl="1"/>
            <a:r>
              <a:rPr lang="en-US" dirty="0"/>
              <a:t>Artificial selection causes one individual to reproduce more than others because of the value of its traits in regards to the needs of the humans who have domesticated that species.</a:t>
            </a:r>
          </a:p>
          <a:p>
            <a:r>
              <a:rPr lang="en-US" u="sng" dirty="0"/>
              <a:t>Crossbreeding</a:t>
            </a:r>
            <a:r>
              <a:rPr lang="en-US" dirty="0"/>
              <a:t> (migration) is the process in which individuals from a different population (with different traits) are brought into a new population and bred to those individuals. </a:t>
            </a:r>
          </a:p>
          <a:p>
            <a:pPr lvl="1"/>
            <a:r>
              <a:rPr lang="en-US" dirty="0"/>
              <a:t>The purpose of crossbreeding is to create a generation of individuals with a performance that is greater as a result of their mixed parents than would occur from parents of the same breed. </a:t>
            </a:r>
          </a:p>
          <a:p>
            <a:endParaRPr lang="en-US" dirty="0"/>
          </a:p>
        </p:txBody>
      </p:sp>
    </p:spTree>
    <p:extLst>
      <p:ext uri="{BB962C8B-B14F-4D97-AF65-F5344CB8AC3E}">
        <p14:creationId xmlns:p14="http://schemas.microsoft.com/office/powerpoint/2010/main" val="2120559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Vigor</a:t>
            </a:r>
            <a:endParaRPr lang="en-US" dirty="0"/>
          </a:p>
        </p:txBody>
      </p:sp>
      <p:sp>
        <p:nvSpPr>
          <p:cNvPr id="3" name="Content Placeholder 2"/>
          <p:cNvSpPr>
            <a:spLocks noGrp="1"/>
          </p:cNvSpPr>
          <p:nvPr>
            <p:ph idx="1"/>
          </p:nvPr>
        </p:nvSpPr>
        <p:spPr/>
        <p:txBody>
          <a:bodyPr vert="horz" lIns="91440" tIns="45720" rIns="91440" bIns="45720" rtlCol="0" anchor="t">
            <a:normAutofit fontScale="70000" lnSpcReduction="20000"/>
          </a:bodyPr>
          <a:lstStyle/>
          <a:p>
            <a:r>
              <a:rPr lang="en-US" dirty="0"/>
              <a:t>The increased health, vigor, and reproductive performance that results from crossbred parents is called </a:t>
            </a:r>
            <a:r>
              <a:rPr lang="en-US" u="sng" dirty="0"/>
              <a:t>hybrid vigor</a:t>
            </a:r>
            <a:r>
              <a:rPr lang="en-US" dirty="0"/>
              <a:t>. </a:t>
            </a:r>
          </a:p>
          <a:p>
            <a:pPr lvl="1"/>
            <a:r>
              <a:rPr lang="en-US" dirty="0" smtClean="0"/>
              <a:t>The </a:t>
            </a:r>
            <a:r>
              <a:rPr lang="en-US" dirty="0"/>
              <a:t>first generation from crossbred parents tends to have a higher performance from their </a:t>
            </a:r>
            <a:r>
              <a:rPr lang="en-US" dirty="0" smtClean="0"/>
              <a:t>parents.</a:t>
            </a:r>
          </a:p>
          <a:p>
            <a:pPr lvl="1"/>
            <a:r>
              <a:rPr lang="en-US" dirty="0" smtClean="0"/>
              <a:t>However, the </a:t>
            </a:r>
            <a:r>
              <a:rPr lang="en-US" dirty="0"/>
              <a:t>second generation tends to be less productive, making this process less desirable to agriculturalists than pure-breeding (mating only individuals of the same breed</a:t>
            </a:r>
            <a:r>
              <a:rPr lang="en-US" dirty="0" smtClean="0"/>
              <a:t>).</a:t>
            </a:r>
            <a:endParaRPr lang="en-US" dirty="0"/>
          </a:p>
          <a:p>
            <a:r>
              <a:rPr lang="en-US" dirty="0"/>
              <a:t>An agriculturalist cannot control if a </a:t>
            </a:r>
            <a:r>
              <a:rPr lang="en-US" dirty="0" smtClean="0"/>
              <a:t>mutation </a:t>
            </a:r>
            <a:r>
              <a:rPr lang="en-US" dirty="0"/>
              <a:t>happens or if a population </a:t>
            </a:r>
            <a:r>
              <a:rPr lang="en-US" dirty="0" smtClean="0"/>
              <a:t/>
            </a:r>
            <a:br>
              <a:rPr lang="en-US" dirty="0" smtClean="0"/>
            </a:br>
            <a:r>
              <a:rPr lang="en-US" dirty="0" smtClean="0"/>
              <a:t>changes </a:t>
            </a:r>
            <a:r>
              <a:rPr lang="en-US" dirty="0"/>
              <a:t>randomly, but they can </a:t>
            </a:r>
            <a:r>
              <a:rPr lang="en-US" dirty="0" smtClean="0"/>
              <a:t>control </a:t>
            </a:r>
            <a:r>
              <a:rPr lang="en-US" dirty="0"/>
              <a:t>artificial selection and </a:t>
            </a:r>
            <a:r>
              <a:rPr lang="en-US" dirty="0" smtClean="0"/>
              <a:t>crossbreeding</a:t>
            </a:r>
            <a:r>
              <a:rPr lang="en-US" dirty="0"/>
              <a:t>.  </a:t>
            </a:r>
            <a:endParaRPr lang="en-US" dirty="0" smtClean="0"/>
          </a:p>
          <a:p>
            <a:pPr lvl="1"/>
            <a:r>
              <a:rPr lang="en-US" dirty="0" smtClean="0"/>
              <a:t>This puts added pressure on an </a:t>
            </a:r>
            <a:br>
              <a:rPr lang="en-US" dirty="0" smtClean="0"/>
            </a:br>
            <a:r>
              <a:rPr lang="en-US" dirty="0" smtClean="0"/>
              <a:t>agriculturalist to ensure that only </a:t>
            </a:r>
            <a:br>
              <a:rPr lang="en-US" dirty="0" smtClean="0"/>
            </a:br>
            <a:r>
              <a:rPr lang="en-US" dirty="0" smtClean="0"/>
              <a:t>the best, most productive </a:t>
            </a:r>
            <a:r>
              <a:rPr lang="en-US" dirty="0" err="1" smtClean="0"/>
              <a:t>matings</a:t>
            </a:r>
            <a:r>
              <a:rPr lang="en-US" dirty="0" smtClean="0"/>
              <a:t> </a:t>
            </a:r>
            <a:br>
              <a:rPr lang="en-US" dirty="0" smtClean="0"/>
            </a:br>
            <a:r>
              <a:rPr lang="en-US" dirty="0" smtClean="0"/>
              <a:t>occur in their animals. </a:t>
            </a:r>
          </a:p>
          <a:p>
            <a:pPr lvl="1"/>
            <a:r>
              <a:rPr lang="en-US" dirty="0" smtClean="0"/>
              <a:t>An agriculturalist must be careful </a:t>
            </a:r>
            <a:br>
              <a:rPr lang="en-US" dirty="0" smtClean="0"/>
            </a:br>
            <a:r>
              <a:rPr lang="en-US" dirty="0" smtClean="0"/>
              <a:t>to select for the best traits in their </a:t>
            </a:r>
            <a:br>
              <a:rPr lang="en-US" dirty="0" smtClean="0"/>
            </a:br>
            <a:r>
              <a:rPr lang="en-US" dirty="0" smtClean="0"/>
              <a:t>animals with each mating. </a:t>
            </a:r>
            <a:endParaRPr lang="en-US" dirty="0"/>
          </a:p>
          <a:p>
            <a:endParaRPr lang="en-US" dirty="0"/>
          </a:p>
        </p:txBody>
      </p:sp>
      <p:pic>
        <p:nvPicPr>
          <p:cNvPr id="15362" name="Picture 2" descr="http://images.inmagine.com/400nwm/iris/imagebrokerrm-032/ptg010748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212" y="4026773"/>
            <a:ext cx="3489146" cy="23172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87429" y="6477821"/>
            <a:ext cx="1460656" cy="230832"/>
          </a:xfrm>
          <a:prstGeom prst="rect">
            <a:avLst/>
          </a:prstGeom>
        </p:spPr>
        <p:txBody>
          <a:bodyPr wrap="none">
            <a:spAutoFit/>
          </a:bodyPr>
          <a:lstStyle/>
          <a:p>
            <a:r>
              <a:rPr lang="en-US" sz="900" i="1" dirty="0" smtClean="0">
                <a:solidFill>
                  <a:srgbClr val="7D7D7D"/>
                </a:solidFill>
                <a:latin typeface="arial" panose="020B0604020202020204" pitchFamily="34" charset="0"/>
                <a:hlinkClick r:id="rId3"/>
              </a:rPr>
              <a:t>Source: m.inmagine.com</a:t>
            </a:r>
            <a:endParaRPr lang="en-US" sz="900" i="1" dirty="0"/>
          </a:p>
        </p:txBody>
      </p:sp>
    </p:spTree>
    <p:extLst>
      <p:ext uri="{BB962C8B-B14F-4D97-AF65-F5344CB8AC3E}">
        <p14:creationId xmlns:p14="http://schemas.microsoft.com/office/powerpoint/2010/main" val="1468777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Traits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Selecting for valuable traits in agriculture becomes more difficult when we deal with a continuous trait. </a:t>
            </a:r>
          </a:p>
          <a:p>
            <a:pPr lvl="1"/>
            <a:r>
              <a:rPr lang="en-US" dirty="0"/>
              <a:t>A continuous trait is one where there are many outcomes possible.</a:t>
            </a:r>
          </a:p>
          <a:p>
            <a:pPr lvl="2"/>
            <a:r>
              <a:rPr lang="en-US" dirty="0"/>
              <a:t>Unlike a discontinuous trait (like eye color) where there are only a small amount of possible outcomes, continuous traits can range widely. </a:t>
            </a:r>
          </a:p>
          <a:p>
            <a:r>
              <a:rPr lang="en-US" dirty="0"/>
              <a:t>For example, in Holstein cattle, individuals can either be red or black.  </a:t>
            </a:r>
          </a:p>
          <a:p>
            <a:pPr lvl="1"/>
            <a:r>
              <a:rPr lang="en-US" dirty="0"/>
              <a:t>This would be a discontinuous trait because there are only two options.</a:t>
            </a:r>
          </a:p>
          <a:p>
            <a:r>
              <a:rPr lang="en-US" dirty="0"/>
              <a:t>However, milk production is a continuous trait. </a:t>
            </a:r>
          </a:p>
          <a:p>
            <a:pPr lvl="1"/>
            <a:r>
              <a:rPr lang="en-US" dirty="0"/>
              <a:t>In a herd where the annual average milk production </a:t>
            </a:r>
            <a:r>
              <a:rPr lang="en-US" dirty="0" smtClean="0"/>
              <a:t/>
            </a:r>
            <a:br>
              <a:rPr lang="en-US" dirty="0" smtClean="0"/>
            </a:br>
            <a:r>
              <a:rPr lang="en-US" dirty="0" smtClean="0"/>
              <a:t>is </a:t>
            </a:r>
            <a:r>
              <a:rPr lang="en-US" dirty="0"/>
              <a:t>12,000 lbs., some cows may produce as much as </a:t>
            </a:r>
            <a:r>
              <a:rPr lang="en-US" dirty="0" smtClean="0"/>
              <a:t/>
            </a:r>
            <a:br>
              <a:rPr lang="en-US" dirty="0" smtClean="0"/>
            </a:br>
            <a:r>
              <a:rPr lang="en-US" dirty="0" smtClean="0"/>
              <a:t>20,000 </a:t>
            </a:r>
            <a:r>
              <a:rPr lang="en-US" dirty="0"/>
              <a:t>lbs of milk whereas others may produce less </a:t>
            </a:r>
            <a:r>
              <a:rPr lang="en-US" dirty="0" smtClean="0"/>
              <a:t/>
            </a:r>
            <a:br>
              <a:rPr lang="en-US" dirty="0" smtClean="0"/>
            </a:br>
            <a:r>
              <a:rPr lang="en-US" dirty="0" smtClean="0"/>
              <a:t>than </a:t>
            </a:r>
            <a:r>
              <a:rPr lang="en-US" dirty="0"/>
              <a:t>5000 lbs. </a:t>
            </a:r>
          </a:p>
          <a:p>
            <a:pPr lvl="1"/>
            <a:r>
              <a:rPr lang="en-US" dirty="0"/>
              <a:t>We cannot predict the milk production of a cow as </a:t>
            </a:r>
            <a:r>
              <a:rPr lang="en-US" dirty="0" smtClean="0"/>
              <a:t/>
            </a:r>
            <a:br>
              <a:rPr lang="en-US" dirty="0" smtClean="0"/>
            </a:br>
            <a:r>
              <a:rPr lang="en-US" dirty="0" smtClean="0"/>
              <a:t>easily </a:t>
            </a:r>
            <a:r>
              <a:rPr lang="en-US" dirty="0"/>
              <a:t>as we can predict the color of its hair because </a:t>
            </a:r>
            <a:r>
              <a:rPr lang="en-US" dirty="0" smtClean="0"/>
              <a:t/>
            </a:r>
            <a:br>
              <a:rPr lang="en-US" dirty="0" smtClean="0"/>
            </a:br>
            <a:r>
              <a:rPr lang="en-US" dirty="0" smtClean="0"/>
              <a:t>unlike </a:t>
            </a:r>
            <a:r>
              <a:rPr lang="en-US" dirty="0"/>
              <a:t>hair color, milk production is the result of </a:t>
            </a:r>
            <a:r>
              <a:rPr lang="en-US" dirty="0" smtClean="0"/>
              <a:t/>
            </a:r>
            <a:br>
              <a:rPr lang="en-US" dirty="0" smtClean="0"/>
            </a:br>
            <a:r>
              <a:rPr lang="en-US" dirty="0" smtClean="0"/>
              <a:t>many </a:t>
            </a:r>
            <a:r>
              <a:rPr lang="en-US" dirty="0"/>
              <a:t>interacting genes with many possible outcomes. </a:t>
            </a:r>
          </a:p>
          <a:p>
            <a:endParaRPr lang="en-US" dirty="0"/>
          </a:p>
        </p:txBody>
      </p:sp>
      <p:pic>
        <p:nvPicPr>
          <p:cNvPr id="7170" name="Picture 2" descr="Distribution of milk production records — the normal distribution curv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1272" y="3630353"/>
            <a:ext cx="2176126" cy="28217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6563023" y="6477821"/>
            <a:ext cx="1867819" cy="230832"/>
          </a:xfrm>
          <a:prstGeom prst="rect">
            <a:avLst/>
          </a:prstGeom>
        </p:spPr>
        <p:txBody>
          <a:bodyPr wrap="none">
            <a:spAutoFit/>
          </a:bodyPr>
          <a:lstStyle/>
          <a:p>
            <a:r>
              <a:rPr lang="en-US" sz="900" i="1" dirty="0" smtClean="0"/>
              <a:t>Source: http</a:t>
            </a:r>
            <a:r>
              <a:rPr lang="en-US" sz="900" i="1" dirty="0"/>
              <a:t>://babcock.wisc.edu/node/182</a:t>
            </a:r>
          </a:p>
        </p:txBody>
      </p:sp>
    </p:spTree>
    <p:extLst>
      <p:ext uri="{BB962C8B-B14F-4D97-AF65-F5344CB8AC3E}">
        <p14:creationId xmlns:p14="http://schemas.microsoft.com/office/powerpoint/2010/main" val="3921903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Curves &amp; Histograms</a:t>
            </a:r>
            <a:endParaRPr lang="en-US" dirty="0"/>
          </a:p>
        </p:txBody>
      </p:sp>
      <p:sp>
        <p:nvSpPr>
          <p:cNvPr id="3" name="Content Placeholder 2"/>
          <p:cNvSpPr>
            <a:spLocks noGrp="1"/>
          </p:cNvSpPr>
          <p:nvPr>
            <p:ph idx="1"/>
          </p:nvPr>
        </p:nvSpPr>
        <p:spPr>
          <a:xfrm>
            <a:off x="564547" y="1626421"/>
            <a:ext cx="5424128" cy="4624500"/>
          </a:xfrm>
        </p:spPr>
        <p:txBody>
          <a:bodyPr>
            <a:normAutofit fontScale="70000" lnSpcReduction="20000"/>
          </a:bodyPr>
          <a:lstStyle/>
          <a:p>
            <a:r>
              <a:rPr lang="en-US" dirty="0"/>
              <a:t>Because continuous traits are widely-variable, the possible outcomes are usually grouped into categories. </a:t>
            </a:r>
          </a:p>
          <a:p>
            <a:pPr lvl="1"/>
            <a:r>
              <a:rPr lang="en-US" dirty="0"/>
              <a:t>A </a:t>
            </a:r>
            <a:r>
              <a:rPr lang="en-US" u="sng" dirty="0"/>
              <a:t>histogram</a:t>
            </a:r>
            <a:r>
              <a:rPr lang="en-US" dirty="0"/>
              <a:t> can be used to organize the possible traits that the offspring of an breeding pair can inherit. </a:t>
            </a:r>
          </a:p>
          <a:p>
            <a:pPr lvl="1"/>
            <a:r>
              <a:rPr lang="en-US" dirty="0"/>
              <a:t>A histogram also shows the average for a trait and the likelihood of a desired outcome.</a:t>
            </a:r>
          </a:p>
          <a:p>
            <a:r>
              <a:rPr lang="en-US" dirty="0"/>
              <a:t>Finally, a histogram shows the bell curve for a trait. </a:t>
            </a:r>
          </a:p>
          <a:p>
            <a:pPr lvl="1"/>
            <a:r>
              <a:rPr lang="en-US" sz="2700" dirty="0"/>
              <a:t>A </a:t>
            </a:r>
            <a:r>
              <a:rPr lang="en-US" sz="2700" u="sng" dirty="0"/>
              <a:t>bell curve</a:t>
            </a:r>
            <a:r>
              <a:rPr lang="en-US" sz="2700" dirty="0"/>
              <a:t> is a mathematical concept in which the likelihood of an outcome decreases as you move away from the mean (or average) for a population. </a:t>
            </a:r>
          </a:p>
          <a:p>
            <a:pPr lvl="1"/>
            <a:r>
              <a:rPr lang="en-US" sz="2700" u="sng" dirty="0"/>
              <a:t>Outliers</a:t>
            </a:r>
            <a:r>
              <a:rPr lang="en-US" sz="2700" dirty="0"/>
              <a:t> (extreme values) are less likely to occur than values that are closer to the </a:t>
            </a:r>
            <a:r>
              <a:rPr lang="en-US" sz="2700" dirty="0" smtClean="0"/>
              <a:t>mean (such as the 2 cows that produced almost 9000 kg of milk on the far right of this histogram)</a:t>
            </a:r>
            <a:r>
              <a:rPr lang="en-US" dirty="0" smtClean="0"/>
              <a:t>. </a:t>
            </a:r>
            <a:endParaRPr lang="en-US" dirty="0"/>
          </a:p>
          <a:p>
            <a:endParaRPr lang="en-US" dirty="0"/>
          </a:p>
        </p:txBody>
      </p:sp>
      <p:pic>
        <p:nvPicPr>
          <p:cNvPr id="4" name="Picture 2" descr="Distribution of milk production records — the normal distribution curv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8675" y="1593295"/>
            <a:ext cx="2583834" cy="33503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6704690" y="6277668"/>
            <a:ext cx="1867819" cy="230832"/>
          </a:xfrm>
          <a:prstGeom prst="rect">
            <a:avLst/>
          </a:prstGeom>
        </p:spPr>
        <p:txBody>
          <a:bodyPr wrap="none">
            <a:spAutoFit/>
          </a:bodyPr>
          <a:lstStyle/>
          <a:p>
            <a:r>
              <a:rPr lang="en-US" sz="900" i="1" dirty="0" smtClean="0"/>
              <a:t>Source: http</a:t>
            </a:r>
            <a:r>
              <a:rPr lang="en-US" sz="900" i="1" dirty="0"/>
              <a:t>://babcock.wisc.edu/node/182</a:t>
            </a:r>
          </a:p>
        </p:txBody>
      </p:sp>
      <p:sp>
        <p:nvSpPr>
          <p:cNvPr id="6" name="Rectangle 5"/>
          <p:cNvSpPr/>
          <p:nvPr/>
        </p:nvSpPr>
        <p:spPr>
          <a:xfrm>
            <a:off x="5988675" y="5077425"/>
            <a:ext cx="2431603" cy="12002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A histogram showing average milk production (in kg). </a:t>
            </a:r>
            <a:r>
              <a:rPr lang="en-US" sz="1400" dirty="0"/>
              <a:t>A</a:t>
            </a:r>
            <a:r>
              <a:rPr lang="en-US" sz="1400" dirty="0" smtClean="0"/>
              <a:t>s production levels move away from the mean (center), they become less prevalent.</a:t>
            </a:r>
            <a:endParaRPr lang="en-US" sz="1400" dirty="0"/>
          </a:p>
        </p:txBody>
      </p:sp>
    </p:spTree>
    <p:extLst>
      <p:ext uri="{BB962C8B-B14F-4D97-AF65-F5344CB8AC3E}">
        <p14:creationId xmlns:p14="http://schemas.microsoft.com/office/powerpoint/2010/main" val="598418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Heritability</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In addition to the fact that many production traits of plants and animals are highly variable (continuous), not all traits are equally affected by genetics. </a:t>
            </a:r>
          </a:p>
          <a:p>
            <a:pPr lvl="1"/>
            <a:r>
              <a:rPr lang="en-US" u="sng" dirty="0"/>
              <a:t>Heritability</a:t>
            </a:r>
            <a:r>
              <a:rPr lang="en-US" dirty="0"/>
              <a:t> is the measure of the amount of variation in a trait specifically due to genetics; it is a measure of how much a trait is affected by genetics and how much the trait is affected by the environment in which the individual exists (known as </a:t>
            </a:r>
            <a:r>
              <a:rPr lang="en-US" u="sng" dirty="0"/>
              <a:t>environmental variance</a:t>
            </a:r>
            <a:r>
              <a:rPr lang="en-US" dirty="0"/>
              <a:t>). </a:t>
            </a:r>
          </a:p>
          <a:p>
            <a:r>
              <a:rPr lang="en-US" dirty="0"/>
              <a:t>For example, the hair color of cattle is almost completely due to genetics; the environment has little to no impact on the color of cattle.</a:t>
            </a:r>
          </a:p>
          <a:p>
            <a:pPr lvl="1"/>
            <a:r>
              <a:rPr lang="en-US" dirty="0"/>
              <a:t>However, milk production is the result of a mixture of genetic and environmental influences. </a:t>
            </a:r>
          </a:p>
          <a:p>
            <a:pPr lvl="1"/>
            <a:r>
              <a:rPr lang="en-US" dirty="0"/>
              <a:t>While we can breed for better-milking cows, we also need to feed them appropriate diets and care for them in order to maximize their milk production. </a:t>
            </a:r>
          </a:p>
        </p:txBody>
      </p:sp>
    </p:spTree>
    <p:extLst>
      <p:ext uri="{BB962C8B-B14F-4D97-AF65-F5344CB8AC3E}">
        <p14:creationId xmlns:p14="http://schemas.microsoft.com/office/powerpoint/2010/main" val="2867661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Heritability</a:t>
            </a:r>
            <a:endParaRPr lang="en-US" dirty="0"/>
          </a:p>
        </p:txBody>
      </p:sp>
      <p:sp>
        <p:nvSpPr>
          <p:cNvPr id="3" name="Content Placeholder 2"/>
          <p:cNvSpPr>
            <a:spLocks noGrp="1"/>
          </p:cNvSpPr>
          <p:nvPr>
            <p:ph idx="1"/>
          </p:nvPr>
        </p:nvSpPr>
        <p:spPr>
          <a:xfrm>
            <a:off x="706217" y="1626421"/>
            <a:ext cx="4625637" cy="4583879"/>
          </a:xfrm>
        </p:spPr>
        <p:txBody>
          <a:bodyPr>
            <a:normAutofit fontScale="77500" lnSpcReduction="20000"/>
          </a:bodyPr>
          <a:lstStyle/>
          <a:p>
            <a:r>
              <a:rPr lang="en-US" dirty="0"/>
              <a:t>Heritability (or </a:t>
            </a:r>
            <a:r>
              <a:rPr lang="en-US" i="1" dirty="0"/>
              <a:t>h</a:t>
            </a:r>
            <a:r>
              <a:rPr lang="en-US" i="1" baseline="30000" dirty="0"/>
              <a:t>2</a:t>
            </a:r>
            <a:r>
              <a:rPr lang="en-US" dirty="0"/>
              <a:t>) is measured on a scale from 0-1.</a:t>
            </a:r>
          </a:p>
          <a:p>
            <a:r>
              <a:rPr lang="en-US" dirty="0"/>
              <a:t>Traits with a heritability of 0.1 or less have low heritability, meaning genetics plays almost no role.</a:t>
            </a:r>
          </a:p>
          <a:p>
            <a:pPr lvl="1"/>
            <a:r>
              <a:rPr lang="en-US" dirty="0"/>
              <a:t>Lifespan is an example of a trait with low heritability; most of this trait is determined by how well an animal is cared for</a:t>
            </a:r>
            <a:r>
              <a:rPr lang="en-US" dirty="0" smtClean="0"/>
              <a:t>.</a:t>
            </a:r>
          </a:p>
          <a:p>
            <a:r>
              <a:rPr lang="en-US" dirty="0"/>
              <a:t>Traits with a heritability of 0.1-0.3 have moderate heritability, and are slightly influenced by genetic factors.</a:t>
            </a:r>
          </a:p>
          <a:p>
            <a:pPr lvl="1"/>
            <a:r>
              <a:rPr lang="en-US" dirty="0"/>
              <a:t>Milk yield is a trait that has 0.25 heritability, meaning it is mostly affected by the management and care of the cows being milked. </a:t>
            </a:r>
          </a:p>
          <a:p>
            <a:endParaRPr lang="en-US" dirty="0"/>
          </a:p>
        </p:txBody>
      </p:sp>
      <p:pic>
        <p:nvPicPr>
          <p:cNvPr id="4" name="Picture 3"/>
          <p:cNvPicPr>
            <a:picLocks noChangeAspect="1"/>
          </p:cNvPicPr>
          <p:nvPr/>
        </p:nvPicPr>
        <p:blipFill rotWithShape="1">
          <a:blip r:embed="rId2"/>
          <a:srcRect l="13772" t="10167" r="54059" b="5325"/>
          <a:stretch/>
        </p:blipFill>
        <p:spPr>
          <a:xfrm>
            <a:off x="5331854" y="1358900"/>
            <a:ext cx="3696236" cy="5459055"/>
          </a:xfrm>
          <a:prstGeom prst="rect">
            <a:avLst/>
          </a:prstGeom>
          <a:ln>
            <a:noFill/>
          </a:ln>
          <a:effectLst>
            <a:outerShdw blurRad="292100" dist="139700" dir="2700000" algn="tl" rotWithShape="0">
              <a:srgbClr val="333333">
                <a:alpha val="65000"/>
              </a:srgbClr>
            </a:outerShdw>
          </a:effectLst>
        </p:spPr>
      </p:pic>
      <p:cxnSp>
        <p:nvCxnSpPr>
          <p:cNvPr id="6" name="Elbow Connector 5"/>
          <p:cNvCxnSpPr/>
          <p:nvPr/>
        </p:nvCxnSpPr>
        <p:spPr>
          <a:xfrm flipV="1">
            <a:off x="4584879" y="2292440"/>
            <a:ext cx="3438659" cy="2820474"/>
          </a:xfrm>
          <a:prstGeom prst="bentConnector3">
            <a:avLst>
              <a:gd name="adj1" fmla="val 18539"/>
            </a:avLst>
          </a:prstGeom>
          <a:ln w="38100">
            <a:tailEnd type="triangle"/>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3464035" y="6477821"/>
            <a:ext cx="1867819" cy="230832"/>
          </a:xfrm>
          <a:prstGeom prst="rect">
            <a:avLst/>
          </a:prstGeom>
        </p:spPr>
        <p:txBody>
          <a:bodyPr wrap="none">
            <a:spAutoFit/>
          </a:bodyPr>
          <a:lstStyle/>
          <a:p>
            <a:r>
              <a:rPr lang="en-US" sz="900" i="1" dirty="0" smtClean="0"/>
              <a:t>Source: http</a:t>
            </a:r>
            <a:r>
              <a:rPr lang="en-US" sz="900" i="1" dirty="0"/>
              <a:t>://babcock.wisc.edu/node/182</a:t>
            </a:r>
          </a:p>
        </p:txBody>
      </p:sp>
    </p:spTree>
    <p:extLst>
      <p:ext uri="{BB962C8B-B14F-4D97-AF65-F5344CB8AC3E}">
        <p14:creationId xmlns:p14="http://schemas.microsoft.com/office/powerpoint/2010/main" val="1779864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Heritability</a:t>
            </a:r>
            <a:endParaRPr lang="en-US" dirty="0"/>
          </a:p>
        </p:txBody>
      </p:sp>
      <p:sp>
        <p:nvSpPr>
          <p:cNvPr id="3" name="Content Placeholder 2"/>
          <p:cNvSpPr>
            <a:spLocks noGrp="1"/>
          </p:cNvSpPr>
          <p:nvPr>
            <p:ph idx="1"/>
          </p:nvPr>
        </p:nvSpPr>
        <p:spPr>
          <a:xfrm>
            <a:off x="680459" y="1587784"/>
            <a:ext cx="4625637" cy="4825894"/>
          </a:xfrm>
        </p:spPr>
        <p:txBody>
          <a:bodyPr>
            <a:normAutofit fontScale="77500" lnSpcReduction="20000"/>
          </a:bodyPr>
          <a:lstStyle/>
          <a:p>
            <a:r>
              <a:rPr lang="en-US" dirty="0"/>
              <a:t>Traits with a heritability greater than 0.3 have high heritability, and are significantly affected by genetic factors. </a:t>
            </a:r>
          </a:p>
          <a:p>
            <a:pPr lvl="1"/>
            <a:r>
              <a:rPr lang="en-US" dirty="0"/>
              <a:t>In cattle, the quality of the milk (i.e. protein and fat levels) has a heritability of 0.5, meaning that we cannot improve milk quality through management alone; we need to breed for better milk-producing cows. </a:t>
            </a:r>
          </a:p>
          <a:p>
            <a:r>
              <a:rPr lang="en-US" dirty="0"/>
              <a:t>If we want to improve a trait, we need to determine whether we can best improve it through better breeding or through better management. </a:t>
            </a:r>
          </a:p>
          <a:p>
            <a:pPr lvl="1"/>
            <a:r>
              <a:rPr lang="en-US" dirty="0"/>
              <a:t>While some traits should be selected for even if they have low heritability, a species will improve the fastest if an agriculturalist selects for traits that are highly heritable. </a:t>
            </a:r>
          </a:p>
          <a:p>
            <a:endParaRPr lang="en-US" dirty="0"/>
          </a:p>
        </p:txBody>
      </p:sp>
      <p:pic>
        <p:nvPicPr>
          <p:cNvPr id="4" name="Picture 3"/>
          <p:cNvPicPr>
            <a:picLocks noChangeAspect="1"/>
          </p:cNvPicPr>
          <p:nvPr/>
        </p:nvPicPr>
        <p:blipFill rotWithShape="1">
          <a:blip r:embed="rId2"/>
          <a:srcRect l="13772" t="10167" r="54059" b="5325"/>
          <a:stretch/>
        </p:blipFill>
        <p:spPr>
          <a:xfrm>
            <a:off x="5331854" y="1358900"/>
            <a:ext cx="3696236" cy="5459055"/>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a:off x="4430332" y="3258355"/>
            <a:ext cx="901522" cy="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7248659" y="3258355"/>
            <a:ext cx="901522" cy="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3464035" y="6477821"/>
            <a:ext cx="1867819" cy="230832"/>
          </a:xfrm>
          <a:prstGeom prst="rect">
            <a:avLst/>
          </a:prstGeom>
        </p:spPr>
        <p:txBody>
          <a:bodyPr wrap="none">
            <a:spAutoFit/>
          </a:bodyPr>
          <a:lstStyle/>
          <a:p>
            <a:r>
              <a:rPr lang="en-US" sz="900" i="1" dirty="0" smtClean="0"/>
              <a:t>Source: http</a:t>
            </a:r>
            <a:r>
              <a:rPr lang="en-US" sz="900" i="1" dirty="0"/>
              <a:t>://babcock.wisc.edu/node/182</a:t>
            </a:r>
          </a:p>
        </p:txBody>
      </p:sp>
    </p:spTree>
    <p:extLst>
      <p:ext uri="{BB962C8B-B14F-4D97-AF65-F5344CB8AC3E}">
        <p14:creationId xmlns:p14="http://schemas.microsoft.com/office/powerpoint/2010/main" val="2947404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706217" y="1626421"/>
            <a:ext cx="5851895" cy="4583879"/>
          </a:xfrm>
        </p:spPr>
        <p:txBody>
          <a:bodyPr>
            <a:normAutofit fontScale="70000" lnSpcReduction="20000"/>
          </a:bodyPr>
          <a:lstStyle/>
          <a:p>
            <a:r>
              <a:rPr lang="en-US" dirty="0"/>
              <a:t>Genes are stretches of DNA that code for specific sequences of amino acids that make the proteins necessary for physical traits. </a:t>
            </a:r>
          </a:p>
          <a:p>
            <a:pPr lvl="1"/>
            <a:r>
              <a:rPr lang="en-US" dirty="0"/>
              <a:t>For example, blue eye color in human beings is due to the presence of lengths of DNA that code for the sequence of amino acids that create the blue pigment in eyes. </a:t>
            </a:r>
          </a:p>
          <a:p>
            <a:pPr lvl="1"/>
            <a:r>
              <a:rPr lang="en-US" dirty="0"/>
              <a:t>The purpose of a gene is to help a cell to make a protein by indicating the order in which to assemble the amino acids needed to make that protein. </a:t>
            </a:r>
          </a:p>
          <a:p>
            <a:r>
              <a:rPr lang="en-US" dirty="0"/>
              <a:t>Genes can be dominant or recessive. </a:t>
            </a:r>
          </a:p>
          <a:p>
            <a:pPr lvl="1"/>
            <a:r>
              <a:rPr lang="en-US" dirty="0"/>
              <a:t>If one gene for eye color codes for the blue pigment and one gene codes for the brown pigment, then the eyes will be the dominant brown color (even though the individual has genes for both colors). </a:t>
            </a:r>
          </a:p>
          <a:p>
            <a:pPr lvl="1"/>
            <a:r>
              <a:rPr lang="en-US" dirty="0"/>
              <a:t>For some traits, the genes can be co-dominant (both are equally expressed) or incompletely dominant (both traits blend to create a new in-between trait). </a:t>
            </a:r>
          </a:p>
          <a:p>
            <a:endParaRPr lang="en-US" dirty="0"/>
          </a:p>
        </p:txBody>
      </p:sp>
      <p:pic>
        <p:nvPicPr>
          <p:cNvPr id="1026" name="Picture 2" descr="http://www.accessexcellence.org/RC/VL/GG/images/genes.gif"/>
          <p:cNvPicPr>
            <a:picLocks noChangeAspect="1" noChangeArrowheads="1"/>
          </p:cNvPicPr>
          <p:nvPr/>
        </p:nvPicPr>
        <p:blipFill rotWithShape="1">
          <a:blip r:embed="rId2">
            <a:extLst>
              <a:ext uri="{28A0092B-C50C-407E-A947-70E740481C1C}">
                <a14:useLocalDpi xmlns:a14="http://schemas.microsoft.com/office/drawing/2010/main" val="0"/>
              </a:ext>
            </a:extLst>
          </a:blip>
          <a:srcRect l="7442" r="5543"/>
          <a:stretch/>
        </p:blipFill>
        <p:spPr bwMode="auto">
          <a:xfrm>
            <a:off x="6493053" y="648637"/>
            <a:ext cx="2360986" cy="25022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6493053" y="3258221"/>
            <a:ext cx="1805302"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www.accessexcellence.org</a:t>
            </a:r>
            <a:endParaRPr lang="en-US" sz="800" i="1" dirty="0"/>
          </a:p>
        </p:txBody>
      </p:sp>
      <p:pic>
        <p:nvPicPr>
          <p:cNvPr id="6" name="Picture 2" descr="http://www.polledblonde.dk/images/209a90962d.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0800"/>
          <a:stretch/>
        </p:blipFill>
        <p:spPr bwMode="auto">
          <a:xfrm>
            <a:off x="6493053" y="3532538"/>
            <a:ext cx="2491104" cy="13963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6510084" y="4984658"/>
            <a:ext cx="2395471" cy="10926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dirty="0" smtClean="0"/>
              <a:t>Horns are recessive in cattle but two hornless heterozygous parents could have a horned calf (25% chance). </a:t>
            </a:r>
            <a:endParaRPr lang="en-US" sz="1400" dirty="0" smtClean="0">
              <a:hlinkClick r:id="rId6"/>
            </a:endParaRPr>
          </a:p>
          <a:p>
            <a:r>
              <a:rPr lang="en-US" sz="900" i="1" dirty="0" smtClean="0">
                <a:hlinkClick r:id="rId6"/>
              </a:rPr>
              <a:t>Source: www.polledblonde.dk</a:t>
            </a:r>
            <a:r>
              <a:rPr lang="en-US" sz="900" i="1" dirty="0" smtClean="0"/>
              <a:t> </a:t>
            </a:r>
            <a:endParaRPr lang="en-US" sz="900" i="1" dirty="0"/>
          </a:p>
        </p:txBody>
      </p:sp>
    </p:spTree>
    <p:extLst>
      <p:ext uri="{BB962C8B-B14F-4D97-AF65-F5344CB8AC3E}">
        <p14:creationId xmlns:p14="http://schemas.microsoft.com/office/powerpoint/2010/main" val="1741529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of Genetic Change</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Agriculturalists want species to improve as quickly as possible. The rate of genetic change is dependent on four factors.</a:t>
            </a:r>
          </a:p>
          <a:p>
            <a:pPr lvl="1"/>
            <a:r>
              <a:rPr lang="en-US" u="sng" dirty="0"/>
              <a:t>Accuracy</a:t>
            </a:r>
            <a:r>
              <a:rPr lang="en-US" dirty="0"/>
              <a:t>: genetic change occurs fastest when we select individuals who are strongest in regards to our desired traits; accurate record keeping is vital in ensuring we have the information needed to improve a species.</a:t>
            </a:r>
          </a:p>
          <a:p>
            <a:pPr lvl="2"/>
            <a:r>
              <a:rPr lang="en-US" dirty="0"/>
              <a:t>The better the records for an animal’s production records, the better the ability of an agriculturalist to improve a species. </a:t>
            </a:r>
          </a:p>
          <a:p>
            <a:pPr lvl="1"/>
            <a:r>
              <a:rPr lang="en-US" u="sng" dirty="0"/>
              <a:t>Intensity</a:t>
            </a:r>
            <a:r>
              <a:rPr lang="en-US" dirty="0"/>
              <a:t>: this is the measure of the quality of animals kept for breeding each year. </a:t>
            </a:r>
          </a:p>
          <a:p>
            <a:pPr lvl="2"/>
            <a:r>
              <a:rPr lang="en-US" dirty="0"/>
              <a:t>The more intense the selection, the more superior the animals that are selected to breed. </a:t>
            </a:r>
          </a:p>
          <a:p>
            <a:pPr lvl="1"/>
            <a:r>
              <a:rPr lang="en-US" u="sng" dirty="0"/>
              <a:t>Genetic Variation</a:t>
            </a:r>
            <a:r>
              <a:rPr lang="en-US" dirty="0"/>
              <a:t>: the less a trait varies, the more likely we are to obtain the trait we desire in the quality at which we want it.</a:t>
            </a:r>
          </a:p>
          <a:p>
            <a:pPr lvl="1"/>
            <a:r>
              <a:rPr lang="en-US" u="sng" dirty="0"/>
              <a:t>Generation Interval</a:t>
            </a:r>
            <a:r>
              <a:rPr lang="en-US" dirty="0"/>
              <a:t>: this refers to the average age of a parent when they reproduce. </a:t>
            </a:r>
          </a:p>
          <a:p>
            <a:pPr lvl="2"/>
            <a:r>
              <a:rPr lang="en-US" dirty="0"/>
              <a:t>The younger the parent at the time of reproduction, the faster the species changes. </a:t>
            </a:r>
          </a:p>
          <a:p>
            <a:endParaRPr lang="en-US" dirty="0"/>
          </a:p>
        </p:txBody>
      </p:sp>
    </p:spTree>
    <p:extLst>
      <p:ext uri="{BB962C8B-B14F-4D97-AF65-F5344CB8AC3E}">
        <p14:creationId xmlns:p14="http://schemas.microsoft.com/office/powerpoint/2010/main" val="3161012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Selection for one trait may also affect another trait. This is known as </a:t>
            </a:r>
            <a:r>
              <a:rPr lang="en-US" u="sng" dirty="0"/>
              <a:t>correlation</a:t>
            </a:r>
            <a:r>
              <a:rPr lang="en-US" dirty="0"/>
              <a:t>, which is related to the concept of </a:t>
            </a:r>
            <a:r>
              <a:rPr lang="en-US" dirty="0" err="1"/>
              <a:t>pleiotropy</a:t>
            </a:r>
            <a:r>
              <a:rPr lang="en-US" dirty="0"/>
              <a:t>.</a:t>
            </a:r>
          </a:p>
          <a:p>
            <a:pPr lvl="1"/>
            <a:r>
              <a:rPr lang="en-US" u="sng" dirty="0" err="1"/>
              <a:t>Pleiotropy</a:t>
            </a:r>
            <a:r>
              <a:rPr lang="en-US" dirty="0"/>
              <a:t> is when one gene affected multiple unrelated traits.</a:t>
            </a:r>
          </a:p>
          <a:p>
            <a:pPr lvl="2"/>
            <a:r>
              <a:rPr lang="en-US" dirty="0"/>
              <a:t>For example, milk yield (how much a cow produces) and dairy form (how much a dairy cow actually looks like a dairy cow). </a:t>
            </a:r>
          </a:p>
          <a:p>
            <a:r>
              <a:rPr lang="en-US" dirty="0"/>
              <a:t>Correlation for traits can either be negative or positive. </a:t>
            </a:r>
          </a:p>
          <a:p>
            <a:pPr lvl="1"/>
            <a:r>
              <a:rPr lang="en-US" u="sng" dirty="0"/>
              <a:t>Negative correlation</a:t>
            </a:r>
            <a:r>
              <a:rPr lang="en-US" dirty="0"/>
              <a:t> means that improving one trait results in a loss of quality in another trait.</a:t>
            </a:r>
          </a:p>
          <a:p>
            <a:pPr lvl="2"/>
            <a:r>
              <a:rPr lang="en-US" dirty="0"/>
              <a:t>For example, as you improve the milk production of a cow, the quality of their milk (such as the amount of protein) tends to decrease.</a:t>
            </a:r>
          </a:p>
          <a:p>
            <a:pPr lvl="1"/>
            <a:r>
              <a:rPr lang="en-US" u="sng" dirty="0"/>
              <a:t>Positive correlation</a:t>
            </a:r>
            <a:r>
              <a:rPr lang="en-US" dirty="0"/>
              <a:t> means that as one trait improves, another trait improves. </a:t>
            </a:r>
          </a:p>
          <a:p>
            <a:pPr lvl="2"/>
            <a:r>
              <a:rPr lang="en-US" dirty="0"/>
              <a:t>Selecting for cows that aren’t “beefy” looking means that you will also improve the average milk production of your cows. </a:t>
            </a:r>
          </a:p>
          <a:p>
            <a:endParaRPr lang="en-US" dirty="0"/>
          </a:p>
        </p:txBody>
      </p:sp>
    </p:spTree>
    <p:extLst>
      <p:ext uri="{BB962C8B-B14F-4D97-AF65-F5344CB8AC3E}">
        <p14:creationId xmlns:p14="http://schemas.microsoft.com/office/powerpoint/2010/main" val="491446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Galton’s Law</a:t>
            </a:r>
            <a:endParaRPr lang="en-US" dirty="0"/>
          </a:p>
        </p:txBody>
      </p:sp>
      <p:sp>
        <p:nvSpPr>
          <p:cNvPr id="3" name="Content Placeholder 2"/>
          <p:cNvSpPr>
            <a:spLocks noGrp="1"/>
          </p:cNvSpPr>
          <p:nvPr>
            <p:ph idx="1"/>
          </p:nvPr>
        </p:nvSpPr>
        <p:spPr>
          <a:xfrm>
            <a:off x="706217" y="1626421"/>
            <a:ext cx="4509727" cy="4583879"/>
          </a:xfrm>
        </p:spPr>
        <p:txBody>
          <a:bodyPr>
            <a:normAutofit fontScale="70000" lnSpcReduction="20000"/>
          </a:bodyPr>
          <a:lstStyle/>
          <a:p>
            <a:pPr lvl="0"/>
            <a:r>
              <a:rPr lang="en-US" dirty="0"/>
              <a:t>It might seem simple to just select the best animals in order to improve a species. </a:t>
            </a:r>
          </a:p>
          <a:p>
            <a:pPr lvl="1"/>
            <a:r>
              <a:rPr lang="en-US" dirty="0"/>
              <a:t>While there is some truth to this, it is also true that the better the individual, the less likely they are to have offspring that are equally productive. </a:t>
            </a:r>
          </a:p>
          <a:p>
            <a:pPr lvl="2"/>
            <a:r>
              <a:rPr lang="en-US" dirty="0"/>
              <a:t>This is known as </a:t>
            </a:r>
            <a:r>
              <a:rPr lang="en-US" u="sng" dirty="0"/>
              <a:t>Galton’s Law</a:t>
            </a:r>
            <a:r>
              <a:rPr lang="en-US" dirty="0"/>
              <a:t>.</a:t>
            </a:r>
          </a:p>
          <a:p>
            <a:r>
              <a:rPr lang="en-US" dirty="0"/>
              <a:t>Galton’s Law means that while we are more likely to have excellent offspring from excellent parents, the better the parents, the less likely the offspring will be as excellent as they are. </a:t>
            </a:r>
          </a:p>
          <a:p>
            <a:pPr lvl="1"/>
            <a:r>
              <a:rPr lang="en-US" dirty="0"/>
              <a:t>While agriculturalists should use the best of their herd (if breeding animals) for mating and reproduction, it is not realistic to expect the best cow in the world to have offspring who are also the best in the world. </a:t>
            </a:r>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045860862"/>
              </p:ext>
            </p:extLst>
          </p:nvPr>
        </p:nvGraphicFramePr>
        <p:xfrm>
          <a:off x="5215944" y="1626421"/>
          <a:ext cx="3191455" cy="44947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0404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Insemination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One </a:t>
            </a:r>
            <a:r>
              <a:rPr lang="en-US" dirty="0"/>
              <a:t>of the most important reasons why this change has occurred is artificial insemination (AI). </a:t>
            </a:r>
          </a:p>
          <a:p>
            <a:pPr lvl="1"/>
            <a:r>
              <a:rPr lang="en-US" dirty="0"/>
              <a:t>AI is the process in which semen is collected from a bull, packaged into straws, and frozen and shipped to individual farms so that it can be artificially inserted into a cow’s reproductive tract.  </a:t>
            </a:r>
          </a:p>
          <a:p>
            <a:pPr lvl="1"/>
            <a:r>
              <a:rPr lang="en-US" dirty="0"/>
              <a:t>This is different from </a:t>
            </a:r>
            <a:r>
              <a:rPr lang="en-US" u="sng" dirty="0"/>
              <a:t>natural insemination</a:t>
            </a:r>
            <a:r>
              <a:rPr lang="en-US" dirty="0"/>
              <a:t> (when a bull directly breeds a cow).</a:t>
            </a:r>
          </a:p>
          <a:p>
            <a:r>
              <a:rPr lang="en-US" dirty="0"/>
              <a:t>AI enables one bull to inseminate thousands of cows, reducing the need for bulls on every farm.</a:t>
            </a:r>
          </a:p>
          <a:p>
            <a:pPr lvl="1"/>
            <a:r>
              <a:rPr lang="en-US" dirty="0"/>
              <a:t>Instead of only having access to bulls </a:t>
            </a:r>
            <a:r>
              <a:rPr lang="en-US" dirty="0" smtClean="0"/>
              <a:t/>
            </a:r>
            <a:br>
              <a:rPr lang="en-US" dirty="0" smtClean="0"/>
            </a:br>
            <a:r>
              <a:rPr lang="en-US" dirty="0" smtClean="0"/>
              <a:t>in </a:t>
            </a:r>
            <a:r>
              <a:rPr lang="en-US" dirty="0"/>
              <a:t>the area, you could improve your </a:t>
            </a:r>
            <a:r>
              <a:rPr lang="en-US" dirty="0" smtClean="0"/>
              <a:t/>
            </a:r>
            <a:br>
              <a:rPr lang="en-US" dirty="0" smtClean="0"/>
            </a:br>
            <a:r>
              <a:rPr lang="en-US" dirty="0" smtClean="0"/>
              <a:t>herd’s </a:t>
            </a:r>
            <a:r>
              <a:rPr lang="en-US" dirty="0"/>
              <a:t>genetics by introducing high </a:t>
            </a:r>
            <a:r>
              <a:rPr lang="en-US" dirty="0" smtClean="0"/>
              <a:t/>
            </a:r>
            <a:br>
              <a:rPr lang="en-US" dirty="0" smtClean="0"/>
            </a:br>
            <a:r>
              <a:rPr lang="en-US" dirty="0" smtClean="0"/>
              <a:t>quality </a:t>
            </a:r>
            <a:r>
              <a:rPr lang="en-US" dirty="0"/>
              <a:t>genetics from across the world.</a:t>
            </a:r>
          </a:p>
          <a:p>
            <a:endParaRPr lang="en-US" dirty="0"/>
          </a:p>
        </p:txBody>
      </p:sp>
      <p:pic>
        <p:nvPicPr>
          <p:cNvPr id="8194" name="Picture 2" descr="http://www.thebeefsite.com/articles/contents/06-10UOklAI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5962" y="4778062"/>
            <a:ext cx="2792884" cy="15967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5835962" y="6477821"/>
            <a:ext cx="1710725" cy="230832"/>
          </a:xfrm>
          <a:prstGeom prst="rect">
            <a:avLst/>
          </a:prstGeom>
        </p:spPr>
        <p:txBody>
          <a:bodyPr wrap="none">
            <a:spAutoFit/>
          </a:bodyPr>
          <a:lstStyle/>
          <a:p>
            <a:r>
              <a:rPr lang="en-US" sz="900" i="1" dirty="0" smtClean="0">
                <a:latin typeface="arial" panose="020B0604020202020204" pitchFamily="34" charset="0"/>
                <a:hlinkClick r:id="rId3"/>
              </a:rPr>
              <a:t>Source: www.thebeefsite.com</a:t>
            </a:r>
            <a:endParaRPr lang="en-US" sz="900" i="1" dirty="0"/>
          </a:p>
        </p:txBody>
      </p:sp>
    </p:spTree>
    <p:extLst>
      <p:ext uri="{BB962C8B-B14F-4D97-AF65-F5344CB8AC3E}">
        <p14:creationId xmlns:p14="http://schemas.microsoft.com/office/powerpoint/2010/main" val="2022542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illinoisholsteins.com/image/2013%20images/MISC/Cookview-Goldwyn-Monique-wde-2013.jpg"/>
          <p:cNvPicPr/>
          <p:nvPr/>
        </p:nvPicPr>
        <p:blipFill>
          <a:blip r:embed="rId2">
            <a:extLst>
              <a:ext uri="{28A0092B-C50C-407E-A947-70E740481C1C}">
                <a14:useLocalDpi xmlns:a14="http://schemas.microsoft.com/office/drawing/2010/main" val="0"/>
              </a:ext>
            </a:extLst>
          </a:blip>
          <a:srcRect/>
          <a:stretch>
            <a:fillRect/>
          </a:stretch>
        </p:blipFill>
        <p:spPr bwMode="auto">
          <a:xfrm>
            <a:off x="4743467" y="3593206"/>
            <a:ext cx="3663931" cy="2617094"/>
          </a:xfrm>
          <a:prstGeom prst="rect">
            <a:avLst/>
          </a:prstGeom>
          <a:noFill/>
          <a:ln>
            <a:noFill/>
          </a:ln>
        </p:spPr>
      </p:pic>
      <p:sp>
        <p:nvSpPr>
          <p:cNvPr id="2" name="Title 1"/>
          <p:cNvSpPr>
            <a:spLocks noGrp="1"/>
          </p:cNvSpPr>
          <p:nvPr>
            <p:ph type="title"/>
          </p:nvPr>
        </p:nvSpPr>
        <p:spPr/>
        <p:txBody>
          <a:bodyPr/>
          <a:lstStyle/>
          <a:p>
            <a:r>
              <a:rPr lang="en-US" dirty="0" smtClean="0"/>
              <a:t>Dairy Cattle &amp; Genetic Change</a:t>
            </a:r>
            <a:endParaRPr lang="en-US" dirty="0"/>
          </a:p>
        </p:txBody>
      </p:sp>
      <p:sp>
        <p:nvSpPr>
          <p:cNvPr id="3" name="Content Placeholder 2"/>
          <p:cNvSpPr>
            <a:spLocks noGrp="1"/>
          </p:cNvSpPr>
          <p:nvPr>
            <p:ph idx="1"/>
          </p:nvPr>
        </p:nvSpPr>
        <p:spPr>
          <a:xfrm>
            <a:off x="706217" y="1626421"/>
            <a:ext cx="7701182" cy="4583879"/>
          </a:xfrm>
        </p:spPr>
        <p:txBody>
          <a:bodyPr>
            <a:normAutofit fontScale="70000" lnSpcReduction="20000"/>
          </a:bodyPr>
          <a:lstStyle/>
          <a:p>
            <a:pPr lvl="0"/>
            <a:r>
              <a:rPr lang="en-US" dirty="0"/>
              <a:t>Dairy cattle are an excellent example of how an understanding of genetics and heritability can create significant changes to species in a relatively short amount of time.</a:t>
            </a:r>
          </a:p>
          <a:p>
            <a:pPr lvl="1"/>
            <a:r>
              <a:rPr lang="en-US" dirty="0"/>
              <a:t>Today the average dairy </a:t>
            </a:r>
            <a:r>
              <a:rPr lang="en-US" dirty="0" smtClean="0"/>
              <a:t>cow produces </a:t>
            </a:r>
            <a:r>
              <a:rPr lang="en-US" dirty="0"/>
              <a:t>over four times as </a:t>
            </a:r>
            <a:r>
              <a:rPr lang="en-US" dirty="0" smtClean="0"/>
              <a:t/>
            </a:r>
            <a:br>
              <a:rPr lang="en-US" dirty="0" smtClean="0"/>
            </a:br>
            <a:r>
              <a:rPr lang="en-US" dirty="0" smtClean="0"/>
              <a:t>much </a:t>
            </a:r>
            <a:r>
              <a:rPr lang="en-US" dirty="0"/>
              <a:t>milk as her ancestors </a:t>
            </a:r>
            <a:r>
              <a:rPr lang="en-US" dirty="0" smtClean="0"/>
              <a:t>from </a:t>
            </a:r>
            <a:r>
              <a:rPr lang="en-US" dirty="0"/>
              <a:t>the early 1900s. </a:t>
            </a:r>
            <a:r>
              <a:rPr lang="en-US" dirty="0" smtClean="0"/>
              <a:t>	</a:t>
            </a:r>
            <a:endParaRPr lang="en-US" dirty="0"/>
          </a:p>
          <a:p>
            <a:pPr lvl="1"/>
            <a:r>
              <a:rPr lang="en-US" dirty="0"/>
              <a:t>Since 1944, the carbon emissions </a:t>
            </a:r>
            <a:r>
              <a:rPr lang="en-US" dirty="0" smtClean="0"/>
              <a:t>per </a:t>
            </a:r>
            <a:r>
              <a:rPr lang="en-US" dirty="0"/>
              <a:t>gallon of milk produced have </a:t>
            </a:r>
            <a:r>
              <a:rPr lang="en-US" dirty="0" smtClean="0"/>
              <a:t/>
            </a:r>
            <a:br>
              <a:rPr lang="en-US" dirty="0" smtClean="0"/>
            </a:br>
            <a:r>
              <a:rPr lang="en-US" dirty="0" smtClean="0"/>
              <a:t>shrunk </a:t>
            </a:r>
            <a:r>
              <a:rPr lang="en-US" dirty="0"/>
              <a:t>by 63%, with a goal of </a:t>
            </a:r>
            <a:r>
              <a:rPr lang="en-US" dirty="0" smtClean="0"/>
              <a:t>another </a:t>
            </a:r>
            <a:r>
              <a:rPr lang="en-US" dirty="0"/>
              <a:t>25% reduction by 2020. </a:t>
            </a:r>
          </a:p>
          <a:p>
            <a:pPr lvl="1"/>
            <a:r>
              <a:rPr lang="en-US" dirty="0"/>
              <a:t>These changes have occurred largely </a:t>
            </a:r>
            <a:r>
              <a:rPr lang="en-US" dirty="0" smtClean="0"/>
              <a:t/>
            </a:r>
            <a:br>
              <a:rPr lang="en-US" dirty="0" smtClean="0"/>
            </a:br>
            <a:r>
              <a:rPr lang="en-US" dirty="0" smtClean="0"/>
              <a:t>because </a:t>
            </a:r>
            <a:r>
              <a:rPr lang="en-US" dirty="0"/>
              <a:t>of excellent record keeping </a:t>
            </a:r>
            <a:r>
              <a:rPr lang="en-US" dirty="0" smtClean="0"/>
              <a:t/>
            </a:r>
            <a:br>
              <a:rPr lang="en-US" dirty="0" smtClean="0"/>
            </a:br>
            <a:r>
              <a:rPr lang="en-US" dirty="0" smtClean="0"/>
              <a:t>and </a:t>
            </a:r>
            <a:r>
              <a:rPr lang="en-US" dirty="0"/>
              <a:t>reporting through standardized </a:t>
            </a:r>
            <a:r>
              <a:rPr lang="en-US" dirty="0" smtClean="0"/>
              <a:t/>
            </a:r>
            <a:br>
              <a:rPr lang="en-US" dirty="0" smtClean="0"/>
            </a:br>
            <a:r>
              <a:rPr lang="en-US" dirty="0" smtClean="0"/>
              <a:t>genetic </a:t>
            </a:r>
            <a:r>
              <a:rPr lang="en-US" dirty="0"/>
              <a:t>evaluation. </a:t>
            </a:r>
          </a:p>
          <a:p>
            <a:r>
              <a:rPr lang="en-US" dirty="0" smtClean="0"/>
              <a:t>Shown right is a picture of an adult</a:t>
            </a:r>
            <a:br>
              <a:rPr lang="en-US" dirty="0" smtClean="0"/>
            </a:br>
            <a:r>
              <a:rPr lang="en-US" dirty="0" smtClean="0"/>
              <a:t>cow from 1900 in comparison to the </a:t>
            </a:r>
            <a:br>
              <a:rPr lang="en-US" dirty="0" smtClean="0"/>
            </a:br>
            <a:r>
              <a:rPr lang="en-US" dirty="0" smtClean="0"/>
              <a:t>much-larger Supreme Champion of </a:t>
            </a:r>
            <a:br>
              <a:rPr lang="en-US" dirty="0" smtClean="0"/>
            </a:br>
            <a:r>
              <a:rPr lang="en-US" dirty="0" smtClean="0"/>
              <a:t>the 2013 World Dairy Expo.  </a:t>
            </a:r>
          </a:p>
          <a:p>
            <a:pPr lvl="1"/>
            <a:r>
              <a:rPr lang="en-US" sz="2300" dirty="0" smtClean="0"/>
              <a:t>Notice the difference in size between </a:t>
            </a:r>
            <a:br>
              <a:rPr lang="en-US" sz="2300" dirty="0" smtClean="0"/>
            </a:br>
            <a:r>
              <a:rPr lang="en-US" sz="2300" dirty="0" smtClean="0"/>
              <a:t>the two individuals! This is the power </a:t>
            </a:r>
            <a:br>
              <a:rPr lang="en-US" sz="2300" dirty="0" smtClean="0"/>
            </a:br>
            <a:r>
              <a:rPr lang="en-US" sz="2300" dirty="0" smtClean="0"/>
              <a:t>of genetic change in agriculture!</a:t>
            </a:r>
            <a:endParaRPr lang="en-US" sz="2300" dirty="0"/>
          </a:p>
          <a:p>
            <a:pPr marL="0" indent="0">
              <a:buNone/>
            </a:pPr>
            <a:endParaRPr lang="en-US" dirty="0" smtClean="0"/>
          </a:p>
        </p:txBody>
      </p:sp>
      <p:pic>
        <p:nvPicPr>
          <p:cNvPr id="5" name="Picture 4"/>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92547" y="3902300"/>
            <a:ext cx="1921362" cy="2318137"/>
          </a:xfrm>
          <a:prstGeom prst="rect">
            <a:avLst/>
          </a:prstGeom>
          <a:noFill/>
          <a:ln>
            <a:noFill/>
          </a:ln>
        </p:spPr>
      </p:pic>
      <p:sp>
        <p:nvSpPr>
          <p:cNvPr id="6" name="Rectangle 5"/>
          <p:cNvSpPr/>
          <p:nvPr/>
        </p:nvSpPr>
        <p:spPr>
          <a:xfrm>
            <a:off x="4649905" y="6262377"/>
            <a:ext cx="1925527"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4"/>
              </a:rPr>
              <a:t>Main Image Source: www.hoards.com</a:t>
            </a:r>
            <a:endParaRPr lang="en-US" sz="800" i="1" dirty="0"/>
          </a:p>
        </p:txBody>
      </p:sp>
      <p:sp>
        <p:nvSpPr>
          <p:cNvPr id="7" name="Rectangle 6"/>
          <p:cNvSpPr/>
          <p:nvPr/>
        </p:nvSpPr>
        <p:spPr>
          <a:xfrm>
            <a:off x="6575432" y="6252240"/>
            <a:ext cx="2305439" cy="217432"/>
          </a:xfrm>
          <a:prstGeom prst="rect">
            <a:avLst/>
          </a:prstGeom>
        </p:spPr>
        <p:txBody>
          <a:bodyPr wrap="none">
            <a:spAutoFit/>
          </a:bodyPr>
          <a:lstStyle/>
          <a:p>
            <a:pPr>
              <a:lnSpc>
                <a:spcPct val="107000"/>
              </a:lnSpc>
              <a:spcAft>
                <a:spcPts val="800"/>
              </a:spcAft>
            </a:pPr>
            <a:r>
              <a:rPr lang="en-US" sz="800" i="1" dirty="0" smtClean="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5"/>
              </a:rPr>
              <a:t>Embedded Image Source: www.wvculture.org</a:t>
            </a:r>
            <a:r>
              <a:rPr lang="en-US" sz="800" i="1"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endParaRPr lang="en-US" sz="8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9583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Sire Summaries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Another major tool that has enabled this rapid change is a sire summary.</a:t>
            </a:r>
          </a:p>
          <a:p>
            <a:pPr lvl="1"/>
            <a:r>
              <a:rPr lang="en-US" dirty="0" smtClean="0"/>
              <a:t>A </a:t>
            </a:r>
            <a:r>
              <a:rPr lang="en-US" u="sng" dirty="0" smtClean="0"/>
              <a:t>sire summary</a:t>
            </a:r>
            <a:r>
              <a:rPr lang="en-US" dirty="0" smtClean="0"/>
              <a:t> is a report that provides the genetic quality of available bulls for every measured trait. </a:t>
            </a:r>
          </a:p>
          <a:p>
            <a:pPr lvl="1"/>
            <a:r>
              <a:rPr lang="en-US" dirty="0" smtClean="0"/>
              <a:t>This information can provide a farmer or breeder with the information they need to select the right bull’s genetics needed to improve the genetic value of their herd.   </a:t>
            </a:r>
          </a:p>
          <a:p>
            <a:r>
              <a:rPr lang="en-US" dirty="0" smtClean="0"/>
              <a:t>A sire summary will focus primarily of the </a:t>
            </a:r>
            <a:r>
              <a:rPr lang="en-US" u="sng" dirty="0" smtClean="0"/>
              <a:t>Predicted Transmitting Ability</a:t>
            </a:r>
            <a:r>
              <a:rPr lang="en-US" dirty="0" smtClean="0"/>
              <a:t> (PTA) of each bull’s traits.  </a:t>
            </a:r>
          </a:p>
          <a:p>
            <a:pPr lvl="1"/>
            <a:r>
              <a:rPr lang="en-US" u="sng" dirty="0" smtClean="0"/>
              <a:t>Predicted Transmitting Ability</a:t>
            </a:r>
            <a:r>
              <a:rPr lang="en-US" dirty="0" smtClean="0"/>
              <a:t> is an estimate of </a:t>
            </a:r>
            <a:br>
              <a:rPr lang="en-US" dirty="0" smtClean="0"/>
            </a:br>
            <a:r>
              <a:rPr lang="en-US" dirty="0" smtClean="0"/>
              <a:t>how well a bull will transmit improvements to its </a:t>
            </a:r>
            <a:br>
              <a:rPr lang="en-US" dirty="0" smtClean="0"/>
            </a:br>
            <a:r>
              <a:rPr lang="en-US" dirty="0" smtClean="0"/>
              <a:t>offspring for milk pounds, fat percent, protein </a:t>
            </a:r>
            <a:br>
              <a:rPr lang="en-US" dirty="0" smtClean="0"/>
            </a:br>
            <a:r>
              <a:rPr lang="en-US" dirty="0" smtClean="0"/>
              <a:t>percent, productive life, and other genetic traits.  </a:t>
            </a:r>
          </a:p>
          <a:p>
            <a:pPr lvl="1"/>
            <a:r>
              <a:rPr lang="en-US" dirty="0" smtClean="0"/>
              <a:t>This information can then be used to determine </a:t>
            </a:r>
            <a:br>
              <a:rPr lang="en-US" dirty="0" smtClean="0"/>
            </a:br>
            <a:r>
              <a:rPr lang="en-US" dirty="0" smtClean="0"/>
              <a:t>which bull would be best for mating to a specific </a:t>
            </a:r>
            <a:br>
              <a:rPr lang="en-US" dirty="0" smtClean="0"/>
            </a:br>
            <a:r>
              <a:rPr lang="en-US" dirty="0" smtClean="0"/>
              <a:t>cow.</a:t>
            </a:r>
          </a:p>
          <a:p>
            <a:endParaRPr lang="en-US" dirty="0"/>
          </a:p>
        </p:txBody>
      </p:sp>
      <p:pic>
        <p:nvPicPr>
          <p:cNvPr id="12290" name="Picture 2" descr="http://babcock.wisc.edu/sites/default/files/de_images/16_1_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148" y="4056845"/>
            <a:ext cx="2407971" cy="22884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6278349" y="6477821"/>
            <a:ext cx="1383712"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babcock.wisc.edu</a:t>
            </a:r>
            <a:endParaRPr lang="en-US" sz="800" i="1" dirty="0"/>
          </a:p>
        </p:txBody>
      </p:sp>
    </p:spTree>
    <p:extLst>
      <p:ext uri="{BB962C8B-B14F-4D97-AF65-F5344CB8AC3E}">
        <p14:creationId xmlns:p14="http://schemas.microsoft.com/office/powerpoint/2010/main" val="7444261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PTA’s &amp; STA’s</a:t>
            </a:r>
            <a:endParaRPr lang="en-US" dirty="0"/>
          </a:p>
        </p:txBody>
      </p:sp>
      <p:sp>
        <p:nvSpPr>
          <p:cNvPr id="3" name="Content Placeholder 2"/>
          <p:cNvSpPr>
            <a:spLocks noGrp="1"/>
          </p:cNvSpPr>
          <p:nvPr>
            <p:ph idx="1"/>
          </p:nvPr>
        </p:nvSpPr>
        <p:spPr>
          <a:xfrm>
            <a:off x="706217" y="1626421"/>
            <a:ext cx="7793839" cy="4684227"/>
          </a:xfrm>
        </p:spPr>
        <p:txBody>
          <a:bodyPr>
            <a:normAutofit fontScale="70000" lnSpcReduction="20000"/>
          </a:bodyPr>
          <a:lstStyle/>
          <a:p>
            <a:r>
              <a:rPr lang="en-US" dirty="0"/>
              <a:t>A PTA score can be </a:t>
            </a:r>
            <a:r>
              <a:rPr lang="en-US"/>
              <a:t>expressed </a:t>
            </a:r>
            <a:r>
              <a:rPr lang="en-US" smtClean="0"/>
              <a:t>as </a:t>
            </a:r>
            <a:r>
              <a:rPr lang="en-US" dirty="0"/>
              <a:t>a </a:t>
            </a:r>
            <a:r>
              <a:rPr lang="en-US" u="sng" dirty="0"/>
              <a:t>Standard Transmitting Ability</a:t>
            </a:r>
            <a:r>
              <a:rPr lang="en-US" dirty="0"/>
              <a:t> (STA) score. </a:t>
            </a:r>
          </a:p>
          <a:p>
            <a:pPr lvl="1"/>
            <a:r>
              <a:rPr lang="en-US" dirty="0"/>
              <a:t>The STA system maps value of that bull’s traits on a histogram that ranges from -3 to +3 scale, with 0 being average.  </a:t>
            </a:r>
            <a:endParaRPr lang="en-US" dirty="0" smtClean="0"/>
          </a:p>
          <a:p>
            <a:pPr lvl="1"/>
            <a:r>
              <a:rPr lang="en-US" dirty="0" smtClean="0"/>
              <a:t>These scores are determined by </a:t>
            </a:r>
            <a:r>
              <a:rPr lang="en-US" u="sng" dirty="0" smtClean="0"/>
              <a:t>standard deviation </a:t>
            </a:r>
            <a:r>
              <a:rPr lang="en-US" dirty="0" smtClean="0"/>
              <a:t>from the mean (a mathematical measure of the statistical variability of the data).</a:t>
            </a:r>
            <a:endParaRPr lang="en-US" dirty="0"/>
          </a:p>
          <a:p>
            <a:r>
              <a:rPr lang="en-US" dirty="0"/>
              <a:t>An animal with a trait ranked as a +3 would be the best in regards to the trait compared to all other bulls in the breed.  </a:t>
            </a:r>
          </a:p>
          <a:p>
            <a:pPr lvl="1"/>
            <a:r>
              <a:rPr lang="en-US" dirty="0"/>
              <a:t>An animal with a -3 would be </a:t>
            </a:r>
            <a:r>
              <a:rPr lang="en-US" dirty="0" smtClean="0"/>
              <a:t/>
            </a:r>
            <a:br>
              <a:rPr lang="en-US" dirty="0" smtClean="0"/>
            </a:br>
            <a:r>
              <a:rPr lang="en-US" dirty="0" smtClean="0"/>
              <a:t>among </a:t>
            </a:r>
            <a:r>
              <a:rPr lang="en-US" dirty="0"/>
              <a:t>the worst animals in the </a:t>
            </a:r>
            <a:r>
              <a:rPr lang="en-US" dirty="0" smtClean="0"/>
              <a:t/>
            </a:r>
            <a:br>
              <a:rPr lang="en-US" dirty="0" smtClean="0"/>
            </a:br>
            <a:r>
              <a:rPr lang="en-US" dirty="0" smtClean="0"/>
              <a:t>breed </a:t>
            </a:r>
            <a:r>
              <a:rPr lang="en-US" dirty="0"/>
              <a:t>for that particular trait. </a:t>
            </a:r>
          </a:p>
          <a:p>
            <a:pPr lvl="1"/>
            <a:r>
              <a:rPr lang="en-US" dirty="0"/>
              <a:t>Most bulls’ traits will fall between </a:t>
            </a:r>
            <a:r>
              <a:rPr lang="en-US" dirty="0" smtClean="0"/>
              <a:t/>
            </a:r>
            <a:br>
              <a:rPr lang="en-US" dirty="0" smtClean="0"/>
            </a:br>
            <a:r>
              <a:rPr lang="en-US" dirty="0" smtClean="0"/>
              <a:t>-</a:t>
            </a:r>
            <a:r>
              <a:rPr lang="en-US" dirty="0"/>
              <a:t>1 and +1.  </a:t>
            </a:r>
          </a:p>
          <a:p>
            <a:pPr lvl="1"/>
            <a:r>
              <a:rPr lang="en-US" dirty="0"/>
              <a:t>A bull that scores a +3 on a highly </a:t>
            </a:r>
            <a:r>
              <a:rPr lang="en-US" dirty="0" smtClean="0"/>
              <a:t/>
            </a:r>
            <a:br>
              <a:rPr lang="en-US" dirty="0" smtClean="0"/>
            </a:br>
            <a:r>
              <a:rPr lang="en-US" dirty="0" smtClean="0"/>
              <a:t>heritable </a:t>
            </a:r>
            <a:r>
              <a:rPr lang="en-US" dirty="0"/>
              <a:t>trait could greatly improve </a:t>
            </a:r>
            <a:r>
              <a:rPr lang="en-US" dirty="0" smtClean="0"/>
              <a:t/>
            </a:r>
            <a:br>
              <a:rPr lang="en-US" dirty="0" smtClean="0"/>
            </a:br>
            <a:r>
              <a:rPr lang="en-US" dirty="0" smtClean="0"/>
              <a:t>the </a:t>
            </a:r>
            <a:r>
              <a:rPr lang="en-US" dirty="0"/>
              <a:t>average production of a future </a:t>
            </a:r>
            <a:r>
              <a:rPr lang="en-US" dirty="0" smtClean="0"/>
              <a:t/>
            </a:r>
            <a:br>
              <a:rPr lang="en-US" dirty="0" smtClean="0"/>
            </a:br>
            <a:r>
              <a:rPr lang="en-US" dirty="0" smtClean="0"/>
              <a:t>herd </a:t>
            </a:r>
            <a:r>
              <a:rPr lang="en-US" dirty="0"/>
              <a:t>of cows, and that bull’s genetics </a:t>
            </a:r>
            <a:r>
              <a:rPr lang="en-US" dirty="0" smtClean="0"/>
              <a:t/>
            </a:r>
            <a:br>
              <a:rPr lang="en-US" dirty="0" smtClean="0"/>
            </a:br>
            <a:r>
              <a:rPr lang="en-US" dirty="0" smtClean="0"/>
              <a:t>would </a:t>
            </a:r>
            <a:r>
              <a:rPr lang="en-US" dirty="0"/>
              <a:t>be worth a lot more money as </a:t>
            </a:r>
            <a:r>
              <a:rPr lang="en-US" dirty="0" smtClean="0"/>
              <a:t/>
            </a:r>
            <a:br>
              <a:rPr lang="en-US" dirty="0" smtClean="0"/>
            </a:br>
            <a:r>
              <a:rPr lang="en-US" dirty="0" smtClean="0"/>
              <a:t>a </a:t>
            </a:r>
            <a:r>
              <a:rPr lang="en-US" dirty="0"/>
              <a:t>result.</a:t>
            </a:r>
          </a:p>
          <a:p>
            <a:endParaRPr lang="en-US" dirty="0"/>
          </a:p>
        </p:txBody>
      </p:sp>
      <p:pic>
        <p:nvPicPr>
          <p:cNvPr id="4" name="Picture 3"/>
          <p:cNvPicPr/>
          <p:nvPr/>
        </p:nvPicPr>
        <p:blipFill>
          <a:blip r:embed="rId2" cstate="print"/>
          <a:srcRect l="53359" t="31733" r="6766" b="29600"/>
          <a:stretch>
            <a:fillRect/>
          </a:stretch>
        </p:blipFill>
        <p:spPr bwMode="auto">
          <a:xfrm>
            <a:off x="6606862" y="133761"/>
            <a:ext cx="2240924" cy="13589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3"/>
          <a:srcRect l="33173" t="10695" r="4567" b="16065"/>
          <a:stretch/>
        </p:blipFill>
        <p:spPr>
          <a:xfrm>
            <a:off x="4744804" y="3561008"/>
            <a:ext cx="4360559" cy="3116688"/>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4744804" y="6677696"/>
            <a:ext cx="3290552" cy="215444"/>
          </a:xfrm>
          <a:prstGeom prst="rect">
            <a:avLst/>
          </a:prstGeom>
        </p:spPr>
        <p:txBody>
          <a:bodyPr wrap="square">
            <a:spAutoFit/>
          </a:bodyPr>
          <a:lstStyle/>
          <a:p>
            <a:r>
              <a:rPr lang="en-US" sz="800" i="1" dirty="0" smtClean="0"/>
              <a:t>Images Source: http</a:t>
            </a:r>
            <a:r>
              <a:rPr lang="en-US" sz="800" i="1" dirty="0"/>
              <a:t>://www.holsteinusa.com/pdf/print_material/read_sire_%20info.pdf</a:t>
            </a:r>
          </a:p>
        </p:txBody>
      </p:sp>
    </p:spTree>
    <p:extLst>
      <p:ext uri="{BB962C8B-B14F-4D97-AF65-F5344CB8AC3E}">
        <p14:creationId xmlns:p14="http://schemas.microsoft.com/office/powerpoint/2010/main" val="48936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Stephen Babcock</a:t>
            </a:r>
            <a:endParaRPr lang="en-US" dirty="0"/>
          </a:p>
        </p:txBody>
      </p:sp>
      <p:sp>
        <p:nvSpPr>
          <p:cNvPr id="3" name="Content Placeholder 2"/>
          <p:cNvSpPr>
            <a:spLocks noGrp="1"/>
          </p:cNvSpPr>
          <p:nvPr>
            <p:ph idx="1"/>
          </p:nvPr>
        </p:nvSpPr>
        <p:spPr>
          <a:xfrm>
            <a:off x="667581" y="1558344"/>
            <a:ext cx="6312768" cy="4829577"/>
          </a:xfrm>
        </p:spPr>
        <p:txBody>
          <a:bodyPr>
            <a:normAutofit fontScale="70000" lnSpcReduction="20000"/>
          </a:bodyPr>
          <a:lstStyle/>
          <a:p>
            <a:r>
              <a:rPr lang="en-US" dirty="0" smtClean="0"/>
              <a:t>A major Wisconsin contribution to genetic advancement of dairy cattle was made by Dr. Stephen Babcock of the University of Wisconsin. </a:t>
            </a:r>
          </a:p>
          <a:p>
            <a:pPr lvl="1"/>
            <a:r>
              <a:rPr lang="en-US" dirty="0" smtClean="0"/>
              <a:t>Prior to Babcock’s work, there was no reliable way to test the quality of milk from each cow and from each farm. </a:t>
            </a:r>
          </a:p>
          <a:p>
            <a:pPr lvl="1"/>
            <a:r>
              <a:rPr lang="en-US" dirty="0" smtClean="0"/>
              <a:t>This meant that dishonest grocers, dairies, or farmers could dilute their milk with water in order to increase the weight. </a:t>
            </a:r>
          </a:p>
          <a:p>
            <a:pPr lvl="1"/>
            <a:r>
              <a:rPr lang="en-US" dirty="0" smtClean="0"/>
              <a:t>It also meant that it was hard to tell if a cow was producing high or low quality milk.</a:t>
            </a:r>
          </a:p>
          <a:p>
            <a:pPr lvl="1"/>
            <a:r>
              <a:rPr lang="en-US" dirty="0" smtClean="0"/>
              <a:t>Quality of milk today is mostly determined by the amount of butterfat in the milk. </a:t>
            </a:r>
          </a:p>
          <a:p>
            <a:r>
              <a:rPr lang="en-US" dirty="0" smtClean="0"/>
              <a:t>Babcock’s test not only helped prevent adulteration of milk but provided a basis by which to improve dairy genetics. </a:t>
            </a:r>
          </a:p>
          <a:p>
            <a:pPr lvl="1"/>
            <a:r>
              <a:rPr lang="en-US" dirty="0" smtClean="0"/>
              <a:t>It was also the first world-renown scientific achievement at UW-Madison.</a:t>
            </a:r>
          </a:p>
          <a:p>
            <a:pPr lvl="1"/>
            <a:r>
              <a:rPr lang="en-US" dirty="0" smtClean="0"/>
              <a:t>This put Wisconsin on the map of the scientific world and spawned a rich tradition of excellence in scientific research. </a:t>
            </a:r>
            <a:endParaRPr lang="en-US" dirty="0"/>
          </a:p>
          <a:p>
            <a:endParaRPr lang="en-US" dirty="0"/>
          </a:p>
        </p:txBody>
      </p:sp>
      <p:pic>
        <p:nvPicPr>
          <p:cNvPr id="5122" name="Picture 2" descr="http://www.yournews.com/copyroom/newsimages/babcock-lg.jpg"/>
          <p:cNvPicPr>
            <a:picLocks noChangeAspect="1" noChangeArrowheads="1"/>
          </p:cNvPicPr>
          <p:nvPr/>
        </p:nvPicPr>
        <p:blipFill rotWithShape="1">
          <a:blip r:embed="rId2">
            <a:extLst>
              <a:ext uri="{28A0092B-C50C-407E-A947-70E740481C1C}">
                <a14:useLocalDpi xmlns:a14="http://schemas.microsoft.com/office/drawing/2010/main" val="0"/>
              </a:ext>
            </a:extLst>
          </a:blip>
          <a:srcRect l="27153" r="23517"/>
          <a:stretch/>
        </p:blipFill>
        <p:spPr bwMode="auto">
          <a:xfrm>
            <a:off x="7018986" y="1803041"/>
            <a:ext cx="1493950" cy="43423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480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706217" y="1536268"/>
            <a:ext cx="5102155" cy="4645590"/>
          </a:xfrm>
        </p:spPr>
        <p:txBody>
          <a:bodyPr>
            <a:noAutofit/>
          </a:bodyPr>
          <a:lstStyle/>
          <a:p>
            <a:r>
              <a:rPr lang="en-US" sz="1400" dirty="0"/>
              <a:t>Genes are a part of DNA, which can be packed tightly into packages called chromosomes. </a:t>
            </a:r>
          </a:p>
          <a:p>
            <a:pPr lvl="1"/>
            <a:r>
              <a:rPr lang="en-US" sz="1400" dirty="0"/>
              <a:t>Each chromosome has a portion of all the genes of the body of an organism. </a:t>
            </a:r>
          </a:p>
          <a:p>
            <a:pPr lvl="1"/>
            <a:r>
              <a:rPr lang="en-US" sz="1400" dirty="0"/>
              <a:t>Every plant and animal inherits half of its chromosomes from one parent and half from another parent. </a:t>
            </a:r>
          </a:p>
          <a:p>
            <a:r>
              <a:rPr lang="en-US" sz="1400" dirty="0"/>
              <a:t>Because every individual has two chromosomes (one from each parent), it also has at least two copies of every gene. </a:t>
            </a:r>
          </a:p>
          <a:p>
            <a:pPr lvl="1"/>
            <a:r>
              <a:rPr lang="en-US" sz="1400" dirty="0"/>
              <a:t>In the case of polygenes, it may have even more genes for a single trait. </a:t>
            </a:r>
          </a:p>
          <a:p>
            <a:pPr lvl="1"/>
            <a:r>
              <a:rPr lang="en-US" sz="1400" dirty="0"/>
              <a:t>For example, skin color in humans is controlled by six genes (three from each parent). </a:t>
            </a:r>
          </a:p>
          <a:p>
            <a:r>
              <a:rPr lang="en-US" sz="1400" dirty="0"/>
              <a:t>All DNA is kept in the nucleus of each cell. </a:t>
            </a:r>
          </a:p>
          <a:p>
            <a:pPr lvl="1"/>
            <a:r>
              <a:rPr lang="en-US" sz="1400" dirty="0"/>
              <a:t>Every cell’s nucleus contains all the genes found </a:t>
            </a:r>
            <a:r>
              <a:rPr lang="en-US" sz="1400" dirty="0" smtClean="0"/>
              <a:t>in </a:t>
            </a:r>
            <a:r>
              <a:rPr lang="en-US" sz="1400" dirty="0"/>
              <a:t>the body. </a:t>
            </a:r>
          </a:p>
          <a:p>
            <a:pPr lvl="1"/>
            <a:r>
              <a:rPr lang="en-US" sz="1400" dirty="0"/>
              <a:t>Every cell has one copy of the body’s DNA. </a:t>
            </a:r>
            <a:endParaRPr lang="en-US" sz="1400" dirty="0" smtClean="0"/>
          </a:p>
          <a:p>
            <a:r>
              <a:rPr lang="en-US" sz="1400" dirty="0"/>
              <a:t>To make a protein, DNA must undergo </a:t>
            </a:r>
            <a:r>
              <a:rPr lang="en-US" sz="1400" dirty="0" smtClean="0"/>
              <a:t>transcription </a:t>
            </a:r>
            <a:r>
              <a:rPr lang="en-US" sz="1400" dirty="0"/>
              <a:t>and translation.</a:t>
            </a:r>
          </a:p>
          <a:p>
            <a:endParaRPr lang="en-US" sz="1400" dirty="0"/>
          </a:p>
        </p:txBody>
      </p:sp>
      <p:pic>
        <p:nvPicPr>
          <p:cNvPr id="2052" name="Picture 4" descr="http://hometestingblog.testcountry.com/wp-content/uploads/2009/01/transcrip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372" y="1626421"/>
            <a:ext cx="3190875" cy="42481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6568965" y="6056567"/>
            <a:ext cx="2084225"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hometestingblog.testcountry.com</a:t>
            </a:r>
            <a:endParaRPr lang="en-US" sz="800" i="1" dirty="0"/>
          </a:p>
        </p:txBody>
      </p:sp>
    </p:spTree>
    <p:extLst>
      <p:ext uri="{BB962C8B-B14F-4D97-AF65-F5344CB8AC3E}">
        <p14:creationId xmlns:p14="http://schemas.microsoft.com/office/powerpoint/2010/main" val="354415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Transcription </a:t>
            </a:r>
            <a:r>
              <a:rPr lang="en-US" dirty="0"/>
              <a:t>is when DNA is copied by polymerase, which makes mRNA (the copy). </a:t>
            </a:r>
          </a:p>
          <a:p>
            <a:pPr lvl="1"/>
            <a:r>
              <a:rPr lang="en-US" dirty="0"/>
              <a:t>This is necessary so that DNA can remain in the nucleus and stay protected.</a:t>
            </a:r>
          </a:p>
          <a:p>
            <a:r>
              <a:rPr lang="en-US" dirty="0"/>
              <a:t>The mRNA copy leaves the nucleus and goes to a ribosome (a protein factory).</a:t>
            </a:r>
          </a:p>
          <a:p>
            <a:pPr lvl="1"/>
            <a:r>
              <a:rPr lang="en-US" dirty="0"/>
              <a:t>The mRNA is read by the ribosome in groups of three called codons.</a:t>
            </a:r>
          </a:p>
          <a:p>
            <a:pPr lvl="1"/>
            <a:r>
              <a:rPr lang="en-US" dirty="0"/>
              <a:t>Each codon has a code for a specific amino acid.</a:t>
            </a:r>
          </a:p>
          <a:p>
            <a:pPr lvl="1"/>
            <a:r>
              <a:rPr lang="en-US" dirty="0"/>
              <a:t>When a codon enters the ribosome, </a:t>
            </a:r>
            <a:r>
              <a:rPr lang="en-US" dirty="0" err="1"/>
              <a:t>tRNA</a:t>
            </a:r>
            <a:r>
              <a:rPr lang="en-US" dirty="0"/>
              <a:t> delivers the appropriate amino acid.</a:t>
            </a:r>
          </a:p>
          <a:p>
            <a:pPr lvl="1"/>
            <a:r>
              <a:rPr lang="en-US" dirty="0"/>
              <a:t>Amino acids are strung together in a specific order to form a protein. </a:t>
            </a:r>
            <a:endParaRPr lang="en-US" dirty="0" smtClean="0"/>
          </a:p>
          <a:p>
            <a:r>
              <a:rPr lang="en-US" dirty="0"/>
              <a:t>The function of the protein is determined by its </a:t>
            </a:r>
            <a:r>
              <a:rPr lang="en-US" dirty="0" smtClean="0"/>
              <a:t>shape. </a:t>
            </a:r>
            <a:br>
              <a:rPr lang="en-US" dirty="0" smtClean="0"/>
            </a:br>
            <a:r>
              <a:rPr lang="en-US" dirty="0" smtClean="0"/>
              <a:t>The </a:t>
            </a:r>
            <a:r>
              <a:rPr lang="en-US" dirty="0"/>
              <a:t>shape of the protein is determined by the order of </a:t>
            </a:r>
            <a:r>
              <a:rPr lang="en-US" dirty="0" smtClean="0"/>
              <a:t/>
            </a:r>
            <a:br>
              <a:rPr lang="en-US" dirty="0" smtClean="0"/>
            </a:br>
            <a:r>
              <a:rPr lang="en-US" dirty="0" smtClean="0"/>
              <a:t>amino </a:t>
            </a:r>
            <a:r>
              <a:rPr lang="en-US" dirty="0"/>
              <a:t>acids and the properties of those amino acids. </a:t>
            </a:r>
          </a:p>
          <a:p>
            <a:pPr lvl="1"/>
            <a:r>
              <a:rPr lang="en-US" dirty="0"/>
              <a:t>Amino acids can have charge, can be hydrophilic or </a:t>
            </a:r>
            <a:r>
              <a:rPr lang="en-US" dirty="0" smtClean="0"/>
              <a:t/>
            </a:r>
            <a:br>
              <a:rPr lang="en-US" dirty="0" smtClean="0"/>
            </a:br>
            <a:r>
              <a:rPr lang="en-US" dirty="0" smtClean="0"/>
              <a:t>hydrophobic</a:t>
            </a:r>
            <a:r>
              <a:rPr lang="en-US" dirty="0"/>
              <a:t>, and can form bonds with other amino acids. </a:t>
            </a:r>
          </a:p>
          <a:p>
            <a:pPr lvl="1"/>
            <a:r>
              <a:rPr lang="en-US" dirty="0"/>
              <a:t>All these properties result in the straight chain of amino acids </a:t>
            </a:r>
            <a:r>
              <a:rPr lang="en-US" dirty="0" smtClean="0"/>
              <a:t/>
            </a:r>
            <a:br>
              <a:rPr lang="en-US" dirty="0" smtClean="0"/>
            </a:br>
            <a:r>
              <a:rPr lang="en-US" dirty="0" smtClean="0"/>
              <a:t>forming </a:t>
            </a:r>
            <a:r>
              <a:rPr lang="en-US" dirty="0"/>
              <a:t>a specific shape which creates a functional protein. </a:t>
            </a:r>
          </a:p>
          <a:p>
            <a:r>
              <a:rPr lang="en-US" dirty="0"/>
              <a:t>Proteins are what are primarily responsible for the </a:t>
            </a:r>
            <a:r>
              <a:rPr lang="en-US" dirty="0" smtClean="0"/>
              <a:t/>
            </a:r>
            <a:br>
              <a:rPr lang="en-US" dirty="0" smtClean="0"/>
            </a:br>
            <a:r>
              <a:rPr lang="en-US" dirty="0" smtClean="0"/>
              <a:t>traits </a:t>
            </a:r>
            <a:r>
              <a:rPr lang="en-US" dirty="0"/>
              <a:t>seen in an organism. </a:t>
            </a:r>
          </a:p>
          <a:p>
            <a:pPr lvl="1"/>
            <a:endParaRPr lang="en-US" dirty="0"/>
          </a:p>
          <a:p>
            <a:endParaRPr lang="en-US" dirty="0"/>
          </a:p>
        </p:txBody>
      </p:sp>
      <p:pic>
        <p:nvPicPr>
          <p:cNvPr id="1026" name="Picture 2" descr="http://upload.wikimedia.org/wikipedia/commons/thumb/c/c5/Protein_folding_schematic.png/675px-Protein_folding_schematic.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40192" y="3932968"/>
            <a:ext cx="2561998" cy="22773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54358" y="6094884"/>
            <a:ext cx="1447832" cy="230832"/>
          </a:xfrm>
          <a:prstGeom prst="rect">
            <a:avLst/>
          </a:prstGeom>
        </p:spPr>
        <p:txBody>
          <a:bodyPr wrap="none">
            <a:spAutoFit/>
          </a:bodyPr>
          <a:lstStyle/>
          <a:p>
            <a:r>
              <a:rPr lang="en-US" sz="900" i="1" dirty="0" smtClean="0">
                <a:solidFill>
                  <a:srgbClr val="7D7D7D"/>
                </a:solidFill>
                <a:latin typeface="arial" panose="020B0604020202020204" pitchFamily="34" charset="0"/>
                <a:hlinkClick r:id="rId3"/>
              </a:rPr>
              <a:t>Source: en.wikipedia.org</a:t>
            </a:r>
            <a:endParaRPr lang="en-US" sz="900" i="1" dirty="0"/>
          </a:p>
        </p:txBody>
      </p:sp>
    </p:spTree>
    <p:extLst>
      <p:ext uri="{BB962C8B-B14F-4D97-AF65-F5344CB8AC3E}">
        <p14:creationId xmlns:p14="http://schemas.microsoft.com/office/powerpoint/2010/main" val="979503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Proteins &amp; Agriculture</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more productive the traits of a plant or animal, the more valuable the plant or animal is to an agriculturalist (and to all people in general). </a:t>
            </a:r>
          </a:p>
          <a:p>
            <a:pPr lvl="1"/>
            <a:r>
              <a:rPr lang="en-US" dirty="0"/>
              <a:t>For over 10,000 years, humans have selected the plants and animals that have the most valuable and productive traits, increasing the likelihood that these traits would be passed on to offspring and become more common. </a:t>
            </a:r>
          </a:p>
          <a:p>
            <a:pPr lvl="1"/>
            <a:r>
              <a:rPr lang="en-US" dirty="0"/>
              <a:t>This resulted in major changes to species over time as valuable genes became more common and less valuable genes became less common. </a:t>
            </a:r>
          </a:p>
          <a:p>
            <a:pPr lvl="0"/>
            <a:r>
              <a:rPr lang="en-US" dirty="0"/>
              <a:t>Cattle are a classic example of how domestication can change a species.</a:t>
            </a:r>
          </a:p>
          <a:p>
            <a:pPr lvl="1"/>
            <a:r>
              <a:rPr lang="en-US" dirty="0"/>
              <a:t>All cattle alive today descended from one </a:t>
            </a:r>
            <a:r>
              <a:rPr lang="en-US" dirty="0" smtClean="0"/>
              <a:t>species called </a:t>
            </a:r>
            <a:r>
              <a:rPr lang="en-US" dirty="0"/>
              <a:t>the </a:t>
            </a:r>
            <a:r>
              <a:rPr lang="en-US" i="1" dirty="0" err="1"/>
              <a:t>auroch</a:t>
            </a:r>
            <a:r>
              <a:rPr lang="en-US" dirty="0"/>
              <a:t> which is extinct today. </a:t>
            </a:r>
          </a:p>
          <a:p>
            <a:pPr lvl="1"/>
            <a:r>
              <a:rPr lang="en-US" dirty="0"/>
              <a:t>This species was 30% larger than modern cattle </a:t>
            </a:r>
            <a:r>
              <a:rPr lang="en-US" dirty="0" smtClean="0"/>
              <a:t>and </a:t>
            </a:r>
            <a:r>
              <a:rPr lang="en-US" dirty="0"/>
              <a:t>weighed roughly one ton. </a:t>
            </a:r>
          </a:p>
          <a:p>
            <a:pPr lvl="1"/>
            <a:r>
              <a:rPr lang="en-US" dirty="0"/>
              <a:t>These were very aggressive animals that were very difficult to kill (let alone capture). </a:t>
            </a:r>
          </a:p>
          <a:p>
            <a:r>
              <a:rPr lang="en-US" dirty="0"/>
              <a:t>Unlike modern cattle, males were differently colored than females.</a:t>
            </a:r>
          </a:p>
          <a:p>
            <a:pPr lvl="1"/>
            <a:r>
              <a:rPr lang="en-US" dirty="0"/>
              <a:t>Males were black with a pale stripe down the </a:t>
            </a:r>
            <a:r>
              <a:rPr lang="en-US" dirty="0" smtClean="0"/>
              <a:t>spine. Females </a:t>
            </a:r>
            <a:r>
              <a:rPr lang="en-US" dirty="0"/>
              <a:t>were a reddish color. </a:t>
            </a:r>
          </a:p>
          <a:p>
            <a:endParaRPr lang="en-US" dirty="0"/>
          </a:p>
        </p:txBody>
      </p:sp>
    </p:spTree>
    <p:extLst>
      <p:ext uri="{BB962C8B-B14F-4D97-AF65-F5344CB8AC3E}">
        <p14:creationId xmlns:p14="http://schemas.microsoft.com/office/powerpoint/2010/main" val="2957030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Creation of the Modern Cow</a:t>
            </a:r>
            <a:endParaRPr lang="en-US" dirty="0"/>
          </a:p>
        </p:txBody>
      </p:sp>
      <p:sp>
        <p:nvSpPr>
          <p:cNvPr id="3" name="Content Placeholder 2"/>
          <p:cNvSpPr>
            <a:spLocks noGrp="1"/>
          </p:cNvSpPr>
          <p:nvPr>
            <p:ph idx="1"/>
          </p:nvPr>
        </p:nvSpPr>
        <p:spPr/>
        <p:txBody>
          <a:bodyPr>
            <a:normAutofit fontScale="85000" lnSpcReduction="10000"/>
          </a:bodyPr>
          <a:lstStyle/>
          <a:p>
            <a:r>
              <a:rPr lang="en-US" dirty="0"/>
              <a:t>Domestication of the </a:t>
            </a:r>
            <a:r>
              <a:rPr lang="en-US" dirty="0" err="1"/>
              <a:t>auroch</a:t>
            </a:r>
            <a:r>
              <a:rPr lang="en-US" dirty="0"/>
              <a:t> began in 6000 BC.</a:t>
            </a:r>
          </a:p>
          <a:p>
            <a:pPr lvl="1"/>
            <a:r>
              <a:rPr lang="en-US" dirty="0"/>
              <a:t>Early human civilizations were able to identify positive traits (gentleness, high productivity and efficiency, reduced size and aggressiveness) and select captured aurochs for these traits.</a:t>
            </a:r>
          </a:p>
          <a:p>
            <a:pPr lvl="1"/>
            <a:r>
              <a:rPr lang="en-US" dirty="0"/>
              <a:t>Through selection of these positive traits, the </a:t>
            </a:r>
            <a:r>
              <a:rPr lang="en-US" dirty="0" err="1"/>
              <a:t>auroch</a:t>
            </a:r>
            <a:r>
              <a:rPr lang="en-US" dirty="0"/>
              <a:t> species began the dramatic change into the species we know today as the cow. </a:t>
            </a:r>
          </a:p>
          <a:p>
            <a:pPr lvl="2"/>
            <a:r>
              <a:rPr lang="en-US" dirty="0"/>
              <a:t>While modern cows are genetically the same species as the </a:t>
            </a:r>
            <a:r>
              <a:rPr lang="en-US" dirty="0" err="1"/>
              <a:t>auroch</a:t>
            </a:r>
            <a:r>
              <a:rPr lang="en-US" dirty="0"/>
              <a:t>, their physical characteristics and behavior make them far different and nearly unrecognizable from their original ancestors. </a:t>
            </a:r>
          </a:p>
          <a:p>
            <a:pPr lvl="1"/>
            <a:r>
              <a:rPr lang="en-US" dirty="0"/>
              <a:t>As the modern species of cow </a:t>
            </a:r>
            <a:r>
              <a:rPr lang="en-US" dirty="0" smtClean="0"/>
              <a:t>increased</a:t>
            </a:r>
            <a:br>
              <a:rPr lang="en-US" dirty="0" smtClean="0"/>
            </a:br>
            <a:r>
              <a:rPr lang="en-US" dirty="0" smtClean="0"/>
              <a:t>in </a:t>
            </a:r>
            <a:r>
              <a:rPr lang="en-US" dirty="0"/>
              <a:t>numbers, it competed with the </a:t>
            </a:r>
            <a:r>
              <a:rPr lang="en-US" dirty="0" err="1"/>
              <a:t>auroch</a:t>
            </a:r>
            <a:r>
              <a:rPr lang="en-US" dirty="0"/>
              <a:t> </a:t>
            </a:r>
            <a:r>
              <a:rPr lang="en-US" dirty="0" smtClean="0"/>
              <a:t/>
            </a:r>
            <a:br>
              <a:rPr lang="en-US" dirty="0" smtClean="0"/>
            </a:br>
            <a:r>
              <a:rPr lang="en-US" dirty="0" smtClean="0"/>
              <a:t>species </a:t>
            </a:r>
            <a:r>
              <a:rPr lang="en-US" dirty="0"/>
              <a:t>for grazing areas, leading to </a:t>
            </a:r>
            <a:r>
              <a:rPr lang="en-US" dirty="0" smtClean="0"/>
              <a:t/>
            </a:r>
            <a:br>
              <a:rPr lang="en-US" dirty="0" smtClean="0"/>
            </a:br>
            <a:r>
              <a:rPr lang="en-US" dirty="0" smtClean="0"/>
              <a:t>increased </a:t>
            </a:r>
            <a:r>
              <a:rPr lang="en-US" dirty="0"/>
              <a:t>hunting and eventual extinction </a:t>
            </a:r>
            <a:r>
              <a:rPr lang="en-US" dirty="0" smtClean="0"/>
              <a:t/>
            </a:r>
            <a:br>
              <a:rPr lang="en-US" dirty="0" smtClean="0"/>
            </a:br>
            <a:r>
              <a:rPr lang="en-US" dirty="0" smtClean="0"/>
              <a:t>of </a:t>
            </a:r>
            <a:r>
              <a:rPr lang="en-US" dirty="0"/>
              <a:t>the non-domesticated ancestor of the cow. </a:t>
            </a:r>
          </a:p>
          <a:p>
            <a:endParaRPr lang="en-US" dirty="0"/>
          </a:p>
        </p:txBody>
      </p:sp>
      <p:pic>
        <p:nvPicPr>
          <p:cNvPr id="2050" name="Picture 2" descr="http://www.britam.org/Aurochs-Harder.jpg"/>
          <p:cNvPicPr>
            <a:picLocks noChangeAspect="1" noChangeArrowheads="1"/>
          </p:cNvPicPr>
          <p:nvPr/>
        </p:nvPicPr>
        <p:blipFill rotWithShape="1">
          <a:blip r:embed="rId2">
            <a:extLst>
              <a:ext uri="{28A0092B-C50C-407E-A947-70E740481C1C}">
                <a14:useLocalDpi xmlns:a14="http://schemas.microsoft.com/office/drawing/2010/main" val="0"/>
              </a:ext>
            </a:extLst>
          </a:blip>
          <a:srcRect l="8543" r="8543"/>
          <a:stretch/>
        </p:blipFill>
        <p:spPr bwMode="auto">
          <a:xfrm>
            <a:off x="6156549" y="4419599"/>
            <a:ext cx="2369266" cy="17907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01590" y="6434972"/>
            <a:ext cx="2479183" cy="461665"/>
          </a:xfrm>
          <a:prstGeom prst="rect">
            <a:avLst/>
          </a:prstGeom>
        </p:spPr>
        <p:txBody>
          <a:bodyPr wrap="square">
            <a:spAutoFit/>
          </a:bodyPr>
          <a:lstStyle/>
          <a:p>
            <a:r>
              <a:rPr lang="en-US" sz="800" dirty="0">
                <a:solidFill>
                  <a:srgbClr val="888888"/>
                </a:solidFill>
                <a:latin typeface="arial" panose="020B0604020202020204" pitchFamily="34" charset="0"/>
              </a:rPr>
              <a:t>The Aurochs by Heinrich Harder (1858-1935). http://www.petermaas.nl/extinct/ </a:t>
            </a:r>
            <a:r>
              <a:rPr lang="en-US" sz="800" dirty="0" err="1">
                <a:solidFill>
                  <a:srgbClr val="888888"/>
                </a:solidFill>
                <a:latin typeface="arial" panose="020B0604020202020204" pitchFamily="34" charset="0"/>
              </a:rPr>
              <a:t>speciesinfo</a:t>
            </a:r>
            <a:r>
              <a:rPr lang="en-US" sz="800" dirty="0">
                <a:solidFill>
                  <a:srgbClr val="888888"/>
                </a:solidFill>
                <a:latin typeface="arial" panose="020B0604020202020204" pitchFamily="34" charset="0"/>
              </a:rPr>
              <a:t>/aurochs.htm</a:t>
            </a:r>
            <a:endParaRPr lang="en-US" sz="800" dirty="0"/>
          </a:p>
        </p:txBody>
      </p:sp>
    </p:spTree>
    <p:extLst>
      <p:ext uri="{BB962C8B-B14F-4D97-AF65-F5344CB8AC3E}">
        <p14:creationId xmlns:p14="http://schemas.microsoft.com/office/powerpoint/2010/main" val="3096052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Domestication Works</a:t>
            </a:r>
            <a:endParaRPr lang="en-US" dirty="0"/>
          </a:p>
        </p:txBody>
      </p:sp>
      <p:sp>
        <p:nvSpPr>
          <p:cNvPr id="3" name="Content Placeholder 2"/>
          <p:cNvSpPr>
            <a:spLocks noGrp="1"/>
          </p:cNvSpPr>
          <p:nvPr>
            <p:ph idx="1"/>
          </p:nvPr>
        </p:nvSpPr>
        <p:spPr>
          <a:xfrm>
            <a:off x="706217" y="1481070"/>
            <a:ext cx="7701181" cy="4855335"/>
          </a:xfrm>
        </p:spPr>
        <p:txBody>
          <a:bodyPr vert="horz" lIns="91440" tIns="45720" rIns="91440" bIns="45720" rtlCol="0" anchor="t">
            <a:normAutofit fontScale="70000" lnSpcReduction="20000"/>
          </a:bodyPr>
          <a:lstStyle/>
          <a:p>
            <a:r>
              <a:rPr lang="en-US" dirty="0"/>
              <a:t>Domestication means to selectively breed a plant or animal to change and become more valuable for human needs and purposes. </a:t>
            </a:r>
          </a:p>
          <a:p>
            <a:pPr lvl="1"/>
            <a:r>
              <a:rPr lang="en-US" dirty="0"/>
              <a:t>This is usually done through artificial selection, which is the process in which individuals with beneficial traits are more likely to be bred than those without those traits.</a:t>
            </a:r>
          </a:p>
          <a:p>
            <a:pPr lvl="1"/>
            <a:r>
              <a:rPr lang="en-US" dirty="0"/>
              <a:t>This is different from natural selection, in the fittest individuals with the best traits for survival in their environment are the most likely to reproduce. </a:t>
            </a:r>
          </a:p>
          <a:p>
            <a:r>
              <a:rPr lang="en-US" dirty="0"/>
              <a:t>Domestication involves changing the genetic makeup of a species by identifying differences among individuals and by breeding the individuals that have the most positive and beneficial differences. </a:t>
            </a:r>
          </a:p>
          <a:p>
            <a:pPr lvl="1"/>
            <a:r>
              <a:rPr lang="en-US" dirty="0"/>
              <a:t>Over time, domestication results in species that are beneficial to humans </a:t>
            </a:r>
            <a:r>
              <a:rPr lang="en-US" dirty="0" smtClean="0"/>
              <a:t/>
            </a:r>
            <a:br>
              <a:rPr lang="en-US" dirty="0" smtClean="0"/>
            </a:br>
            <a:r>
              <a:rPr lang="en-US" dirty="0" smtClean="0"/>
              <a:t>but </a:t>
            </a:r>
            <a:r>
              <a:rPr lang="en-US" dirty="0"/>
              <a:t>also are unable to survive without the constant influence of human </a:t>
            </a:r>
            <a:r>
              <a:rPr lang="en-US" dirty="0" smtClean="0"/>
              <a:t/>
            </a:r>
            <a:br>
              <a:rPr lang="en-US" dirty="0" smtClean="0"/>
            </a:br>
            <a:r>
              <a:rPr lang="en-US" dirty="0" smtClean="0"/>
              <a:t>care </a:t>
            </a:r>
            <a:r>
              <a:rPr lang="en-US" dirty="0"/>
              <a:t>and management. </a:t>
            </a:r>
          </a:p>
          <a:p>
            <a:r>
              <a:rPr lang="en-US" dirty="0"/>
              <a:t>The improvements in the valuable traits of a species usually </a:t>
            </a:r>
            <a:r>
              <a:rPr lang="en-US" dirty="0" smtClean="0"/>
              <a:t/>
            </a:r>
            <a:br>
              <a:rPr lang="en-US" dirty="0" smtClean="0"/>
            </a:br>
            <a:r>
              <a:rPr lang="en-US" dirty="0" smtClean="0"/>
              <a:t>result </a:t>
            </a:r>
            <a:r>
              <a:rPr lang="en-US" dirty="0"/>
              <a:t>in the loss of other traits that were necessary when the </a:t>
            </a:r>
            <a:r>
              <a:rPr lang="en-US" dirty="0" smtClean="0"/>
              <a:t/>
            </a:r>
            <a:br>
              <a:rPr lang="en-US" dirty="0" smtClean="0"/>
            </a:br>
            <a:r>
              <a:rPr lang="en-US" dirty="0" smtClean="0"/>
              <a:t>species </a:t>
            </a:r>
            <a:r>
              <a:rPr lang="en-US" dirty="0"/>
              <a:t>was undomesticated. </a:t>
            </a:r>
          </a:p>
          <a:p>
            <a:pPr lvl="1"/>
            <a:r>
              <a:rPr lang="en-US" dirty="0"/>
              <a:t>For example, while corn produces 10-100 more kernels than its </a:t>
            </a:r>
            <a:r>
              <a:rPr lang="en-US" dirty="0" smtClean="0"/>
              <a:t/>
            </a:r>
            <a:br>
              <a:rPr lang="en-US" dirty="0" smtClean="0"/>
            </a:br>
            <a:r>
              <a:rPr lang="en-US" dirty="0" smtClean="0"/>
              <a:t>ancestor</a:t>
            </a:r>
            <a:r>
              <a:rPr lang="en-US" dirty="0"/>
              <a:t>, modern corn cannot survive in its environment unless </a:t>
            </a:r>
            <a:r>
              <a:rPr lang="en-US" dirty="0" smtClean="0"/>
              <a:t/>
            </a:r>
            <a:br>
              <a:rPr lang="en-US" dirty="0" smtClean="0"/>
            </a:br>
            <a:r>
              <a:rPr lang="en-US" dirty="0" smtClean="0"/>
              <a:t>cared </a:t>
            </a:r>
            <a:r>
              <a:rPr lang="en-US" dirty="0"/>
              <a:t>for by people. </a:t>
            </a:r>
          </a:p>
        </p:txBody>
      </p:sp>
      <p:pic>
        <p:nvPicPr>
          <p:cNvPr id="13314" name="Picture 2" descr="http://www.exploratorium.edu/gardening/control/seeds/images/Maize-teosinte_sm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6543" y="3773510"/>
            <a:ext cx="2108668" cy="27758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6250215" y="6458575"/>
            <a:ext cx="2050561" cy="230832"/>
          </a:xfrm>
          <a:prstGeom prst="rect">
            <a:avLst/>
          </a:prstGeom>
        </p:spPr>
        <p:txBody>
          <a:bodyPr wrap="none">
            <a:spAutoFit/>
          </a:bodyPr>
          <a:lstStyle/>
          <a:p>
            <a:r>
              <a:rPr lang="en-US" sz="900" i="1" dirty="0" smtClean="0">
                <a:solidFill>
                  <a:srgbClr val="7D7D7D"/>
                </a:solidFill>
                <a:latin typeface="arial" panose="020B0604020202020204" pitchFamily="34" charset="0"/>
                <a:hlinkClick r:id="rId3"/>
              </a:rPr>
              <a:t>Source: progressnews.blogspot.com</a:t>
            </a:r>
            <a:endParaRPr lang="en-US" sz="900" i="1" dirty="0"/>
          </a:p>
        </p:txBody>
      </p:sp>
    </p:spTree>
    <p:extLst>
      <p:ext uri="{BB962C8B-B14F-4D97-AF65-F5344CB8AC3E}">
        <p14:creationId xmlns:p14="http://schemas.microsoft.com/office/powerpoint/2010/main" val="456716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Domestication</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Early domestication usually occurred in environments that were isolated from other distant places. </a:t>
            </a:r>
          </a:p>
          <a:p>
            <a:pPr lvl="1"/>
            <a:r>
              <a:rPr lang="en-US" dirty="0"/>
              <a:t>Prior to 1900, most agricultural breeding was the result of trial and error, with little understanding of how or why it worked.  </a:t>
            </a:r>
          </a:p>
          <a:p>
            <a:r>
              <a:rPr lang="en-US" dirty="0"/>
              <a:t>Over time, widely different kinds of cattle in an area would become less diverse as some traits were selected more than others. </a:t>
            </a:r>
          </a:p>
          <a:p>
            <a:pPr lvl="1"/>
            <a:r>
              <a:rPr lang="en-US" dirty="0"/>
              <a:t>With little outside interference, the cattle in one village would </a:t>
            </a:r>
            <a:r>
              <a:rPr lang="en-US" dirty="0" smtClean="0"/>
              <a:t>look more similar to each other and less like cattle from other villages.</a:t>
            </a:r>
            <a:endParaRPr lang="en-US" dirty="0"/>
          </a:p>
          <a:p>
            <a:pPr lvl="1"/>
            <a:r>
              <a:rPr lang="en-US" dirty="0" smtClean="0"/>
              <a:t>As </a:t>
            </a:r>
            <a:r>
              <a:rPr lang="en-US" dirty="0"/>
              <a:t>a result of selecting for unique traits suited to specific conditions, specific breeds of cattle began to emerge that were best suited to the conditions in which they were domesticated. </a:t>
            </a:r>
          </a:p>
          <a:p>
            <a:pPr lvl="2"/>
            <a:r>
              <a:rPr lang="en-US" dirty="0"/>
              <a:t>A breed </a:t>
            </a:r>
            <a:r>
              <a:rPr lang="en-US" dirty="0" smtClean="0"/>
              <a:t>is </a:t>
            </a:r>
            <a:r>
              <a:rPr lang="en-US" dirty="0"/>
              <a:t>a specific variety of a species of </a:t>
            </a:r>
            <a:r>
              <a:rPr lang="en-US" dirty="0" smtClean="0"/>
              <a:t/>
            </a:r>
            <a:br>
              <a:rPr lang="en-US" dirty="0" smtClean="0"/>
            </a:br>
            <a:r>
              <a:rPr lang="en-US" dirty="0" smtClean="0"/>
              <a:t>domesticated </a:t>
            </a:r>
            <a:r>
              <a:rPr lang="en-US" dirty="0"/>
              <a:t>animal with similar traits and qualities.  </a:t>
            </a:r>
          </a:p>
          <a:p>
            <a:pPr lvl="1"/>
            <a:r>
              <a:rPr lang="en-US" dirty="0"/>
              <a:t>The major breeds of dairy cattle are Holsteins, </a:t>
            </a:r>
            <a:r>
              <a:rPr lang="en-US" dirty="0" smtClean="0"/>
              <a:t/>
            </a:r>
            <a:br>
              <a:rPr lang="en-US" dirty="0" smtClean="0"/>
            </a:br>
            <a:r>
              <a:rPr lang="en-US" dirty="0" smtClean="0"/>
              <a:t>Jerseys</a:t>
            </a:r>
            <a:r>
              <a:rPr lang="en-US" dirty="0"/>
              <a:t>, Brown Swiss, Ayrshire, Guernsey, and </a:t>
            </a:r>
            <a:r>
              <a:rPr lang="en-US" dirty="0" smtClean="0"/>
              <a:t/>
            </a:r>
            <a:br>
              <a:rPr lang="en-US" dirty="0" smtClean="0"/>
            </a:br>
            <a:r>
              <a:rPr lang="en-US" dirty="0" smtClean="0"/>
              <a:t>Milking </a:t>
            </a:r>
            <a:r>
              <a:rPr lang="en-US" dirty="0"/>
              <a:t>Shorthorn. </a:t>
            </a:r>
          </a:p>
        </p:txBody>
      </p:sp>
      <p:pic>
        <p:nvPicPr>
          <p:cNvPr id="14338" name="Picture 2" descr="http://www.gutenberg.org/files/25568/25568-h/images/da-104.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0274" y="4666788"/>
            <a:ext cx="2437124" cy="15435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42102" y="6477821"/>
            <a:ext cx="1463862"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www.gutenberg.org</a:t>
            </a:r>
            <a:endParaRPr lang="en-US" sz="800" i="1" dirty="0"/>
          </a:p>
        </p:txBody>
      </p:sp>
    </p:spTree>
    <p:extLst>
      <p:ext uri="{BB962C8B-B14F-4D97-AF65-F5344CB8AC3E}">
        <p14:creationId xmlns:p14="http://schemas.microsoft.com/office/powerpoint/2010/main" val="3995308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Holsteins &amp; Jerseys</a:t>
            </a:r>
            <a:endParaRPr lang="en-US" dirty="0"/>
          </a:p>
        </p:txBody>
      </p:sp>
      <p:sp>
        <p:nvSpPr>
          <p:cNvPr id="3" name="Content Placeholder 2"/>
          <p:cNvSpPr>
            <a:spLocks noGrp="1"/>
          </p:cNvSpPr>
          <p:nvPr>
            <p:ph idx="1"/>
          </p:nvPr>
        </p:nvSpPr>
        <p:spPr>
          <a:xfrm>
            <a:off x="706218" y="1626421"/>
            <a:ext cx="5295337" cy="4583879"/>
          </a:xfrm>
        </p:spPr>
        <p:txBody>
          <a:bodyPr>
            <a:normAutofit fontScale="70000" lnSpcReduction="20000"/>
          </a:bodyPr>
          <a:lstStyle/>
          <a:p>
            <a:r>
              <a:rPr lang="en-US" u="sng" dirty="0"/>
              <a:t>Holsteins</a:t>
            </a:r>
            <a:r>
              <a:rPr lang="en-US" dirty="0"/>
              <a:t> are large black and white spotted cows that originated from the Netherlands, where grass was abundant.  Holsteins can sometimes be spotted red and white as well. </a:t>
            </a:r>
          </a:p>
          <a:p>
            <a:pPr lvl="1"/>
            <a:r>
              <a:rPr lang="en-US" dirty="0"/>
              <a:t>Holsteins are known for producing the most milk, which is why they are the most common breed of dairy cattle in the US. </a:t>
            </a:r>
          </a:p>
          <a:p>
            <a:pPr lvl="1"/>
            <a:r>
              <a:rPr lang="en-US" dirty="0"/>
              <a:t>Holsteins became outstanding at milk production because they were only bred if they produced large quantities of </a:t>
            </a:r>
            <a:r>
              <a:rPr lang="en-US" dirty="0" smtClean="0"/>
              <a:t>milk</a:t>
            </a:r>
            <a:br>
              <a:rPr lang="en-US" dirty="0" smtClean="0"/>
            </a:br>
            <a:endParaRPr lang="en-US" dirty="0"/>
          </a:p>
          <a:p>
            <a:r>
              <a:rPr lang="en-US" u="sng" dirty="0"/>
              <a:t>Jersey</a:t>
            </a:r>
            <a:r>
              <a:rPr lang="en-US" dirty="0"/>
              <a:t> cows are small, light brown cows that originated from the islands off of the British coast in the English Channel. </a:t>
            </a:r>
          </a:p>
          <a:p>
            <a:pPr lvl="1"/>
            <a:r>
              <a:rPr lang="en-US" dirty="0"/>
              <a:t>Jerseys were bred to produce the richest milk highest in butterfat and are excellent at grazing. </a:t>
            </a:r>
          </a:p>
          <a:p>
            <a:endParaRPr lang="en-US" dirty="0"/>
          </a:p>
        </p:txBody>
      </p:sp>
      <p:pic>
        <p:nvPicPr>
          <p:cNvPr id="3074" name="Picture 2" descr="http://www.ansi.okstate.edu/breeds/cattle/holstein/images/holstein-web-1.jpg"/>
          <p:cNvPicPr>
            <a:picLocks noChangeAspect="1" noChangeArrowheads="1"/>
          </p:cNvPicPr>
          <p:nvPr/>
        </p:nvPicPr>
        <p:blipFill rotWithShape="1">
          <a:blip r:embed="rId2">
            <a:extLst>
              <a:ext uri="{28A0092B-C50C-407E-A947-70E740481C1C}">
                <a14:useLocalDpi xmlns:a14="http://schemas.microsoft.com/office/drawing/2010/main" val="0"/>
              </a:ext>
            </a:extLst>
          </a:blip>
          <a:srcRect r="6290"/>
          <a:stretch/>
        </p:blipFill>
        <p:spPr bwMode="auto">
          <a:xfrm>
            <a:off x="6001555" y="1756184"/>
            <a:ext cx="2677778" cy="21621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nsi.okstate.edu/breeds/cattle/jersey/images/jersey-we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1555" y="4048124"/>
            <a:ext cx="2857500" cy="216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8006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183</TotalTime>
  <Words>3079</Words>
  <Application>Microsoft Office PowerPoint</Application>
  <PresentationFormat>On-screen Show (4:3)</PresentationFormat>
  <Paragraphs>222</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vt:lpstr>
      <vt:lpstr>Calibri</vt:lpstr>
      <vt:lpstr>Garamond</vt:lpstr>
      <vt:lpstr>Times New Roman</vt:lpstr>
      <vt:lpstr>Organic</vt:lpstr>
      <vt:lpstr>Agricultural Genetic Selection</vt:lpstr>
      <vt:lpstr>Review</vt:lpstr>
      <vt:lpstr>Review</vt:lpstr>
      <vt:lpstr>Review</vt:lpstr>
      <vt:lpstr>Proteins &amp; Agriculture</vt:lpstr>
      <vt:lpstr>Creation of the Modern Cow</vt:lpstr>
      <vt:lpstr>How Domestication Works</vt:lpstr>
      <vt:lpstr>Early Domestication</vt:lpstr>
      <vt:lpstr>Holsteins &amp; Jerseys</vt:lpstr>
      <vt:lpstr>Brown Swiss, Ayrshire, &amp; Guernsey</vt:lpstr>
      <vt:lpstr>Milking Shorthorns</vt:lpstr>
      <vt:lpstr>Methods of Genetic Change</vt:lpstr>
      <vt:lpstr>Methods of Genetic Change</vt:lpstr>
      <vt:lpstr>Hybrid Vigor</vt:lpstr>
      <vt:lpstr>Continuous Traits</vt:lpstr>
      <vt:lpstr>Bell Curves &amp; Histograms</vt:lpstr>
      <vt:lpstr>Heritability</vt:lpstr>
      <vt:lpstr>Heritability</vt:lpstr>
      <vt:lpstr>Heritability</vt:lpstr>
      <vt:lpstr>Rate of Genetic Change</vt:lpstr>
      <vt:lpstr>Correlation</vt:lpstr>
      <vt:lpstr>Galton’s Law</vt:lpstr>
      <vt:lpstr>Artificial Insemination</vt:lpstr>
      <vt:lpstr>Dairy Cattle &amp; Genetic Change</vt:lpstr>
      <vt:lpstr>Sire Summaries</vt:lpstr>
      <vt:lpstr>PTA’s &amp; STA’s</vt:lpstr>
      <vt:lpstr>Dr. Stephen Babcock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Genetic Selection</dc:title>
  <dc:creator>Kohn Craig</dc:creator>
  <cp:lastModifiedBy>Kohn Craig</cp:lastModifiedBy>
  <cp:revision>58</cp:revision>
  <dcterms:created xsi:type="dcterms:W3CDTF">2014-03-07T00:56:03Z</dcterms:created>
  <dcterms:modified xsi:type="dcterms:W3CDTF">2014-03-17T18:25:30Z</dcterms:modified>
</cp:coreProperties>
</file>