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handoutMasterIdLst>
    <p:handoutMasterId r:id="rId27"/>
  </p:handoutMasterIdLst>
  <p:sldIdLst>
    <p:sldId id="256" r:id="rId2"/>
    <p:sldId id="257" r:id="rId3"/>
    <p:sldId id="258" r:id="rId4"/>
    <p:sldId id="259" r:id="rId5"/>
    <p:sldId id="260" r:id="rId6"/>
    <p:sldId id="261" r:id="rId7"/>
    <p:sldId id="262" r:id="rId8"/>
    <p:sldId id="278" r:id="rId9"/>
    <p:sldId id="264" r:id="rId10"/>
    <p:sldId id="280" r:id="rId11"/>
    <p:sldId id="265" r:id="rId12"/>
    <p:sldId id="279"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4" d="100"/>
          <a:sy n="54" d="100"/>
        </p:scale>
        <p:origin x="11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02299" cy="351737"/>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31639" y="2"/>
            <a:ext cx="4002299" cy="351737"/>
          </a:xfrm>
          <a:prstGeom prst="rect">
            <a:avLst/>
          </a:prstGeom>
        </p:spPr>
        <p:txBody>
          <a:bodyPr vert="horz" lIns="92830" tIns="46415" rIns="92830" bIns="46415" rtlCol="0"/>
          <a:lstStyle>
            <a:lvl1pPr algn="r">
              <a:defRPr sz="1200"/>
            </a:lvl1pPr>
          </a:lstStyle>
          <a:p>
            <a:fld id="{04709BE9-1173-4DCB-8FBF-9DDA31C4E3D9}" type="datetimeFigureOut">
              <a:rPr lang="en-US" smtClean="0"/>
              <a:t>4/13/2016</a:t>
            </a:fld>
            <a:endParaRPr lang="en-US"/>
          </a:p>
        </p:txBody>
      </p:sp>
      <p:sp>
        <p:nvSpPr>
          <p:cNvPr id="4" name="Footer Placeholder 3"/>
          <p:cNvSpPr>
            <a:spLocks noGrp="1"/>
          </p:cNvSpPr>
          <p:nvPr>
            <p:ph type="ftr" sz="quarter" idx="2"/>
          </p:nvPr>
        </p:nvSpPr>
        <p:spPr>
          <a:xfrm>
            <a:off x="0" y="6658664"/>
            <a:ext cx="4002299" cy="351736"/>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1736"/>
          </a:xfrm>
          <a:prstGeom prst="rect">
            <a:avLst/>
          </a:prstGeom>
        </p:spPr>
        <p:txBody>
          <a:bodyPr vert="horz" lIns="92830" tIns="46415" rIns="92830" bIns="46415" rtlCol="0" anchor="b"/>
          <a:lstStyle>
            <a:lvl1pPr algn="r">
              <a:defRPr sz="1200"/>
            </a:lvl1pPr>
          </a:lstStyle>
          <a:p>
            <a:fld id="{CF8982B4-B100-448E-80AA-790A40611D3E}" type="slidenum">
              <a:rPr lang="en-US" smtClean="0"/>
              <a:t>‹#›</a:t>
            </a:fld>
            <a:endParaRPr lang="en-US"/>
          </a:p>
        </p:txBody>
      </p:sp>
    </p:spTree>
    <p:extLst>
      <p:ext uri="{BB962C8B-B14F-4D97-AF65-F5344CB8AC3E}">
        <p14:creationId xmlns:p14="http://schemas.microsoft.com/office/powerpoint/2010/main" val="23121165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02299" cy="351737"/>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5231639" y="2"/>
            <a:ext cx="4002299" cy="351737"/>
          </a:xfrm>
          <a:prstGeom prst="rect">
            <a:avLst/>
          </a:prstGeom>
        </p:spPr>
        <p:txBody>
          <a:bodyPr vert="horz" lIns="92830" tIns="46415" rIns="92830" bIns="46415" rtlCol="0"/>
          <a:lstStyle>
            <a:lvl1pPr algn="r">
              <a:defRPr sz="1200"/>
            </a:lvl1pPr>
          </a:lstStyle>
          <a:p>
            <a:fld id="{1AF89E31-EA55-45EC-A5BC-03373412E8F6}" type="datetimeFigureOut">
              <a:rPr lang="en-US" smtClean="0"/>
              <a:t>4/13/2016</a:t>
            </a:fld>
            <a:endParaRPr lang="en-US"/>
          </a:p>
        </p:txBody>
      </p:sp>
      <p:sp>
        <p:nvSpPr>
          <p:cNvPr id="4" name="Slide Image Placeholder 3"/>
          <p:cNvSpPr>
            <a:spLocks noGrp="1" noRot="1" noChangeAspect="1"/>
          </p:cNvSpPr>
          <p:nvPr>
            <p:ph type="sldImg" idx="2"/>
          </p:nvPr>
        </p:nvSpPr>
        <p:spPr>
          <a:xfrm>
            <a:off x="3041650" y="876300"/>
            <a:ext cx="3152775" cy="236537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923608" y="3373754"/>
            <a:ext cx="7388860" cy="2760346"/>
          </a:xfrm>
          <a:prstGeom prst="rect">
            <a:avLst/>
          </a:prstGeom>
        </p:spPr>
        <p:txBody>
          <a:bodyPr vert="horz" lIns="92830" tIns="46415" rIns="92830" bIns="46415"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02299" cy="351736"/>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58664"/>
            <a:ext cx="4002299" cy="351736"/>
          </a:xfrm>
          <a:prstGeom prst="rect">
            <a:avLst/>
          </a:prstGeom>
        </p:spPr>
        <p:txBody>
          <a:bodyPr vert="horz" lIns="92830" tIns="46415" rIns="92830" bIns="46415" rtlCol="0" anchor="b"/>
          <a:lstStyle>
            <a:lvl1pPr algn="r">
              <a:defRPr sz="1200"/>
            </a:lvl1pPr>
          </a:lstStyle>
          <a:p>
            <a:fld id="{C7FBEE72-E7F1-449F-B691-0C7032936CB9}" type="slidenum">
              <a:rPr lang="en-US" smtClean="0"/>
              <a:t>‹#›</a:t>
            </a:fld>
            <a:endParaRPr lang="en-US"/>
          </a:p>
        </p:txBody>
      </p:sp>
    </p:spTree>
    <p:extLst>
      <p:ext uri="{BB962C8B-B14F-4D97-AF65-F5344CB8AC3E}">
        <p14:creationId xmlns:p14="http://schemas.microsoft.com/office/powerpoint/2010/main" val="806478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24B46EAE-A6C1-461A-A492-D1E782F507A9}" type="datetime1">
              <a:rPr lang="en-US" smtClean="0"/>
              <a:t>4/13/2016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3978E2-2F34-4F39-A47B-F735085F9B1D}" type="slidenum">
              <a:rPr lang="en-US" smtClean="0"/>
              <a:t>‹#›</a:t>
            </a:fld>
            <a:endParaRPr lang="en-US"/>
          </a:p>
        </p:txBody>
      </p:sp>
    </p:spTree>
    <p:extLst>
      <p:ext uri="{BB962C8B-B14F-4D97-AF65-F5344CB8AC3E}">
        <p14:creationId xmlns:p14="http://schemas.microsoft.com/office/powerpoint/2010/main" val="261960847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4F1D76-5396-481B-A4C0-25574502597A}" type="datetime1">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978E2-2F34-4F39-A47B-F735085F9B1D}" type="slidenum">
              <a:rPr lang="en-US" smtClean="0"/>
              <a:t>‹#›</a:t>
            </a:fld>
            <a:endParaRPr lang="en-US"/>
          </a:p>
        </p:txBody>
      </p:sp>
    </p:spTree>
    <p:extLst>
      <p:ext uri="{BB962C8B-B14F-4D97-AF65-F5344CB8AC3E}">
        <p14:creationId xmlns:p14="http://schemas.microsoft.com/office/powerpoint/2010/main" val="429487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365641-1BAE-4AF4-BDFD-E35ED85B76C6}" type="datetime1">
              <a:rPr lang="en-US" smtClean="0"/>
              <a:t>4/13/2016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3978E2-2F34-4F39-A47B-F735085F9B1D}" type="slidenum">
              <a:rPr lang="en-US" smtClean="0"/>
              <a:t>‹#›</a:t>
            </a:fld>
            <a:endParaRPr lang="en-US"/>
          </a:p>
        </p:txBody>
      </p:sp>
    </p:spTree>
    <p:extLst>
      <p:ext uri="{BB962C8B-B14F-4D97-AF65-F5344CB8AC3E}">
        <p14:creationId xmlns:p14="http://schemas.microsoft.com/office/powerpoint/2010/main" val="753029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6473" y="119565"/>
            <a:ext cx="8159244" cy="836399"/>
          </a:xfrm>
          <a:solidFill>
            <a:schemeClr val="bg1"/>
          </a:solidFill>
        </p:spPr>
        <p:txBody>
          <a:bodyPr/>
          <a:lstStyle>
            <a:lvl1pPr>
              <a:defRPr>
                <a:solidFill>
                  <a:schemeClr val="bg1">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2881" y="1114045"/>
            <a:ext cx="8826428" cy="5563846"/>
          </a:xfrm>
        </p:spPr>
        <p:txBody>
          <a:bodyPr>
            <a:normAutofit/>
          </a:bodyPr>
          <a:lstStyle>
            <a:lvl1pPr>
              <a:defRPr sz="3600" b="1"/>
            </a:lvl1pPr>
            <a:lvl2pPr>
              <a:defRPr sz="3600"/>
            </a:lvl2pPr>
            <a:lvl3pPr>
              <a:defRPr sz="3600" i="1"/>
            </a:lvl3pPr>
            <a:lvl4pPr>
              <a:defRPr sz="3200"/>
            </a:lvl4pPr>
            <a:lvl5pPr>
              <a:defRPr sz="32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8631384" y="571891"/>
            <a:ext cx="453348" cy="453348"/>
          </a:xfrm>
        </p:spPr>
        <p:txBody>
          <a:bodyPr/>
          <a:lstStyle>
            <a:lvl1pPr>
              <a:defRPr sz="1600"/>
            </a:lvl1pPr>
          </a:lstStyle>
          <a:p>
            <a:fld id="{543978E2-2F34-4F39-A47B-F735085F9B1D}" type="slidenum">
              <a:rPr lang="en-US" smtClean="0"/>
              <a:pPr/>
              <a:t>‹#›</a:t>
            </a:fld>
            <a:endParaRPr lang="en-US" dirty="0"/>
          </a:p>
        </p:txBody>
      </p:sp>
      <p:pic>
        <p:nvPicPr>
          <p:cNvPr id="10" name="Picture 9"/>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6415" r="16415"/>
          <a:stretch/>
        </p:blipFill>
        <p:spPr>
          <a:xfrm rot="772677">
            <a:off x="-23213" y="114744"/>
            <a:ext cx="645423" cy="859140"/>
          </a:xfrm>
          <a:prstGeom prst="rect">
            <a:avLst/>
          </a:prstGeom>
        </p:spPr>
      </p:pic>
    </p:spTree>
    <p:extLst>
      <p:ext uri="{BB962C8B-B14F-4D97-AF65-F5344CB8AC3E}">
        <p14:creationId xmlns:p14="http://schemas.microsoft.com/office/powerpoint/2010/main" val="2412407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25DA46A4-C104-424D-8F95-1585B6524440}" type="datetime1">
              <a:rPr lang="en-US" smtClean="0"/>
              <a:t>4/13/2016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3978E2-2F34-4F39-A47B-F735085F9B1D}" type="slidenum">
              <a:rPr lang="en-US" smtClean="0"/>
              <a:t>‹#›</a:t>
            </a:fld>
            <a:endParaRPr lang="en-US"/>
          </a:p>
        </p:txBody>
      </p:sp>
    </p:spTree>
    <p:extLst>
      <p:ext uri="{BB962C8B-B14F-4D97-AF65-F5344CB8AC3E}">
        <p14:creationId xmlns:p14="http://schemas.microsoft.com/office/powerpoint/2010/main" val="13750085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F47800CE-AC7C-43A6-8F0D-B9AD0017364A}" type="datetime1">
              <a:rPr lang="en-US" smtClean="0"/>
              <a:t>4/13/2016</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43978E2-2F34-4F39-A47B-F735085F9B1D}" type="slidenum">
              <a:rPr lang="en-US" smtClean="0"/>
              <a:t>‹#›</a:t>
            </a:fld>
            <a:endParaRPr lang="en-US"/>
          </a:p>
        </p:txBody>
      </p:sp>
    </p:spTree>
    <p:extLst>
      <p:ext uri="{BB962C8B-B14F-4D97-AF65-F5344CB8AC3E}">
        <p14:creationId xmlns:p14="http://schemas.microsoft.com/office/powerpoint/2010/main" val="190654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3C90EDA9-5834-4614-B16C-E3164083520D}" type="datetime1">
              <a:rPr lang="en-US" smtClean="0"/>
              <a:t>4/13/2016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3978E2-2F34-4F39-A47B-F735085F9B1D}"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2453609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5D3648-AACF-460D-BA60-E3D0D9EF74B0}" type="datetime1">
              <a:rPr lang="en-US" smtClean="0"/>
              <a:t>4/13/2016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3978E2-2F34-4F39-A47B-F735085F9B1D}" type="slidenum">
              <a:rPr lang="en-US" smtClean="0"/>
              <a:t>‹#›</a:t>
            </a:fld>
            <a:endParaRPr lang="en-US"/>
          </a:p>
        </p:txBody>
      </p:sp>
    </p:spTree>
    <p:extLst>
      <p:ext uri="{BB962C8B-B14F-4D97-AF65-F5344CB8AC3E}">
        <p14:creationId xmlns:p14="http://schemas.microsoft.com/office/powerpoint/2010/main" val="3081423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4A85B-7156-47CB-841D-F60FF06DFAD2}" type="datetime1">
              <a:rPr lang="en-US" smtClean="0"/>
              <a:t>4/13/2016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3978E2-2F34-4F39-A47B-F735085F9B1D}" type="slidenum">
              <a:rPr lang="en-US" smtClean="0"/>
              <a:t>‹#›</a:t>
            </a:fld>
            <a:endParaRPr lang="en-US"/>
          </a:p>
        </p:txBody>
      </p:sp>
    </p:spTree>
    <p:extLst>
      <p:ext uri="{BB962C8B-B14F-4D97-AF65-F5344CB8AC3E}">
        <p14:creationId xmlns:p14="http://schemas.microsoft.com/office/powerpoint/2010/main" val="1055951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11C98FA6-166F-4F2E-85A3-F971EFB4CF83}" type="datetime1">
              <a:rPr lang="en-US" smtClean="0"/>
              <a:t>4/13/2016</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543978E2-2F34-4F39-A47B-F735085F9B1D}" type="slidenum">
              <a:rPr lang="en-US" smtClean="0"/>
              <a:t>‹#›</a:t>
            </a:fld>
            <a:endParaRPr lang="en-US"/>
          </a:p>
        </p:txBody>
      </p:sp>
    </p:spTree>
    <p:extLst>
      <p:ext uri="{BB962C8B-B14F-4D97-AF65-F5344CB8AC3E}">
        <p14:creationId xmlns:p14="http://schemas.microsoft.com/office/powerpoint/2010/main" val="2742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EF8C539-A9E1-437E-90EA-04F8C6CFB289}" type="datetime1">
              <a:rPr lang="en-US" smtClean="0"/>
              <a:t>4/13/2016</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543978E2-2F34-4F39-A47B-F735085F9B1D}" type="slidenum">
              <a:rPr lang="en-US" smtClean="0"/>
              <a:t>‹#›</a:t>
            </a:fld>
            <a:endParaRPr lang="en-US"/>
          </a:p>
        </p:txBody>
      </p:sp>
    </p:spTree>
    <p:extLst>
      <p:ext uri="{BB962C8B-B14F-4D97-AF65-F5344CB8AC3E}">
        <p14:creationId xmlns:p14="http://schemas.microsoft.com/office/powerpoint/2010/main" val="1136059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B7647BB2-2D5F-43CF-8A0E-88CB0B54CB9C}" type="datetime1">
              <a:rPr lang="en-US" smtClean="0"/>
              <a:t>4/13/2016</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543978E2-2F34-4F39-A47B-F735085F9B1D}" type="slidenum">
              <a:rPr lang="en-US" smtClean="0"/>
              <a:t>‹#›</a:t>
            </a:fld>
            <a:endParaRPr lang="en-US"/>
          </a:p>
        </p:txBody>
      </p:sp>
    </p:spTree>
    <p:extLst>
      <p:ext uri="{BB962C8B-B14F-4D97-AF65-F5344CB8AC3E}">
        <p14:creationId xmlns:p14="http://schemas.microsoft.com/office/powerpoint/2010/main" val="10198629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ri-genetics.de/userfiles/file/PDF/Lernzentrum/Gen_Sire_WKBK.pdf"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robert-craven.com/the-bell-curve-in-busines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orchidfarmtech.co.uk/it-products-services/dairy/ams/" TargetMode="External"/><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holsteinworld.com/dayphoto_archive.php?id=102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prepare-and-protect.net/2014/02/milk-cow/"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holsteinworld.com/dayphoto_archive.php?id=1027" TargetMode="External"/><Relationship Id="rId2" Type="http://schemas.openxmlformats.org/officeDocument/2006/relationships/hyperlink" Target="http://www.harmonyhillcattle.com/showstring.html"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yourarticlelibrary.com/dairy-farm-management/judging-of-dairy-cows-purpose-need-and-score-card/3642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teosinte.wisc.edu/images.html" TargetMode="External"/><Relationship Id="rId7" Type="http://schemas.openxmlformats.org/officeDocument/2006/relationships/hyperlink" Target="http://retrieverman.net/tag/gray-wol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cambridgeblog.org/2016/02/cattle-domestication-from-aurochs-to-cow/"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deepgenomics.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biogeniq.ca/en/sn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thepoultrysite.com/reports/?id=157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gritech.tnau.ac.in/animal_husbandry/animhus_cattle_reproduction.htm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ru.wikihow.com/%D0%B8%D1%81%D0%BA%D1%83%D1%81%D1%81%D1%82%D0%B2%D0%B5%D0%BD%D0%BD%D0%BE-%D0%BE%D1%81%D0%B5%D0%BC%D0%B5%D0%BD%D1%8F%D1%82%D1%8C-%D0%BA%D0%BE%D1%80%D0%BE%D0%B2-%D0%B8-%D1%82%D0%B5%D0%BB%D0%BE%D0%B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bairnsley.com/breeding%20-%20ai.htm"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dairyone.com/dairy-herd-improvement-association-what-is-it-who-is-it/"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Agricultural Genetics</a:t>
            </a:r>
            <a:endParaRPr lang="en-US" dirty="0"/>
          </a:p>
        </p:txBody>
      </p:sp>
      <p:sp>
        <p:nvSpPr>
          <p:cNvPr id="3" name="Subtitle 2"/>
          <p:cNvSpPr>
            <a:spLocks noGrp="1"/>
          </p:cNvSpPr>
          <p:nvPr>
            <p:ph type="subTitle" idx="1"/>
          </p:nvPr>
        </p:nvSpPr>
        <p:spPr/>
        <p:txBody>
          <a:bodyPr/>
          <a:lstStyle/>
          <a:p>
            <a:r>
              <a:rPr lang="en-US" dirty="0" smtClean="0"/>
              <a:t>By C. Kohn</a:t>
            </a:r>
            <a:br>
              <a:rPr lang="en-US" dirty="0" smtClean="0"/>
            </a:br>
            <a:r>
              <a:rPr lang="en-US" dirty="0" smtClean="0"/>
              <a:t>Agricultural Sciences</a:t>
            </a:r>
            <a:br>
              <a:rPr lang="en-US" dirty="0" smtClean="0"/>
            </a:br>
            <a:r>
              <a:rPr lang="en-US" dirty="0" smtClean="0"/>
              <a:t>Waterford, WI</a:t>
            </a:r>
            <a:endParaRPr lang="en-US" dirty="0"/>
          </a:p>
        </p:txBody>
      </p:sp>
      <p:sp>
        <p:nvSpPr>
          <p:cNvPr id="4" name="Slide Number Placeholder 3"/>
          <p:cNvSpPr>
            <a:spLocks noGrp="1"/>
          </p:cNvSpPr>
          <p:nvPr>
            <p:ph type="sldNum" sz="quarter" idx="12"/>
          </p:nvPr>
        </p:nvSpPr>
        <p:spPr/>
        <p:txBody>
          <a:bodyPr/>
          <a:lstStyle/>
          <a:p>
            <a:fld id="{543978E2-2F34-4F39-A47B-F735085F9B1D}" type="slidenum">
              <a:rPr lang="en-US" smtClean="0"/>
              <a:t>1</a:t>
            </a:fld>
            <a:endParaRPr lang="en-US"/>
          </a:p>
        </p:txBody>
      </p:sp>
    </p:spTree>
    <p:extLst>
      <p:ext uri="{BB962C8B-B14F-4D97-AF65-F5344CB8AC3E}">
        <p14:creationId xmlns:p14="http://schemas.microsoft.com/office/powerpoint/2010/main" val="109768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901803" y="955252"/>
            <a:ext cx="7499248" cy="3241390"/>
          </a:xfrm>
          <a:prstGeom prst="rect">
            <a:avLst/>
          </a:prstGeom>
        </p:spPr>
      </p:pic>
      <p:sp>
        <p:nvSpPr>
          <p:cNvPr id="9" name="Curved Down Arrow 8"/>
          <p:cNvSpPr/>
          <p:nvPr/>
        </p:nvSpPr>
        <p:spPr>
          <a:xfrm rot="17131238">
            <a:off x="-702595" y="3594063"/>
            <a:ext cx="2484281" cy="727888"/>
          </a:xfrm>
          <a:prstGeom prst="curvedDownArrow">
            <a:avLst>
              <a:gd name="adj1" fmla="val 16314"/>
              <a:gd name="adj2" fmla="val 53598"/>
              <a:gd name="adj3" fmla="val 43348"/>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p:txBody>
          <a:bodyPr/>
          <a:lstStyle/>
          <a:p>
            <a:r>
              <a:rPr lang="en-US" dirty="0" smtClean="0"/>
              <a:t>PTA’s and Sire Summaries</a:t>
            </a:r>
            <a:endParaRPr lang="en-US" dirty="0"/>
          </a:p>
        </p:txBody>
      </p:sp>
      <p:sp>
        <p:nvSpPr>
          <p:cNvPr id="4" name="Slide Number Placeholder 3"/>
          <p:cNvSpPr>
            <a:spLocks noGrp="1"/>
          </p:cNvSpPr>
          <p:nvPr>
            <p:ph type="sldNum" sz="quarter" idx="12"/>
          </p:nvPr>
        </p:nvSpPr>
        <p:spPr/>
        <p:txBody>
          <a:bodyPr/>
          <a:lstStyle/>
          <a:p>
            <a:fld id="{543978E2-2F34-4F39-A47B-F735085F9B1D}" type="slidenum">
              <a:rPr lang="en-US" smtClean="0"/>
              <a:pPr/>
              <a:t>10</a:t>
            </a:fld>
            <a:endParaRPr lang="en-US" dirty="0"/>
          </a:p>
        </p:txBody>
      </p:sp>
      <p:pic>
        <p:nvPicPr>
          <p:cNvPr id="6" name="Picture 5"/>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4850" y="4147878"/>
            <a:ext cx="8433154" cy="2695578"/>
          </a:xfrm>
          <a:prstGeom prst="rect">
            <a:avLst/>
          </a:prstGeom>
          <a:noFill/>
          <a:ln>
            <a:noFill/>
          </a:ln>
        </p:spPr>
      </p:pic>
    </p:spTree>
    <p:extLst>
      <p:ext uri="{BB962C8B-B14F-4D97-AF65-F5344CB8AC3E}">
        <p14:creationId xmlns:p14="http://schemas.microsoft.com/office/powerpoint/2010/main" val="2523178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Transmitting Abilities</a:t>
            </a:r>
            <a:endParaRPr lang="en-US" dirty="0"/>
          </a:p>
        </p:txBody>
      </p:sp>
      <p:sp>
        <p:nvSpPr>
          <p:cNvPr id="3" name="Content Placeholder 2"/>
          <p:cNvSpPr>
            <a:spLocks noGrp="1"/>
          </p:cNvSpPr>
          <p:nvPr>
            <p:ph idx="1"/>
          </p:nvPr>
        </p:nvSpPr>
        <p:spPr>
          <a:xfrm>
            <a:off x="192881" y="1114045"/>
            <a:ext cx="5650707" cy="5563846"/>
          </a:xfrm>
        </p:spPr>
        <p:txBody>
          <a:bodyPr>
            <a:normAutofit fontScale="55000" lnSpcReduction="20000"/>
          </a:bodyPr>
          <a:lstStyle/>
          <a:p>
            <a:r>
              <a:rPr lang="en-US" dirty="0"/>
              <a:t>Because PTAs cover such a wide range of traits, it can be difficult to compare </a:t>
            </a:r>
            <a:r>
              <a:rPr lang="en-US" dirty="0" smtClean="0"/>
              <a:t>the overall genetic </a:t>
            </a:r>
            <a:r>
              <a:rPr lang="en-US" dirty="0"/>
              <a:t>value of different animals. </a:t>
            </a:r>
            <a:endParaRPr lang="en-US" dirty="0" smtClean="0"/>
          </a:p>
          <a:p>
            <a:pPr lvl="1"/>
            <a:r>
              <a:rPr lang="en-US" dirty="0" smtClean="0"/>
              <a:t>In </a:t>
            </a:r>
            <a:r>
              <a:rPr lang="en-US" dirty="0"/>
              <a:t>order to make it easier to </a:t>
            </a:r>
            <a:r>
              <a:rPr lang="en-US" dirty="0" smtClean="0"/>
              <a:t/>
            </a:r>
            <a:br>
              <a:rPr lang="en-US" dirty="0" smtClean="0"/>
            </a:br>
            <a:r>
              <a:rPr lang="en-US" dirty="0" smtClean="0"/>
              <a:t>determine </a:t>
            </a:r>
            <a:r>
              <a:rPr lang="en-US" dirty="0"/>
              <a:t>the overall genetic </a:t>
            </a:r>
            <a:r>
              <a:rPr lang="en-US" dirty="0" smtClean="0"/>
              <a:t/>
            </a:r>
            <a:br>
              <a:rPr lang="en-US" dirty="0" smtClean="0"/>
            </a:br>
            <a:r>
              <a:rPr lang="en-US" dirty="0" smtClean="0"/>
              <a:t>value </a:t>
            </a:r>
            <a:r>
              <a:rPr lang="en-US" dirty="0"/>
              <a:t>of bull, each PTA can be </a:t>
            </a:r>
            <a:r>
              <a:rPr lang="en-US" dirty="0" smtClean="0"/>
              <a:t/>
            </a:r>
            <a:br>
              <a:rPr lang="en-US" dirty="0" smtClean="0"/>
            </a:br>
            <a:r>
              <a:rPr lang="en-US" dirty="0" smtClean="0"/>
              <a:t>expressed </a:t>
            </a:r>
            <a:r>
              <a:rPr lang="en-US" dirty="0"/>
              <a:t>as a </a:t>
            </a:r>
            <a:r>
              <a:rPr lang="en-US" u="sng" dirty="0"/>
              <a:t>Standard </a:t>
            </a:r>
            <a:r>
              <a:rPr lang="en-US" u="sng" dirty="0" smtClean="0"/>
              <a:t/>
            </a:r>
            <a:br>
              <a:rPr lang="en-US" u="sng" dirty="0" smtClean="0"/>
            </a:br>
            <a:r>
              <a:rPr lang="en-US" u="sng" dirty="0" smtClean="0"/>
              <a:t>Transmitting </a:t>
            </a:r>
            <a:r>
              <a:rPr lang="en-US" u="sng" dirty="0"/>
              <a:t>Ability</a:t>
            </a:r>
            <a:r>
              <a:rPr lang="en-US" dirty="0"/>
              <a:t>, or </a:t>
            </a:r>
            <a:r>
              <a:rPr lang="en-US" u="sng" dirty="0"/>
              <a:t>STA</a:t>
            </a:r>
            <a:r>
              <a:rPr lang="en-US" dirty="0"/>
              <a:t>. </a:t>
            </a:r>
            <a:endParaRPr lang="en-US" dirty="0" smtClean="0"/>
          </a:p>
          <a:p>
            <a:r>
              <a:rPr lang="en-US" dirty="0" smtClean="0"/>
              <a:t>An </a:t>
            </a:r>
            <a:r>
              <a:rPr lang="en-US" u="sng" dirty="0"/>
              <a:t>STA</a:t>
            </a:r>
            <a:r>
              <a:rPr lang="en-US" dirty="0"/>
              <a:t> reports a bull’s genetic </a:t>
            </a:r>
            <a:r>
              <a:rPr lang="en-US" dirty="0" smtClean="0"/>
              <a:t/>
            </a:r>
            <a:br>
              <a:rPr lang="en-US" dirty="0" smtClean="0"/>
            </a:br>
            <a:r>
              <a:rPr lang="en-US" dirty="0" smtClean="0"/>
              <a:t>value </a:t>
            </a:r>
            <a:r>
              <a:rPr lang="en-US" dirty="0"/>
              <a:t>for a trait in terms of how </a:t>
            </a:r>
            <a:r>
              <a:rPr lang="en-US" dirty="0" smtClean="0"/>
              <a:t/>
            </a:r>
            <a:br>
              <a:rPr lang="en-US" dirty="0" smtClean="0"/>
            </a:br>
            <a:r>
              <a:rPr lang="en-US" dirty="0" smtClean="0"/>
              <a:t>that </a:t>
            </a:r>
            <a:r>
              <a:rPr lang="en-US" dirty="0"/>
              <a:t>bull ranks in comparison to </a:t>
            </a:r>
            <a:r>
              <a:rPr lang="en-US" dirty="0" smtClean="0"/>
              <a:t/>
            </a:r>
            <a:br>
              <a:rPr lang="en-US" dirty="0" smtClean="0"/>
            </a:br>
            <a:r>
              <a:rPr lang="en-US" dirty="0" smtClean="0"/>
              <a:t>all </a:t>
            </a:r>
            <a:r>
              <a:rPr lang="en-US" dirty="0"/>
              <a:t>other bulls. </a:t>
            </a:r>
            <a:endParaRPr lang="en-US" dirty="0" smtClean="0"/>
          </a:p>
          <a:p>
            <a:pPr lvl="1"/>
            <a:r>
              <a:rPr lang="en-US" dirty="0" smtClean="0"/>
              <a:t>While the </a:t>
            </a:r>
            <a:r>
              <a:rPr lang="en-US" dirty="0"/>
              <a:t>PTA </a:t>
            </a:r>
            <a:r>
              <a:rPr lang="en-US" dirty="0" smtClean="0"/>
              <a:t>values for </a:t>
            </a:r>
            <a:r>
              <a:rPr lang="en-US" dirty="0"/>
              <a:t>milk </a:t>
            </a:r>
            <a:r>
              <a:rPr lang="en-US" dirty="0" smtClean="0"/>
              <a:t/>
            </a:r>
            <a:br>
              <a:rPr lang="en-US" dirty="0" smtClean="0"/>
            </a:br>
            <a:r>
              <a:rPr lang="en-US" dirty="0" smtClean="0"/>
              <a:t>production would be written </a:t>
            </a:r>
            <a:r>
              <a:rPr lang="en-US" dirty="0"/>
              <a:t>in </a:t>
            </a:r>
            <a:r>
              <a:rPr lang="en-US" dirty="0" smtClean="0"/>
              <a:t/>
            </a:r>
            <a:br>
              <a:rPr lang="en-US" dirty="0" smtClean="0"/>
            </a:br>
            <a:r>
              <a:rPr lang="en-US" dirty="0" smtClean="0"/>
              <a:t>pounds </a:t>
            </a:r>
            <a:r>
              <a:rPr lang="en-US" dirty="0"/>
              <a:t>and a PTA for </a:t>
            </a:r>
            <a:r>
              <a:rPr lang="en-US" dirty="0" smtClean="0"/>
              <a:t>lifespan </a:t>
            </a:r>
            <a:br>
              <a:rPr lang="en-US" dirty="0" smtClean="0"/>
            </a:br>
            <a:r>
              <a:rPr lang="en-US" dirty="0" smtClean="0"/>
              <a:t>is </a:t>
            </a:r>
            <a:r>
              <a:rPr lang="en-US" dirty="0"/>
              <a:t>written in </a:t>
            </a:r>
            <a:r>
              <a:rPr lang="en-US" dirty="0" smtClean="0"/>
              <a:t>years, the </a:t>
            </a:r>
            <a:r>
              <a:rPr lang="en-US" dirty="0"/>
              <a:t>STA </a:t>
            </a:r>
            <a:r>
              <a:rPr lang="en-US" dirty="0" smtClean="0"/>
              <a:t/>
            </a:r>
            <a:br>
              <a:rPr lang="en-US" dirty="0" smtClean="0"/>
            </a:br>
            <a:r>
              <a:rPr lang="en-US" dirty="0" smtClean="0"/>
              <a:t>values for </a:t>
            </a:r>
            <a:r>
              <a:rPr lang="en-US" dirty="0"/>
              <a:t>these </a:t>
            </a:r>
            <a:r>
              <a:rPr lang="en-US" dirty="0" smtClean="0"/>
              <a:t>traits would </a:t>
            </a:r>
            <a:br>
              <a:rPr lang="en-US" dirty="0" smtClean="0"/>
            </a:br>
            <a:r>
              <a:rPr lang="en-US" dirty="0" smtClean="0"/>
              <a:t>all </a:t>
            </a:r>
            <a:r>
              <a:rPr lang="en-US" dirty="0"/>
              <a:t>be reported </a:t>
            </a:r>
            <a:r>
              <a:rPr lang="en-US" dirty="0" smtClean="0"/>
              <a:t>in </a:t>
            </a:r>
            <a:r>
              <a:rPr lang="en-US" dirty="0"/>
              <a:t>terms </a:t>
            </a:r>
            <a:r>
              <a:rPr lang="en-US" dirty="0" smtClean="0"/>
              <a:t/>
            </a:r>
            <a:br>
              <a:rPr lang="en-US" dirty="0" smtClean="0"/>
            </a:br>
            <a:r>
              <a:rPr lang="en-US" dirty="0" smtClean="0"/>
              <a:t>of </a:t>
            </a:r>
            <a:r>
              <a:rPr lang="en-US" dirty="0"/>
              <a:t>how </a:t>
            </a:r>
            <a:r>
              <a:rPr lang="en-US" dirty="0" smtClean="0"/>
              <a:t>a given bull </a:t>
            </a:r>
            <a:r>
              <a:rPr lang="en-US" dirty="0"/>
              <a:t>ranked in </a:t>
            </a:r>
            <a:r>
              <a:rPr lang="en-US" dirty="0" smtClean="0"/>
              <a:t/>
            </a:r>
            <a:br>
              <a:rPr lang="en-US" dirty="0" smtClean="0"/>
            </a:br>
            <a:r>
              <a:rPr lang="en-US" dirty="0" smtClean="0"/>
              <a:t>comparison </a:t>
            </a:r>
            <a:r>
              <a:rPr lang="en-US" dirty="0"/>
              <a:t>to other bulls. </a:t>
            </a:r>
          </a:p>
          <a:p>
            <a:endParaRPr lang="en-US" dirty="0"/>
          </a:p>
        </p:txBody>
      </p:sp>
      <p:sp>
        <p:nvSpPr>
          <p:cNvPr id="4" name="Slide Number Placeholder 3"/>
          <p:cNvSpPr>
            <a:spLocks noGrp="1"/>
          </p:cNvSpPr>
          <p:nvPr>
            <p:ph type="sldNum" sz="quarter" idx="12"/>
          </p:nvPr>
        </p:nvSpPr>
        <p:spPr/>
        <p:txBody>
          <a:bodyPr/>
          <a:lstStyle/>
          <a:p>
            <a:fld id="{543978E2-2F34-4F39-A47B-F735085F9B1D}" type="slidenum">
              <a:rPr lang="en-US" smtClean="0"/>
              <a:pPr/>
              <a:t>11</a:t>
            </a:fld>
            <a:endParaRPr lang="en-US" dirty="0"/>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4953000" y="1705245"/>
            <a:ext cx="3844098" cy="2190723"/>
          </a:xfrm>
          <a:prstGeom prst="rect">
            <a:avLst/>
          </a:prstGeom>
          <a:ln>
            <a:noFill/>
          </a:ln>
          <a:effectLst/>
        </p:spPr>
      </p:pic>
      <p:sp>
        <p:nvSpPr>
          <p:cNvPr id="7" name="Rectangle 6"/>
          <p:cNvSpPr/>
          <p:nvPr/>
        </p:nvSpPr>
        <p:spPr>
          <a:xfrm>
            <a:off x="5314950" y="6639735"/>
            <a:ext cx="4572000" cy="218265"/>
          </a:xfrm>
          <a:prstGeom prst="rect">
            <a:avLst/>
          </a:prstGeom>
        </p:spPr>
        <p:txBody>
          <a:bodyPr>
            <a:spAutoFit/>
          </a:bodyPr>
          <a:lstStyle/>
          <a:p>
            <a:pPr>
              <a:lnSpc>
                <a:spcPct val="107000"/>
              </a:lnSpc>
              <a:spcAft>
                <a:spcPts val="800"/>
              </a:spcAft>
            </a:pPr>
            <a:r>
              <a:rPr lang="en-US" sz="800" dirty="0">
                <a:latin typeface="Calibri" panose="020F0502020204030204" pitchFamily="34" charset="0"/>
                <a:ea typeface="Calibri" panose="020F0502020204030204" pitchFamily="34" charset="0"/>
                <a:cs typeface="Times New Roman" panose="02020603050405020304" pitchFamily="18" charset="0"/>
              </a:rPr>
              <a:t>Source: </a:t>
            </a:r>
            <a:r>
              <a:rPr lang="en-US" sz="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http://www.cri-genetics.de/userfiles/file/PDF/Lernzentrum/Gen_Sire_WKBK.pdf</a:t>
            </a:r>
            <a:r>
              <a:rPr lang="en-US" sz="800" dirty="0">
                <a:latin typeface="Calibri" panose="020F0502020204030204" pitchFamily="34" charset="0"/>
                <a:ea typeface="Calibri" panose="020F0502020204030204" pitchFamily="34" charset="0"/>
                <a:cs typeface="Times New Roman" panose="02020603050405020304" pitchFamily="18" charset="0"/>
              </a:rPr>
              <a:t> </a:t>
            </a:r>
          </a:p>
        </p:txBody>
      </p:sp>
      <p:pic>
        <p:nvPicPr>
          <p:cNvPr id="8" name="Picture 7"/>
          <p:cNvPicPr>
            <a:picLocks noChangeAspect="1"/>
          </p:cNvPicPr>
          <p:nvPr/>
        </p:nvPicPr>
        <p:blipFill>
          <a:blip r:embed="rId4"/>
          <a:stretch>
            <a:fillRect/>
          </a:stretch>
        </p:blipFill>
        <p:spPr>
          <a:xfrm>
            <a:off x="4152056" y="4085785"/>
            <a:ext cx="4219358" cy="2625390"/>
          </a:xfrm>
          <a:prstGeom prst="rect">
            <a:avLst/>
          </a:prstGeom>
        </p:spPr>
      </p:pic>
    </p:spTree>
    <p:extLst>
      <p:ext uri="{BB962C8B-B14F-4D97-AF65-F5344CB8AC3E}">
        <p14:creationId xmlns:p14="http://schemas.microsoft.com/office/powerpoint/2010/main" val="2944195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Deviation</a:t>
            </a:r>
            <a:endParaRPr lang="en-US" dirty="0"/>
          </a:p>
        </p:txBody>
      </p:sp>
      <p:sp>
        <p:nvSpPr>
          <p:cNvPr id="3" name="Content Placeholder 2"/>
          <p:cNvSpPr>
            <a:spLocks noGrp="1"/>
          </p:cNvSpPr>
          <p:nvPr>
            <p:ph idx="1"/>
          </p:nvPr>
        </p:nvSpPr>
        <p:spPr/>
        <p:txBody>
          <a:bodyPr>
            <a:normAutofit fontScale="55000" lnSpcReduction="20000"/>
          </a:bodyPr>
          <a:lstStyle/>
          <a:p>
            <a:r>
              <a:rPr lang="en-US" dirty="0"/>
              <a:t>To simplify this ranking process for an STA, all the genetic value of these bulls is compared using standard deviation. </a:t>
            </a:r>
          </a:p>
          <a:p>
            <a:pPr lvl="1"/>
            <a:r>
              <a:rPr lang="en-US" u="sng" dirty="0"/>
              <a:t>Standard deviation</a:t>
            </a:r>
            <a:r>
              <a:rPr lang="en-US" dirty="0"/>
              <a:t> is a statistical method used to determine how much the data that has been collected varies. </a:t>
            </a:r>
          </a:p>
          <a:p>
            <a:pPr lvl="1"/>
            <a:r>
              <a:rPr lang="en-US" dirty="0"/>
              <a:t>In a way, standard deviation could also be called “average variance” because it simply measures how much each data point varies in comparison to the </a:t>
            </a:r>
            <a:r>
              <a:rPr lang="en-US" u="sng" dirty="0"/>
              <a:t>mean</a:t>
            </a:r>
            <a:r>
              <a:rPr lang="en-US" dirty="0"/>
              <a:t> of the measurements </a:t>
            </a:r>
            <a:r>
              <a:rPr lang="en-US" dirty="0" smtClean="0"/>
              <a:t>(the </a:t>
            </a:r>
            <a:r>
              <a:rPr lang="en-US" u="sng" dirty="0" smtClean="0"/>
              <a:t>mean</a:t>
            </a:r>
            <a:r>
              <a:rPr lang="en-US" dirty="0" smtClean="0"/>
              <a:t> is </a:t>
            </a:r>
            <a:r>
              <a:rPr lang="en-US" dirty="0"/>
              <a:t>the </a:t>
            </a:r>
            <a:r>
              <a:rPr lang="en-US" dirty="0" smtClean="0"/>
              <a:t>average </a:t>
            </a:r>
            <a:r>
              <a:rPr lang="en-US" dirty="0"/>
              <a:t>of the measurements). </a:t>
            </a:r>
            <a:endParaRPr lang="en-US" dirty="0" smtClean="0"/>
          </a:p>
          <a:p>
            <a:r>
              <a:rPr lang="en-US" dirty="0" smtClean="0"/>
              <a:t>Standard deviation can be shown using a bell curve. </a:t>
            </a:r>
          </a:p>
          <a:p>
            <a:pPr lvl="1"/>
            <a:r>
              <a:rPr lang="en-US" dirty="0" smtClean="0"/>
              <a:t>A </a:t>
            </a:r>
            <a:r>
              <a:rPr lang="en-US" u="sng" dirty="0" smtClean="0"/>
              <a:t>bell curve</a:t>
            </a:r>
            <a:r>
              <a:rPr lang="en-US" dirty="0" smtClean="0"/>
              <a:t> </a:t>
            </a:r>
            <a:r>
              <a:rPr lang="en-US" dirty="0" smtClean="0"/>
              <a:t>is visual </a:t>
            </a:r>
            <a:r>
              <a:rPr lang="en-US" dirty="0"/>
              <a:t>method of showing the relationship between the </a:t>
            </a:r>
            <a:r>
              <a:rPr lang="en-US" dirty="0" smtClean="0"/>
              <a:t>range of variations </a:t>
            </a:r>
            <a:r>
              <a:rPr lang="en-US" dirty="0"/>
              <a:t>for a specific trait and how common those variations </a:t>
            </a:r>
            <a:r>
              <a:rPr lang="en-US" dirty="0" smtClean="0"/>
              <a:t>are </a:t>
            </a:r>
            <a:r>
              <a:rPr lang="en-US" dirty="0"/>
              <a:t>in a </a:t>
            </a:r>
            <a:r>
              <a:rPr lang="en-US" dirty="0" smtClean="0"/>
              <a:t>given population (averages are usually much more common than the extremes).  </a:t>
            </a:r>
            <a:endParaRPr lang="en-US" dirty="0" smtClean="0"/>
          </a:p>
          <a:p>
            <a:r>
              <a:rPr lang="en-US" dirty="0" smtClean="0"/>
              <a:t>This information can then be used </a:t>
            </a:r>
            <a:br>
              <a:rPr lang="en-US" dirty="0" smtClean="0"/>
            </a:br>
            <a:r>
              <a:rPr lang="en-US" dirty="0" smtClean="0"/>
              <a:t>to show what is ‘normal’, what is </a:t>
            </a:r>
            <a:br>
              <a:rPr lang="en-US" dirty="0" smtClean="0"/>
            </a:br>
            <a:r>
              <a:rPr lang="en-US" dirty="0" smtClean="0"/>
              <a:t>exceptionally good, and what is </a:t>
            </a:r>
            <a:br>
              <a:rPr lang="en-US" dirty="0" smtClean="0"/>
            </a:br>
            <a:r>
              <a:rPr lang="en-US" dirty="0" smtClean="0"/>
              <a:t>exceptionally bad for a given trait. </a:t>
            </a:r>
          </a:p>
          <a:p>
            <a:pPr lvl="1"/>
            <a:r>
              <a:rPr lang="en-US" dirty="0" smtClean="0"/>
              <a:t>The individuals that are exceptionally </a:t>
            </a:r>
            <a:br>
              <a:rPr lang="en-US" dirty="0" smtClean="0"/>
            </a:br>
            <a:r>
              <a:rPr lang="en-US" dirty="0" smtClean="0"/>
              <a:t>good (or bad) for a trait are called </a:t>
            </a:r>
            <a:br>
              <a:rPr lang="en-US" dirty="0" smtClean="0"/>
            </a:br>
            <a:r>
              <a:rPr lang="en-US" u="sng" dirty="0" smtClean="0"/>
              <a:t>outliers</a:t>
            </a:r>
            <a:r>
              <a:rPr lang="en-US" dirty="0" smtClean="0"/>
              <a:t> because they have traits that </a:t>
            </a:r>
            <a:br>
              <a:rPr lang="en-US" dirty="0" smtClean="0"/>
            </a:br>
            <a:r>
              <a:rPr lang="en-US" dirty="0" smtClean="0"/>
              <a:t>are far outside the normal range. </a:t>
            </a:r>
            <a:endParaRPr lang="en-US" dirty="0"/>
          </a:p>
          <a:p>
            <a:endParaRPr lang="en-US" dirty="0"/>
          </a:p>
        </p:txBody>
      </p:sp>
      <p:sp>
        <p:nvSpPr>
          <p:cNvPr id="4" name="Slide Number Placeholder 3"/>
          <p:cNvSpPr>
            <a:spLocks noGrp="1"/>
          </p:cNvSpPr>
          <p:nvPr>
            <p:ph type="sldNum" sz="quarter" idx="12"/>
          </p:nvPr>
        </p:nvSpPr>
        <p:spPr/>
        <p:txBody>
          <a:bodyPr/>
          <a:lstStyle/>
          <a:p>
            <a:fld id="{543978E2-2F34-4F39-A47B-F735085F9B1D}" type="slidenum">
              <a:rPr lang="en-US" smtClean="0"/>
              <a:pPr/>
              <a:t>12</a:t>
            </a:fld>
            <a:endParaRPr lang="en-US" dirty="0"/>
          </a:p>
        </p:txBody>
      </p:sp>
      <p:sp>
        <p:nvSpPr>
          <p:cNvPr id="5" name="Rectangle 4"/>
          <p:cNvSpPr/>
          <p:nvPr/>
        </p:nvSpPr>
        <p:spPr>
          <a:xfrm rot="16200000">
            <a:off x="8353880" y="4313694"/>
            <a:ext cx="1404552"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2"/>
              </a:rPr>
              <a:t>Source: robert-craven.com</a:t>
            </a:r>
            <a:endParaRPr lang="en-US" sz="800" i="1" dirty="0"/>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4829175" y="4385254"/>
            <a:ext cx="4109934" cy="2504924"/>
          </a:xfrm>
          <a:prstGeom prst="rect">
            <a:avLst/>
          </a:prstGeom>
        </p:spPr>
      </p:pic>
    </p:spTree>
    <p:extLst>
      <p:ext uri="{BB962C8B-B14F-4D97-AF65-F5344CB8AC3E}">
        <p14:creationId xmlns:p14="http://schemas.microsoft.com/office/powerpoint/2010/main" val="1769421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Deviation Example</a:t>
            </a:r>
            <a:endParaRPr lang="en-US" dirty="0"/>
          </a:p>
        </p:txBody>
      </p:sp>
      <p:sp>
        <p:nvSpPr>
          <p:cNvPr id="3" name="Content Placeholder 2"/>
          <p:cNvSpPr>
            <a:spLocks noGrp="1"/>
          </p:cNvSpPr>
          <p:nvPr>
            <p:ph idx="1"/>
          </p:nvPr>
        </p:nvSpPr>
        <p:spPr/>
        <p:txBody>
          <a:bodyPr>
            <a:normAutofit fontScale="55000" lnSpcReduction="20000"/>
          </a:bodyPr>
          <a:lstStyle/>
          <a:p>
            <a:r>
              <a:rPr lang="en-US" dirty="0"/>
              <a:t>For example, the average cow in the US produces </a:t>
            </a:r>
            <a:r>
              <a:rPr lang="en-US" dirty="0" smtClean="0"/>
              <a:t>just over </a:t>
            </a:r>
            <a:r>
              <a:rPr lang="en-US" dirty="0"/>
              <a:t>20,000 lbs. of milk per year. </a:t>
            </a:r>
            <a:endParaRPr lang="en-US" dirty="0" smtClean="0"/>
          </a:p>
          <a:p>
            <a:pPr lvl="1"/>
            <a:r>
              <a:rPr lang="en-US" dirty="0" smtClean="0"/>
              <a:t>If </a:t>
            </a:r>
            <a:r>
              <a:rPr lang="en-US" dirty="0"/>
              <a:t>the standard deviation value was 5000, </a:t>
            </a:r>
            <a:r>
              <a:rPr lang="en-US" dirty="0" smtClean="0"/>
              <a:t/>
            </a:r>
            <a:br>
              <a:rPr lang="en-US" dirty="0" smtClean="0"/>
            </a:br>
            <a:r>
              <a:rPr lang="en-US" dirty="0" smtClean="0"/>
              <a:t>this </a:t>
            </a:r>
            <a:r>
              <a:rPr lang="en-US" dirty="0"/>
              <a:t>would indicate </a:t>
            </a:r>
            <a:r>
              <a:rPr lang="en-US" dirty="0" smtClean="0"/>
              <a:t>that, on average, </a:t>
            </a:r>
            <a:r>
              <a:rPr lang="en-US" dirty="0"/>
              <a:t>each </a:t>
            </a:r>
            <a:r>
              <a:rPr lang="en-US" dirty="0" smtClean="0"/>
              <a:t/>
            </a:r>
            <a:br>
              <a:rPr lang="en-US" dirty="0" smtClean="0"/>
            </a:br>
            <a:r>
              <a:rPr lang="en-US" dirty="0" smtClean="0"/>
              <a:t>cow’s production </a:t>
            </a:r>
            <a:r>
              <a:rPr lang="en-US" dirty="0"/>
              <a:t>was 5000 lbs. </a:t>
            </a:r>
            <a:r>
              <a:rPr lang="en-US" dirty="0" smtClean="0"/>
              <a:t>different</a:t>
            </a:r>
            <a:r>
              <a:rPr lang="en-US" dirty="0" smtClean="0"/>
              <a:t/>
            </a:r>
            <a:br>
              <a:rPr lang="en-US" dirty="0" smtClean="0"/>
            </a:br>
            <a:r>
              <a:rPr lang="en-US" dirty="0" smtClean="0"/>
              <a:t>than </a:t>
            </a:r>
            <a:r>
              <a:rPr lang="en-US" dirty="0" smtClean="0"/>
              <a:t>the </a:t>
            </a:r>
            <a:r>
              <a:rPr lang="en-US" dirty="0"/>
              <a:t>mean </a:t>
            </a:r>
            <a:r>
              <a:rPr lang="en-US" dirty="0" smtClean="0"/>
              <a:t>value (avg. value). </a:t>
            </a:r>
          </a:p>
          <a:p>
            <a:pPr lvl="1"/>
            <a:r>
              <a:rPr lang="en-US" dirty="0" smtClean="0"/>
              <a:t>A </a:t>
            </a:r>
            <a:r>
              <a:rPr lang="en-US" dirty="0"/>
              <a:t>cow that produced 30,000 lbs. of milk </a:t>
            </a:r>
            <a:r>
              <a:rPr lang="en-US" dirty="0" smtClean="0"/>
              <a:t>	</a:t>
            </a:r>
            <a:br>
              <a:rPr lang="en-US" dirty="0" smtClean="0"/>
            </a:br>
            <a:r>
              <a:rPr lang="en-US" dirty="0" smtClean="0"/>
              <a:t>would </a:t>
            </a:r>
            <a:r>
              <a:rPr lang="en-US" dirty="0"/>
              <a:t>then be 2 standard deviations </a:t>
            </a:r>
            <a:r>
              <a:rPr lang="en-US" dirty="0" smtClean="0"/>
              <a:t/>
            </a:r>
            <a:br>
              <a:rPr lang="en-US" dirty="0" smtClean="0"/>
            </a:br>
            <a:r>
              <a:rPr lang="en-US" dirty="0" smtClean="0"/>
              <a:t>greater </a:t>
            </a:r>
            <a:r>
              <a:rPr lang="en-US" dirty="0"/>
              <a:t>than the mean (because she </a:t>
            </a:r>
            <a:r>
              <a:rPr lang="en-US" dirty="0" smtClean="0"/>
              <a:t/>
            </a:r>
            <a:br>
              <a:rPr lang="en-US" dirty="0" smtClean="0"/>
            </a:br>
            <a:r>
              <a:rPr lang="en-US" dirty="0" smtClean="0"/>
              <a:t>produced 10,000 lbs. more </a:t>
            </a:r>
            <a:r>
              <a:rPr lang="en-US" dirty="0"/>
              <a:t>than the </a:t>
            </a:r>
            <a:r>
              <a:rPr lang="en-US" dirty="0" smtClean="0"/>
              <a:t/>
            </a:r>
            <a:br>
              <a:rPr lang="en-US" dirty="0" smtClean="0"/>
            </a:br>
            <a:r>
              <a:rPr lang="en-US" dirty="0" smtClean="0"/>
              <a:t>average and standard </a:t>
            </a:r>
            <a:r>
              <a:rPr lang="en-US" dirty="0"/>
              <a:t>deviation </a:t>
            </a:r>
            <a:r>
              <a:rPr lang="en-US" dirty="0" smtClean="0"/>
              <a:t>is </a:t>
            </a:r>
            <a:r>
              <a:rPr lang="en-US" dirty="0"/>
              <a:t>5000 lbs.). </a:t>
            </a:r>
          </a:p>
          <a:p>
            <a:r>
              <a:rPr lang="en-US" dirty="0"/>
              <a:t>If all of </a:t>
            </a:r>
            <a:r>
              <a:rPr lang="en-US" dirty="0" smtClean="0"/>
              <a:t>a bull’s </a:t>
            </a:r>
            <a:r>
              <a:rPr lang="en-US" dirty="0"/>
              <a:t>offspring produced an average of 30,000 lbs. of milk, and if 30,000 is two standard deviation values greater than the mean, then the STA value of this bull for this trait would be +2. </a:t>
            </a:r>
            <a:endParaRPr lang="en-US" dirty="0" smtClean="0"/>
          </a:p>
          <a:p>
            <a:pPr lvl="1"/>
            <a:r>
              <a:rPr lang="en-US" dirty="0" smtClean="0"/>
              <a:t>On </a:t>
            </a:r>
            <a:r>
              <a:rPr lang="en-US" dirty="0"/>
              <a:t>the other hand, if a different bull’s offspring </a:t>
            </a:r>
            <a:r>
              <a:rPr lang="en-US" dirty="0" smtClean="0"/>
              <a:t/>
            </a:r>
            <a:br>
              <a:rPr lang="en-US" dirty="0" smtClean="0"/>
            </a:br>
            <a:r>
              <a:rPr lang="en-US" dirty="0" smtClean="0"/>
              <a:t>averaged </a:t>
            </a:r>
            <a:r>
              <a:rPr lang="en-US" dirty="0"/>
              <a:t>5000 lbs. of milk </a:t>
            </a:r>
            <a:r>
              <a:rPr lang="en-US" i="1" dirty="0"/>
              <a:t>less</a:t>
            </a:r>
            <a:r>
              <a:rPr lang="en-US" dirty="0"/>
              <a:t> than the average, </a:t>
            </a:r>
            <a:r>
              <a:rPr lang="en-US" dirty="0" smtClean="0"/>
              <a:t/>
            </a:r>
            <a:br>
              <a:rPr lang="en-US" dirty="0" smtClean="0"/>
            </a:br>
            <a:r>
              <a:rPr lang="en-US" dirty="0" smtClean="0"/>
              <a:t>then </a:t>
            </a:r>
            <a:r>
              <a:rPr lang="en-US" dirty="0"/>
              <a:t>this bull would have an STA value of -1 for </a:t>
            </a:r>
            <a:r>
              <a:rPr lang="en-US" dirty="0" smtClean="0"/>
              <a:t/>
            </a:r>
            <a:br>
              <a:rPr lang="en-US" dirty="0" smtClean="0"/>
            </a:br>
            <a:r>
              <a:rPr lang="en-US" dirty="0" smtClean="0"/>
              <a:t>that </a:t>
            </a:r>
            <a:r>
              <a:rPr lang="en-US" dirty="0"/>
              <a:t>trait (because 5000 is </a:t>
            </a:r>
            <a:r>
              <a:rPr lang="en-US" dirty="0" smtClean="0"/>
              <a:t>equal to one </a:t>
            </a:r>
            <a:br>
              <a:rPr lang="en-US" dirty="0" smtClean="0"/>
            </a:br>
            <a:r>
              <a:rPr lang="en-US" dirty="0" smtClean="0"/>
              <a:t>standard deviation value </a:t>
            </a:r>
            <a:r>
              <a:rPr lang="en-US" i="1" dirty="0" smtClean="0"/>
              <a:t>below</a:t>
            </a:r>
            <a:r>
              <a:rPr lang="en-US" dirty="0" smtClean="0"/>
              <a:t> the mean). </a:t>
            </a:r>
            <a:endParaRPr lang="en-US" dirty="0"/>
          </a:p>
          <a:p>
            <a:endParaRPr lang="en-US" dirty="0"/>
          </a:p>
        </p:txBody>
      </p:sp>
      <p:sp>
        <p:nvSpPr>
          <p:cNvPr id="4" name="Slide Number Placeholder 3"/>
          <p:cNvSpPr>
            <a:spLocks noGrp="1"/>
          </p:cNvSpPr>
          <p:nvPr>
            <p:ph type="sldNum" sz="quarter" idx="12"/>
          </p:nvPr>
        </p:nvSpPr>
        <p:spPr/>
        <p:txBody>
          <a:bodyPr/>
          <a:lstStyle/>
          <a:p>
            <a:fld id="{543978E2-2F34-4F39-A47B-F735085F9B1D}" type="slidenum">
              <a:rPr lang="en-US" smtClean="0"/>
              <a:pPr/>
              <a:t>13</a:t>
            </a:fld>
            <a:endParaRPr lang="en-US" dirty="0"/>
          </a:p>
        </p:txBody>
      </p:sp>
      <p:pic>
        <p:nvPicPr>
          <p:cNvPr id="9" name="Picture 8"/>
          <p:cNvPicPr>
            <a:picLocks noChangeAspect="1"/>
          </p:cNvPicPr>
          <p:nvPr/>
        </p:nvPicPr>
        <p:blipFill>
          <a:blip r:embed="rId2"/>
          <a:stretch>
            <a:fillRect/>
          </a:stretch>
        </p:blipFill>
        <p:spPr>
          <a:xfrm>
            <a:off x="5743575" y="4938519"/>
            <a:ext cx="3233005" cy="184246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5200279" y="1477564"/>
            <a:ext cx="3943721" cy="2616775"/>
          </a:xfrm>
          <a:prstGeom prst="rect">
            <a:avLst/>
          </a:prstGeom>
        </p:spPr>
      </p:pic>
    </p:spTree>
    <p:extLst>
      <p:ext uri="{BB962C8B-B14F-4D97-AF65-F5344CB8AC3E}">
        <p14:creationId xmlns:p14="http://schemas.microsoft.com/office/powerpoint/2010/main" val="2378433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 Values</a:t>
            </a:r>
            <a:endParaRPr lang="en-US" dirty="0"/>
          </a:p>
        </p:txBody>
      </p:sp>
      <p:sp>
        <p:nvSpPr>
          <p:cNvPr id="3" name="Content Placeholder 2"/>
          <p:cNvSpPr>
            <a:spLocks noGrp="1"/>
          </p:cNvSpPr>
          <p:nvPr>
            <p:ph idx="1"/>
          </p:nvPr>
        </p:nvSpPr>
        <p:spPr/>
        <p:txBody>
          <a:bodyPr>
            <a:normAutofit fontScale="55000" lnSpcReduction="20000"/>
          </a:bodyPr>
          <a:lstStyle/>
          <a:p>
            <a:r>
              <a:rPr lang="en-US" dirty="0"/>
              <a:t>While this may sound complicated, </a:t>
            </a:r>
            <a:r>
              <a:rPr lang="en-US" dirty="0" smtClean="0"/>
              <a:t>the use of STA’s can </a:t>
            </a:r>
            <a:r>
              <a:rPr lang="en-US" dirty="0"/>
              <a:t>actually </a:t>
            </a:r>
            <a:r>
              <a:rPr lang="en-US" dirty="0" smtClean="0"/>
              <a:t>make </a:t>
            </a:r>
            <a:r>
              <a:rPr lang="en-US" dirty="0"/>
              <a:t>the comparison of bulls of a lot simpler. </a:t>
            </a:r>
            <a:endParaRPr lang="en-US" dirty="0" smtClean="0"/>
          </a:p>
          <a:p>
            <a:pPr lvl="1"/>
            <a:r>
              <a:rPr lang="en-US" dirty="0" smtClean="0"/>
              <a:t>This is because a bull’s scores for all traits are usually on a scale of -3 to +3.</a:t>
            </a:r>
          </a:p>
          <a:p>
            <a:pPr lvl="1"/>
            <a:r>
              <a:rPr lang="en-US" dirty="0" smtClean="0"/>
              <a:t>Anything that has an STA score greater than +3 or less than -3 is considered an </a:t>
            </a:r>
            <a:r>
              <a:rPr lang="en-US" u="sng" dirty="0" smtClean="0"/>
              <a:t>outlier</a:t>
            </a:r>
            <a:r>
              <a:rPr lang="en-US" dirty="0" smtClean="0"/>
              <a:t> and is VERY uncommon.</a:t>
            </a:r>
            <a:br>
              <a:rPr lang="en-US" dirty="0" smtClean="0"/>
            </a:br>
            <a:r>
              <a:rPr lang="en-US" dirty="0" smtClean="0"/>
              <a:t>(</a:t>
            </a:r>
            <a:r>
              <a:rPr lang="en-US" i="1" dirty="0" smtClean="0"/>
              <a:t>these are shown with a black </a:t>
            </a:r>
            <a:br>
              <a:rPr lang="en-US" i="1" dirty="0" smtClean="0"/>
            </a:br>
            <a:r>
              <a:rPr lang="en-US" i="1" dirty="0" smtClean="0"/>
              <a:t>arrow in the image below</a:t>
            </a:r>
            <a:r>
              <a:rPr lang="en-US" dirty="0" smtClean="0"/>
              <a:t>). </a:t>
            </a:r>
          </a:p>
          <a:p>
            <a:r>
              <a:rPr lang="en-US" dirty="0" smtClean="0"/>
              <a:t>The </a:t>
            </a:r>
            <a:r>
              <a:rPr lang="en-US" dirty="0"/>
              <a:t>more positive STA </a:t>
            </a:r>
            <a:r>
              <a:rPr lang="en-US" dirty="0" smtClean="0"/>
              <a:t/>
            </a:r>
            <a:br>
              <a:rPr lang="en-US" dirty="0" smtClean="0"/>
            </a:br>
            <a:r>
              <a:rPr lang="en-US" dirty="0" smtClean="0"/>
              <a:t>values </a:t>
            </a:r>
            <a:r>
              <a:rPr lang="en-US" dirty="0"/>
              <a:t>that a bull has for </a:t>
            </a:r>
            <a:r>
              <a:rPr lang="en-US" dirty="0" smtClean="0"/>
              <a:t/>
            </a:r>
            <a:br>
              <a:rPr lang="en-US" dirty="0" smtClean="0"/>
            </a:br>
            <a:r>
              <a:rPr lang="en-US" dirty="0" smtClean="0"/>
              <a:t>each </a:t>
            </a:r>
            <a:r>
              <a:rPr lang="en-US" dirty="0"/>
              <a:t>trait, the more </a:t>
            </a:r>
            <a:r>
              <a:rPr lang="en-US" dirty="0" smtClean="0"/>
              <a:t>genetic </a:t>
            </a:r>
            <a:br>
              <a:rPr lang="en-US" dirty="0" smtClean="0"/>
            </a:br>
            <a:r>
              <a:rPr lang="en-US" dirty="0" smtClean="0"/>
              <a:t>value </a:t>
            </a:r>
            <a:r>
              <a:rPr lang="en-US" dirty="0"/>
              <a:t>that a </a:t>
            </a:r>
            <a:r>
              <a:rPr lang="en-US" dirty="0" smtClean="0"/>
              <a:t>given </a:t>
            </a:r>
            <a:r>
              <a:rPr lang="en-US" dirty="0"/>
              <a:t>bull </a:t>
            </a:r>
            <a:r>
              <a:rPr lang="en-US" dirty="0" smtClean="0"/>
              <a:t>has</a:t>
            </a:r>
            <a:r>
              <a:rPr lang="en-US" dirty="0"/>
              <a:t>. </a:t>
            </a:r>
            <a:endParaRPr lang="en-US" dirty="0" smtClean="0"/>
          </a:p>
          <a:p>
            <a:pPr lvl="1"/>
            <a:r>
              <a:rPr lang="en-US" dirty="0" smtClean="0"/>
              <a:t>The </a:t>
            </a:r>
            <a:r>
              <a:rPr lang="en-US" dirty="0"/>
              <a:t>more negative STA </a:t>
            </a:r>
            <a:r>
              <a:rPr lang="en-US" dirty="0" smtClean="0"/>
              <a:t>values </a:t>
            </a:r>
            <a:br>
              <a:rPr lang="en-US" dirty="0" smtClean="0"/>
            </a:br>
            <a:r>
              <a:rPr lang="en-US" dirty="0" smtClean="0"/>
              <a:t>that </a:t>
            </a:r>
            <a:r>
              <a:rPr lang="en-US" dirty="0"/>
              <a:t>a bull has, the </a:t>
            </a:r>
            <a:r>
              <a:rPr lang="en-US" dirty="0" smtClean="0"/>
              <a:t>less </a:t>
            </a:r>
            <a:r>
              <a:rPr lang="en-US" dirty="0"/>
              <a:t>genetic </a:t>
            </a:r>
            <a:r>
              <a:rPr lang="en-US" dirty="0" smtClean="0"/>
              <a:t/>
            </a:r>
            <a:br>
              <a:rPr lang="en-US" dirty="0" smtClean="0"/>
            </a:br>
            <a:r>
              <a:rPr lang="en-US" dirty="0" smtClean="0"/>
              <a:t>value </a:t>
            </a:r>
            <a:r>
              <a:rPr lang="en-US" dirty="0"/>
              <a:t>that it </a:t>
            </a:r>
            <a:r>
              <a:rPr lang="en-US" dirty="0" smtClean="0"/>
              <a:t>has</a:t>
            </a:r>
            <a:r>
              <a:rPr lang="en-US" dirty="0"/>
              <a:t>. </a:t>
            </a:r>
            <a:endParaRPr lang="en-US" dirty="0" smtClean="0"/>
          </a:p>
          <a:p>
            <a:pPr lvl="1"/>
            <a:r>
              <a:rPr lang="en-US" dirty="0" smtClean="0"/>
              <a:t>If </a:t>
            </a:r>
            <a:r>
              <a:rPr lang="en-US" dirty="0"/>
              <a:t>a bull scored </a:t>
            </a:r>
            <a:r>
              <a:rPr lang="en-US" dirty="0" smtClean="0"/>
              <a:t>a “0</a:t>
            </a:r>
            <a:r>
              <a:rPr lang="en-US" dirty="0"/>
              <a:t>” for </a:t>
            </a:r>
            <a:r>
              <a:rPr lang="en-US" dirty="0" smtClean="0"/>
              <a:t>a </a:t>
            </a:r>
            <a:br>
              <a:rPr lang="en-US" dirty="0" smtClean="0"/>
            </a:br>
            <a:r>
              <a:rPr lang="en-US" dirty="0" smtClean="0"/>
              <a:t>certain trait, that particular</a:t>
            </a:r>
            <a:br>
              <a:rPr lang="en-US" dirty="0" smtClean="0"/>
            </a:br>
            <a:r>
              <a:rPr lang="en-US" dirty="0" smtClean="0"/>
              <a:t>bull </a:t>
            </a:r>
            <a:r>
              <a:rPr lang="en-US" dirty="0"/>
              <a:t>would be </a:t>
            </a:r>
            <a:r>
              <a:rPr lang="en-US" dirty="0" smtClean="0"/>
              <a:t>completely </a:t>
            </a:r>
            <a:br>
              <a:rPr lang="en-US" dirty="0" smtClean="0"/>
            </a:br>
            <a:r>
              <a:rPr lang="en-US" dirty="0" smtClean="0"/>
              <a:t>average </a:t>
            </a:r>
            <a:r>
              <a:rPr lang="en-US" dirty="0"/>
              <a:t>for </a:t>
            </a:r>
            <a:r>
              <a:rPr lang="en-US" dirty="0" smtClean="0"/>
              <a:t>its </a:t>
            </a:r>
            <a:r>
              <a:rPr lang="en-US" dirty="0"/>
              <a:t>genetic </a:t>
            </a:r>
            <a:r>
              <a:rPr lang="en-US" dirty="0" smtClean="0"/>
              <a:t/>
            </a:r>
            <a:br>
              <a:rPr lang="en-US" dirty="0" smtClean="0"/>
            </a:br>
            <a:r>
              <a:rPr lang="en-US" dirty="0" smtClean="0"/>
              <a:t>value for that trait. </a:t>
            </a:r>
            <a:endParaRPr lang="en-US" dirty="0"/>
          </a:p>
          <a:p>
            <a:endParaRPr lang="en-US" dirty="0"/>
          </a:p>
        </p:txBody>
      </p:sp>
      <p:sp>
        <p:nvSpPr>
          <p:cNvPr id="4" name="Slide Number Placeholder 3"/>
          <p:cNvSpPr>
            <a:spLocks noGrp="1"/>
          </p:cNvSpPr>
          <p:nvPr>
            <p:ph type="sldNum" sz="quarter" idx="12"/>
          </p:nvPr>
        </p:nvSpPr>
        <p:spPr/>
        <p:txBody>
          <a:bodyPr/>
          <a:lstStyle/>
          <a:p>
            <a:fld id="{543978E2-2F34-4F39-A47B-F735085F9B1D}" type="slidenum">
              <a:rPr lang="en-US" smtClean="0"/>
              <a:pPr/>
              <a:t>14</a:t>
            </a:fld>
            <a:endParaRPr lang="en-US" dirty="0"/>
          </a:p>
        </p:txBody>
      </p:sp>
      <p:pic>
        <p:nvPicPr>
          <p:cNvPr id="6" name="Picture 5"/>
          <p:cNvPicPr>
            <a:picLocks noChangeAspect="1"/>
          </p:cNvPicPr>
          <p:nvPr/>
        </p:nvPicPr>
        <p:blipFill>
          <a:blip r:embed="rId2"/>
          <a:stretch>
            <a:fillRect/>
          </a:stretch>
        </p:blipFill>
        <p:spPr>
          <a:xfrm>
            <a:off x="4081476" y="2500313"/>
            <a:ext cx="4937834" cy="43356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5752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Evaluation</a:t>
            </a:r>
            <a:endParaRPr lang="en-US" dirty="0"/>
          </a:p>
        </p:txBody>
      </p:sp>
      <p:sp>
        <p:nvSpPr>
          <p:cNvPr id="3" name="Content Placeholder 2"/>
          <p:cNvSpPr>
            <a:spLocks noGrp="1"/>
          </p:cNvSpPr>
          <p:nvPr>
            <p:ph idx="1"/>
          </p:nvPr>
        </p:nvSpPr>
        <p:spPr/>
        <p:txBody>
          <a:bodyPr>
            <a:normAutofit fontScale="55000" lnSpcReduction="20000"/>
          </a:bodyPr>
          <a:lstStyle/>
          <a:p>
            <a:r>
              <a:rPr lang="en-US" dirty="0"/>
              <a:t>In order to improve the genetic value of each generation of cows, a farmer has to </a:t>
            </a:r>
            <a:r>
              <a:rPr lang="en-US" dirty="0" smtClean="0"/>
              <a:t>choose </a:t>
            </a:r>
            <a:r>
              <a:rPr lang="en-US" dirty="0"/>
              <a:t>the bulls that score the best for the </a:t>
            </a:r>
            <a:r>
              <a:rPr lang="en-US" dirty="0" smtClean="0"/>
              <a:t>specific traits </a:t>
            </a:r>
            <a:r>
              <a:rPr lang="en-US" dirty="0"/>
              <a:t>that need to be improved in their herd of cows. </a:t>
            </a:r>
          </a:p>
          <a:p>
            <a:pPr lvl="1"/>
            <a:r>
              <a:rPr lang="en-US" dirty="0"/>
              <a:t>This requires the farmer to be skilled in their ability to </a:t>
            </a:r>
            <a:r>
              <a:rPr lang="en-US" u="sng" dirty="0"/>
              <a:t>genetically evaluate</a:t>
            </a:r>
            <a:r>
              <a:rPr lang="en-US" dirty="0"/>
              <a:t> their animals, </a:t>
            </a:r>
            <a:r>
              <a:rPr lang="en-US" dirty="0" smtClean="0"/>
              <a:t>or to </a:t>
            </a:r>
            <a:r>
              <a:rPr lang="en-US" dirty="0"/>
              <a:t>determine </a:t>
            </a:r>
            <a:r>
              <a:rPr lang="en-US" dirty="0" smtClean="0"/>
              <a:t>an </a:t>
            </a:r>
            <a:r>
              <a:rPr lang="en-US" dirty="0"/>
              <a:t>animal’s genetic value. </a:t>
            </a:r>
          </a:p>
          <a:p>
            <a:pPr lvl="1"/>
            <a:r>
              <a:rPr lang="en-US" dirty="0"/>
              <a:t>Genetic evaluation can be performed in multiple ways. </a:t>
            </a:r>
          </a:p>
          <a:p>
            <a:r>
              <a:rPr lang="en-US" dirty="0" smtClean="0"/>
              <a:t>One </a:t>
            </a:r>
            <a:r>
              <a:rPr lang="en-US" dirty="0"/>
              <a:t>of the easiest methods of genetic evaluation is through record keeping. </a:t>
            </a:r>
            <a:endParaRPr lang="en-US" dirty="0" smtClean="0"/>
          </a:p>
          <a:p>
            <a:pPr lvl="1"/>
            <a:r>
              <a:rPr lang="en-US" dirty="0" smtClean="0"/>
              <a:t>Dairy </a:t>
            </a:r>
            <a:r>
              <a:rPr lang="en-US" dirty="0"/>
              <a:t>farmers must keep highly-accurate and detailed records of their animals’ performance on their farm. </a:t>
            </a:r>
            <a:endParaRPr lang="en-US" dirty="0" smtClean="0"/>
          </a:p>
          <a:p>
            <a:pPr lvl="1"/>
            <a:r>
              <a:rPr lang="en-US" dirty="0" smtClean="0"/>
              <a:t>This </a:t>
            </a:r>
            <a:r>
              <a:rPr lang="en-US" dirty="0"/>
              <a:t>includes not just how much milk their </a:t>
            </a:r>
            <a:r>
              <a:rPr lang="en-US" dirty="0" smtClean="0"/>
              <a:t>cows </a:t>
            </a:r>
            <a:r>
              <a:rPr lang="en-US" dirty="0"/>
              <a:t>are producing but also the value of </a:t>
            </a:r>
            <a:r>
              <a:rPr lang="en-US" dirty="0" smtClean="0"/>
              <a:t>their </a:t>
            </a:r>
            <a:r>
              <a:rPr lang="en-US" dirty="0"/>
              <a:t>cows’ milk (based on how much fat </a:t>
            </a:r>
            <a:r>
              <a:rPr lang="en-US" dirty="0" smtClean="0"/>
              <a:t>and </a:t>
            </a:r>
            <a:r>
              <a:rPr lang="en-US" dirty="0"/>
              <a:t>protein is found in the milk), how </a:t>
            </a:r>
            <a:r>
              <a:rPr lang="en-US" dirty="0" smtClean="0"/>
              <a:t>likely </a:t>
            </a:r>
            <a:r>
              <a:rPr lang="en-US" dirty="0" smtClean="0"/>
              <a:t>the </a:t>
            </a:r>
            <a:r>
              <a:rPr lang="en-US" dirty="0" smtClean="0"/>
              <a:t>cow is to have an </a:t>
            </a:r>
            <a:br>
              <a:rPr lang="en-US" dirty="0" smtClean="0"/>
            </a:br>
            <a:r>
              <a:rPr lang="en-US" dirty="0" smtClean="0"/>
              <a:t>infection, and many </a:t>
            </a:r>
            <a:r>
              <a:rPr lang="en-US" dirty="0"/>
              <a:t>other measurements. </a:t>
            </a:r>
            <a:endParaRPr lang="en-US" dirty="0" smtClean="0"/>
          </a:p>
          <a:p>
            <a:pPr lvl="1"/>
            <a:r>
              <a:rPr lang="en-US" dirty="0" smtClean="0"/>
              <a:t>A cow’s likelihood of infection can </a:t>
            </a:r>
            <a:r>
              <a:rPr lang="en-US" dirty="0"/>
              <a:t>be </a:t>
            </a:r>
            <a:r>
              <a:rPr lang="en-US" dirty="0" smtClean="0"/>
              <a:t/>
            </a:r>
            <a:br>
              <a:rPr lang="en-US" dirty="0" smtClean="0"/>
            </a:br>
            <a:r>
              <a:rPr lang="en-US" dirty="0" smtClean="0"/>
              <a:t>determined in part </a:t>
            </a:r>
            <a:r>
              <a:rPr lang="en-US" dirty="0"/>
              <a:t>by the cow’s </a:t>
            </a:r>
            <a:r>
              <a:rPr lang="en-US" u="sng" dirty="0"/>
              <a:t>somatic </a:t>
            </a:r>
            <a:r>
              <a:rPr lang="en-US" u="sng" dirty="0" smtClean="0"/>
              <a:t/>
            </a:r>
            <a:br>
              <a:rPr lang="en-US" u="sng" dirty="0" smtClean="0"/>
            </a:br>
            <a:r>
              <a:rPr lang="en-US" u="sng" dirty="0" smtClean="0"/>
              <a:t>cell </a:t>
            </a:r>
            <a:r>
              <a:rPr lang="en-US" u="sng" dirty="0"/>
              <a:t>count</a:t>
            </a:r>
            <a:r>
              <a:rPr lang="en-US" dirty="0"/>
              <a:t>, or </a:t>
            </a:r>
            <a:r>
              <a:rPr lang="en-US" u="sng" dirty="0"/>
              <a:t>SCC</a:t>
            </a:r>
            <a:r>
              <a:rPr lang="en-US" dirty="0"/>
              <a:t>, </a:t>
            </a:r>
            <a:r>
              <a:rPr lang="en-US" dirty="0" smtClean="0"/>
              <a:t>which measures </a:t>
            </a:r>
            <a:r>
              <a:rPr lang="en-US" dirty="0"/>
              <a:t>how </a:t>
            </a:r>
            <a:r>
              <a:rPr lang="en-US" dirty="0" smtClean="0"/>
              <a:t/>
            </a:r>
            <a:br>
              <a:rPr lang="en-US" dirty="0" smtClean="0"/>
            </a:br>
            <a:r>
              <a:rPr lang="en-US" dirty="0" smtClean="0"/>
              <a:t>many </a:t>
            </a:r>
            <a:r>
              <a:rPr lang="en-US" dirty="0"/>
              <a:t>white blood cells a </a:t>
            </a:r>
            <a:r>
              <a:rPr lang="en-US" dirty="0" smtClean="0"/>
              <a:t>cow </a:t>
            </a:r>
            <a:r>
              <a:rPr lang="en-US" dirty="0"/>
              <a:t>has in </a:t>
            </a:r>
            <a:r>
              <a:rPr lang="en-US" dirty="0" smtClean="0"/>
              <a:t>her milk,</a:t>
            </a:r>
            <a:endParaRPr lang="en-US" dirty="0"/>
          </a:p>
          <a:p>
            <a:endParaRPr lang="en-US" dirty="0"/>
          </a:p>
        </p:txBody>
      </p:sp>
      <p:sp>
        <p:nvSpPr>
          <p:cNvPr id="4" name="Slide Number Placeholder 3"/>
          <p:cNvSpPr>
            <a:spLocks noGrp="1"/>
          </p:cNvSpPr>
          <p:nvPr>
            <p:ph type="sldNum" sz="quarter" idx="12"/>
          </p:nvPr>
        </p:nvSpPr>
        <p:spPr/>
        <p:txBody>
          <a:bodyPr/>
          <a:lstStyle/>
          <a:p>
            <a:fld id="{543978E2-2F34-4F39-A47B-F735085F9B1D}" type="slidenum">
              <a:rPr lang="en-US" smtClean="0"/>
              <a:pPr/>
              <a:t>15</a:t>
            </a:fld>
            <a:endParaRPr lang="en-US" dirty="0"/>
          </a:p>
        </p:txBody>
      </p:sp>
      <p:pic>
        <p:nvPicPr>
          <p:cNvPr id="1026" name="Picture 2" descr="http://www.orchidfarmtech.co.uk/wp-content/uploads/2012/05/Dairy-Animal-Details.jpg"/>
          <p:cNvPicPr>
            <a:picLocks noChangeAspect="1" noChangeArrowheads="1"/>
          </p:cNvPicPr>
          <p:nvPr/>
        </p:nvPicPr>
        <p:blipFill rotWithShape="1">
          <a:blip r:embed="rId2">
            <a:extLst>
              <a:ext uri="{28A0092B-C50C-407E-A947-70E740481C1C}">
                <a14:useLocalDpi xmlns:a14="http://schemas.microsoft.com/office/drawing/2010/main" val="0"/>
              </a:ext>
            </a:extLst>
          </a:blip>
          <a:srcRect r="23306" b="23306"/>
          <a:stretch/>
        </p:blipFill>
        <p:spPr bwMode="auto">
          <a:xfrm>
            <a:off x="5482313" y="4802569"/>
            <a:ext cx="3630995" cy="20373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3611866" y="6642556"/>
            <a:ext cx="1776448"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3"/>
              </a:rPr>
              <a:t>Source: www.orchidfarmtech.co.uk</a:t>
            </a:r>
            <a:endParaRPr lang="en-US" sz="800" i="1" dirty="0"/>
          </a:p>
        </p:txBody>
      </p:sp>
    </p:spTree>
    <p:extLst>
      <p:ext uri="{BB962C8B-B14F-4D97-AF65-F5344CB8AC3E}">
        <p14:creationId xmlns:p14="http://schemas.microsoft.com/office/powerpoint/2010/main" val="3167624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Assessments</a:t>
            </a:r>
            <a:endParaRPr lang="en-US" dirty="0"/>
          </a:p>
        </p:txBody>
      </p:sp>
      <p:sp>
        <p:nvSpPr>
          <p:cNvPr id="3" name="Content Placeholder 2"/>
          <p:cNvSpPr>
            <a:spLocks noGrp="1"/>
          </p:cNvSpPr>
          <p:nvPr>
            <p:ph idx="1"/>
          </p:nvPr>
        </p:nvSpPr>
        <p:spPr/>
        <p:txBody>
          <a:bodyPr>
            <a:normAutofit fontScale="55000" lnSpcReduction="20000"/>
          </a:bodyPr>
          <a:lstStyle/>
          <a:p>
            <a:r>
              <a:rPr lang="en-US" dirty="0"/>
              <a:t>A cow </a:t>
            </a:r>
            <a:r>
              <a:rPr lang="en-US" dirty="0" smtClean="0"/>
              <a:t>can also </a:t>
            </a:r>
            <a:r>
              <a:rPr lang="en-US" dirty="0"/>
              <a:t>be genetically evaluated by visually assessing the </a:t>
            </a:r>
            <a:r>
              <a:rPr lang="en-US" dirty="0" smtClean="0"/>
              <a:t>cow. </a:t>
            </a:r>
            <a:endParaRPr lang="en-US" dirty="0" smtClean="0"/>
          </a:p>
          <a:p>
            <a:pPr lvl="1"/>
            <a:r>
              <a:rPr lang="en-US" dirty="0" smtClean="0"/>
              <a:t>A </a:t>
            </a:r>
            <a:r>
              <a:rPr lang="en-US" dirty="0"/>
              <a:t>genetically-valuable dairy cow has a </a:t>
            </a:r>
            <a:r>
              <a:rPr lang="en-US" u="sng" dirty="0"/>
              <a:t>large, productive udder</a:t>
            </a:r>
            <a:r>
              <a:rPr lang="en-US" dirty="0"/>
              <a:t> that is held high on her body with lots of support. </a:t>
            </a:r>
            <a:endParaRPr lang="en-US" dirty="0" smtClean="0"/>
          </a:p>
          <a:p>
            <a:pPr lvl="1"/>
            <a:r>
              <a:rPr lang="en-US" dirty="0" smtClean="0"/>
              <a:t>To </a:t>
            </a:r>
            <a:r>
              <a:rPr lang="en-US" dirty="0"/>
              <a:t>support her milk production, she needs to have an ability to consume a large amount of food which is evidenced by a </a:t>
            </a:r>
            <a:r>
              <a:rPr lang="en-US" u="sng" dirty="0"/>
              <a:t>deep, wide chest</a:t>
            </a:r>
            <a:r>
              <a:rPr lang="en-US" dirty="0"/>
              <a:t> and </a:t>
            </a:r>
            <a:r>
              <a:rPr lang="en-US" u="sng" dirty="0"/>
              <a:t>long, straight back</a:t>
            </a:r>
            <a:r>
              <a:rPr lang="en-US" dirty="0"/>
              <a:t>. </a:t>
            </a:r>
            <a:endParaRPr lang="en-US" dirty="0" smtClean="0"/>
          </a:p>
          <a:p>
            <a:pPr lvl="1"/>
            <a:r>
              <a:rPr lang="en-US" dirty="0" smtClean="0"/>
              <a:t>A </a:t>
            </a:r>
            <a:r>
              <a:rPr lang="en-US" dirty="0"/>
              <a:t>good dairy cow should also </a:t>
            </a:r>
            <a:r>
              <a:rPr lang="en-US" dirty="0" smtClean="0"/>
              <a:t/>
            </a:r>
            <a:br>
              <a:rPr lang="en-US" dirty="0" smtClean="0"/>
            </a:br>
            <a:r>
              <a:rPr lang="en-US" dirty="0" smtClean="0"/>
              <a:t>be somewhat </a:t>
            </a:r>
            <a:r>
              <a:rPr lang="en-US" u="sng" dirty="0"/>
              <a:t>thin and angular</a:t>
            </a:r>
            <a:r>
              <a:rPr lang="en-US" dirty="0"/>
              <a:t>, </a:t>
            </a:r>
            <a:r>
              <a:rPr lang="en-US" dirty="0" smtClean="0"/>
              <a:t/>
            </a:r>
            <a:br>
              <a:rPr lang="en-US" dirty="0" smtClean="0"/>
            </a:br>
            <a:r>
              <a:rPr lang="en-US" dirty="0" smtClean="0"/>
              <a:t>because </a:t>
            </a:r>
            <a:r>
              <a:rPr lang="en-US" dirty="0"/>
              <a:t>this indicates that the </a:t>
            </a:r>
            <a:r>
              <a:rPr lang="en-US" dirty="0" smtClean="0"/>
              <a:t/>
            </a:r>
            <a:br>
              <a:rPr lang="en-US" dirty="0" smtClean="0"/>
            </a:br>
            <a:r>
              <a:rPr lang="en-US" dirty="0" smtClean="0"/>
              <a:t>energy </a:t>
            </a:r>
            <a:r>
              <a:rPr lang="en-US" dirty="0"/>
              <a:t>she consumes will be </a:t>
            </a:r>
            <a:r>
              <a:rPr lang="en-US" dirty="0" smtClean="0"/>
              <a:t/>
            </a:r>
            <a:br>
              <a:rPr lang="en-US" dirty="0" smtClean="0"/>
            </a:br>
            <a:r>
              <a:rPr lang="en-US" dirty="0" smtClean="0"/>
              <a:t>used to </a:t>
            </a:r>
            <a:r>
              <a:rPr lang="en-US" dirty="0"/>
              <a:t>produce milk and not </a:t>
            </a:r>
            <a:r>
              <a:rPr lang="en-US" dirty="0" smtClean="0"/>
              <a:t/>
            </a:r>
            <a:br>
              <a:rPr lang="en-US" dirty="0" smtClean="0"/>
            </a:br>
            <a:r>
              <a:rPr lang="en-US" dirty="0" smtClean="0"/>
              <a:t>meat (</a:t>
            </a:r>
            <a:r>
              <a:rPr lang="en-US" i="1" dirty="0" smtClean="0"/>
              <a:t>there are different </a:t>
            </a:r>
            <a:br>
              <a:rPr lang="en-US" i="1" dirty="0" smtClean="0"/>
            </a:br>
            <a:r>
              <a:rPr lang="en-US" i="1" dirty="0" smtClean="0"/>
              <a:t>breeds of </a:t>
            </a:r>
            <a:r>
              <a:rPr lang="en-US" i="1" dirty="0"/>
              <a:t>cattle </a:t>
            </a:r>
            <a:r>
              <a:rPr lang="en-US" i="1" dirty="0" smtClean="0"/>
              <a:t>that have been </a:t>
            </a:r>
            <a:br>
              <a:rPr lang="en-US" i="1" dirty="0" smtClean="0"/>
            </a:br>
            <a:r>
              <a:rPr lang="en-US" i="1" dirty="0" smtClean="0"/>
              <a:t>bred to </a:t>
            </a:r>
            <a:r>
              <a:rPr lang="en-US" i="1" dirty="0"/>
              <a:t>produce </a:t>
            </a:r>
            <a:r>
              <a:rPr lang="en-US" i="1" dirty="0" smtClean="0"/>
              <a:t>meat</a:t>
            </a:r>
            <a:r>
              <a:rPr lang="en-US" dirty="0"/>
              <a:t>). </a:t>
            </a:r>
            <a:endParaRPr lang="en-US" dirty="0" smtClean="0"/>
          </a:p>
          <a:p>
            <a:pPr lvl="1"/>
            <a:r>
              <a:rPr lang="en-US" dirty="0" smtClean="0"/>
              <a:t>A </a:t>
            </a:r>
            <a:r>
              <a:rPr lang="en-US" dirty="0" smtClean="0"/>
              <a:t>genetically-</a:t>
            </a:r>
            <a:r>
              <a:rPr lang="en-US" dirty="0" smtClean="0"/>
              <a:t>valuable</a:t>
            </a:r>
            <a:r>
              <a:rPr lang="en-US" dirty="0" smtClean="0"/>
              <a:t> </a:t>
            </a:r>
            <a:r>
              <a:rPr lang="en-US" dirty="0"/>
              <a:t>cow </a:t>
            </a:r>
            <a:r>
              <a:rPr lang="en-US" dirty="0" smtClean="0"/>
              <a:t/>
            </a:r>
            <a:br>
              <a:rPr lang="en-US" dirty="0" smtClean="0"/>
            </a:br>
            <a:r>
              <a:rPr lang="en-US" dirty="0" smtClean="0"/>
              <a:t>should also have </a:t>
            </a:r>
            <a:r>
              <a:rPr lang="en-US" u="sng" dirty="0" smtClean="0"/>
              <a:t>strong </a:t>
            </a:r>
            <a:r>
              <a:rPr lang="en-US" u="sng" dirty="0" smtClean="0"/>
              <a:t>feet </a:t>
            </a:r>
            <a:br>
              <a:rPr lang="en-US" u="sng" dirty="0" smtClean="0"/>
            </a:br>
            <a:r>
              <a:rPr lang="en-US" u="sng" dirty="0" smtClean="0"/>
              <a:t>and legs</a:t>
            </a:r>
            <a:r>
              <a:rPr lang="en-US" dirty="0"/>
              <a:t> </a:t>
            </a:r>
            <a:r>
              <a:rPr lang="en-US" dirty="0" smtClean="0"/>
              <a:t>so that she is able</a:t>
            </a:r>
            <a:br>
              <a:rPr lang="en-US" dirty="0" smtClean="0"/>
            </a:br>
            <a:r>
              <a:rPr lang="en-US" dirty="0" smtClean="0"/>
              <a:t>to move to a milking parlor</a:t>
            </a:r>
            <a:br>
              <a:rPr lang="en-US" dirty="0" smtClean="0"/>
            </a:br>
            <a:r>
              <a:rPr lang="en-US" dirty="0" smtClean="0"/>
              <a:t>multiple times a day with no </a:t>
            </a:r>
            <a:br>
              <a:rPr lang="en-US" dirty="0" smtClean="0"/>
            </a:br>
            <a:r>
              <a:rPr lang="en-US" dirty="0" smtClean="0"/>
              <a:t>difficulty. </a:t>
            </a:r>
            <a:endParaRPr lang="en-US" dirty="0"/>
          </a:p>
          <a:p>
            <a:endParaRPr lang="en-US" b="0" dirty="0"/>
          </a:p>
        </p:txBody>
      </p:sp>
      <p:sp>
        <p:nvSpPr>
          <p:cNvPr id="4" name="Slide Number Placeholder 3"/>
          <p:cNvSpPr>
            <a:spLocks noGrp="1"/>
          </p:cNvSpPr>
          <p:nvPr>
            <p:ph type="sldNum" sz="quarter" idx="12"/>
          </p:nvPr>
        </p:nvSpPr>
        <p:spPr/>
        <p:txBody>
          <a:bodyPr/>
          <a:lstStyle/>
          <a:p>
            <a:fld id="{543978E2-2F34-4F39-A47B-F735085F9B1D}" type="slidenum">
              <a:rPr lang="en-US" smtClean="0"/>
              <a:pPr/>
              <a:t>16</a:t>
            </a:fld>
            <a:endParaRPr lang="en-US" dirty="0"/>
          </a:p>
        </p:txBody>
      </p:sp>
      <p:sp>
        <p:nvSpPr>
          <p:cNvPr id="6" name="Rectangle 5"/>
          <p:cNvSpPr/>
          <p:nvPr/>
        </p:nvSpPr>
        <p:spPr>
          <a:xfrm>
            <a:off x="2861359" y="6654731"/>
            <a:ext cx="1393330"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2"/>
              </a:rPr>
              <a:t>Source: holsteinworld.com</a:t>
            </a:r>
            <a:endParaRPr lang="en-US" sz="800" i="1" dirty="0"/>
          </a:p>
        </p:txBody>
      </p:sp>
      <p:pic>
        <p:nvPicPr>
          <p:cNvPr id="7" name="Picture 6"/>
          <p:cNvPicPr>
            <a:picLocks noChangeAspect="1"/>
          </p:cNvPicPr>
          <p:nvPr/>
        </p:nvPicPr>
        <p:blipFill>
          <a:blip r:embed="rId3"/>
          <a:stretch>
            <a:fillRect/>
          </a:stretch>
        </p:blipFill>
        <p:spPr>
          <a:xfrm>
            <a:off x="4197881" y="2828925"/>
            <a:ext cx="4946119" cy="3933528"/>
          </a:xfrm>
          <a:prstGeom prst="rect">
            <a:avLst/>
          </a:prstGeom>
        </p:spPr>
      </p:pic>
    </p:spTree>
    <p:extLst>
      <p:ext uri="{BB962C8B-B14F-4D97-AF65-F5344CB8AC3E}">
        <p14:creationId xmlns:p14="http://schemas.microsoft.com/office/powerpoint/2010/main" val="3158530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Correlation</a:t>
            </a:r>
            <a:endParaRPr lang="en-US" dirty="0"/>
          </a:p>
        </p:txBody>
      </p:sp>
      <p:sp>
        <p:nvSpPr>
          <p:cNvPr id="3" name="Content Placeholder 2"/>
          <p:cNvSpPr>
            <a:spLocks noGrp="1"/>
          </p:cNvSpPr>
          <p:nvPr>
            <p:ph idx="1"/>
          </p:nvPr>
        </p:nvSpPr>
        <p:spPr/>
        <p:txBody>
          <a:bodyPr>
            <a:normAutofit fontScale="55000" lnSpcReduction="20000"/>
          </a:bodyPr>
          <a:lstStyle/>
          <a:p>
            <a:r>
              <a:rPr lang="en-US" dirty="0"/>
              <a:t>In addition to obvious physical traits such as a large udder and chest and strong feet and legs, a cow can be evaluated for traits that are correlated with high productivity. </a:t>
            </a:r>
            <a:endParaRPr lang="en-US" dirty="0" smtClean="0"/>
          </a:p>
          <a:p>
            <a:pPr lvl="1"/>
            <a:r>
              <a:rPr lang="en-US" u="sng" dirty="0" smtClean="0"/>
              <a:t>Genetic </a:t>
            </a:r>
            <a:r>
              <a:rPr lang="en-US" u="sng" dirty="0"/>
              <a:t>correlation</a:t>
            </a:r>
            <a:r>
              <a:rPr lang="en-US" dirty="0"/>
              <a:t> refers </a:t>
            </a:r>
            <a:r>
              <a:rPr lang="en-US" dirty="0" smtClean="0"/>
              <a:t>to when </a:t>
            </a:r>
            <a:r>
              <a:rPr lang="en-US" dirty="0"/>
              <a:t>the presence of one trait indicates an increased or decreased likelihood of the presence of another </a:t>
            </a:r>
            <a:r>
              <a:rPr lang="en-US" dirty="0" smtClean="0"/>
              <a:t>trait. This </a:t>
            </a:r>
            <a:r>
              <a:rPr lang="en-US" dirty="0"/>
              <a:t>is very similar to </a:t>
            </a:r>
            <a:r>
              <a:rPr lang="en-US" u="sng" dirty="0" smtClean="0"/>
              <a:t>pleiotropy</a:t>
            </a:r>
            <a:r>
              <a:rPr lang="en-US" dirty="0" smtClean="0"/>
              <a:t> (when </a:t>
            </a:r>
            <a:r>
              <a:rPr lang="en-US" dirty="0"/>
              <a:t>one gene can affect multiple unrelated </a:t>
            </a:r>
            <a:r>
              <a:rPr lang="en-US" dirty="0" smtClean="0"/>
              <a:t>traits). </a:t>
            </a:r>
            <a:endParaRPr lang="en-US" dirty="0"/>
          </a:p>
          <a:p>
            <a:r>
              <a:rPr lang="en-US" dirty="0"/>
              <a:t>For example, farmers have known for many years that cows with a ‘dip’ in their forehead tend to produce more valuable milk and are </a:t>
            </a:r>
            <a:r>
              <a:rPr lang="en-US" dirty="0" smtClean="0"/>
              <a:t>seen as more genetically valuable because of this. </a:t>
            </a:r>
          </a:p>
          <a:p>
            <a:pPr lvl="1"/>
            <a:r>
              <a:rPr lang="en-US" dirty="0" smtClean="0"/>
              <a:t>This </a:t>
            </a:r>
            <a:r>
              <a:rPr lang="en-US" dirty="0"/>
              <a:t>would be an example of a </a:t>
            </a:r>
            <a:r>
              <a:rPr lang="en-US" u="sng" dirty="0"/>
              <a:t>positive </a:t>
            </a:r>
            <a:r>
              <a:rPr lang="en-US" u="sng" dirty="0" smtClean="0"/>
              <a:t/>
            </a:r>
            <a:br>
              <a:rPr lang="en-US" u="sng" dirty="0" smtClean="0"/>
            </a:br>
            <a:r>
              <a:rPr lang="en-US" u="sng" dirty="0" smtClean="0"/>
              <a:t>correlation</a:t>
            </a:r>
            <a:r>
              <a:rPr lang="en-US" dirty="0" smtClean="0"/>
              <a:t>, or </a:t>
            </a:r>
            <a:r>
              <a:rPr lang="en-US" dirty="0"/>
              <a:t>when the presence of </a:t>
            </a:r>
            <a:r>
              <a:rPr lang="en-US" dirty="0" smtClean="0"/>
              <a:t/>
            </a:r>
            <a:br>
              <a:rPr lang="en-US" dirty="0" smtClean="0"/>
            </a:br>
            <a:r>
              <a:rPr lang="en-US" dirty="0" smtClean="0"/>
              <a:t>one </a:t>
            </a:r>
            <a:r>
              <a:rPr lang="en-US" dirty="0"/>
              <a:t>trait indicates an increased </a:t>
            </a:r>
            <a:r>
              <a:rPr lang="en-US" dirty="0" smtClean="0"/>
              <a:t/>
            </a:r>
            <a:br>
              <a:rPr lang="en-US" dirty="0" smtClean="0"/>
            </a:br>
            <a:r>
              <a:rPr lang="en-US" dirty="0" smtClean="0"/>
              <a:t>likelihood </a:t>
            </a:r>
            <a:r>
              <a:rPr lang="en-US" dirty="0"/>
              <a:t>of the presence of another </a:t>
            </a:r>
            <a:r>
              <a:rPr lang="en-US" dirty="0" smtClean="0"/>
              <a:t/>
            </a:r>
            <a:br>
              <a:rPr lang="en-US" dirty="0" smtClean="0"/>
            </a:br>
            <a:r>
              <a:rPr lang="en-US" dirty="0" smtClean="0"/>
              <a:t>trait. </a:t>
            </a:r>
          </a:p>
          <a:p>
            <a:pPr lvl="1"/>
            <a:r>
              <a:rPr lang="en-US" dirty="0" smtClean="0"/>
              <a:t>The </a:t>
            </a:r>
            <a:r>
              <a:rPr lang="en-US" dirty="0"/>
              <a:t>dip in the forehead itself does not </a:t>
            </a:r>
            <a:r>
              <a:rPr lang="en-US" dirty="0" smtClean="0"/>
              <a:t/>
            </a:r>
            <a:br>
              <a:rPr lang="en-US" dirty="0" smtClean="0"/>
            </a:br>
            <a:r>
              <a:rPr lang="en-US" i="1" dirty="0" smtClean="0"/>
              <a:t>directly</a:t>
            </a:r>
            <a:r>
              <a:rPr lang="en-US" dirty="0" smtClean="0"/>
              <a:t> improve </a:t>
            </a:r>
            <a:r>
              <a:rPr lang="en-US" dirty="0"/>
              <a:t>the milk production but </a:t>
            </a:r>
            <a:r>
              <a:rPr lang="en-US" dirty="0" smtClean="0"/>
              <a:t/>
            </a:r>
            <a:br>
              <a:rPr lang="en-US" dirty="0" smtClean="0"/>
            </a:br>
            <a:r>
              <a:rPr lang="en-US" dirty="0" smtClean="0"/>
              <a:t>it does indicate </a:t>
            </a:r>
            <a:r>
              <a:rPr lang="en-US" dirty="0"/>
              <a:t>that the cow has a higher </a:t>
            </a:r>
            <a:r>
              <a:rPr lang="en-US" dirty="0" smtClean="0"/>
              <a:t/>
            </a:r>
            <a:br>
              <a:rPr lang="en-US" dirty="0" smtClean="0"/>
            </a:br>
            <a:r>
              <a:rPr lang="en-US" dirty="0" smtClean="0"/>
              <a:t>likelihood </a:t>
            </a:r>
            <a:r>
              <a:rPr lang="en-US" dirty="0"/>
              <a:t>of producing more valuable </a:t>
            </a:r>
            <a:r>
              <a:rPr lang="en-US" dirty="0" smtClean="0"/>
              <a:t/>
            </a:r>
            <a:br>
              <a:rPr lang="en-US" dirty="0" smtClean="0"/>
            </a:br>
            <a:r>
              <a:rPr lang="en-US" dirty="0" smtClean="0"/>
              <a:t>milk</a:t>
            </a:r>
            <a:r>
              <a:rPr lang="en-US" dirty="0"/>
              <a:t>. </a:t>
            </a:r>
            <a:endParaRPr lang="en-US" dirty="0" smtClean="0"/>
          </a:p>
          <a:p>
            <a:endParaRPr lang="en-US" dirty="0"/>
          </a:p>
        </p:txBody>
      </p:sp>
      <p:sp>
        <p:nvSpPr>
          <p:cNvPr id="4" name="Slide Number Placeholder 3"/>
          <p:cNvSpPr>
            <a:spLocks noGrp="1"/>
          </p:cNvSpPr>
          <p:nvPr>
            <p:ph type="sldNum" sz="quarter" idx="12"/>
          </p:nvPr>
        </p:nvSpPr>
        <p:spPr/>
        <p:txBody>
          <a:bodyPr/>
          <a:lstStyle/>
          <a:p>
            <a:fld id="{543978E2-2F34-4F39-A47B-F735085F9B1D}" type="slidenum">
              <a:rPr lang="en-US" smtClean="0"/>
              <a:pPr/>
              <a:t>17</a:t>
            </a:fld>
            <a:endParaRPr lang="en-US" dirty="0"/>
          </a:p>
        </p:txBody>
      </p:sp>
      <p:pic>
        <p:nvPicPr>
          <p:cNvPr id="6" name="Picture 5"/>
          <p:cNvPicPr>
            <a:picLocks noChangeAspect="1"/>
          </p:cNvPicPr>
          <p:nvPr/>
        </p:nvPicPr>
        <p:blipFill>
          <a:blip r:embed="rId2"/>
          <a:stretch>
            <a:fillRect/>
          </a:stretch>
        </p:blipFill>
        <p:spPr>
          <a:xfrm>
            <a:off x="5585547" y="3497384"/>
            <a:ext cx="3448050" cy="3228975"/>
          </a:xfrm>
          <a:prstGeom prst="rect">
            <a:avLst/>
          </a:prstGeom>
          <a:ln>
            <a:noFill/>
          </a:ln>
          <a:effectLst>
            <a:outerShdw blurRad="190500" algn="tl" rotWithShape="0">
              <a:srgbClr val="000000">
                <a:alpha val="70000"/>
              </a:srgbClr>
            </a:outerShdw>
          </a:effectLst>
        </p:spPr>
      </p:pic>
      <p:sp>
        <p:nvSpPr>
          <p:cNvPr id="7" name="Rectangle 6"/>
          <p:cNvSpPr/>
          <p:nvPr/>
        </p:nvSpPr>
        <p:spPr>
          <a:xfrm>
            <a:off x="7075841" y="6697783"/>
            <a:ext cx="1654620"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prepare-and-protect.net</a:t>
            </a:r>
            <a:endParaRPr lang="en-US" sz="800" i="1" dirty="0"/>
          </a:p>
        </p:txBody>
      </p:sp>
    </p:spTree>
    <p:extLst>
      <p:ext uri="{BB962C8B-B14F-4D97-AF65-F5344CB8AC3E}">
        <p14:creationId xmlns:p14="http://schemas.microsoft.com/office/powerpoint/2010/main" val="2574815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Correlation</a:t>
            </a:r>
            <a:endParaRPr lang="en-US" dirty="0"/>
          </a:p>
        </p:txBody>
      </p:sp>
      <p:sp>
        <p:nvSpPr>
          <p:cNvPr id="3" name="Content Placeholder 2"/>
          <p:cNvSpPr>
            <a:spLocks noGrp="1"/>
          </p:cNvSpPr>
          <p:nvPr>
            <p:ph idx="1"/>
          </p:nvPr>
        </p:nvSpPr>
        <p:spPr>
          <a:xfrm>
            <a:off x="192881" y="1114045"/>
            <a:ext cx="5574873" cy="5563846"/>
          </a:xfrm>
        </p:spPr>
        <p:txBody>
          <a:bodyPr>
            <a:normAutofit fontScale="70000" lnSpcReduction="20000"/>
          </a:bodyPr>
          <a:lstStyle/>
          <a:p>
            <a:r>
              <a:rPr lang="en-US" dirty="0"/>
              <a:t>On the other hand, a lot of extra loose skin on a cow’s neck has a </a:t>
            </a:r>
            <a:r>
              <a:rPr lang="en-US" u="sng" dirty="0"/>
              <a:t>negative correlation</a:t>
            </a:r>
            <a:r>
              <a:rPr lang="en-US" dirty="0"/>
              <a:t> with high milk </a:t>
            </a:r>
            <a:r>
              <a:rPr lang="en-US" dirty="0" smtClean="0"/>
              <a:t>productivity.</a:t>
            </a:r>
          </a:p>
          <a:p>
            <a:pPr lvl="1"/>
            <a:r>
              <a:rPr lang="en-US" u="sng" dirty="0" smtClean="0"/>
              <a:t>Negative </a:t>
            </a:r>
            <a:r>
              <a:rPr lang="en-US" u="sng" dirty="0"/>
              <a:t>correlation</a:t>
            </a:r>
            <a:r>
              <a:rPr lang="en-US" dirty="0"/>
              <a:t> is when the presence of one trait indicates a decreased likelihood of the presence of another </a:t>
            </a:r>
            <a:r>
              <a:rPr lang="en-US" dirty="0" smtClean="0"/>
              <a:t>trait</a:t>
            </a:r>
            <a:r>
              <a:rPr lang="en-US" dirty="0"/>
              <a:t>.</a:t>
            </a:r>
            <a:r>
              <a:rPr lang="en-US" dirty="0" smtClean="0"/>
              <a:t> </a:t>
            </a:r>
            <a:endParaRPr lang="en-US" dirty="0"/>
          </a:p>
          <a:p>
            <a:pPr lvl="1"/>
            <a:r>
              <a:rPr lang="en-US" dirty="0" smtClean="0"/>
              <a:t>A </a:t>
            </a:r>
            <a:r>
              <a:rPr lang="en-US" dirty="0" smtClean="0"/>
              <a:t>dairy cow </a:t>
            </a:r>
            <a:r>
              <a:rPr lang="en-US" dirty="0"/>
              <a:t>that has a lot of loose skin on her neck is less likely to produce a high volume of quality milk than a cow that has an angular neck with </a:t>
            </a:r>
            <a:r>
              <a:rPr lang="en-US" dirty="0" smtClean="0"/>
              <a:t>tighter </a:t>
            </a:r>
            <a:r>
              <a:rPr lang="en-US" dirty="0"/>
              <a:t>skin</a:t>
            </a:r>
            <a:r>
              <a:rPr lang="en-US" dirty="0" smtClean="0"/>
              <a:t>.</a:t>
            </a:r>
          </a:p>
          <a:p>
            <a:pPr lvl="1"/>
            <a:r>
              <a:rPr lang="en-US" dirty="0" smtClean="0"/>
              <a:t>For this reason, a </a:t>
            </a:r>
            <a:r>
              <a:rPr lang="en-US" dirty="0" smtClean="0"/>
              <a:t>dairy cow </a:t>
            </a:r>
            <a:r>
              <a:rPr lang="en-US" dirty="0" smtClean="0"/>
              <a:t>with very little excess skin on her neck has more potential genetic value. </a:t>
            </a:r>
            <a:endParaRPr lang="en-US" dirty="0"/>
          </a:p>
          <a:p>
            <a:endParaRPr lang="en-US" dirty="0"/>
          </a:p>
        </p:txBody>
      </p:sp>
      <p:sp>
        <p:nvSpPr>
          <p:cNvPr id="4" name="Slide Number Placeholder 3"/>
          <p:cNvSpPr>
            <a:spLocks noGrp="1"/>
          </p:cNvSpPr>
          <p:nvPr>
            <p:ph type="sldNum" sz="quarter" idx="12"/>
          </p:nvPr>
        </p:nvSpPr>
        <p:spPr/>
        <p:txBody>
          <a:bodyPr/>
          <a:lstStyle/>
          <a:p>
            <a:fld id="{543978E2-2F34-4F39-A47B-F735085F9B1D}" type="slidenum">
              <a:rPr lang="en-US" smtClean="0"/>
              <a:pPr/>
              <a:t>18</a:t>
            </a:fld>
            <a:endParaRPr lang="en-US" dirty="0"/>
          </a:p>
        </p:txBody>
      </p:sp>
      <p:sp>
        <p:nvSpPr>
          <p:cNvPr id="7" name="Rectangle 6"/>
          <p:cNvSpPr/>
          <p:nvPr/>
        </p:nvSpPr>
        <p:spPr>
          <a:xfrm rot="16200000">
            <a:off x="8128818" y="3966326"/>
            <a:ext cx="1814920" cy="215444"/>
          </a:xfrm>
          <a:prstGeom prst="rect">
            <a:avLst/>
          </a:prstGeom>
        </p:spPr>
        <p:txBody>
          <a:bodyPr wrap="none">
            <a:spAutoFit/>
          </a:bodyPr>
          <a:lstStyle/>
          <a:p>
            <a:r>
              <a:rPr lang="en-US" sz="800" b="0" i="1" u="sng" dirty="0" smtClean="0">
                <a:solidFill>
                  <a:srgbClr val="D6D6D6"/>
                </a:solidFill>
                <a:effectLst/>
                <a:latin typeface="arial" panose="020B0604020202020204" pitchFamily="34" charset="0"/>
                <a:hlinkClick r:id="rId2"/>
              </a:rPr>
              <a:t>Source: www.harmonyhillcattle.com</a:t>
            </a:r>
            <a:endParaRPr lang="en-US" sz="800" i="1" dirty="0"/>
          </a:p>
        </p:txBody>
      </p:sp>
      <p:sp>
        <p:nvSpPr>
          <p:cNvPr id="9" name="Rectangle 8"/>
          <p:cNvSpPr/>
          <p:nvPr/>
        </p:nvSpPr>
        <p:spPr>
          <a:xfrm rot="16200000">
            <a:off x="8339613" y="1756265"/>
            <a:ext cx="1393330"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holsteinworld.com</a:t>
            </a:r>
            <a:endParaRPr lang="en-US" sz="800" i="1" dirty="0"/>
          </a:p>
        </p:txBody>
      </p:sp>
      <p:pic>
        <p:nvPicPr>
          <p:cNvPr id="8" name="Picture 7"/>
          <p:cNvPicPr>
            <a:picLocks noChangeAspect="1"/>
          </p:cNvPicPr>
          <p:nvPr/>
        </p:nvPicPr>
        <p:blipFill>
          <a:blip r:embed="rId4"/>
          <a:stretch>
            <a:fillRect/>
          </a:stretch>
        </p:blipFill>
        <p:spPr>
          <a:xfrm>
            <a:off x="6115050" y="996524"/>
            <a:ext cx="2743008" cy="57769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70155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Evaluation</a:t>
            </a:r>
            <a:endParaRPr lang="en-US" dirty="0"/>
          </a:p>
        </p:txBody>
      </p:sp>
      <p:sp>
        <p:nvSpPr>
          <p:cNvPr id="3" name="Content Placeholder 2"/>
          <p:cNvSpPr>
            <a:spLocks noGrp="1"/>
          </p:cNvSpPr>
          <p:nvPr>
            <p:ph idx="1"/>
          </p:nvPr>
        </p:nvSpPr>
        <p:spPr>
          <a:xfrm>
            <a:off x="182881" y="1114045"/>
            <a:ext cx="5875019" cy="5563846"/>
          </a:xfrm>
        </p:spPr>
        <p:txBody>
          <a:bodyPr>
            <a:normAutofit fontScale="55000" lnSpcReduction="20000"/>
          </a:bodyPr>
          <a:lstStyle/>
          <a:p>
            <a:r>
              <a:rPr lang="en-US" dirty="0"/>
              <a:t>A </a:t>
            </a:r>
            <a:r>
              <a:rPr lang="en-US" dirty="0" smtClean="0"/>
              <a:t>more rigorous visual </a:t>
            </a:r>
            <a:r>
              <a:rPr lang="en-US" dirty="0"/>
              <a:t>assessment of a </a:t>
            </a:r>
            <a:r>
              <a:rPr lang="en-US" dirty="0" smtClean="0"/>
              <a:t>dairy </a:t>
            </a:r>
            <a:r>
              <a:rPr lang="en-US" dirty="0" smtClean="0"/>
              <a:t>cow’s </a:t>
            </a:r>
            <a:r>
              <a:rPr lang="en-US" dirty="0" smtClean="0"/>
              <a:t>genetic value </a:t>
            </a:r>
            <a:r>
              <a:rPr lang="en-US" dirty="0" smtClean="0"/>
              <a:t>that uses a defined measurements </a:t>
            </a:r>
            <a:r>
              <a:rPr lang="en-US" dirty="0" smtClean="0"/>
              <a:t>is </a:t>
            </a:r>
            <a:r>
              <a:rPr lang="en-US" dirty="0"/>
              <a:t>called a </a:t>
            </a:r>
            <a:r>
              <a:rPr lang="en-US" u="sng" dirty="0"/>
              <a:t>linear evaluation</a:t>
            </a:r>
            <a:r>
              <a:rPr lang="en-US" dirty="0"/>
              <a:t>. </a:t>
            </a:r>
            <a:endParaRPr lang="en-US" dirty="0" smtClean="0"/>
          </a:p>
          <a:p>
            <a:pPr lvl="1"/>
            <a:r>
              <a:rPr lang="en-US" dirty="0" smtClean="0"/>
              <a:t>This </a:t>
            </a:r>
            <a:r>
              <a:rPr lang="en-US" dirty="0"/>
              <a:t>is a standardized way to evaluate the genetic value of a </a:t>
            </a:r>
            <a:r>
              <a:rPr lang="en-US" dirty="0" smtClean="0"/>
              <a:t>cow </a:t>
            </a:r>
            <a:r>
              <a:rPr lang="en-US" dirty="0"/>
              <a:t>based on 18 different physical </a:t>
            </a:r>
            <a:r>
              <a:rPr lang="en-US" dirty="0" smtClean="0"/>
              <a:t>traits</a:t>
            </a:r>
            <a:r>
              <a:rPr lang="en-US" dirty="0"/>
              <a:t> </a:t>
            </a:r>
            <a:r>
              <a:rPr lang="en-US" dirty="0" smtClean="0"/>
              <a:t>that are measured to create a score based on </a:t>
            </a:r>
            <a:r>
              <a:rPr lang="en-US" dirty="0" smtClean="0"/>
              <a:t>a </a:t>
            </a:r>
            <a:r>
              <a:rPr lang="en-US" dirty="0"/>
              <a:t>50 </a:t>
            </a:r>
            <a:r>
              <a:rPr lang="en-US"/>
              <a:t>point </a:t>
            </a:r>
            <a:r>
              <a:rPr lang="en-US" smtClean="0"/>
              <a:t>scale. </a:t>
            </a:r>
            <a:endParaRPr lang="en-US" dirty="0" smtClean="0"/>
          </a:p>
          <a:p>
            <a:r>
              <a:rPr lang="en-US" dirty="0" smtClean="0"/>
              <a:t>Of </a:t>
            </a:r>
            <a:r>
              <a:rPr lang="en-US" dirty="0"/>
              <a:t>this final </a:t>
            </a:r>
            <a:r>
              <a:rPr lang="en-US" dirty="0" smtClean="0"/>
              <a:t>score…</a:t>
            </a:r>
          </a:p>
          <a:p>
            <a:pPr lvl="1"/>
            <a:r>
              <a:rPr lang="en-US" dirty="0" smtClean="0"/>
              <a:t>40</a:t>
            </a:r>
            <a:r>
              <a:rPr lang="en-US" dirty="0"/>
              <a:t>% is determined by the </a:t>
            </a:r>
            <a:r>
              <a:rPr lang="en-US" dirty="0" smtClean="0"/>
              <a:t>physical </a:t>
            </a:r>
            <a:r>
              <a:rPr lang="en-US" dirty="0"/>
              <a:t>appearance </a:t>
            </a:r>
            <a:r>
              <a:rPr lang="en-US" dirty="0" smtClean="0"/>
              <a:t>of </a:t>
            </a:r>
            <a:r>
              <a:rPr lang="en-US" dirty="0"/>
              <a:t>the </a:t>
            </a:r>
            <a:r>
              <a:rPr lang="en-US" dirty="0" smtClean="0"/>
              <a:t>cow’s udder.</a:t>
            </a:r>
          </a:p>
          <a:p>
            <a:pPr lvl="1"/>
            <a:r>
              <a:rPr lang="en-US" dirty="0" smtClean="0"/>
              <a:t>25</a:t>
            </a:r>
            <a:r>
              <a:rPr lang="en-US" dirty="0"/>
              <a:t>% is determined by the </a:t>
            </a:r>
            <a:r>
              <a:rPr lang="en-US" dirty="0" smtClean="0"/>
              <a:t>cow’s </a:t>
            </a:r>
            <a:r>
              <a:rPr lang="en-US" dirty="0"/>
              <a:t>“dairy strength” </a:t>
            </a:r>
            <a:r>
              <a:rPr lang="en-US" dirty="0" smtClean="0"/>
              <a:t>(</a:t>
            </a:r>
            <a:r>
              <a:rPr lang="en-US" dirty="0"/>
              <a:t>mostly this refers to the </a:t>
            </a:r>
            <a:r>
              <a:rPr lang="en-US" dirty="0" smtClean="0"/>
              <a:t>size </a:t>
            </a:r>
            <a:r>
              <a:rPr lang="en-US" dirty="0"/>
              <a:t>of their chest and </a:t>
            </a:r>
            <a:r>
              <a:rPr lang="en-US" dirty="0" smtClean="0"/>
              <a:t>the ability </a:t>
            </a:r>
            <a:r>
              <a:rPr lang="en-US" dirty="0"/>
              <a:t>of their body to </a:t>
            </a:r>
            <a:r>
              <a:rPr lang="en-US" dirty="0" smtClean="0"/>
              <a:t>support </a:t>
            </a:r>
            <a:r>
              <a:rPr lang="en-US" dirty="0"/>
              <a:t>milk </a:t>
            </a:r>
            <a:r>
              <a:rPr lang="en-US" dirty="0" smtClean="0"/>
              <a:t>production).</a:t>
            </a:r>
          </a:p>
          <a:p>
            <a:pPr lvl="1"/>
            <a:r>
              <a:rPr lang="en-US" dirty="0" smtClean="0"/>
              <a:t>20</a:t>
            </a:r>
            <a:r>
              <a:rPr lang="en-US" dirty="0"/>
              <a:t>% is determined by the </a:t>
            </a:r>
            <a:r>
              <a:rPr lang="en-US" dirty="0" smtClean="0"/>
              <a:t>physical </a:t>
            </a:r>
            <a:r>
              <a:rPr lang="en-US" dirty="0"/>
              <a:t>strength of </a:t>
            </a:r>
            <a:r>
              <a:rPr lang="en-US" dirty="0" smtClean="0"/>
              <a:t>their feet </a:t>
            </a:r>
            <a:r>
              <a:rPr lang="en-US" dirty="0"/>
              <a:t>and </a:t>
            </a:r>
            <a:r>
              <a:rPr lang="en-US" dirty="0" smtClean="0"/>
              <a:t>legs.</a:t>
            </a:r>
          </a:p>
          <a:p>
            <a:pPr lvl="1"/>
            <a:r>
              <a:rPr lang="en-US" dirty="0" smtClean="0"/>
              <a:t>The </a:t>
            </a:r>
            <a:r>
              <a:rPr lang="en-US" dirty="0"/>
              <a:t>remainder is determined </a:t>
            </a:r>
            <a:r>
              <a:rPr lang="en-US" dirty="0" smtClean="0"/>
              <a:t>by </a:t>
            </a:r>
            <a:r>
              <a:rPr lang="en-US" dirty="0"/>
              <a:t>appearance </a:t>
            </a:r>
            <a:r>
              <a:rPr lang="en-US" dirty="0" smtClean="0"/>
              <a:t>of </a:t>
            </a:r>
            <a:r>
              <a:rPr lang="en-US" dirty="0"/>
              <a:t>the cow’s </a:t>
            </a:r>
            <a:r>
              <a:rPr lang="en-US" dirty="0" smtClean="0"/>
              <a:t>frame </a:t>
            </a:r>
            <a:r>
              <a:rPr lang="en-US" dirty="0"/>
              <a:t>(or skeleton) and it’s </a:t>
            </a:r>
            <a:r>
              <a:rPr lang="en-US" dirty="0" smtClean="0"/>
              <a:t>ability to </a:t>
            </a:r>
            <a:r>
              <a:rPr lang="en-US" dirty="0"/>
              <a:t>support the cow. </a:t>
            </a:r>
          </a:p>
          <a:p>
            <a:endParaRPr lang="en-US" dirty="0"/>
          </a:p>
        </p:txBody>
      </p:sp>
      <p:sp>
        <p:nvSpPr>
          <p:cNvPr id="4" name="Slide Number Placeholder 3"/>
          <p:cNvSpPr>
            <a:spLocks noGrp="1"/>
          </p:cNvSpPr>
          <p:nvPr>
            <p:ph type="sldNum" sz="quarter" idx="12"/>
          </p:nvPr>
        </p:nvSpPr>
        <p:spPr/>
        <p:txBody>
          <a:bodyPr/>
          <a:lstStyle/>
          <a:p>
            <a:fld id="{543978E2-2F34-4F39-A47B-F735085F9B1D}" type="slidenum">
              <a:rPr lang="en-US" smtClean="0"/>
              <a:pPr/>
              <a:t>19</a:t>
            </a:fld>
            <a:endParaRPr lang="en-US" dirty="0"/>
          </a:p>
        </p:txBody>
      </p:sp>
      <p:sp>
        <p:nvSpPr>
          <p:cNvPr id="6" name="Rectangle 5"/>
          <p:cNvSpPr/>
          <p:nvPr/>
        </p:nvSpPr>
        <p:spPr>
          <a:xfrm>
            <a:off x="7486650" y="6642556"/>
            <a:ext cx="1824990" cy="215444"/>
          </a:xfrm>
          <a:prstGeom prst="rect">
            <a:avLst/>
          </a:prstGeom>
        </p:spPr>
        <p:txBody>
          <a:bodyPr wrap="square">
            <a:spAutoFit/>
          </a:bodyPr>
          <a:lstStyle/>
          <a:p>
            <a:r>
              <a:rPr lang="en-US" sz="800" i="1" dirty="0" smtClean="0"/>
              <a:t>Source: </a:t>
            </a:r>
            <a:r>
              <a:rPr lang="en-US" sz="800" dirty="0" smtClean="0">
                <a:hlinkClick r:id="rId2"/>
              </a:rPr>
              <a:t>www.yourarticlelibrary.com</a:t>
            </a:r>
            <a:endParaRPr lang="en-US" sz="800" i="1" dirty="0"/>
          </a:p>
        </p:txBody>
      </p:sp>
      <p:pic>
        <p:nvPicPr>
          <p:cNvPr id="1026" name="Picture 2" descr="http://cdn.yourarticlelibrary.com/wp-content/uploads/2014/04/clip_image005_thumb50.jpg"/>
          <p:cNvPicPr>
            <a:picLocks noChangeAspect="1" noChangeArrowheads="1"/>
          </p:cNvPicPr>
          <p:nvPr/>
        </p:nvPicPr>
        <p:blipFill rotWithShape="1">
          <a:blip r:embed="rId3">
            <a:extLst>
              <a:ext uri="{28A0092B-C50C-407E-A947-70E740481C1C}">
                <a14:useLocalDpi xmlns:a14="http://schemas.microsoft.com/office/drawing/2010/main" val="0"/>
              </a:ext>
            </a:extLst>
          </a:blip>
          <a:srcRect t="15043" r="44559"/>
          <a:stretch/>
        </p:blipFill>
        <p:spPr bwMode="auto">
          <a:xfrm>
            <a:off x="6057900" y="1014413"/>
            <a:ext cx="3073400" cy="572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17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6372557" y="2994286"/>
            <a:ext cx="1601777" cy="1655922"/>
          </a:xfrm>
          <a:prstGeom prst="rect">
            <a:avLst/>
          </a:prstGeom>
        </p:spPr>
      </p:pic>
      <p:sp>
        <p:nvSpPr>
          <p:cNvPr id="2" name="Title 1"/>
          <p:cNvSpPr>
            <a:spLocks noGrp="1"/>
          </p:cNvSpPr>
          <p:nvPr>
            <p:ph type="title"/>
          </p:nvPr>
        </p:nvSpPr>
        <p:spPr/>
        <p:txBody>
          <a:bodyPr/>
          <a:lstStyle/>
          <a:p>
            <a:r>
              <a:rPr lang="en-US" dirty="0" smtClean="0"/>
              <a:t>Domestication &amp; Artificial Selection</a:t>
            </a:r>
            <a:endParaRPr lang="en-US" dirty="0"/>
          </a:p>
        </p:txBody>
      </p:sp>
      <p:sp>
        <p:nvSpPr>
          <p:cNvPr id="3" name="Content Placeholder 2"/>
          <p:cNvSpPr>
            <a:spLocks noGrp="1"/>
          </p:cNvSpPr>
          <p:nvPr>
            <p:ph idx="1"/>
          </p:nvPr>
        </p:nvSpPr>
        <p:spPr/>
        <p:txBody>
          <a:bodyPr>
            <a:normAutofit fontScale="55000" lnSpcReduction="20000"/>
          </a:bodyPr>
          <a:lstStyle/>
          <a:p>
            <a:r>
              <a:rPr lang="en-US" u="sng" dirty="0"/>
              <a:t>Artificial selection</a:t>
            </a:r>
            <a:r>
              <a:rPr lang="en-US" dirty="0"/>
              <a:t> is the process in which organisms are selected for genetic traits that benefit human needs. </a:t>
            </a:r>
            <a:endParaRPr lang="en-US" dirty="0" smtClean="0"/>
          </a:p>
          <a:p>
            <a:pPr lvl="1"/>
            <a:r>
              <a:rPr lang="en-US" dirty="0" smtClean="0"/>
              <a:t>All </a:t>
            </a:r>
            <a:r>
              <a:rPr lang="en-US" dirty="0"/>
              <a:t>organisms undergo genetic change at different rates due to random mutations, natural selection, random drift, migration, and artificial selection. </a:t>
            </a:r>
            <a:endParaRPr lang="en-US" dirty="0" smtClean="0"/>
          </a:p>
          <a:p>
            <a:pPr lvl="1"/>
            <a:r>
              <a:rPr lang="en-US" dirty="0" smtClean="0"/>
              <a:t>When </a:t>
            </a:r>
            <a:r>
              <a:rPr lang="en-US" dirty="0"/>
              <a:t>humans select an organism for beneficial genetic changes to the extent that the organism becomes physiologically different, this is known as </a:t>
            </a:r>
            <a:r>
              <a:rPr lang="en-US" u="sng" dirty="0"/>
              <a:t>domestication</a:t>
            </a:r>
            <a:r>
              <a:rPr lang="en-US" dirty="0"/>
              <a:t>. </a:t>
            </a:r>
            <a:endParaRPr lang="en-US" dirty="0" smtClean="0"/>
          </a:p>
          <a:p>
            <a:r>
              <a:rPr lang="en-US" dirty="0"/>
              <a:t>For example, most domesticated dogs look quite </a:t>
            </a:r>
            <a:r>
              <a:rPr lang="en-US" dirty="0" smtClean="0"/>
              <a:t/>
            </a:r>
            <a:br>
              <a:rPr lang="en-US" dirty="0" smtClean="0"/>
            </a:br>
            <a:r>
              <a:rPr lang="en-US" dirty="0" smtClean="0"/>
              <a:t>different </a:t>
            </a:r>
            <a:r>
              <a:rPr lang="en-US" dirty="0"/>
              <a:t>from their wolf ancestors due to </a:t>
            </a:r>
            <a:r>
              <a:rPr lang="en-US" dirty="0" smtClean="0"/>
              <a:t/>
            </a:r>
            <a:br>
              <a:rPr lang="en-US" dirty="0" smtClean="0"/>
            </a:br>
            <a:r>
              <a:rPr lang="en-US" dirty="0" smtClean="0"/>
              <a:t>thousands </a:t>
            </a:r>
            <a:r>
              <a:rPr lang="en-US" dirty="0"/>
              <a:t>of years of artificial selection. </a:t>
            </a:r>
            <a:r>
              <a:rPr lang="en-US" dirty="0" smtClean="0"/>
              <a:t> </a:t>
            </a:r>
            <a:r>
              <a:rPr lang="en-US" dirty="0" smtClean="0">
                <a:sym typeface="Wingdings" panose="05000000000000000000" pitchFamily="2" charset="2"/>
              </a:rPr>
              <a:t></a:t>
            </a:r>
            <a:endParaRPr lang="en-US" dirty="0" smtClean="0"/>
          </a:p>
          <a:p>
            <a:pPr lvl="1"/>
            <a:r>
              <a:rPr lang="en-US" dirty="0" smtClean="0"/>
              <a:t>Modern </a:t>
            </a:r>
            <a:r>
              <a:rPr lang="en-US" dirty="0"/>
              <a:t>stalks of corn look completely different from </a:t>
            </a:r>
            <a:r>
              <a:rPr lang="en-US" dirty="0" smtClean="0"/>
              <a:t/>
            </a:r>
            <a:br>
              <a:rPr lang="en-US" dirty="0" smtClean="0"/>
            </a:br>
            <a:r>
              <a:rPr lang="en-US" dirty="0" smtClean="0"/>
              <a:t>the teosinte </a:t>
            </a:r>
            <a:r>
              <a:rPr lang="en-US" dirty="0"/>
              <a:t>that it originated from </a:t>
            </a:r>
            <a:r>
              <a:rPr lang="en-US" dirty="0" smtClean="0"/>
              <a:t>before </a:t>
            </a:r>
            <a:br>
              <a:rPr lang="en-US" dirty="0" smtClean="0"/>
            </a:br>
            <a:r>
              <a:rPr lang="en-US" dirty="0" smtClean="0"/>
              <a:t>it was domesticated. </a:t>
            </a:r>
            <a:r>
              <a:rPr lang="en-US" dirty="0" smtClean="0">
                <a:sym typeface="Wingdings" panose="05000000000000000000" pitchFamily="2" charset="2"/>
              </a:rPr>
              <a:t> </a:t>
            </a:r>
            <a:endParaRPr lang="en-US" dirty="0" smtClean="0"/>
          </a:p>
          <a:p>
            <a:pPr lvl="1"/>
            <a:r>
              <a:rPr lang="en-US" dirty="0" smtClean="0"/>
              <a:t>The </a:t>
            </a:r>
            <a:r>
              <a:rPr lang="en-US" dirty="0"/>
              <a:t>docile, productive cattle of today were </a:t>
            </a:r>
            <a:r>
              <a:rPr lang="en-US" dirty="0" smtClean="0"/>
              <a:t>selected </a:t>
            </a:r>
            <a:br>
              <a:rPr lang="en-US" dirty="0" smtClean="0"/>
            </a:br>
            <a:r>
              <a:rPr lang="en-US" dirty="0" smtClean="0"/>
              <a:t>from </a:t>
            </a:r>
            <a:r>
              <a:rPr lang="en-US" dirty="0"/>
              <a:t>the ferocious and dangerous </a:t>
            </a:r>
            <a:r>
              <a:rPr lang="en-US" dirty="0" err="1" smtClean="0"/>
              <a:t>Auroch</a:t>
            </a:r>
            <a:r>
              <a:rPr lang="en-US" dirty="0" smtClean="0"/>
              <a:t>. </a:t>
            </a:r>
            <a:r>
              <a:rPr lang="en-US" dirty="0" smtClean="0">
                <a:latin typeface="Calibri" panose="020F0502020204030204" pitchFamily="34" charset="0"/>
              </a:rPr>
              <a:t>↘</a:t>
            </a:r>
            <a:endParaRPr lang="en-US" dirty="0" smtClean="0"/>
          </a:p>
          <a:p>
            <a:pPr lvl="1"/>
            <a:r>
              <a:rPr lang="en-US" dirty="0" smtClean="0"/>
              <a:t>Even </a:t>
            </a:r>
            <a:r>
              <a:rPr lang="en-US" dirty="0"/>
              <a:t>the yeast (</a:t>
            </a:r>
            <a:r>
              <a:rPr lang="en-US" i="1" dirty="0"/>
              <a:t>Saccharomyces cerevisiae</a:t>
            </a:r>
            <a:r>
              <a:rPr lang="en-US" dirty="0"/>
              <a:t>) that is used </a:t>
            </a:r>
            <a:r>
              <a:rPr lang="en-US" dirty="0" smtClean="0"/>
              <a:t/>
            </a:r>
            <a:br>
              <a:rPr lang="en-US" dirty="0" smtClean="0"/>
            </a:br>
            <a:r>
              <a:rPr lang="en-US" dirty="0" smtClean="0"/>
              <a:t>today </a:t>
            </a:r>
            <a:r>
              <a:rPr lang="en-US" dirty="0"/>
              <a:t>to make bread, wine, and beer was artificially </a:t>
            </a:r>
            <a:r>
              <a:rPr lang="en-US" dirty="0" smtClean="0"/>
              <a:t/>
            </a:r>
            <a:br>
              <a:rPr lang="en-US" dirty="0" smtClean="0"/>
            </a:br>
            <a:r>
              <a:rPr lang="en-US" dirty="0" smtClean="0"/>
              <a:t>selected </a:t>
            </a:r>
            <a:r>
              <a:rPr lang="en-US" dirty="0"/>
              <a:t>over thousands of years to provide the </a:t>
            </a:r>
            <a:r>
              <a:rPr lang="en-US" dirty="0" smtClean="0"/>
              <a:t>	</a:t>
            </a:r>
            <a:br>
              <a:rPr lang="en-US" dirty="0" smtClean="0"/>
            </a:br>
            <a:r>
              <a:rPr lang="en-US" dirty="0" smtClean="0"/>
              <a:t>benefits </a:t>
            </a:r>
            <a:r>
              <a:rPr lang="en-US" dirty="0"/>
              <a:t>that it </a:t>
            </a:r>
            <a:r>
              <a:rPr lang="en-US" dirty="0" smtClean="0"/>
              <a:t>does today. </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543978E2-2F34-4F39-A47B-F735085F9B1D}" type="slidenum">
              <a:rPr lang="en-US" smtClean="0"/>
              <a:pPr/>
              <a:t>2</a:t>
            </a:fld>
            <a:endParaRPr lang="en-US" dirty="0"/>
          </a:p>
        </p:txBody>
      </p:sp>
      <p:sp>
        <p:nvSpPr>
          <p:cNvPr id="5" name="Rectangle 4"/>
          <p:cNvSpPr/>
          <p:nvPr/>
        </p:nvSpPr>
        <p:spPr>
          <a:xfrm rot="16200000">
            <a:off x="8339237" y="4919125"/>
            <a:ext cx="1361270"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teosinte.wisc.edu</a:t>
            </a:r>
            <a:endParaRPr lang="en-US" sz="800" i="1" dirty="0"/>
          </a:p>
        </p:txBody>
      </p:sp>
      <p:sp>
        <p:nvSpPr>
          <p:cNvPr id="7" name="Rectangle 6"/>
          <p:cNvSpPr/>
          <p:nvPr/>
        </p:nvSpPr>
        <p:spPr>
          <a:xfrm>
            <a:off x="7470144" y="6628308"/>
            <a:ext cx="1673856"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4"/>
              </a:rPr>
              <a:t>Source: www.cambridgeblog.org</a:t>
            </a:r>
            <a:endParaRPr lang="en-US" sz="800" i="1" dirty="0"/>
          </a:p>
        </p:txBody>
      </p:sp>
      <p:pic>
        <p:nvPicPr>
          <p:cNvPr id="8" name="Picture 7"/>
          <p:cNvPicPr>
            <a:picLocks noChangeAspect="1"/>
          </p:cNvPicPr>
          <p:nvPr/>
        </p:nvPicPr>
        <p:blipFill>
          <a:blip r:embed="rId5">
            <a:clrChange>
              <a:clrFrom>
                <a:srgbClr val="FFFFFF"/>
              </a:clrFrom>
              <a:clrTo>
                <a:srgbClr val="FFFFFF">
                  <a:alpha val="0"/>
                </a:srgbClr>
              </a:clrTo>
            </a:clrChange>
          </a:blip>
          <a:stretch>
            <a:fillRect/>
          </a:stretch>
        </p:blipFill>
        <p:spPr>
          <a:xfrm>
            <a:off x="5951007" y="5678755"/>
            <a:ext cx="3133725" cy="1057275"/>
          </a:xfrm>
          <a:prstGeom prst="rect">
            <a:avLst/>
          </a:prstGeom>
        </p:spPr>
      </p:pic>
      <p:pic>
        <p:nvPicPr>
          <p:cNvPr id="9" name="Picture 8"/>
          <p:cNvPicPr>
            <a:picLocks noChangeAspect="1"/>
          </p:cNvPicPr>
          <p:nvPr/>
        </p:nvPicPr>
        <p:blipFill>
          <a:blip r:embed="rId6">
            <a:clrChange>
              <a:clrFrom>
                <a:srgbClr val="FFFFFF"/>
              </a:clrFrom>
              <a:clrTo>
                <a:srgbClr val="FFFFFF">
                  <a:alpha val="0"/>
                </a:srgbClr>
              </a:clrTo>
            </a:clrChange>
          </a:blip>
          <a:stretch>
            <a:fillRect/>
          </a:stretch>
        </p:blipFill>
        <p:spPr>
          <a:xfrm>
            <a:off x="7614410" y="3980407"/>
            <a:ext cx="1328540" cy="1823795"/>
          </a:xfrm>
          <a:prstGeom prst="rect">
            <a:avLst/>
          </a:prstGeom>
          <a:ln>
            <a:noFill/>
          </a:ln>
          <a:effectLst>
            <a:outerShdw blurRad="190500" algn="tl" rotWithShape="0">
              <a:srgbClr val="000000">
                <a:alpha val="70000"/>
              </a:srgbClr>
            </a:outerShdw>
          </a:effectLst>
        </p:spPr>
      </p:pic>
      <p:sp>
        <p:nvSpPr>
          <p:cNvPr id="11" name="Rectangle 10"/>
          <p:cNvSpPr/>
          <p:nvPr/>
        </p:nvSpPr>
        <p:spPr>
          <a:xfrm rot="16200000">
            <a:off x="8359513" y="3103917"/>
            <a:ext cx="1319592"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7"/>
              </a:rPr>
              <a:t>Source: retrieverman.net</a:t>
            </a:r>
            <a:endParaRPr lang="en-US" sz="800" i="1" dirty="0"/>
          </a:p>
        </p:txBody>
      </p:sp>
    </p:spTree>
    <p:extLst>
      <p:ext uri="{BB962C8B-B14F-4D97-AF65-F5344CB8AC3E}">
        <p14:creationId xmlns:p14="http://schemas.microsoft.com/office/powerpoint/2010/main" val="2221978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GEnomics</a:t>
            </a:r>
            <a:endParaRPr lang="en-US" dirty="0"/>
          </a:p>
        </p:txBody>
      </p:sp>
      <p:sp>
        <p:nvSpPr>
          <p:cNvPr id="3" name="Content Placeholder 2"/>
          <p:cNvSpPr>
            <a:spLocks noGrp="1"/>
          </p:cNvSpPr>
          <p:nvPr>
            <p:ph idx="1"/>
          </p:nvPr>
        </p:nvSpPr>
        <p:spPr/>
        <p:txBody>
          <a:bodyPr>
            <a:normAutofit fontScale="55000" lnSpcReduction="20000"/>
          </a:bodyPr>
          <a:lstStyle/>
          <a:p>
            <a:r>
              <a:rPr lang="en-US" dirty="0"/>
              <a:t>A cow’s genetic value can also be determined by genomics. </a:t>
            </a:r>
            <a:endParaRPr lang="en-US" dirty="0" smtClean="0"/>
          </a:p>
          <a:p>
            <a:pPr lvl="1"/>
            <a:r>
              <a:rPr lang="en-US" u="sng" dirty="0" smtClean="0"/>
              <a:t>Genomics</a:t>
            </a:r>
            <a:r>
              <a:rPr lang="en-US" dirty="0" smtClean="0"/>
              <a:t> </a:t>
            </a:r>
            <a:r>
              <a:rPr lang="en-US" dirty="0"/>
              <a:t>is the sequencing of </a:t>
            </a:r>
            <a:r>
              <a:rPr lang="en-US" dirty="0" smtClean="0"/>
              <a:t>some or all </a:t>
            </a:r>
            <a:r>
              <a:rPr lang="en-US" dirty="0"/>
              <a:t>of the bases in </a:t>
            </a:r>
            <a:r>
              <a:rPr lang="en-US" dirty="0" smtClean="0"/>
              <a:t>the DNA of an </a:t>
            </a:r>
            <a:r>
              <a:rPr lang="en-US" dirty="0"/>
              <a:t>organism’s </a:t>
            </a:r>
            <a:r>
              <a:rPr lang="en-US" dirty="0" smtClean="0"/>
              <a:t>genome.</a:t>
            </a:r>
          </a:p>
          <a:p>
            <a:pPr lvl="1"/>
            <a:r>
              <a:rPr lang="en-US" dirty="0" smtClean="0"/>
              <a:t>The </a:t>
            </a:r>
            <a:r>
              <a:rPr lang="en-US" u="sng" dirty="0" smtClean="0"/>
              <a:t>genome</a:t>
            </a:r>
            <a:r>
              <a:rPr lang="en-US" dirty="0" smtClean="0"/>
              <a:t> is all of </a:t>
            </a:r>
            <a:r>
              <a:rPr lang="en-US" dirty="0"/>
              <a:t>the </a:t>
            </a:r>
            <a:r>
              <a:rPr lang="en-US" dirty="0" smtClean="0"/>
              <a:t>genetic </a:t>
            </a:r>
            <a:r>
              <a:rPr lang="en-US" dirty="0"/>
              <a:t>material present in </a:t>
            </a:r>
            <a:r>
              <a:rPr lang="en-US" dirty="0" smtClean="0"/>
              <a:t>the </a:t>
            </a:r>
            <a:r>
              <a:rPr lang="en-US" dirty="0"/>
              <a:t>cell </a:t>
            </a:r>
            <a:r>
              <a:rPr lang="en-US" dirty="0" smtClean="0"/>
              <a:t>of an </a:t>
            </a:r>
            <a:r>
              <a:rPr lang="en-US" dirty="0"/>
              <a:t>organism</a:t>
            </a:r>
            <a:r>
              <a:rPr lang="en-US" dirty="0" smtClean="0"/>
              <a:t>. </a:t>
            </a:r>
            <a:endParaRPr lang="en-US" dirty="0" smtClean="0"/>
          </a:p>
          <a:p>
            <a:r>
              <a:rPr lang="en-US" dirty="0" smtClean="0"/>
              <a:t>Genomic </a:t>
            </a:r>
            <a:r>
              <a:rPr lang="en-US" dirty="0"/>
              <a:t>testing allows a farmer to more-precisely determine the genetic value of their animals by </a:t>
            </a:r>
            <a:r>
              <a:rPr lang="en-US" dirty="0" smtClean="0"/>
              <a:t>enabling them to directly read </a:t>
            </a:r>
            <a:r>
              <a:rPr lang="en-US" dirty="0"/>
              <a:t>the DNA that codes for the proteins that are responsible for productive traits. </a:t>
            </a:r>
            <a:endParaRPr lang="en-US" dirty="0" smtClean="0"/>
          </a:p>
          <a:p>
            <a:pPr lvl="1"/>
            <a:r>
              <a:rPr lang="en-US" dirty="0" smtClean="0"/>
              <a:t>The </a:t>
            </a:r>
            <a:r>
              <a:rPr lang="en-US" dirty="0"/>
              <a:t>25,000 genes </a:t>
            </a:r>
            <a:r>
              <a:rPr lang="en-US" dirty="0" smtClean="0"/>
              <a:t>that </a:t>
            </a:r>
            <a:r>
              <a:rPr lang="en-US" dirty="0"/>
              <a:t>comprise the genome of the cow were sequenced in 2004 (shortly after the Human Genome Project was completed), and now each cow on farm can have its </a:t>
            </a:r>
            <a:r>
              <a:rPr lang="en-US" dirty="0" smtClean="0"/>
              <a:t>DNA </a:t>
            </a:r>
            <a:r>
              <a:rPr lang="en-US" dirty="0"/>
              <a:t>sequenced for </a:t>
            </a:r>
            <a:r>
              <a:rPr lang="en-US" dirty="0" smtClean="0"/>
              <a:t>as little as </a:t>
            </a:r>
            <a:r>
              <a:rPr lang="en-US" dirty="0"/>
              <a:t>$30 </a:t>
            </a:r>
            <a:r>
              <a:rPr lang="en-US" dirty="0" smtClean="0"/>
              <a:t>an animal. </a:t>
            </a:r>
          </a:p>
          <a:p>
            <a:r>
              <a:rPr lang="en-US" dirty="0" smtClean="0"/>
              <a:t>In </a:t>
            </a:r>
            <a:r>
              <a:rPr lang="en-US" dirty="0"/>
              <a:t>2015, the DNA of over a million dairy cows </a:t>
            </a:r>
            <a:r>
              <a:rPr lang="en-US" dirty="0" smtClean="0"/>
              <a:t/>
            </a:r>
            <a:br>
              <a:rPr lang="en-US" dirty="0" smtClean="0"/>
            </a:br>
            <a:r>
              <a:rPr lang="en-US" dirty="0" smtClean="0"/>
              <a:t>had </a:t>
            </a:r>
            <a:r>
              <a:rPr lang="en-US" dirty="0"/>
              <a:t>been sequenced. </a:t>
            </a:r>
            <a:endParaRPr lang="en-US" dirty="0" smtClean="0"/>
          </a:p>
          <a:p>
            <a:pPr lvl="1"/>
            <a:r>
              <a:rPr lang="en-US" dirty="0" smtClean="0"/>
              <a:t>In </a:t>
            </a:r>
            <a:r>
              <a:rPr lang="en-US" dirty="0"/>
              <a:t>the US, 94% of bulls used for artificial insemination </a:t>
            </a:r>
            <a:r>
              <a:rPr lang="en-US" dirty="0" smtClean="0"/>
              <a:t/>
            </a:r>
            <a:br>
              <a:rPr lang="en-US" dirty="0" smtClean="0"/>
            </a:br>
            <a:r>
              <a:rPr lang="en-US" dirty="0" smtClean="0"/>
              <a:t>have </a:t>
            </a:r>
            <a:r>
              <a:rPr lang="en-US" dirty="0"/>
              <a:t>had their DNA sequenced. </a:t>
            </a:r>
          </a:p>
          <a:p>
            <a:endParaRPr lang="en-US" dirty="0"/>
          </a:p>
        </p:txBody>
      </p:sp>
      <p:sp>
        <p:nvSpPr>
          <p:cNvPr id="4" name="Slide Number Placeholder 3"/>
          <p:cNvSpPr>
            <a:spLocks noGrp="1"/>
          </p:cNvSpPr>
          <p:nvPr>
            <p:ph type="sldNum" sz="quarter" idx="12"/>
          </p:nvPr>
        </p:nvSpPr>
        <p:spPr/>
        <p:txBody>
          <a:bodyPr/>
          <a:lstStyle/>
          <a:p>
            <a:fld id="{543978E2-2F34-4F39-A47B-F735085F9B1D}" type="slidenum">
              <a:rPr lang="en-US" smtClean="0"/>
              <a:pPr/>
              <a:t>20</a:t>
            </a:fld>
            <a:endParaRPr lang="en-US" dirty="0"/>
          </a:p>
        </p:txBody>
      </p:sp>
      <p:sp>
        <p:nvSpPr>
          <p:cNvPr id="6" name="Rectangle 5"/>
          <p:cNvSpPr/>
          <p:nvPr/>
        </p:nvSpPr>
        <p:spPr>
          <a:xfrm>
            <a:off x="7239702" y="6551253"/>
            <a:ext cx="1713931" cy="215444"/>
          </a:xfrm>
          <a:prstGeom prst="rect">
            <a:avLst/>
          </a:prstGeom>
        </p:spPr>
        <p:txBody>
          <a:bodyPr wrap="none">
            <a:spAutoFit/>
          </a:bodyPr>
          <a:lstStyle/>
          <a:p>
            <a:r>
              <a:rPr lang="en-US" sz="800" i="1" dirty="0" smtClean="0">
                <a:solidFill>
                  <a:srgbClr val="7D7D7D"/>
                </a:solidFill>
                <a:latin typeface="arial" panose="020B0604020202020204" pitchFamily="34" charset="0"/>
                <a:hlinkClick r:id="rId2"/>
              </a:rPr>
              <a:t>Source: www.deepgenomics.com</a:t>
            </a:r>
            <a:endParaRPr lang="en-US" sz="800" i="1" dirty="0"/>
          </a:p>
        </p:txBody>
      </p:sp>
      <p:pic>
        <p:nvPicPr>
          <p:cNvPr id="7" name="Picture 6"/>
          <p:cNvPicPr>
            <a:picLocks noChangeAspect="1"/>
          </p:cNvPicPr>
          <p:nvPr/>
        </p:nvPicPr>
        <p:blipFill>
          <a:blip r:embed="rId3"/>
          <a:stretch>
            <a:fillRect/>
          </a:stretch>
        </p:blipFill>
        <p:spPr>
          <a:xfrm>
            <a:off x="6592919" y="4449960"/>
            <a:ext cx="2408040" cy="2408040"/>
          </a:xfrm>
          <a:prstGeom prst="rect">
            <a:avLst/>
          </a:prstGeom>
        </p:spPr>
      </p:pic>
    </p:spTree>
    <p:extLst>
      <p:ext uri="{BB962C8B-B14F-4D97-AF65-F5344CB8AC3E}">
        <p14:creationId xmlns:p14="http://schemas.microsoft.com/office/powerpoint/2010/main" val="86881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SNP</a:t>
            </a:r>
            <a:r>
              <a:rPr lang="en-US" cap="none" dirty="0" smtClean="0"/>
              <a:t>s</a:t>
            </a:r>
            <a:endParaRPr lang="en-US" dirty="0"/>
          </a:p>
        </p:txBody>
      </p:sp>
      <p:sp>
        <p:nvSpPr>
          <p:cNvPr id="3" name="Content Placeholder 2"/>
          <p:cNvSpPr>
            <a:spLocks noGrp="1"/>
          </p:cNvSpPr>
          <p:nvPr>
            <p:ph idx="1"/>
          </p:nvPr>
        </p:nvSpPr>
        <p:spPr>
          <a:xfrm>
            <a:off x="192881" y="1114044"/>
            <a:ext cx="8826428" cy="5743956"/>
          </a:xfrm>
        </p:spPr>
        <p:txBody>
          <a:bodyPr>
            <a:normAutofit fontScale="55000" lnSpcReduction="20000"/>
          </a:bodyPr>
          <a:lstStyle/>
          <a:p>
            <a:r>
              <a:rPr lang="en-US" dirty="0"/>
              <a:t>A cow’s genome is analyzed by looking for </a:t>
            </a:r>
            <a:r>
              <a:rPr lang="en-US" u="sng" dirty="0"/>
              <a:t>single nucleotide polymorphisms</a:t>
            </a:r>
            <a:r>
              <a:rPr lang="en-US" dirty="0"/>
              <a:t>, or </a:t>
            </a:r>
            <a:r>
              <a:rPr lang="en-US" u="sng" dirty="0"/>
              <a:t>SNPs</a:t>
            </a:r>
            <a:r>
              <a:rPr lang="en-US" dirty="0"/>
              <a:t> (pronounced “snips”). </a:t>
            </a:r>
            <a:endParaRPr lang="en-US" dirty="0" smtClean="0"/>
          </a:p>
          <a:p>
            <a:pPr lvl="1"/>
            <a:r>
              <a:rPr lang="en-US" dirty="0" smtClean="0"/>
              <a:t>A </a:t>
            </a:r>
            <a:r>
              <a:rPr lang="en-US" u="sng" dirty="0"/>
              <a:t>SNP</a:t>
            </a:r>
            <a:r>
              <a:rPr lang="en-US" dirty="0"/>
              <a:t> simply refers to the small changes that exist between different genes for the same trait. </a:t>
            </a:r>
            <a:endParaRPr lang="en-US" dirty="0" smtClean="0"/>
          </a:p>
          <a:p>
            <a:pPr lvl="1"/>
            <a:r>
              <a:rPr lang="en-US" dirty="0" smtClean="0"/>
              <a:t>Usually </a:t>
            </a:r>
            <a:r>
              <a:rPr lang="en-US" dirty="0"/>
              <a:t>a </a:t>
            </a:r>
            <a:r>
              <a:rPr lang="en-US" u="sng" dirty="0"/>
              <a:t>SNP</a:t>
            </a:r>
            <a:r>
              <a:rPr lang="en-US" dirty="0"/>
              <a:t> is just a base that was substituted for a different base to create a different protein for the same trait (e.g. a substitution of just one base in the gene for brown eyes </a:t>
            </a:r>
            <a:r>
              <a:rPr lang="en-US" dirty="0" smtClean="0"/>
              <a:t>can result </a:t>
            </a:r>
            <a:r>
              <a:rPr lang="en-US" dirty="0"/>
              <a:t>in a gene that codes for blue </a:t>
            </a:r>
            <a:r>
              <a:rPr lang="en-US" dirty="0" smtClean="0"/>
              <a:t>eyes instead). </a:t>
            </a:r>
            <a:endParaRPr lang="en-US" dirty="0" smtClean="0"/>
          </a:p>
          <a:p>
            <a:pPr lvl="1"/>
            <a:r>
              <a:rPr lang="en-US" dirty="0" smtClean="0"/>
              <a:t>By </a:t>
            </a:r>
            <a:r>
              <a:rPr lang="en-US" dirty="0"/>
              <a:t>knowing which SNPs correlate to productive traits, a cow can have its DNA sequenced to determine </a:t>
            </a:r>
            <a:r>
              <a:rPr lang="en-US" dirty="0" smtClean="0"/>
              <a:t>which particular SNPs </a:t>
            </a:r>
            <a:r>
              <a:rPr lang="en-US" dirty="0"/>
              <a:t>it has as a way to determine its overall genetic value. </a:t>
            </a:r>
            <a:endParaRPr lang="en-US" dirty="0" smtClean="0"/>
          </a:p>
          <a:p>
            <a:r>
              <a:rPr lang="en-US" dirty="0" smtClean="0"/>
              <a:t>To perform a genomic </a:t>
            </a:r>
            <a:br>
              <a:rPr lang="en-US" dirty="0" smtClean="0"/>
            </a:br>
            <a:r>
              <a:rPr lang="en-US" dirty="0" smtClean="0"/>
              <a:t>assessment of a cow, </a:t>
            </a:r>
            <a:br>
              <a:rPr lang="en-US" dirty="0" smtClean="0"/>
            </a:br>
            <a:r>
              <a:rPr lang="en-US" dirty="0" smtClean="0"/>
              <a:t>a farmer needs to </a:t>
            </a:r>
            <a:br>
              <a:rPr lang="en-US" dirty="0" smtClean="0"/>
            </a:br>
            <a:r>
              <a:rPr lang="en-US" dirty="0" smtClean="0"/>
              <a:t>submit a hair or blood</a:t>
            </a:r>
            <a:br>
              <a:rPr lang="en-US" dirty="0" smtClean="0"/>
            </a:br>
            <a:r>
              <a:rPr lang="en-US" dirty="0" smtClean="0"/>
              <a:t>sample for sequencing.</a:t>
            </a:r>
          </a:p>
          <a:p>
            <a:pPr lvl="1"/>
            <a:r>
              <a:rPr lang="en-US" dirty="0" smtClean="0"/>
              <a:t>While some farms may </a:t>
            </a:r>
            <a:br>
              <a:rPr lang="en-US" dirty="0" smtClean="0"/>
            </a:br>
            <a:r>
              <a:rPr lang="en-US" dirty="0" smtClean="0"/>
              <a:t>test all of their animals,</a:t>
            </a:r>
            <a:br>
              <a:rPr lang="en-US" dirty="0" smtClean="0"/>
            </a:br>
            <a:r>
              <a:rPr lang="en-US" dirty="0" smtClean="0"/>
              <a:t>other may choose to test</a:t>
            </a:r>
            <a:br>
              <a:rPr lang="en-US" dirty="0" smtClean="0"/>
            </a:br>
            <a:r>
              <a:rPr lang="en-US" dirty="0" smtClean="0"/>
              <a:t>only their best </a:t>
            </a:r>
            <a:r>
              <a:rPr lang="en-US" dirty="0" smtClean="0"/>
              <a:t>animals to</a:t>
            </a:r>
            <a:br>
              <a:rPr lang="en-US" dirty="0" smtClean="0"/>
            </a:br>
            <a:r>
              <a:rPr lang="en-US" dirty="0" smtClean="0"/>
              <a:t>reduce costs.</a:t>
            </a:r>
            <a:endParaRPr lang="en-US" dirty="0" smtClean="0"/>
          </a:p>
          <a:p>
            <a:pPr lvl="1"/>
            <a:endParaRPr lang="en-US" dirty="0"/>
          </a:p>
          <a:p>
            <a:endParaRPr lang="en-US" dirty="0"/>
          </a:p>
        </p:txBody>
      </p:sp>
      <p:sp>
        <p:nvSpPr>
          <p:cNvPr id="4" name="Slide Number Placeholder 3"/>
          <p:cNvSpPr>
            <a:spLocks noGrp="1"/>
          </p:cNvSpPr>
          <p:nvPr>
            <p:ph type="sldNum" sz="quarter" idx="12"/>
          </p:nvPr>
        </p:nvSpPr>
        <p:spPr/>
        <p:txBody>
          <a:bodyPr/>
          <a:lstStyle/>
          <a:p>
            <a:fld id="{543978E2-2F34-4F39-A47B-F735085F9B1D}" type="slidenum">
              <a:rPr lang="en-US" smtClean="0"/>
              <a:pPr/>
              <a:t>21</a:t>
            </a:fld>
            <a:endParaRPr lang="en-US" dirty="0"/>
          </a:p>
        </p:txBody>
      </p:sp>
      <p:sp>
        <p:nvSpPr>
          <p:cNvPr id="7" name="Rectangle 6"/>
          <p:cNvSpPr/>
          <p:nvPr/>
        </p:nvSpPr>
        <p:spPr>
          <a:xfrm>
            <a:off x="3387739" y="6642556"/>
            <a:ext cx="1098378"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2"/>
              </a:rPr>
              <a:t>Source: biogeniq.ca</a:t>
            </a:r>
            <a:endParaRPr lang="en-US" sz="800" i="1" dirty="0"/>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3367091" y="3814764"/>
            <a:ext cx="5847756" cy="2986088"/>
          </a:xfrm>
          <a:prstGeom prst="rect">
            <a:avLst/>
          </a:prstGeom>
        </p:spPr>
      </p:pic>
    </p:spTree>
    <p:extLst>
      <p:ext uri="{BB962C8B-B14F-4D97-AF65-F5344CB8AC3E}">
        <p14:creationId xmlns:p14="http://schemas.microsoft.com/office/powerpoint/2010/main" val="4266523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Pyrosequencing</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Genomics can be very useful for helping a farmer to make informed breeding decisions. </a:t>
            </a:r>
          </a:p>
          <a:p>
            <a:pPr lvl="1"/>
            <a:r>
              <a:rPr lang="en-US" dirty="0" smtClean="0"/>
              <a:t>After reviewing a cow’s genomic results and sire summary, a farmer can better determine which particular bull would be the most valuable for mating in a way that is more accurate than can be provided by analyzing just its PTAs.  </a:t>
            </a:r>
          </a:p>
          <a:p>
            <a:r>
              <a:rPr lang="en-US" dirty="0" smtClean="0"/>
              <a:t>Genomic information can also assist with the management decisions of a cow. </a:t>
            </a:r>
          </a:p>
          <a:p>
            <a:pPr lvl="1"/>
            <a:r>
              <a:rPr lang="en-US" dirty="0" smtClean="0"/>
              <a:t>For example if a genomic test reveals that a cow is likely to have high somatic cell counts (SCC), this would indicate she is more likely to have an infections in her udder and that she should be watched more closely for signs of infection.</a:t>
            </a:r>
          </a:p>
          <a:p>
            <a:pPr lvl="1"/>
            <a:r>
              <a:rPr lang="en-US" dirty="0" smtClean="0"/>
              <a:t>Genomic testing might also reveal more effective options for feeding cattle so that they can produce milk or meat more efficiently. </a:t>
            </a:r>
          </a:p>
          <a:p>
            <a:r>
              <a:rPr lang="en-US" dirty="0" smtClean="0"/>
              <a:t>The </a:t>
            </a:r>
            <a:r>
              <a:rPr lang="en-US" dirty="0"/>
              <a:t>process of genomic evaluation of cattle is complicated by the fact that most traits in dairy cattle are </a:t>
            </a:r>
            <a:r>
              <a:rPr lang="en-US" u="sng" dirty="0"/>
              <a:t>polygenetic</a:t>
            </a:r>
            <a:r>
              <a:rPr lang="en-US" dirty="0"/>
              <a:t>. </a:t>
            </a:r>
            <a:endParaRPr lang="en-US" dirty="0" smtClean="0"/>
          </a:p>
          <a:p>
            <a:pPr lvl="1"/>
            <a:r>
              <a:rPr lang="en-US" dirty="0" smtClean="0"/>
              <a:t>Polygenetic </a:t>
            </a:r>
            <a:r>
              <a:rPr lang="en-US" dirty="0"/>
              <a:t>means that </a:t>
            </a:r>
            <a:r>
              <a:rPr lang="en-US" dirty="0" smtClean="0"/>
              <a:t>a trait is </a:t>
            </a:r>
            <a:r>
              <a:rPr lang="en-US" dirty="0"/>
              <a:t>controlled by more than one gene. </a:t>
            </a:r>
            <a:endParaRPr lang="en-US" dirty="0" smtClean="0"/>
          </a:p>
          <a:p>
            <a:pPr lvl="1"/>
            <a:r>
              <a:rPr lang="en-US" dirty="0" smtClean="0"/>
              <a:t>This means that while a farmer could choose to only have </a:t>
            </a:r>
            <a:r>
              <a:rPr lang="en-US" dirty="0" smtClean="0"/>
              <a:t>a few thousand </a:t>
            </a:r>
            <a:r>
              <a:rPr lang="en-US" dirty="0" smtClean="0"/>
              <a:t>SNPs analyzed, more-accurate information will be obtained by using more-expensive tests that analyze 50,000 SNPs or more. </a:t>
            </a:r>
          </a:p>
          <a:p>
            <a:endParaRPr lang="en-US" dirty="0"/>
          </a:p>
        </p:txBody>
      </p:sp>
      <p:sp>
        <p:nvSpPr>
          <p:cNvPr id="4" name="Slide Number Placeholder 3"/>
          <p:cNvSpPr>
            <a:spLocks noGrp="1"/>
          </p:cNvSpPr>
          <p:nvPr>
            <p:ph type="sldNum" sz="quarter" idx="12"/>
          </p:nvPr>
        </p:nvSpPr>
        <p:spPr/>
        <p:txBody>
          <a:bodyPr/>
          <a:lstStyle/>
          <a:p>
            <a:fld id="{543978E2-2F34-4F39-A47B-F735085F9B1D}" type="slidenum">
              <a:rPr lang="en-US" smtClean="0"/>
              <a:pPr/>
              <a:t>22</a:t>
            </a:fld>
            <a:endParaRPr lang="en-US" dirty="0"/>
          </a:p>
        </p:txBody>
      </p:sp>
    </p:spTree>
    <p:extLst>
      <p:ext uri="{BB962C8B-B14F-4D97-AF65-F5344CB8AC3E}">
        <p14:creationId xmlns:p14="http://schemas.microsoft.com/office/powerpoint/2010/main" val="3983011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Heritability</a:t>
            </a:r>
            <a:endParaRPr lang="en-US" dirty="0"/>
          </a:p>
        </p:txBody>
      </p:sp>
      <p:sp>
        <p:nvSpPr>
          <p:cNvPr id="3" name="Content Placeholder 2"/>
          <p:cNvSpPr>
            <a:spLocks noGrp="1"/>
          </p:cNvSpPr>
          <p:nvPr>
            <p:ph idx="1"/>
          </p:nvPr>
        </p:nvSpPr>
        <p:spPr>
          <a:xfrm>
            <a:off x="192881" y="1114045"/>
            <a:ext cx="5735479" cy="5563846"/>
          </a:xfrm>
        </p:spPr>
        <p:txBody>
          <a:bodyPr>
            <a:normAutofit fontScale="62500" lnSpcReduction="20000"/>
          </a:bodyPr>
          <a:lstStyle/>
          <a:p>
            <a:r>
              <a:rPr lang="en-US" dirty="0"/>
              <a:t>Genetic evaluation of cattle is also complicated by the fact that not all traits are completely genetically-based. </a:t>
            </a:r>
            <a:endParaRPr lang="en-US" dirty="0" smtClean="0"/>
          </a:p>
          <a:p>
            <a:pPr lvl="1"/>
            <a:r>
              <a:rPr lang="en-US" dirty="0" smtClean="0"/>
              <a:t>Some </a:t>
            </a:r>
            <a:r>
              <a:rPr lang="en-US" dirty="0"/>
              <a:t>traits can be partially or entirely affected by the environment of a cow. </a:t>
            </a:r>
            <a:endParaRPr lang="en-US" dirty="0" smtClean="0"/>
          </a:p>
          <a:p>
            <a:pPr lvl="1"/>
            <a:r>
              <a:rPr lang="en-US" dirty="0" smtClean="0"/>
              <a:t>For </a:t>
            </a:r>
            <a:r>
              <a:rPr lang="en-US" dirty="0"/>
              <a:t>example, the lifespan of a cow is more affected by how well she is cared for by a farmer than by the genes of that cow. </a:t>
            </a:r>
            <a:endParaRPr lang="en-US" dirty="0" smtClean="0"/>
          </a:p>
          <a:p>
            <a:pPr lvl="1"/>
            <a:r>
              <a:rPr lang="en-US" dirty="0" smtClean="0"/>
              <a:t>On </a:t>
            </a:r>
            <a:r>
              <a:rPr lang="en-US" dirty="0"/>
              <a:t>the other hand, the color of a cow is </a:t>
            </a:r>
            <a:r>
              <a:rPr lang="en-US" dirty="0" smtClean="0"/>
              <a:t>almost entirely </a:t>
            </a:r>
            <a:r>
              <a:rPr lang="en-US" dirty="0"/>
              <a:t>affected by her genes; how the cow is managed is unlikely to change the color of a </a:t>
            </a:r>
            <a:r>
              <a:rPr lang="en-US" dirty="0" smtClean="0"/>
              <a:t>cow’s hair.</a:t>
            </a:r>
            <a:endParaRPr lang="en-US" dirty="0"/>
          </a:p>
          <a:p>
            <a:r>
              <a:rPr lang="en-US" u="sng" dirty="0"/>
              <a:t>Heritability</a:t>
            </a:r>
            <a:r>
              <a:rPr lang="en-US" dirty="0"/>
              <a:t> is the measurement of how much a trait is affected by genetics. </a:t>
            </a:r>
            <a:endParaRPr lang="en-US" dirty="0" smtClean="0"/>
          </a:p>
          <a:p>
            <a:pPr lvl="1"/>
            <a:r>
              <a:rPr lang="en-US" dirty="0" smtClean="0"/>
              <a:t>Heritability </a:t>
            </a:r>
            <a:r>
              <a:rPr lang="en-US" dirty="0"/>
              <a:t>is measured on a scale of 1.0 to 0. </a:t>
            </a:r>
            <a:endParaRPr lang="en-US" dirty="0" smtClean="0"/>
          </a:p>
          <a:p>
            <a:endParaRPr lang="en-US" dirty="0"/>
          </a:p>
        </p:txBody>
      </p:sp>
      <p:sp>
        <p:nvSpPr>
          <p:cNvPr id="4" name="Slide Number Placeholder 3"/>
          <p:cNvSpPr>
            <a:spLocks noGrp="1"/>
          </p:cNvSpPr>
          <p:nvPr>
            <p:ph type="sldNum" sz="quarter" idx="12"/>
          </p:nvPr>
        </p:nvSpPr>
        <p:spPr/>
        <p:txBody>
          <a:bodyPr/>
          <a:lstStyle/>
          <a:p>
            <a:fld id="{543978E2-2F34-4F39-A47B-F735085F9B1D}" type="slidenum">
              <a:rPr lang="en-US" smtClean="0"/>
              <a:pPr/>
              <a:t>23</a:t>
            </a:fld>
            <a:endParaRPr lang="en-US" dirty="0"/>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961427" y="1025239"/>
            <a:ext cx="2896631" cy="5832761"/>
          </a:xfrm>
          <a:prstGeom prst="rect">
            <a:avLst/>
          </a:prstGeom>
        </p:spPr>
      </p:pic>
      <p:sp>
        <p:nvSpPr>
          <p:cNvPr id="9" name="Rectangle 8"/>
          <p:cNvSpPr/>
          <p:nvPr/>
        </p:nvSpPr>
        <p:spPr>
          <a:xfrm>
            <a:off x="4060541" y="6607911"/>
            <a:ext cx="1867819" cy="230832"/>
          </a:xfrm>
          <a:prstGeom prst="rect">
            <a:avLst/>
          </a:prstGeom>
        </p:spPr>
        <p:txBody>
          <a:bodyPr wrap="none">
            <a:spAutoFit/>
          </a:bodyPr>
          <a:lstStyle/>
          <a:p>
            <a:r>
              <a:rPr lang="en-US" sz="900" i="1" dirty="0" smtClean="0"/>
              <a:t>Source: http</a:t>
            </a:r>
            <a:r>
              <a:rPr lang="en-US" sz="900" i="1" dirty="0"/>
              <a:t>://babcock.wisc.edu/node/182</a:t>
            </a:r>
          </a:p>
        </p:txBody>
      </p:sp>
    </p:spTree>
    <p:extLst>
      <p:ext uri="{BB962C8B-B14F-4D97-AF65-F5344CB8AC3E}">
        <p14:creationId xmlns:p14="http://schemas.microsoft.com/office/powerpoint/2010/main" val="29542231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dirty="0" smtClean="0"/>
              <a:t>Heritability</a:t>
            </a:r>
            <a:endParaRPr lang="en-US" dirty="0"/>
          </a:p>
        </p:txBody>
      </p:sp>
      <p:sp>
        <p:nvSpPr>
          <p:cNvPr id="3" name="Content Placeholder 2"/>
          <p:cNvSpPr>
            <a:spLocks noGrp="1"/>
          </p:cNvSpPr>
          <p:nvPr>
            <p:ph idx="1"/>
          </p:nvPr>
        </p:nvSpPr>
        <p:spPr>
          <a:xfrm>
            <a:off x="192881" y="1114045"/>
            <a:ext cx="6040279" cy="5563846"/>
          </a:xfrm>
        </p:spPr>
        <p:txBody>
          <a:bodyPr>
            <a:normAutofit fontScale="55000" lnSpcReduction="20000"/>
          </a:bodyPr>
          <a:lstStyle/>
          <a:p>
            <a:pPr marL="0"/>
            <a:r>
              <a:rPr lang="en-US" dirty="0"/>
              <a:t>A heritability score of 1.0 would mean that a trait is 100% affected by </a:t>
            </a:r>
            <a:r>
              <a:rPr lang="en-US" dirty="0" smtClean="0"/>
              <a:t>genes, </a:t>
            </a:r>
            <a:r>
              <a:rPr lang="en-US" dirty="0"/>
              <a:t>and that the environment of the cow plays no role in how that trait is expressed. </a:t>
            </a:r>
            <a:endParaRPr lang="en-US" dirty="0" smtClean="0"/>
          </a:p>
          <a:p>
            <a:pPr marL="228600" lvl="1"/>
            <a:r>
              <a:rPr lang="en-US" dirty="0" smtClean="0"/>
              <a:t>On </a:t>
            </a:r>
            <a:r>
              <a:rPr lang="en-US" dirty="0"/>
              <a:t>the other hand, a trait with a heritability score of </a:t>
            </a:r>
            <a:r>
              <a:rPr lang="en-US" dirty="0" smtClean="0"/>
              <a:t>0.0 </a:t>
            </a:r>
            <a:r>
              <a:rPr lang="en-US" dirty="0"/>
              <a:t>would mean that genes play absolutely no role in that trait and that it is entirely affected by how well the cow is managed. </a:t>
            </a:r>
            <a:endParaRPr lang="en-US" dirty="0" smtClean="0"/>
          </a:p>
          <a:p>
            <a:pPr marL="228600" lvl="1"/>
            <a:r>
              <a:rPr lang="en-US" dirty="0"/>
              <a:t>Heritability values allow a farmer to determine which traits can be changed by genetics and which can be changed by better management practices. </a:t>
            </a:r>
          </a:p>
          <a:p>
            <a:pPr marL="0"/>
            <a:r>
              <a:rPr lang="en-US" dirty="0" smtClean="0"/>
              <a:t>If </a:t>
            </a:r>
            <a:r>
              <a:rPr lang="en-US" dirty="0"/>
              <a:t>a farmer needs to improve a highly-heritable trait (one with a score of 0.3 or higher), they would be most likely to be successful if they used bulls that had a very strong </a:t>
            </a:r>
            <a:r>
              <a:rPr lang="en-US" dirty="0" smtClean="0"/>
              <a:t>PTA/STA/genomic </a:t>
            </a:r>
            <a:r>
              <a:rPr lang="en-US" dirty="0" smtClean="0"/>
              <a:t>testing result </a:t>
            </a:r>
            <a:r>
              <a:rPr lang="en-US" dirty="0"/>
              <a:t>for that trait. </a:t>
            </a:r>
            <a:endParaRPr lang="en-US" dirty="0" smtClean="0"/>
          </a:p>
          <a:p>
            <a:pPr marL="228600" lvl="1"/>
            <a:r>
              <a:rPr lang="en-US" dirty="0" smtClean="0"/>
              <a:t>However</a:t>
            </a:r>
            <a:r>
              <a:rPr lang="en-US" dirty="0"/>
              <a:t>, for traits with very low heritability (0.1 or less), a farmer is more likely to be successful by focusing on better management of their cattle than better genetics</a:t>
            </a:r>
            <a:r>
              <a:rPr lang="en-US" dirty="0" smtClean="0"/>
              <a:t>.</a:t>
            </a:r>
          </a:p>
          <a:p>
            <a:endParaRPr lang="en-US" dirty="0"/>
          </a:p>
        </p:txBody>
      </p:sp>
      <p:sp>
        <p:nvSpPr>
          <p:cNvPr id="4" name="Slide Number Placeholder 3"/>
          <p:cNvSpPr>
            <a:spLocks noGrp="1"/>
          </p:cNvSpPr>
          <p:nvPr>
            <p:ph type="sldNum" sz="quarter" idx="12"/>
          </p:nvPr>
        </p:nvSpPr>
        <p:spPr/>
        <p:txBody>
          <a:bodyPr/>
          <a:lstStyle/>
          <a:p>
            <a:fld id="{543978E2-2F34-4F39-A47B-F735085F9B1D}" type="slidenum">
              <a:rPr lang="en-US" smtClean="0"/>
              <a:pPr/>
              <a:t>24</a:t>
            </a:fld>
            <a:endParaRPr lang="en-US" dirty="0"/>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188101" y="986444"/>
            <a:ext cx="2896631" cy="5832761"/>
          </a:xfrm>
          <a:prstGeom prst="rect">
            <a:avLst/>
          </a:prstGeom>
        </p:spPr>
      </p:pic>
      <p:sp>
        <p:nvSpPr>
          <p:cNvPr id="8" name="Rectangle 7"/>
          <p:cNvSpPr/>
          <p:nvPr/>
        </p:nvSpPr>
        <p:spPr>
          <a:xfrm>
            <a:off x="4320282" y="6613310"/>
            <a:ext cx="1867819" cy="230832"/>
          </a:xfrm>
          <a:prstGeom prst="rect">
            <a:avLst/>
          </a:prstGeom>
        </p:spPr>
        <p:txBody>
          <a:bodyPr wrap="none">
            <a:spAutoFit/>
          </a:bodyPr>
          <a:lstStyle/>
          <a:p>
            <a:r>
              <a:rPr lang="en-US" sz="900" i="1" dirty="0" smtClean="0"/>
              <a:t>Source: http</a:t>
            </a:r>
            <a:r>
              <a:rPr lang="en-US" sz="900" i="1" dirty="0"/>
              <a:t>://babcock.wisc.edu/node/182</a:t>
            </a:r>
          </a:p>
        </p:txBody>
      </p:sp>
    </p:spTree>
    <p:extLst>
      <p:ext uri="{BB962C8B-B14F-4D97-AF65-F5344CB8AC3E}">
        <p14:creationId xmlns:p14="http://schemas.microsoft.com/office/powerpoint/2010/main" val="34671991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of Genetic Change</a:t>
            </a:r>
            <a:endParaRPr lang="en-US" dirty="0"/>
          </a:p>
        </p:txBody>
      </p:sp>
      <p:sp>
        <p:nvSpPr>
          <p:cNvPr id="3" name="Content Placeholder 2"/>
          <p:cNvSpPr>
            <a:spLocks noGrp="1"/>
          </p:cNvSpPr>
          <p:nvPr>
            <p:ph idx="1"/>
          </p:nvPr>
        </p:nvSpPr>
        <p:spPr/>
        <p:txBody>
          <a:bodyPr>
            <a:normAutofit fontScale="47500" lnSpcReduction="20000"/>
          </a:bodyPr>
          <a:lstStyle/>
          <a:p>
            <a:r>
              <a:rPr lang="en-US" sz="4200" dirty="0"/>
              <a:t>The main goal of domestication is to </a:t>
            </a:r>
            <a:r>
              <a:rPr lang="en-US" sz="4200" dirty="0" smtClean="0"/>
              <a:t>develop </a:t>
            </a:r>
            <a:r>
              <a:rPr lang="en-US" sz="4200" dirty="0"/>
              <a:t>the genetic changes in an organism through artificial selection so that the organism’s benefit to humans increases as </a:t>
            </a:r>
            <a:r>
              <a:rPr lang="en-US" sz="4200" dirty="0" smtClean="0"/>
              <a:t>much as possible at the fastest possible rate. </a:t>
            </a:r>
          </a:p>
          <a:p>
            <a:r>
              <a:rPr lang="en-US" sz="4200" dirty="0" smtClean="0"/>
              <a:t>Four </a:t>
            </a:r>
            <a:r>
              <a:rPr lang="en-US" sz="4200" dirty="0"/>
              <a:t>factors affect how quickly and precisely an organism can be changed to benefit human </a:t>
            </a:r>
            <a:r>
              <a:rPr lang="en-US" sz="4200" dirty="0" smtClean="0"/>
              <a:t>needs through artificial selection. </a:t>
            </a:r>
            <a:r>
              <a:rPr lang="en-US" sz="4200" dirty="0"/>
              <a:t>These include:</a:t>
            </a:r>
          </a:p>
          <a:p>
            <a:pPr lvl="1"/>
            <a:r>
              <a:rPr lang="en-US" sz="4200" dirty="0"/>
              <a:t>a. </a:t>
            </a:r>
            <a:r>
              <a:rPr lang="en-US" sz="4200" u="sng" dirty="0"/>
              <a:t>Selection Accuracy</a:t>
            </a:r>
            <a:r>
              <a:rPr lang="en-US" sz="4200" dirty="0"/>
              <a:t>: how </a:t>
            </a:r>
            <a:r>
              <a:rPr lang="en-US" sz="4200" dirty="0" smtClean="0"/>
              <a:t>precisely selected</a:t>
            </a:r>
            <a:br>
              <a:rPr lang="en-US" sz="4200" dirty="0" smtClean="0"/>
            </a:br>
            <a:r>
              <a:rPr lang="en-US" sz="4200" dirty="0" smtClean="0"/>
              <a:t>are the </a:t>
            </a:r>
            <a:r>
              <a:rPr lang="en-US" sz="4200" dirty="0"/>
              <a:t>organisms that are being mated in regards </a:t>
            </a:r>
            <a:r>
              <a:rPr lang="en-US" sz="4200" dirty="0" smtClean="0"/>
              <a:t/>
            </a:r>
            <a:br>
              <a:rPr lang="en-US" sz="4200" dirty="0" smtClean="0"/>
            </a:br>
            <a:r>
              <a:rPr lang="en-US" sz="4200" dirty="0" smtClean="0"/>
              <a:t>to </a:t>
            </a:r>
            <a:r>
              <a:rPr lang="en-US" sz="4200" dirty="0"/>
              <a:t>their ability to </a:t>
            </a:r>
            <a:r>
              <a:rPr lang="en-US" sz="4200" dirty="0" smtClean="0"/>
              <a:t>improve the value of what they</a:t>
            </a:r>
            <a:br>
              <a:rPr lang="en-US" sz="4200" dirty="0" smtClean="0"/>
            </a:br>
            <a:r>
              <a:rPr lang="en-US" sz="4200" dirty="0" smtClean="0"/>
              <a:t>provide for </a:t>
            </a:r>
            <a:r>
              <a:rPr lang="en-US" sz="4200" dirty="0"/>
              <a:t>human </a:t>
            </a:r>
            <a:r>
              <a:rPr lang="en-US" sz="4200" dirty="0" smtClean="0"/>
              <a:t>needs?</a:t>
            </a:r>
          </a:p>
          <a:p>
            <a:pPr lvl="1"/>
            <a:r>
              <a:rPr lang="en-US" sz="4200" dirty="0" smtClean="0"/>
              <a:t>b</a:t>
            </a:r>
            <a:r>
              <a:rPr lang="en-US" sz="4200" dirty="0"/>
              <a:t>. </a:t>
            </a:r>
            <a:r>
              <a:rPr lang="en-US" sz="4200" u="sng" dirty="0"/>
              <a:t>Selection Intensity</a:t>
            </a:r>
            <a:r>
              <a:rPr lang="en-US" sz="4200" dirty="0"/>
              <a:t>: how many organisms are </a:t>
            </a:r>
            <a:r>
              <a:rPr lang="en-US" sz="4200" dirty="0" smtClean="0"/>
              <a:t/>
            </a:r>
            <a:br>
              <a:rPr lang="en-US" sz="4200" dirty="0" smtClean="0"/>
            </a:br>
            <a:r>
              <a:rPr lang="en-US" sz="4200" dirty="0" smtClean="0"/>
              <a:t>allowed </a:t>
            </a:r>
            <a:r>
              <a:rPr lang="en-US" sz="4200" dirty="0"/>
              <a:t>to breed and how many are prevented </a:t>
            </a:r>
            <a:r>
              <a:rPr lang="en-US" sz="4200" dirty="0" smtClean="0"/>
              <a:t/>
            </a:r>
            <a:br>
              <a:rPr lang="en-US" sz="4200" dirty="0" smtClean="0"/>
            </a:br>
            <a:r>
              <a:rPr lang="en-US" sz="4200" dirty="0" smtClean="0"/>
              <a:t>from reproducing due to genetic inferiority?</a:t>
            </a:r>
          </a:p>
          <a:p>
            <a:pPr lvl="1"/>
            <a:r>
              <a:rPr lang="en-US" sz="4200" dirty="0" smtClean="0"/>
              <a:t>c</a:t>
            </a:r>
            <a:r>
              <a:rPr lang="en-US" sz="4200" dirty="0"/>
              <a:t>. </a:t>
            </a:r>
            <a:r>
              <a:rPr lang="en-US" sz="4200" u="sng" dirty="0"/>
              <a:t>Genetic Variation</a:t>
            </a:r>
            <a:r>
              <a:rPr lang="en-US" sz="4200" dirty="0"/>
              <a:t>: How much does each </a:t>
            </a:r>
            <a:r>
              <a:rPr lang="en-US" sz="4200" dirty="0" smtClean="0"/>
              <a:t/>
            </a:r>
            <a:br>
              <a:rPr lang="en-US" sz="4200" dirty="0" smtClean="0"/>
            </a:br>
            <a:r>
              <a:rPr lang="en-US" sz="4200" dirty="0" smtClean="0"/>
              <a:t>individual organism </a:t>
            </a:r>
            <a:r>
              <a:rPr lang="en-US" sz="4200" dirty="0"/>
              <a:t>vary in terms of their </a:t>
            </a:r>
            <a:r>
              <a:rPr lang="en-US" sz="4200" dirty="0" smtClean="0"/>
              <a:t/>
            </a:r>
            <a:br>
              <a:rPr lang="en-US" sz="4200" dirty="0" smtClean="0"/>
            </a:br>
            <a:r>
              <a:rPr lang="en-US" sz="4200" dirty="0" smtClean="0"/>
              <a:t>genotypes and the benefits they provide? </a:t>
            </a:r>
          </a:p>
          <a:p>
            <a:pPr lvl="1"/>
            <a:r>
              <a:rPr lang="en-US" sz="4200" dirty="0" smtClean="0"/>
              <a:t>d</a:t>
            </a:r>
            <a:r>
              <a:rPr lang="en-US" sz="4200" dirty="0"/>
              <a:t>. </a:t>
            </a:r>
            <a:r>
              <a:rPr lang="en-US" sz="4200" u="sng" dirty="0"/>
              <a:t>Genetic Interval</a:t>
            </a:r>
            <a:r>
              <a:rPr lang="en-US" sz="4200" dirty="0"/>
              <a:t>: How quickly are the </a:t>
            </a:r>
            <a:r>
              <a:rPr lang="en-US" sz="4200" dirty="0" smtClean="0"/>
              <a:t/>
            </a:r>
            <a:br>
              <a:rPr lang="en-US" sz="4200" dirty="0" smtClean="0"/>
            </a:br>
            <a:r>
              <a:rPr lang="en-US" sz="4200" dirty="0" smtClean="0"/>
              <a:t>organisms able </a:t>
            </a:r>
            <a:r>
              <a:rPr lang="en-US" sz="4200" dirty="0"/>
              <a:t>to reproduce and have new </a:t>
            </a:r>
            <a:r>
              <a:rPr lang="en-US" sz="4200" dirty="0" smtClean="0"/>
              <a:t/>
            </a:r>
            <a:br>
              <a:rPr lang="en-US" sz="4200" dirty="0" smtClean="0"/>
            </a:br>
            <a:r>
              <a:rPr lang="en-US" sz="4200" dirty="0" smtClean="0"/>
              <a:t>offspring</a:t>
            </a:r>
            <a:r>
              <a:rPr lang="en-US" sz="4200" dirty="0"/>
              <a:t>? </a:t>
            </a:r>
          </a:p>
          <a:p>
            <a:endParaRPr lang="en-US" dirty="0"/>
          </a:p>
        </p:txBody>
      </p:sp>
      <p:sp>
        <p:nvSpPr>
          <p:cNvPr id="4" name="Slide Number Placeholder 3"/>
          <p:cNvSpPr>
            <a:spLocks noGrp="1"/>
          </p:cNvSpPr>
          <p:nvPr>
            <p:ph type="sldNum" sz="quarter" idx="12"/>
          </p:nvPr>
        </p:nvSpPr>
        <p:spPr/>
        <p:txBody>
          <a:bodyPr/>
          <a:lstStyle/>
          <a:p>
            <a:fld id="{543978E2-2F34-4F39-A47B-F735085F9B1D}" type="slidenum">
              <a:rPr lang="en-US" smtClean="0"/>
              <a:pPr/>
              <a:t>3</a:t>
            </a:fld>
            <a:endParaRPr lang="en-US" dirty="0"/>
          </a:p>
        </p:txBody>
      </p:sp>
      <p:pic>
        <p:nvPicPr>
          <p:cNvPr id="5" name="Picture 4"/>
          <p:cNvPicPr>
            <a:picLocks noChangeAspect="1"/>
          </p:cNvPicPr>
          <p:nvPr/>
        </p:nvPicPr>
        <p:blipFill>
          <a:blip r:embed="rId2">
            <a:clrChange>
              <a:clrFrom>
                <a:srgbClr val="FFFFFF"/>
              </a:clrFrom>
              <a:clrTo>
                <a:srgbClr val="FFFFFF">
                  <a:alpha val="0"/>
                </a:srgbClr>
              </a:clrTo>
            </a:clrChange>
          </a:blip>
          <a:stretch>
            <a:fillRect/>
          </a:stretch>
        </p:blipFill>
        <p:spPr>
          <a:xfrm>
            <a:off x="5846237" y="2447921"/>
            <a:ext cx="3381375" cy="4295775"/>
          </a:xfrm>
          <a:prstGeom prst="rect">
            <a:avLst/>
          </a:prstGeom>
        </p:spPr>
      </p:pic>
    </p:spTree>
    <p:extLst>
      <p:ext uri="{BB962C8B-B14F-4D97-AF65-F5344CB8AC3E}">
        <p14:creationId xmlns:p14="http://schemas.microsoft.com/office/powerpoint/2010/main" val="539184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Dairy Cattle </a:t>
            </a:r>
            <a:endParaRPr lang="en-US" dirty="0"/>
          </a:p>
        </p:txBody>
      </p:sp>
      <p:sp>
        <p:nvSpPr>
          <p:cNvPr id="3" name="Content Placeholder 2"/>
          <p:cNvSpPr>
            <a:spLocks noGrp="1"/>
          </p:cNvSpPr>
          <p:nvPr>
            <p:ph idx="1"/>
          </p:nvPr>
        </p:nvSpPr>
        <p:spPr>
          <a:xfrm>
            <a:off x="150017" y="1114045"/>
            <a:ext cx="8826428" cy="5563846"/>
          </a:xfrm>
        </p:spPr>
        <p:txBody>
          <a:bodyPr>
            <a:normAutofit fontScale="55000" lnSpcReduction="20000"/>
          </a:bodyPr>
          <a:lstStyle/>
          <a:p>
            <a:r>
              <a:rPr lang="en-US" dirty="0"/>
              <a:t>For example, dairy cattle have changed tremendously over the past century and have become far more productive, efficient, and valuable to human needs. </a:t>
            </a:r>
            <a:endParaRPr lang="en-US" dirty="0" smtClean="0"/>
          </a:p>
          <a:p>
            <a:pPr lvl="1"/>
            <a:r>
              <a:rPr lang="en-US" dirty="0" smtClean="0"/>
              <a:t>Between </a:t>
            </a:r>
            <a:r>
              <a:rPr lang="en-US" dirty="0"/>
              <a:t>the 1960s and 2000s, the amount of milk produced per cow in America has increased by 7000 lbs. </a:t>
            </a:r>
            <a:r>
              <a:rPr lang="en-US" dirty="0" smtClean="0"/>
              <a:t>while </a:t>
            </a:r>
            <a:r>
              <a:rPr lang="en-US" dirty="0"/>
              <a:t>the greenhouse gas emissions from US dairy cattle have shrunk by 63% since 1944. </a:t>
            </a:r>
            <a:endParaRPr lang="en-US" dirty="0" smtClean="0"/>
          </a:p>
          <a:p>
            <a:r>
              <a:rPr lang="en-US" dirty="0" smtClean="0"/>
              <a:t>This incredible rate of change has </a:t>
            </a:r>
            <a:r>
              <a:rPr lang="en-US" dirty="0"/>
              <a:t>been possible because of intense genetic selection by US dairy farmers. </a:t>
            </a:r>
            <a:endParaRPr lang="en-US" dirty="0" smtClean="0"/>
          </a:p>
          <a:p>
            <a:pPr lvl="1"/>
            <a:r>
              <a:rPr lang="en-US" dirty="0" smtClean="0"/>
              <a:t>With </a:t>
            </a:r>
            <a:r>
              <a:rPr lang="en-US" dirty="0"/>
              <a:t>each passing decade, US dairy farmers have </a:t>
            </a:r>
            <a:r>
              <a:rPr lang="en-US" dirty="0" smtClean="0"/>
              <a:t>become </a:t>
            </a:r>
            <a:r>
              <a:rPr lang="en-US" dirty="0"/>
              <a:t>more accurate in selecting which animals </a:t>
            </a:r>
            <a:r>
              <a:rPr lang="en-US" dirty="0" smtClean="0"/>
              <a:t>to </a:t>
            </a:r>
            <a:r>
              <a:rPr lang="en-US" dirty="0"/>
              <a:t>mate to each </a:t>
            </a:r>
            <a:r>
              <a:rPr lang="en-US" dirty="0" smtClean="0"/>
              <a:t>other to </a:t>
            </a:r>
            <a:r>
              <a:rPr lang="en-US" dirty="0"/>
              <a:t>make sure that the next </a:t>
            </a:r>
            <a:r>
              <a:rPr lang="en-US" dirty="0" smtClean="0"/>
              <a:t/>
            </a:r>
            <a:br>
              <a:rPr lang="en-US" dirty="0" smtClean="0"/>
            </a:br>
            <a:r>
              <a:rPr lang="en-US" dirty="0" smtClean="0"/>
              <a:t>generation </a:t>
            </a:r>
            <a:r>
              <a:rPr lang="en-US" dirty="0"/>
              <a:t>of calves </a:t>
            </a:r>
            <a:r>
              <a:rPr lang="en-US" dirty="0" smtClean="0"/>
              <a:t>becomes </a:t>
            </a:r>
            <a:r>
              <a:rPr lang="en-US" dirty="0"/>
              <a:t>more productive </a:t>
            </a:r>
            <a:r>
              <a:rPr lang="en-US" dirty="0" smtClean="0"/>
              <a:t>than </a:t>
            </a:r>
            <a:r>
              <a:rPr lang="en-US" dirty="0"/>
              <a:t>their parents. </a:t>
            </a:r>
            <a:endParaRPr lang="en-US" dirty="0" smtClean="0"/>
          </a:p>
          <a:p>
            <a:pPr lvl="1"/>
            <a:r>
              <a:rPr lang="en-US" dirty="0" smtClean="0"/>
              <a:t>Inferior animals are usually prevented </a:t>
            </a:r>
            <a:r>
              <a:rPr lang="en-US" dirty="0"/>
              <a:t/>
            </a:r>
            <a:br>
              <a:rPr lang="en-US" dirty="0"/>
            </a:br>
            <a:r>
              <a:rPr lang="en-US" dirty="0" smtClean="0"/>
              <a:t>from breeding so that only the best</a:t>
            </a:r>
            <a:br>
              <a:rPr lang="en-US" dirty="0" smtClean="0"/>
            </a:br>
            <a:r>
              <a:rPr lang="en-US" dirty="0" smtClean="0"/>
              <a:t>animals can pass on their genes.</a:t>
            </a:r>
          </a:p>
          <a:p>
            <a:pPr lvl="1"/>
            <a:r>
              <a:rPr lang="en-US" dirty="0" smtClean="0"/>
              <a:t>The </a:t>
            </a:r>
            <a:r>
              <a:rPr lang="en-US" dirty="0"/>
              <a:t>genetic </a:t>
            </a:r>
            <a:r>
              <a:rPr lang="en-US" dirty="0" smtClean="0"/>
              <a:t>variation </a:t>
            </a:r>
            <a:r>
              <a:rPr lang="en-US" dirty="0"/>
              <a:t>among </a:t>
            </a:r>
            <a:r>
              <a:rPr lang="en-US" dirty="0" smtClean="0"/>
              <a:t/>
            </a:r>
            <a:br>
              <a:rPr lang="en-US" dirty="0" smtClean="0"/>
            </a:br>
            <a:r>
              <a:rPr lang="en-US" dirty="0" smtClean="0"/>
              <a:t>US </a:t>
            </a:r>
            <a:r>
              <a:rPr lang="en-US" dirty="0"/>
              <a:t>dairy cattle has decreased </a:t>
            </a:r>
            <a:r>
              <a:rPr lang="en-US" dirty="0" smtClean="0"/>
              <a:t>as </a:t>
            </a:r>
            <a:r>
              <a:rPr lang="en-US" dirty="0"/>
              <a:t>dairy </a:t>
            </a:r>
            <a:r>
              <a:rPr lang="en-US" dirty="0" smtClean="0"/>
              <a:t/>
            </a:r>
            <a:br>
              <a:rPr lang="en-US" dirty="0" smtClean="0"/>
            </a:br>
            <a:r>
              <a:rPr lang="en-US" dirty="0" smtClean="0"/>
              <a:t>cows </a:t>
            </a:r>
            <a:r>
              <a:rPr lang="en-US" dirty="0"/>
              <a:t>continue to </a:t>
            </a:r>
            <a:r>
              <a:rPr lang="en-US" dirty="0" smtClean="0"/>
              <a:t>genetically </a:t>
            </a:r>
            <a:r>
              <a:rPr lang="en-US" dirty="0"/>
              <a:t>improve. </a:t>
            </a:r>
            <a:endParaRPr lang="en-US" dirty="0" smtClean="0"/>
          </a:p>
          <a:p>
            <a:pPr lvl="1"/>
            <a:r>
              <a:rPr lang="en-US" dirty="0" smtClean="0"/>
              <a:t>Farmers will breed their cows as soon</a:t>
            </a:r>
            <a:br>
              <a:rPr lang="en-US" dirty="0" smtClean="0"/>
            </a:br>
            <a:r>
              <a:rPr lang="en-US" dirty="0" smtClean="0"/>
              <a:t>as they are able to do so. </a:t>
            </a:r>
          </a:p>
          <a:p>
            <a:endParaRPr lang="en-US" dirty="0"/>
          </a:p>
        </p:txBody>
      </p:sp>
      <p:sp>
        <p:nvSpPr>
          <p:cNvPr id="4" name="Slide Number Placeholder 3"/>
          <p:cNvSpPr>
            <a:spLocks noGrp="1"/>
          </p:cNvSpPr>
          <p:nvPr>
            <p:ph type="sldNum" sz="quarter" idx="12"/>
          </p:nvPr>
        </p:nvSpPr>
        <p:spPr/>
        <p:txBody>
          <a:bodyPr/>
          <a:lstStyle/>
          <a:p>
            <a:fld id="{543978E2-2F34-4F39-A47B-F735085F9B1D}" type="slidenum">
              <a:rPr lang="en-US" smtClean="0"/>
              <a:pPr/>
              <a:t>4</a:t>
            </a:fld>
            <a:endParaRPr lang="en-US" dirty="0"/>
          </a:p>
        </p:txBody>
      </p:sp>
      <p:sp>
        <p:nvSpPr>
          <p:cNvPr id="8" name="Rectangle 7"/>
          <p:cNvSpPr/>
          <p:nvPr/>
        </p:nvSpPr>
        <p:spPr>
          <a:xfrm>
            <a:off x="7654027" y="6677891"/>
            <a:ext cx="1656223"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2"/>
              </a:rPr>
              <a:t>Source: www.thepoultrysite.com</a:t>
            </a:r>
            <a:endParaRPr lang="en-US" sz="800" i="1" dirty="0"/>
          </a:p>
        </p:txBody>
      </p:sp>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4729163" y="4242575"/>
            <a:ext cx="4486275" cy="2638425"/>
          </a:xfrm>
          <a:prstGeom prst="rect">
            <a:avLst/>
          </a:prstGeom>
        </p:spPr>
      </p:pic>
    </p:spTree>
    <p:extLst>
      <p:ext uri="{BB962C8B-B14F-4D97-AF65-F5344CB8AC3E}">
        <p14:creationId xmlns:p14="http://schemas.microsoft.com/office/powerpoint/2010/main" val="4212168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Artificial Insemination</a:t>
            </a:r>
            <a:endParaRPr lang="en-US" dirty="0"/>
          </a:p>
        </p:txBody>
      </p:sp>
      <p:sp>
        <p:nvSpPr>
          <p:cNvPr id="3" name="Content Placeholder 2"/>
          <p:cNvSpPr>
            <a:spLocks noGrp="1"/>
          </p:cNvSpPr>
          <p:nvPr>
            <p:ph idx="1"/>
          </p:nvPr>
        </p:nvSpPr>
        <p:spPr>
          <a:xfrm>
            <a:off x="192881" y="1114045"/>
            <a:ext cx="8826428" cy="2900743"/>
          </a:xfrm>
        </p:spPr>
        <p:txBody>
          <a:bodyPr>
            <a:normAutofit fontScale="70000" lnSpcReduction="20000"/>
          </a:bodyPr>
          <a:lstStyle/>
          <a:p>
            <a:r>
              <a:rPr lang="en-US" dirty="0"/>
              <a:t>A major factor in this rate of improvement in dairy cattle is the widespread use of artificial insemination in the dairy industry. </a:t>
            </a:r>
            <a:endParaRPr lang="en-US" dirty="0" smtClean="0"/>
          </a:p>
          <a:p>
            <a:pPr lvl="1"/>
            <a:r>
              <a:rPr lang="en-US" u="sng" dirty="0" smtClean="0"/>
              <a:t>Artificial </a:t>
            </a:r>
            <a:r>
              <a:rPr lang="en-US" u="sng" dirty="0"/>
              <a:t>insemination</a:t>
            </a:r>
            <a:r>
              <a:rPr lang="en-US" dirty="0"/>
              <a:t> is when a farmer uses specialized equipment to insert the semen of a bull directly into her reproductive tract in order to get the cow pregnant. </a:t>
            </a:r>
            <a:endParaRPr lang="en-US" dirty="0" smtClean="0"/>
          </a:p>
          <a:p>
            <a:pPr lvl="1"/>
            <a:r>
              <a:rPr lang="en-US" dirty="0" smtClean="0"/>
              <a:t>This </a:t>
            </a:r>
            <a:r>
              <a:rPr lang="en-US" dirty="0"/>
              <a:t>is different from </a:t>
            </a:r>
            <a:r>
              <a:rPr lang="en-US" u="sng" dirty="0"/>
              <a:t>natural insemination</a:t>
            </a:r>
            <a:r>
              <a:rPr lang="en-US" dirty="0"/>
              <a:t>, which is when a farmer uses a bull to get a cow pregnant.</a:t>
            </a:r>
          </a:p>
          <a:p>
            <a:endParaRPr lang="en-US" dirty="0"/>
          </a:p>
        </p:txBody>
      </p:sp>
      <p:sp>
        <p:nvSpPr>
          <p:cNvPr id="4" name="Slide Number Placeholder 3"/>
          <p:cNvSpPr>
            <a:spLocks noGrp="1"/>
          </p:cNvSpPr>
          <p:nvPr>
            <p:ph type="sldNum" sz="quarter" idx="12"/>
          </p:nvPr>
        </p:nvSpPr>
        <p:spPr/>
        <p:txBody>
          <a:bodyPr/>
          <a:lstStyle/>
          <a:p>
            <a:fld id="{543978E2-2F34-4F39-A47B-F735085F9B1D}" type="slidenum">
              <a:rPr lang="en-US" smtClean="0"/>
              <a:pPr/>
              <a:t>5</a:t>
            </a:fld>
            <a:endParaRPr lang="en-US" dirty="0"/>
          </a:p>
        </p:txBody>
      </p:sp>
      <p:pic>
        <p:nvPicPr>
          <p:cNvPr id="7" name="Picture 6"/>
          <p:cNvPicPr>
            <a:picLocks noChangeAspect="1"/>
          </p:cNvPicPr>
          <p:nvPr/>
        </p:nvPicPr>
        <p:blipFill>
          <a:blip r:embed="rId2"/>
          <a:stretch>
            <a:fillRect/>
          </a:stretch>
        </p:blipFill>
        <p:spPr>
          <a:xfrm>
            <a:off x="672270" y="4014788"/>
            <a:ext cx="7867650" cy="2676525"/>
          </a:xfrm>
          <a:prstGeom prst="rect">
            <a:avLst/>
          </a:prstGeom>
        </p:spPr>
      </p:pic>
      <p:sp>
        <p:nvSpPr>
          <p:cNvPr id="8" name="Rectangle 7"/>
          <p:cNvSpPr/>
          <p:nvPr/>
        </p:nvSpPr>
        <p:spPr>
          <a:xfrm>
            <a:off x="6944496" y="6691313"/>
            <a:ext cx="1356462"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a:t>
            </a:r>
            <a:r>
              <a:rPr lang="en-US" sz="800" b="0" i="1" u="none" strike="noStrike" dirty="0" err="1" smtClean="0">
                <a:solidFill>
                  <a:srgbClr val="7D7D7D"/>
                </a:solidFill>
                <a:effectLst/>
                <a:latin typeface="arial" panose="020B0604020202020204" pitchFamily="34" charset="0"/>
                <a:hlinkClick r:id="rId3"/>
              </a:rPr>
              <a:t>agritech.tnau.ac.i</a:t>
            </a:r>
            <a:endParaRPr lang="en-US" sz="800" i="1" dirty="0"/>
          </a:p>
        </p:txBody>
      </p:sp>
      <p:sp>
        <p:nvSpPr>
          <p:cNvPr id="9" name="Rectangle 8"/>
          <p:cNvSpPr/>
          <p:nvPr/>
        </p:nvSpPr>
        <p:spPr>
          <a:xfrm>
            <a:off x="672270" y="6691313"/>
            <a:ext cx="1271502" cy="215444"/>
          </a:xfrm>
          <a:prstGeom prst="rect">
            <a:avLst/>
          </a:prstGeom>
        </p:spPr>
        <p:txBody>
          <a:bodyPr wrap="none">
            <a:spAutoFit/>
          </a:bodyPr>
          <a:lstStyle/>
          <a:p>
            <a:r>
              <a:rPr lang="en-US" sz="800" b="0" i="1" u="sng" dirty="0" smtClean="0">
                <a:solidFill>
                  <a:srgbClr val="D6D6D6"/>
                </a:solidFill>
                <a:effectLst/>
                <a:latin typeface="arial" panose="020B0604020202020204" pitchFamily="34" charset="0"/>
                <a:hlinkClick r:id="rId4"/>
              </a:rPr>
              <a:t>Source: ru.wikihow.com</a:t>
            </a:r>
            <a:endParaRPr lang="en-US" sz="800" i="1" dirty="0"/>
          </a:p>
        </p:txBody>
      </p:sp>
    </p:spTree>
    <p:extLst>
      <p:ext uri="{BB962C8B-B14F-4D97-AF65-F5344CB8AC3E}">
        <p14:creationId xmlns:p14="http://schemas.microsoft.com/office/powerpoint/2010/main" val="110789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of Artificial Insemination</a:t>
            </a:r>
            <a:endParaRPr lang="en-US" dirty="0"/>
          </a:p>
        </p:txBody>
      </p:sp>
      <p:sp>
        <p:nvSpPr>
          <p:cNvPr id="3" name="Content Placeholder 2"/>
          <p:cNvSpPr>
            <a:spLocks noGrp="1"/>
          </p:cNvSpPr>
          <p:nvPr>
            <p:ph idx="1"/>
          </p:nvPr>
        </p:nvSpPr>
        <p:spPr/>
        <p:txBody>
          <a:bodyPr>
            <a:normAutofit fontScale="55000" lnSpcReduction="20000"/>
          </a:bodyPr>
          <a:lstStyle/>
          <a:p>
            <a:r>
              <a:rPr lang="en-US" dirty="0"/>
              <a:t>To artificially inseminate a cow, a farmer must purchase the semen of a bull, which is shipped in a sealed plastic straw. </a:t>
            </a:r>
            <a:endParaRPr lang="en-US" dirty="0" smtClean="0"/>
          </a:p>
          <a:p>
            <a:pPr lvl="1"/>
            <a:r>
              <a:rPr lang="en-US" dirty="0" smtClean="0"/>
              <a:t>Usually </a:t>
            </a:r>
            <a:r>
              <a:rPr lang="en-US" dirty="0"/>
              <a:t>this semen is purchased from a </a:t>
            </a:r>
            <a:r>
              <a:rPr lang="en-US" dirty="0" smtClean="0"/>
              <a:t/>
            </a:r>
            <a:br>
              <a:rPr lang="en-US" dirty="0" smtClean="0"/>
            </a:br>
            <a:r>
              <a:rPr lang="en-US" dirty="0" smtClean="0"/>
              <a:t>company that </a:t>
            </a:r>
            <a:r>
              <a:rPr lang="en-US" dirty="0"/>
              <a:t>chooses and raises bulls </a:t>
            </a:r>
            <a:r>
              <a:rPr lang="en-US" dirty="0" smtClean="0"/>
              <a:t/>
            </a:r>
            <a:br>
              <a:rPr lang="en-US" dirty="0" smtClean="0"/>
            </a:br>
            <a:r>
              <a:rPr lang="en-US" dirty="0" smtClean="0"/>
              <a:t>based </a:t>
            </a:r>
            <a:r>
              <a:rPr lang="en-US" dirty="0"/>
              <a:t>on their genetic value. </a:t>
            </a:r>
            <a:endParaRPr lang="en-US" dirty="0" smtClean="0"/>
          </a:p>
          <a:p>
            <a:pPr lvl="1"/>
            <a:r>
              <a:rPr lang="en-US" dirty="0" smtClean="0"/>
              <a:t>The </a:t>
            </a:r>
            <a:r>
              <a:rPr lang="en-US" dirty="0"/>
              <a:t>farmer then uses a long, slender rod </a:t>
            </a:r>
            <a:r>
              <a:rPr lang="en-US" dirty="0" smtClean="0"/>
              <a:t/>
            </a:r>
            <a:br>
              <a:rPr lang="en-US" dirty="0" smtClean="0"/>
            </a:br>
            <a:r>
              <a:rPr lang="en-US" dirty="0" smtClean="0"/>
              <a:t>to </a:t>
            </a:r>
            <a:r>
              <a:rPr lang="en-US" dirty="0"/>
              <a:t>insert the semen directly into the cow’s </a:t>
            </a:r>
            <a:r>
              <a:rPr lang="en-US" dirty="0" smtClean="0"/>
              <a:t/>
            </a:r>
            <a:br>
              <a:rPr lang="en-US" dirty="0" smtClean="0"/>
            </a:br>
            <a:r>
              <a:rPr lang="en-US" dirty="0" smtClean="0"/>
              <a:t>reproductive </a:t>
            </a:r>
            <a:r>
              <a:rPr lang="en-US" dirty="0"/>
              <a:t>tract. </a:t>
            </a:r>
            <a:endParaRPr lang="en-US" dirty="0" smtClean="0"/>
          </a:p>
          <a:p>
            <a:r>
              <a:rPr lang="en-US" dirty="0" smtClean="0"/>
              <a:t>Because </a:t>
            </a:r>
            <a:r>
              <a:rPr lang="en-US" dirty="0"/>
              <a:t>the farmer does </a:t>
            </a:r>
            <a:r>
              <a:rPr lang="en-US" dirty="0" smtClean="0"/>
              <a:t>not need </a:t>
            </a:r>
            <a:r>
              <a:rPr lang="en-US" dirty="0"/>
              <a:t>to own a bull, they do not have to worry about the cost or danger associated with having a live bull on their farm. </a:t>
            </a:r>
            <a:endParaRPr lang="en-US" dirty="0" smtClean="0"/>
          </a:p>
          <a:p>
            <a:pPr lvl="1"/>
            <a:r>
              <a:rPr lang="en-US" dirty="0" smtClean="0"/>
              <a:t>More </a:t>
            </a:r>
            <a:r>
              <a:rPr lang="en-US" dirty="0"/>
              <a:t>importantly, a farmer has access to </a:t>
            </a:r>
            <a:r>
              <a:rPr lang="en-US" dirty="0" smtClean="0"/>
              <a:t>the genetics </a:t>
            </a:r>
            <a:r>
              <a:rPr lang="en-US" dirty="0"/>
              <a:t>of thousands of bulls (instead of just a couple on their farm) </a:t>
            </a:r>
            <a:r>
              <a:rPr lang="en-US" dirty="0" smtClean="0"/>
              <a:t>and </a:t>
            </a:r>
            <a:r>
              <a:rPr lang="en-US" dirty="0"/>
              <a:t>can directly control which bull is used to inseminate each cow. </a:t>
            </a:r>
            <a:endParaRPr lang="en-US" dirty="0" smtClean="0"/>
          </a:p>
          <a:p>
            <a:pPr lvl="1"/>
            <a:r>
              <a:rPr lang="en-US" dirty="0" smtClean="0"/>
              <a:t>The </a:t>
            </a:r>
            <a:r>
              <a:rPr lang="en-US" dirty="0"/>
              <a:t>main advantages of artificial insemination is that it allows a farmer to choose the best bull to mate with each cow in order to maximize the amount of genetic change and the rate of genetic change that occurs in each herd. </a:t>
            </a:r>
          </a:p>
          <a:p>
            <a:endParaRPr lang="en-US" b="0" dirty="0"/>
          </a:p>
        </p:txBody>
      </p:sp>
      <p:sp>
        <p:nvSpPr>
          <p:cNvPr id="4" name="Slide Number Placeholder 3"/>
          <p:cNvSpPr>
            <a:spLocks noGrp="1"/>
          </p:cNvSpPr>
          <p:nvPr>
            <p:ph type="sldNum" sz="quarter" idx="12"/>
          </p:nvPr>
        </p:nvSpPr>
        <p:spPr/>
        <p:txBody>
          <a:bodyPr/>
          <a:lstStyle/>
          <a:p>
            <a:fld id="{543978E2-2F34-4F39-A47B-F735085F9B1D}" type="slidenum">
              <a:rPr lang="en-US" smtClean="0"/>
              <a:pPr/>
              <a:t>6</a:t>
            </a:fld>
            <a:endParaRPr lang="en-US" dirty="0"/>
          </a:p>
        </p:txBody>
      </p:sp>
      <p:pic>
        <p:nvPicPr>
          <p:cNvPr id="3074" name="Picture 2" descr="http://www.bairnsley.com/Web%20Photos/img92.jpg"/>
          <p:cNvPicPr>
            <a:picLocks noChangeAspect="1" noChangeArrowheads="1"/>
          </p:cNvPicPr>
          <p:nvPr/>
        </p:nvPicPr>
        <p:blipFill rotWithShape="1">
          <a:blip r:embed="rId2">
            <a:extLst>
              <a:ext uri="{28A0092B-C50C-407E-A947-70E740481C1C}">
                <a14:useLocalDpi xmlns:a14="http://schemas.microsoft.com/office/drawing/2010/main" val="0"/>
              </a:ext>
            </a:extLst>
          </a:blip>
          <a:srcRect t="7371" b="14537"/>
          <a:stretch/>
        </p:blipFill>
        <p:spPr bwMode="auto">
          <a:xfrm>
            <a:off x="5348096" y="1691306"/>
            <a:ext cx="3211705" cy="168054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rot="16200000">
            <a:off x="8238658" y="2537006"/>
            <a:ext cx="1454244"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www.bairnsley.com</a:t>
            </a:r>
            <a:endParaRPr lang="en-US" sz="800" i="1" dirty="0"/>
          </a:p>
        </p:txBody>
      </p:sp>
    </p:spTree>
    <p:extLst>
      <p:ext uri="{BB962C8B-B14F-4D97-AF65-F5344CB8AC3E}">
        <p14:creationId xmlns:p14="http://schemas.microsoft.com/office/powerpoint/2010/main" val="324487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Dairy Data</a:t>
            </a:r>
            <a:endParaRPr lang="en-US" dirty="0"/>
          </a:p>
        </p:txBody>
      </p:sp>
      <p:sp>
        <p:nvSpPr>
          <p:cNvPr id="3" name="Content Placeholder 2"/>
          <p:cNvSpPr>
            <a:spLocks noGrp="1"/>
          </p:cNvSpPr>
          <p:nvPr>
            <p:ph idx="1"/>
          </p:nvPr>
        </p:nvSpPr>
        <p:spPr/>
        <p:txBody>
          <a:bodyPr>
            <a:normAutofit fontScale="55000" lnSpcReduction="20000"/>
          </a:bodyPr>
          <a:lstStyle/>
          <a:p>
            <a:r>
              <a:rPr lang="en-US" dirty="0"/>
              <a:t>In order to maximize each farmer’s ability to choose the best bull for each cow, breed associations and dairy herd improvement associations (DHIAs) exist to provide </a:t>
            </a:r>
            <a:r>
              <a:rPr lang="en-US" dirty="0" smtClean="0"/>
              <a:t>genetic data </a:t>
            </a:r>
            <a:r>
              <a:rPr lang="en-US" dirty="0"/>
              <a:t>on cattle. </a:t>
            </a:r>
            <a:endParaRPr lang="en-US" dirty="0" smtClean="0"/>
          </a:p>
          <a:p>
            <a:pPr lvl="1"/>
            <a:r>
              <a:rPr lang="en-US" dirty="0" smtClean="0"/>
              <a:t>Breed </a:t>
            </a:r>
            <a:r>
              <a:rPr lang="en-US" dirty="0"/>
              <a:t>associations and DHIAs collect enormous amounts of data on the offspring from each bull. </a:t>
            </a:r>
            <a:endParaRPr lang="en-US" dirty="0" smtClean="0"/>
          </a:p>
          <a:p>
            <a:pPr lvl="1"/>
            <a:r>
              <a:rPr lang="en-US" dirty="0" smtClean="0"/>
              <a:t>This </a:t>
            </a:r>
            <a:r>
              <a:rPr lang="en-US" dirty="0"/>
              <a:t>data is then compiled into a sire summary so that a farmer can know the precise genetic value of each bull for each trait that is measured. </a:t>
            </a:r>
            <a:endParaRPr lang="en-US" dirty="0" smtClean="0"/>
          </a:p>
          <a:p>
            <a:pPr lvl="1"/>
            <a:r>
              <a:rPr lang="en-US" dirty="0" smtClean="0"/>
              <a:t>In </a:t>
            </a:r>
            <a:r>
              <a:rPr lang="en-US" dirty="0"/>
              <a:t>the United States, about </a:t>
            </a:r>
            <a:r>
              <a:rPr lang="en-US" dirty="0" smtClean="0"/>
              <a:t>4 million </a:t>
            </a:r>
            <a:r>
              <a:rPr lang="en-US" dirty="0"/>
              <a:t>dairy cows are assessed </a:t>
            </a:r>
            <a:r>
              <a:rPr lang="en-US" dirty="0" smtClean="0"/>
              <a:t/>
            </a:r>
            <a:br>
              <a:rPr lang="en-US" dirty="0" smtClean="0"/>
            </a:br>
            <a:r>
              <a:rPr lang="en-US" dirty="0" smtClean="0"/>
              <a:t>each </a:t>
            </a:r>
            <a:r>
              <a:rPr lang="en-US" dirty="0"/>
              <a:t>year in order to provide </a:t>
            </a:r>
            <a:r>
              <a:rPr lang="en-US" dirty="0" smtClean="0"/>
              <a:t>this </a:t>
            </a:r>
            <a:r>
              <a:rPr lang="en-US" dirty="0"/>
              <a:t>information. </a:t>
            </a:r>
            <a:endParaRPr lang="en-US" dirty="0" smtClean="0"/>
          </a:p>
          <a:p>
            <a:pPr lvl="1"/>
            <a:r>
              <a:rPr lang="en-US" dirty="0"/>
              <a:t>The genetic information of the bulls </a:t>
            </a:r>
            <a:r>
              <a:rPr lang="en-US" dirty="0" smtClean="0"/>
              <a:t>in </a:t>
            </a:r>
            <a:br>
              <a:rPr lang="en-US" dirty="0" smtClean="0"/>
            </a:br>
            <a:r>
              <a:rPr lang="en-US" dirty="0" smtClean="0"/>
              <a:t>a </a:t>
            </a:r>
            <a:r>
              <a:rPr lang="en-US" dirty="0"/>
              <a:t>database are reported in a </a:t>
            </a:r>
            <a:r>
              <a:rPr lang="en-US" u="sng" dirty="0" smtClean="0"/>
              <a:t>sire</a:t>
            </a:r>
            <a:br>
              <a:rPr lang="en-US" u="sng" dirty="0" smtClean="0"/>
            </a:br>
            <a:r>
              <a:rPr lang="en-US" u="sng" dirty="0" smtClean="0"/>
              <a:t>summary</a:t>
            </a:r>
            <a:r>
              <a:rPr lang="en-US" dirty="0" smtClean="0"/>
              <a:t>.</a:t>
            </a:r>
          </a:p>
          <a:p>
            <a:pPr lvl="1"/>
            <a:r>
              <a:rPr lang="en-US" dirty="0" smtClean="0"/>
              <a:t>A </a:t>
            </a:r>
            <a:r>
              <a:rPr lang="en-US" u="sng" dirty="0" smtClean="0"/>
              <a:t>sire summary</a:t>
            </a:r>
            <a:r>
              <a:rPr lang="en-US" dirty="0" smtClean="0"/>
              <a:t> can </a:t>
            </a:r>
            <a:r>
              <a:rPr lang="en-US" dirty="0"/>
              <a:t>provide a farmer </a:t>
            </a:r>
            <a:r>
              <a:rPr lang="en-US" dirty="0" smtClean="0"/>
              <a:t/>
            </a:r>
            <a:br>
              <a:rPr lang="en-US" dirty="0" smtClean="0"/>
            </a:br>
            <a:r>
              <a:rPr lang="en-US" dirty="0" smtClean="0"/>
              <a:t>or </a:t>
            </a:r>
            <a:r>
              <a:rPr lang="en-US" dirty="0"/>
              <a:t>breeder with the information they </a:t>
            </a:r>
            <a:r>
              <a:rPr lang="en-US" dirty="0" smtClean="0"/>
              <a:t/>
            </a:r>
            <a:br>
              <a:rPr lang="en-US" dirty="0" smtClean="0"/>
            </a:br>
            <a:r>
              <a:rPr lang="en-US" dirty="0" smtClean="0"/>
              <a:t>need </a:t>
            </a:r>
            <a:r>
              <a:rPr lang="en-US" dirty="0"/>
              <a:t>to select the right bull’s genetics </a:t>
            </a:r>
            <a:r>
              <a:rPr lang="en-US" dirty="0" smtClean="0"/>
              <a:t/>
            </a:r>
            <a:br>
              <a:rPr lang="en-US" dirty="0" smtClean="0"/>
            </a:br>
            <a:r>
              <a:rPr lang="en-US" dirty="0" smtClean="0"/>
              <a:t>needed </a:t>
            </a:r>
            <a:r>
              <a:rPr lang="en-US" dirty="0"/>
              <a:t>to improve the genetic value </a:t>
            </a:r>
            <a:r>
              <a:rPr lang="en-US" dirty="0" smtClean="0"/>
              <a:t/>
            </a:r>
            <a:br>
              <a:rPr lang="en-US" dirty="0" smtClean="0"/>
            </a:br>
            <a:r>
              <a:rPr lang="en-US" dirty="0" smtClean="0"/>
              <a:t>of </a:t>
            </a:r>
            <a:r>
              <a:rPr lang="en-US" dirty="0"/>
              <a:t>their herd.   </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543978E2-2F34-4F39-A47B-F735085F9B1D}" type="slidenum">
              <a:rPr lang="en-US" smtClean="0"/>
              <a:pPr/>
              <a:t>7</a:t>
            </a:fld>
            <a:endParaRPr lang="en-US" dirty="0"/>
          </a:p>
        </p:txBody>
      </p:sp>
      <p:pic>
        <p:nvPicPr>
          <p:cNvPr id="4098" name="Picture 2" descr="http://dairyone.com/wp-content/uploads/2013/12/131113_Mitchw_0163_4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1576" y="3791423"/>
            <a:ext cx="4277733" cy="28423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741576" y="6570169"/>
            <a:ext cx="1188146" cy="215444"/>
          </a:xfrm>
          <a:prstGeom prst="rect">
            <a:avLst/>
          </a:prstGeom>
        </p:spPr>
        <p:txBody>
          <a:bodyPr wrap="none">
            <a:spAutoFit/>
          </a:bodyPr>
          <a:lstStyle/>
          <a:p>
            <a:r>
              <a:rPr lang="en-US" sz="800" b="0" i="1" u="none" strike="noStrike" dirty="0" smtClean="0">
                <a:solidFill>
                  <a:srgbClr val="7D7D7D"/>
                </a:solidFill>
                <a:effectLst/>
                <a:latin typeface="arial" panose="020B0604020202020204" pitchFamily="34" charset="0"/>
                <a:hlinkClick r:id="rId3"/>
              </a:rPr>
              <a:t>Source: dairyone.com</a:t>
            </a:r>
            <a:endParaRPr lang="en-US" sz="800" i="1" dirty="0"/>
          </a:p>
        </p:txBody>
      </p:sp>
    </p:spTree>
    <p:extLst>
      <p:ext uri="{BB962C8B-B14F-4D97-AF65-F5344CB8AC3E}">
        <p14:creationId xmlns:p14="http://schemas.microsoft.com/office/powerpoint/2010/main" val="458624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2533" y="221871"/>
            <a:ext cx="7882892" cy="2619693"/>
          </a:xfrm>
        </p:spPr>
        <p:txBody>
          <a:bodyPr>
            <a:normAutofit fontScale="62500" lnSpcReduction="20000"/>
          </a:bodyPr>
          <a:lstStyle/>
          <a:p>
            <a:r>
              <a:rPr lang="en-US" dirty="0" smtClean="0"/>
              <a:t>A sire summary provides a farmer with all the information they need in order to determine whether or not a bull would be a good genetic match for a given cow. </a:t>
            </a:r>
          </a:p>
          <a:p>
            <a:pPr lvl="1"/>
            <a:r>
              <a:rPr lang="en-US" dirty="0" smtClean="0"/>
              <a:t>By analyzing the data that is provided in sire summaries, a farmer can choose the best bulls to improve the genetic quality of a herd of cows based on the strengths and weaknesses of both the cows and the bulls. </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81FEFA0A-2F20-4B60-98C6-5FFDA469AA1C}" type="slidenum">
              <a:rPr lang="en-US" smtClean="0"/>
              <a:t>8</a:t>
            </a:fld>
            <a:endParaRPr lang="en-US"/>
          </a:p>
        </p:txBody>
      </p:sp>
      <p:pic>
        <p:nvPicPr>
          <p:cNvPr id="5" name="Picture 4"/>
          <p:cNvPicPr>
            <a:picLocks noChangeAspect="1"/>
          </p:cNvPicPr>
          <p:nvPr/>
        </p:nvPicPr>
        <p:blipFill>
          <a:blip r:embed="rId2"/>
          <a:stretch>
            <a:fillRect/>
          </a:stretch>
        </p:blipFill>
        <p:spPr>
          <a:xfrm>
            <a:off x="43958" y="2841564"/>
            <a:ext cx="9100042" cy="3830699"/>
          </a:xfrm>
          <a:prstGeom prst="rect">
            <a:avLst/>
          </a:prstGeom>
        </p:spPr>
      </p:pic>
    </p:spTree>
    <p:extLst>
      <p:ext uri="{BB962C8B-B14F-4D97-AF65-F5344CB8AC3E}">
        <p14:creationId xmlns:p14="http://schemas.microsoft.com/office/powerpoint/2010/main" val="3386945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Predicted Transmitting Abilities</a:t>
            </a:r>
            <a:endParaRPr lang="en-US" dirty="0"/>
          </a:p>
        </p:txBody>
      </p:sp>
      <p:sp>
        <p:nvSpPr>
          <p:cNvPr id="3" name="Content Placeholder 2"/>
          <p:cNvSpPr>
            <a:spLocks noGrp="1"/>
          </p:cNvSpPr>
          <p:nvPr>
            <p:ph idx="1"/>
          </p:nvPr>
        </p:nvSpPr>
        <p:spPr>
          <a:xfrm>
            <a:off x="192881" y="1025238"/>
            <a:ext cx="8826428" cy="5832761"/>
          </a:xfrm>
        </p:spPr>
        <p:txBody>
          <a:bodyPr>
            <a:normAutofit fontScale="55000" lnSpcReduction="20000"/>
          </a:bodyPr>
          <a:lstStyle/>
          <a:p>
            <a:r>
              <a:rPr lang="en-US" dirty="0"/>
              <a:t>The data collected on the offspring of each bull is used to calculate the Predicted Transmitting Ability for the bull for each trait. </a:t>
            </a:r>
            <a:endParaRPr lang="en-US" dirty="0" smtClean="0"/>
          </a:p>
          <a:p>
            <a:pPr lvl="1"/>
            <a:r>
              <a:rPr lang="en-US" u="sng" dirty="0" smtClean="0"/>
              <a:t>Predicted </a:t>
            </a:r>
            <a:r>
              <a:rPr lang="en-US" u="sng" dirty="0"/>
              <a:t>Transmitting Ability</a:t>
            </a:r>
            <a:r>
              <a:rPr lang="en-US" dirty="0"/>
              <a:t> (or </a:t>
            </a:r>
            <a:r>
              <a:rPr lang="en-US" u="sng" dirty="0"/>
              <a:t>PTA</a:t>
            </a:r>
            <a:r>
              <a:rPr lang="en-US" dirty="0"/>
              <a:t>) is a measurement of how much a bull’s offspring will improve compared to the average for that trait. </a:t>
            </a:r>
            <a:endParaRPr lang="en-US" dirty="0" smtClean="0"/>
          </a:p>
          <a:p>
            <a:pPr lvl="1"/>
            <a:r>
              <a:rPr lang="en-US" dirty="0" smtClean="0"/>
              <a:t>For </a:t>
            </a:r>
            <a:r>
              <a:rPr lang="en-US" dirty="0"/>
              <a:t>example, if a bull has a PTA value of +1500 lbs. for milk production, this would indicate that the bull’s offspring would produce 1500 lbs. more milk on average than the average milk production of all 4 million cows that were assessed. </a:t>
            </a:r>
            <a:endParaRPr lang="en-US" dirty="0" smtClean="0"/>
          </a:p>
          <a:p>
            <a:pPr lvl="1"/>
            <a:r>
              <a:rPr lang="en-US" dirty="0" smtClean="0"/>
              <a:t>On </a:t>
            </a:r>
            <a:r>
              <a:rPr lang="en-US" dirty="0"/>
              <a:t>the other hand, if a bull’s offspring had a PTA for milk production of -500 lbs., this would indicate that the bull’s offspring would produce 500 fewer pounds of milk on average. </a:t>
            </a:r>
            <a:endParaRPr lang="en-US" dirty="0" smtClean="0"/>
          </a:p>
          <a:p>
            <a:r>
              <a:rPr lang="en-US" dirty="0"/>
              <a:t>In dairy cattle, there are PTAs for a wide </a:t>
            </a:r>
            <a:r>
              <a:rPr lang="en-US" dirty="0" smtClean="0"/>
              <a:t/>
            </a:r>
            <a:br>
              <a:rPr lang="en-US" dirty="0" smtClean="0"/>
            </a:br>
            <a:r>
              <a:rPr lang="en-US" dirty="0" smtClean="0"/>
              <a:t>variety </a:t>
            </a:r>
            <a:r>
              <a:rPr lang="en-US" dirty="0"/>
              <a:t>of traits. </a:t>
            </a:r>
            <a:endParaRPr lang="en-US" dirty="0" smtClean="0"/>
          </a:p>
          <a:p>
            <a:pPr lvl="1"/>
            <a:r>
              <a:rPr lang="en-US" dirty="0" smtClean="0"/>
              <a:t>In </a:t>
            </a:r>
            <a:r>
              <a:rPr lang="en-US" dirty="0"/>
              <a:t>addition to milk production, some of these </a:t>
            </a:r>
            <a:r>
              <a:rPr lang="en-US" dirty="0" smtClean="0"/>
              <a:t/>
            </a:r>
            <a:br>
              <a:rPr lang="en-US" dirty="0" smtClean="0"/>
            </a:br>
            <a:r>
              <a:rPr lang="en-US" dirty="0" smtClean="0"/>
              <a:t>traits also </a:t>
            </a:r>
            <a:r>
              <a:rPr lang="en-US" dirty="0"/>
              <a:t>include how long of a productive </a:t>
            </a:r>
            <a:r>
              <a:rPr lang="en-US" dirty="0" smtClean="0"/>
              <a:t/>
            </a:r>
            <a:br>
              <a:rPr lang="en-US" dirty="0" smtClean="0"/>
            </a:br>
            <a:r>
              <a:rPr lang="en-US" dirty="0" smtClean="0"/>
              <a:t>life </a:t>
            </a:r>
            <a:r>
              <a:rPr lang="en-US" dirty="0"/>
              <a:t>each cow </a:t>
            </a:r>
            <a:r>
              <a:rPr lang="en-US" dirty="0" smtClean="0"/>
              <a:t>has</a:t>
            </a:r>
            <a:r>
              <a:rPr lang="en-US" dirty="0"/>
              <a:t>, how likely they are to have </a:t>
            </a:r>
            <a:r>
              <a:rPr lang="en-US" dirty="0" smtClean="0"/>
              <a:t/>
            </a:r>
            <a:br>
              <a:rPr lang="en-US" dirty="0" smtClean="0"/>
            </a:br>
            <a:r>
              <a:rPr lang="en-US" dirty="0" smtClean="0"/>
              <a:t>problems </a:t>
            </a:r>
            <a:r>
              <a:rPr lang="en-US" dirty="0"/>
              <a:t>when </a:t>
            </a:r>
            <a:r>
              <a:rPr lang="en-US" dirty="0" smtClean="0"/>
              <a:t>giving birth </a:t>
            </a:r>
            <a:r>
              <a:rPr lang="en-US" dirty="0"/>
              <a:t>to a calf, </a:t>
            </a:r>
            <a:r>
              <a:rPr lang="en-US" dirty="0" smtClean="0"/>
              <a:t>the</a:t>
            </a:r>
            <a:br>
              <a:rPr lang="en-US" dirty="0" smtClean="0"/>
            </a:br>
            <a:r>
              <a:rPr lang="en-US" dirty="0" smtClean="0"/>
              <a:t>amount of fat </a:t>
            </a:r>
            <a:r>
              <a:rPr lang="en-US" dirty="0"/>
              <a:t>and protein </a:t>
            </a:r>
            <a:r>
              <a:rPr lang="en-US" dirty="0" smtClean="0"/>
              <a:t>in the </a:t>
            </a:r>
            <a:r>
              <a:rPr lang="en-US" dirty="0"/>
              <a:t>milk </a:t>
            </a:r>
            <a:r>
              <a:rPr lang="en-US" dirty="0" smtClean="0"/>
              <a:t>(more </a:t>
            </a:r>
            <a:br>
              <a:rPr lang="en-US" dirty="0" smtClean="0"/>
            </a:br>
            <a:r>
              <a:rPr lang="en-US" dirty="0" smtClean="0"/>
              <a:t>fat and protein = more valuable milk), and </a:t>
            </a:r>
            <a:br>
              <a:rPr lang="en-US" dirty="0" smtClean="0"/>
            </a:br>
            <a:r>
              <a:rPr lang="en-US" dirty="0" smtClean="0"/>
              <a:t>even how </a:t>
            </a:r>
            <a:r>
              <a:rPr lang="en-US" dirty="0"/>
              <a:t>strong their feet </a:t>
            </a:r>
            <a:r>
              <a:rPr lang="en-US" dirty="0" smtClean="0"/>
              <a:t>and </a:t>
            </a:r>
            <a:r>
              <a:rPr lang="en-US" dirty="0"/>
              <a:t>legs are. </a:t>
            </a:r>
          </a:p>
          <a:p>
            <a:endParaRPr lang="en-US" dirty="0"/>
          </a:p>
          <a:p>
            <a:endParaRPr lang="en-US" dirty="0"/>
          </a:p>
        </p:txBody>
      </p:sp>
      <p:sp>
        <p:nvSpPr>
          <p:cNvPr id="4" name="Slide Number Placeholder 3"/>
          <p:cNvSpPr>
            <a:spLocks noGrp="1"/>
          </p:cNvSpPr>
          <p:nvPr>
            <p:ph type="sldNum" sz="quarter" idx="12"/>
          </p:nvPr>
        </p:nvSpPr>
        <p:spPr/>
        <p:txBody>
          <a:bodyPr/>
          <a:lstStyle/>
          <a:p>
            <a:fld id="{543978E2-2F34-4F39-A47B-F735085F9B1D}" type="slidenum">
              <a:rPr lang="en-US" smtClean="0"/>
              <a:pPr/>
              <a:t>9</a:t>
            </a:fld>
            <a:endParaRPr lang="en-US" dirty="0"/>
          </a:p>
        </p:txBody>
      </p:sp>
      <p:pic>
        <p:nvPicPr>
          <p:cNvPr id="10" name="Picture 9"/>
          <p:cNvPicPr>
            <a:picLocks noChangeAspect="1"/>
          </p:cNvPicPr>
          <p:nvPr/>
        </p:nvPicPr>
        <p:blipFill>
          <a:blip r:embed="rId2"/>
          <a:stretch>
            <a:fillRect/>
          </a:stretch>
        </p:blipFill>
        <p:spPr>
          <a:xfrm>
            <a:off x="5513331" y="4333872"/>
            <a:ext cx="3538689" cy="2181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6772198"/>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1014</TotalTime>
  <Words>2417</Words>
  <Application>Microsoft Office PowerPoint</Application>
  <PresentationFormat>On-screen Show (4:3)</PresentationFormat>
  <Paragraphs>193</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vt:lpstr>
      <vt:lpstr>Calibri</vt:lpstr>
      <vt:lpstr>Gill Sans MT</vt:lpstr>
      <vt:lpstr>Times New Roman</vt:lpstr>
      <vt:lpstr>Wingdings</vt:lpstr>
      <vt:lpstr>Parcel</vt:lpstr>
      <vt:lpstr>Agricultural Genetics</vt:lpstr>
      <vt:lpstr>Domestication &amp; Artificial Selection</vt:lpstr>
      <vt:lpstr>Rate of Genetic Change</vt:lpstr>
      <vt:lpstr>Changes to Dairy Cattle </vt:lpstr>
      <vt:lpstr>Artificial Insemination</vt:lpstr>
      <vt:lpstr>Process of Artificial Insemination</vt:lpstr>
      <vt:lpstr>Dairy Data</vt:lpstr>
      <vt:lpstr>PowerPoint Presentation</vt:lpstr>
      <vt:lpstr>Predicted Transmitting Abilities</vt:lpstr>
      <vt:lpstr>PTA’s and Sire Summaries</vt:lpstr>
      <vt:lpstr>Standard Transmitting Abilities</vt:lpstr>
      <vt:lpstr>Standard Deviation</vt:lpstr>
      <vt:lpstr>Standard Deviation Example</vt:lpstr>
      <vt:lpstr>STA Values</vt:lpstr>
      <vt:lpstr>Genetic Evaluation</vt:lpstr>
      <vt:lpstr>Visual Assessments</vt:lpstr>
      <vt:lpstr>Genetic Correlation</vt:lpstr>
      <vt:lpstr>Negative Correlation</vt:lpstr>
      <vt:lpstr>Linear Evaluation</vt:lpstr>
      <vt:lpstr>GEnomics</vt:lpstr>
      <vt:lpstr>SNPs</vt:lpstr>
      <vt:lpstr>Pyrosequencing</vt:lpstr>
      <vt:lpstr>Heritability</vt:lpstr>
      <vt:lpstr>Heritability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Agricultural Genetics</dc:title>
  <dc:creator>Mr. Craig A. Kohn</dc:creator>
  <cp:lastModifiedBy>Mr. Craig A. Kohn</cp:lastModifiedBy>
  <cp:revision>76</cp:revision>
  <cp:lastPrinted>2016-04-13T12:04:52Z</cp:lastPrinted>
  <dcterms:created xsi:type="dcterms:W3CDTF">2016-04-11T16:40:50Z</dcterms:created>
  <dcterms:modified xsi:type="dcterms:W3CDTF">2016-04-13T20:57:14Z</dcterms:modified>
</cp:coreProperties>
</file>