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25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1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2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3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1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95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0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722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F97AD-8BCE-4757-9761-FC5A2935EE1E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5B4F-5AFF-4DC6-BAE5-E6476007BF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Agriscience Fall Semester Weekly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0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5109"/>
            <a:ext cx="10515600" cy="1325563"/>
          </a:xfrm>
        </p:spPr>
        <p:txBody>
          <a:bodyPr/>
          <a:lstStyle/>
          <a:p>
            <a:r>
              <a:rPr lang="en-US" dirty="0" smtClean="0"/>
              <a:t>Scientific Method Quiz Review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7300"/>
            <a:ext cx="10515600" cy="5129213"/>
          </a:xfrm>
        </p:spPr>
        <p:txBody>
          <a:bodyPr>
            <a:normAutofit/>
          </a:bodyPr>
          <a:lstStyle/>
          <a:p>
            <a:r>
              <a:rPr lang="en-US" dirty="0" smtClean="0"/>
              <a:t>• What is a research question.</a:t>
            </a:r>
          </a:p>
          <a:p>
            <a:r>
              <a:rPr lang="en-US" dirty="0" smtClean="0"/>
              <a:t>• What is a hypothesis?</a:t>
            </a:r>
          </a:p>
          <a:p>
            <a:r>
              <a:rPr lang="en-US" dirty="0" smtClean="0"/>
              <a:t>• What is a rationale?</a:t>
            </a:r>
          </a:p>
          <a:p>
            <a:r>
              <a:rPr lang="en-US" dirty="0" smtClean="0"/>
              <a:t>• What is an independent variable?</a:t>
            </a:r>
          </a:p>
          <a:p>
            <a:r>
              <a:rPr lang="en-US" dirty="0" smtClean="0"/>
              <a:t>• What is a dependent variable?</a:t>
            </a:r>
          </a:p>
          <a:p>
            <a:r>
              <a:rPr lang="en-US" dirty="0" smtClean="0"/>
              <a:t>• What is a control?</a:t>
            </a:r>
          </a:p>
          <a:p>
            <a:r>
              <a:rPr lang="en-US" dirty="0" smtClean="0"/>
              <a:t>• How many independent variables are allowed per experiment? Why?</a:t>
            </a:r>
          </a:p>
          <a:p>
            <a:r>
              <a:rPr lang="en-US" dirty="0" smtClean="0"/>
              <a:t>• What does a materials section look like?</a:t>
            </a:r>
          </a:p>
          <a:p>
            <a:r>
              <a:rPr lang="en-US" dirty="0" smtClean="0"/>
              <a:t>• What does a methods section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6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2" y="179388"/>
            <a:ext cx="10515600" cy="6207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Carbon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856" y="728662"/>
            <a:ext cx="5619750" cy="5402263"/>
          </a:xfrm>
        </p:spPr>
        <p:txBody>
          <a:bodyPr>
            <a:noAutofit/>
          </a:bodyPr>
          <a:lstStyle/>
          <a:p>
            <a:r>
              <a:rPr lang="en-US" sz="1800" dirty="0" smtClean="0"/>
              <a:t>• Define and provide examples of the following: atom, element, and molecule</a:t>
            </a:r>
          </a:p>
          <a:p>
            <a:r>
              <a:rPr lang="en-US" sz="1800" dirty="0" smtClean="0"/>
              <a:t>• State which element is most common in living organisms and why.</a:t>
            </a:r>
          </a:p>
          <a:p>
            <a:r>
              <a:rPr lang="en-US" sz="1800" dirty="0" smtClean="0"/>
              <a:t>• Define and summarize the processes that comprise the carbon cycle.</a:t>
            </a:r>
          </a:p>
          <a:p>
            <a:r>
              <a:rPr lang="en-US" sz="1800" dirty="0" smtClean="0"/>
              <a:t>• Summarize how a plant makes glucose and from what.</a:t>
            </a:r>
          </a:p>
          <a:p>
            <a:r>
              <a:rPr lang="en-US" sz="1800" dirty="0" smtClean="0"/>
              <a:t>• Define and provide examples of carbohydrates.</a:t>
            </a:r>
          </a:p>
          <a:p>
            <a:r>
              <a:rPr lang="en-US" sz="1800" dirty="0" smtClean="0"/>
              <a:t>• Identify which is the simplest carbohydrate and how other carbohydrates are made.</a:t>
            </a:r>
          </a:p>
          <a:p>
            <a:r>
              <a:rPr lang="en-US" sz="1800" dirty="0" smtClean="0"/>
              <a:t>• Summarize what occurs in each of the following: photosynthesis, respiration, and decomposition.</a:t>
            </a:r>
          </a:p>
          <a:p>
            <a:r>
              <a:rPr lang="en-US" sz="1800" dirty="0" smtClean="0"/>
              <a:t>• Identify what processes add carbon dioxide to the air and what processes remove carbon dioxide from the air.</a:t>
            </a:r>
          </a:p>
          <a:p>
            <a:r>
              <a:rPr lang="en-US" sz="1800" dirty="0" smtClean="0"/>
              <a:t>• Identify what processes change inorganic carbon molecules into organic carbon molecules.</a:t>
            </a:r>
          </a:p>
          <a:p>
            <a:endParaRPr lang="en-US" sz="1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42900"/>
            <a:ext cx="5772150" cy="6173788"/>
          </a:xfrm>
        </p:spPr>
        <p:txBody>
          <a:bodyPr>
            <a:noAutofit/>
          </a:bodyPr>
          <a:lstStyle/>
          <a:p>
            <a:r>
              <a:rPr lang="en-US" sz="1800" dirty="0" smtClean="0"/>
              <a:t>• Identify what processes change organic carbon molecules into inorganic carbon molecules.</a:t>
            </a:r>
          </a:p>
          <a:p>
            <a:r>
              <a:rPr lang="en-US" sz="1800" dirty="0" smtClean="0"/>
              <a:t>• Summarize where the weight and mass of a log goes as it is burned.</a:t>
            </a:r>
          </a:p>
          <a:p>
            <a:r>
              <a:rPr lang="en-US" sz="1800" dirty="0" smtClean="0"/>
              <a:t>• Summarize from where a plant acquires its mass/carbon molecules.</a:t>
            </a:r>
          </a:p>
          <a:p>
            <a:r>
              <a:rPr lang="en-US" sz="1800" dirty="0" smtClean="0"/>
              <a:t>• Compare and contrast producers, consumers, and decomposers.</a:t>
            </a:r>
          </a:p>
          <a:p>
            <a:r>
              <a:rPr lang="en-US" sz="1800" dirty="0" smtClean="0"/>
              <a:t>• Provide examples of organic and inorganic carbon molecules.</a:t>
            </a:r>
          </a:p>
          <a:p>
            <a:r>
              <a:rPr lang="en-US" sz="1800" dirty="0" smtClean="0"/>
              <a:t>• Identify the sources of excess carbon dioxide in the atmosphere and summarize the impact that this has on the atmosphere and on biological processes in ecosystems and agriculture.</a:t>
            </a:r>
          </a:p>
          <a:p>
            <a:r>
              <a:rPr lang="en-US" sz="1800" dirty="0" smtClean="0"/>
              <a:t>• Summarize how we know that the current changes to the atmosphere are not part of a natural cycle.</a:t>
            </a:r>
          </a:p>
          <a:p>
            <a:r>
              <a:rPr lang="en-US" sz="1800" dirty="0" smtClean="0"/>
              <a:t>• Propose strategies for how the levels of CO2 could be reduced.</a:t>
            </a:r>
          </a:p>
          <a:p>
            <a:r>
              <a:rPr lang="en-US" sz="1800" dirty="0" smtClean="0"/>
              <a:t>• Summarize the importance of the carbon cycle to agriculture.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384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2" y="179388"/>
            <a:ext cx="10515600" cy="6207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Cell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856" y="875507"/>
            <a:ext cx="5619750" cy="5402263"/>
          </a:xfrm>
        </p:spPr>
        <p:txBody>
          <a:bodyPr>
            <a:noAutofit/>
          </a:bodyPr>
          <a:lstStyle/>
          <a:p>
            <a:r>
              <a:rPr lang="en-US" sz="2000" dirty="0" smtClean="0"/>
              <a:t>• Summarize the four requirements for life.</a:t>
            </a:r>
          </a:p>
          <a:p>
            <a:r>
              <a:rPr lang="en-US" sz="2000" dirty="0" smtClean="0"/>
              <a:t>• Define what is the smallest indivisible unit of matter.</a:t>
            </a:r>
          </a:p>
          <a:p>
            <a:r>
              <a:rPr lang="en-US" sz="2000" dirty="0" smtClean="0"/>
              <a:t>• Describe what is the smallest unit of life.</a:t>
            </a:r>
          </a:p>
          <a:p>
            <a:r>
              <a:rPr lang="en-US" sz="2000" dirty="0" smtClean="0"/>
              <a:t>• Identify and label the parts of an atom, and state their charges.</a:t>
            </a:r>
          </a:p>
          <a:p>
            <a:r>
              <a:rPr lang="en-US" sz="2000" dirty="0" smtClean="0"/>
              <a:t>• Define the following: atoms, molecules, and macromolecules, and state how each is related to each other.</a:t>
            </a:r>
          </a:p>
          <a:p>
            <a:r>
              <a:rPr lang="en-US" sz="2000" dirty="0" smtClean="0"/>
              <a:t>• Identify and define cellular organelles and their function.</a:t>
            </a:r>
          </a:p>
          <a:p>
            <a:r>
              <a:rPr lang="en-US" sz="2000" dirty="0" smtClean="0"/>
              <a:t>• Define Cells, Tissue, Organs, and Systems.</a:t>
            </a:r>
          </a:p>
          <a:p>
            <a:r>
              <a:rPr lang="en-US" sz="2000" dirty="0" smtClean="0"/>
              <a:t>• State the function and role of the following: ATP, ADP, and ATP Synthase.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9388"/>
            <a:ext cx="5772150" cy="6173788"/>
          </a:xfrm>
        </p:spPr>
        <p:txBody>
          <a:bodyPr>
            <a:noAutofit/>
          </a:bodyPr>
          <a:lstStyle/>
          <a:p>
            <a:r>
              <a:rPr lang="en-US" sz="2000" dirty="0" smtClean="0"/>
              <a:t>• Describe the role of oxygen and hydrogen in ATP production.</a:t>
            </a:r>
          </a:p>
          <a:p>
            <a:r>
              <a:rPr lang="en-US" sz="2000" dirty="0" smtClean="0"/>
              <a:t>• Identify the waste products from ATP Production.</a:t>
            </a:r>
          </a:p>
          <a:p>
            <a:r>
              <a:rPr lang="en-US" sz="2000" dirty="0" smtClean="0"/>
              <a:t>• Utilize your understanding of cell biology to describe how better-producing plants and animals could be developed.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88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78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Respiration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38200" y="1042988"/>
            <a:ext cx="10515600" cy="5133975"/>
          </a:xfrm>
        </p:spPr>
        <p:txBody>
          <a:bodyPr>
            <a:normAutofit/>
          </a:bodyPr>
          <a:lstStyle/>
          <a:p>
            <a:r>
              <a:rPr lang="en-US" dirty="0" smtClean="0"/>
              <a:t>• List the parts of the mitochondria and where each step of respiration occurs in the cytosol/mitochondria.</a:t>
            </a:r>
          </a:p>
          <a:p>
            <a:r>
              <a:rPr lang="en-US" dirty="0" smtClean="0"/>
              <a:t>• State the differences and similarities between substrate-level phosphorylation and oxidative phosphorylation.</a:t>
            </a:r>
          </a:p>
          <a:p>
            <a:r>
              <a:rPr lang="en-US" dirty="0" smtClean="0"/>
              <a:t>• Identify the roles of glucose, pyruvate, NAD+/FAD+, the TCA cycle, the Electron Transport System, hydrogen, ATP Synthase, and oxygen.</a:t>
            </a:r>
          </a:p>
          <a:p>
            <a:r>
              <a:rPr lang="en-US" dirty="0" smtClean="0"/>
              <a:t>• List 5 ways to increase ATP production</a:t>
            </a:r>
          </a:p>
          <a:p>
            <a:r>
              <a:rPr lang="en-US" dirty="0" smtClean="0"/>
              <a:t>• Summarize the 4 steps of respiration: Glycolysis, TCA cycle, Electron Transport System, and Oxidative Phosphorylation.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2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49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114"/>
            <a:ext cx="10515600" cy="562927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Define the following: mean, variation, standard deviation, standard error, error bars, margin of error, statistically significant results, null hypothesis, alternative hypothesis, p-value.</a:t>
            </a:r>
          </a:p>
          <a:p>
            <a:r>
              <a:rPr lang="en-US" dirty="0" smtClean="0"/>
              <a:t>• State the difference between standard deviation and standard error and describe the purpose of each test in regards to research.</a:t>
            </a:r>
          </a:p>
          <a:p>
            <a:r>
              <a:rPr lang="en-US" dirty="0" smtClean="0"/>
              <a:t>• State how the amount of data and the variability of that data affect its reliability.</a:t>
            </a:r>
          </a:p>
          <a:p>
            <a:r>
              <a:rPr lang="en-US" dirty="0" smtClean="0"/>
              <a:t>• Compare graphs and determine if the data is statistically significantly different based on whether or not the error bars overlap.</a:t>
            </a:r>
          </a:p>
          <a:p>
            <a:r>
              <a:rPr lang="en-US" dirty="0" smtClean="0"/>
              <a:t>• Calculate the mean, standard deviation, and standard error for a given sample of data (not on quiz).</a:t>
            </a:r>
          </a:p>
          <a:p>
            <a:r>
              <a:rPr lang="en-US" dirty="0" smtClean="0"/>
              <a:t>• Use calculated standard error to determine the margin of error and to create error bars.</a:t>
            </a:r>
          </a:p>
          <a:p>
            <a:r>
              <a:rPr lang="en-US" dirty="0" smtClean="0"/>
              <a:t>• Determine whether or not the null hypothesis can be rejected given the P-value for an experiment.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296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2" y="179388"/>
            <a:ext cx="10515600" cy="6207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3856" y="875507"/>
            <a:ext cx="5619750" cy="5402263"/>
          </a:xfrm>
        </p:spPr>
        <p:txBody>
          <a:bodyPr>
            <a:noAutofit/>
          </a:bodyPr>
          <a:lstStyle/>
          <a:p>
            <a:r>
              <a:rPr lang="en-US" sz="2000" dirty="0" smtClean="0"/>
              <a:t>- Identify the molecules that are absorbed, produced, and released by a plant cell during photosynthesis.</a:t>
            </a:r>
          </a:p>
          <a:p>
            <a:r>
              <a:rPr lang="en-US" sz="2000" dirty="0" smtClean="0"/>
              <a:t>- Compare and contrast an animal cell to a plant cell.</a:t>
            </a:r>
          </a:p>
          <a:p>
            <a:r>
              <a:rPr lang="en-US" sz="2000" dirty="0" smtClean="0"/>
              <a:t>- Identify the part of the chloroplast where hydrogen is stored.</a:t>
            </a:r>
          </a:p>
          <a:p>
            <a:r>
              <a:rPr lang="en-US" sz="2000" dirty="0" smtClean="0"/>
              <a:t>- Identify the part of the chloroplast where glucose is produced.</a:t>
            </a:r>
          </a:p>
          <a:p>
            <a:r>
              <a:rPr lang="en-US" sz="2000" dirty="0" smtClean="0"/>
              <a:t>- Identify the part of the chloroplast where ATP is produced.</a:t>
            </a:r>
          </a:p>
          <a:p>
            <a:r>
              <a:rPr lang="en-US" sz="2000" dirty="0" smtClean="0"/>
              <a:t>- Identify the part of the chloroplast where chlorophyll is found.</a:t>
            </a:r>
          </a:p>
          <a:p>
            <a:r>
              <a:rPr lang="en-US" sz="2000" dirty="0" smtClean="0"/>
              <a:t>- Identify the part of the chloroplast where the light reaction takes place and where the Calvin Cycle takes place.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79388"/>
            <a:ext cx="5772150" cy="6173788"/>
          </a:xfrm>
        </p:spPr>
        <p:txBody>
          <a:bodyPr>
            <a:noAutofit/>
          </a:bodyPr>
          <a:lstStyle/>
          <a:p>
            <a:r>
              <a:rPr lang="en-US" sz="2000" dirty="0" smtClean="0"/>
              <a:t>- Compare and contrast a chloroplast’s structures to those of a mitochondria.</a:t>
            </a:r>
          </a:p>
          <a:p>
            <a:r>
              <a:rPr lang="en-US" sz="2000" dirty="0" smtClean="0"/>
              <a:t>- State the role that each of the following plays in photosynthesis: hydrogen, photons, oxygen, ATP, NADP+</a:t>
            </a:r>
          </a:p>
          <a:p>
            <a:r>
              <a:rPr lang="en-US" sz="2000" dirty="0" smtClean="0"/>
              <a:t>- Summarize what occurs during the light reaction.</a:t>
            </a:r>
          </a:p>
          <a:p>
            <a:r>
              <a:rPr lang="en-US" sz="2000" dirty="0" smtClean="0"/>
              <a:t>- Summarize what occurs during the Calvin cycle.</a:t>
            </a:r>
          </a:p>
          <a:p>
            <a:r>
              <a:rPr lang="en-US" sz="2000" dirty="0" smtClean="0"/>
              <a:t>- Summarize the roles that </a:t>
            </a:r>
            <a:r>
              <a:rPr lang="en-US" sz="2000" dirty="0" err="1" smtClean="0"/>
              <a:t>RuBP</a:t>
            </a:r>
            <a:r>
              <a:rPr lang="en-US" sz="2000" dirty="0" smtClean="0"/>
              <a:t> and G3P play.</a:t>
            </a:r>
          </a:p>
          <a:p>
            <a:r>
              <a:rPr lang="en-US" sz="2000" dirty="0" smtClean="0"/>
              <a:t>- Define photophosphorylation</a:t>
            </a:r>
          </a:p>
          <a:p>
            <a:r>
              <a:rPr lang="en-US" sz="2000" dirty="0" smtClean="0"/>
              <a:t>- describe why plants need a) sunlight, b) fertilizer, c) aerated soil, and d) water as they pertain to the molecular processes that occur during photosynthesis.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612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Plant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1128712"/>
            <a:ext cx="5762625" cy="52863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• Identify where the following are found or take place in a plant:</a:t>
            </a:r>
          </a:p>
          <a:p>
            <a:pPr lvl="1"/>
            <a:r>
              <a:rPr lang="en-US" dirty="0" smtClean="0"/>
              <a:t>• Carbon dioxide absorption</a:t>
            </a:r>
          </a:p>
          <a:p>
            <a:pPr lvl="1"/>
            <a:r>
              <a:rPr lang="en-US" dirty="0" smtClean="0"/>
              <a:t>• Water absorption</a:t>
            </a:r>
          </a:p>
          <a:p>
            <a:pPr lvl="1"/>
            <a:r>
              <a:rPr lang="en-US" dirty="0" smtClean="0"/>
              <a:t>• Xylem &amp; Phloem</a:t>
            </a:r>
          </a:p>
          <a:p>
            <a:pPr lvl="1"/>
            <a:r>
              <a:rPr lang="en-US" dirty="0" smtClean="0"/>
              <a:t>• Photosynthesis</a:t>
            </a:r>
          </a:p>
          <a:p>
            <a:pPr lvl="1"/>
            <a:r>
              <a:rPr lang="en-US" dirty="0" smtClean="0"/>
              <a:t>• Root Hairs</a:t>
            </a:r>
          </a:p>
          <a:p>
            <a:pPr lvl="1"/>
            <a:r>
              <a:rPr lang="en-US" dirty="0" smtClean="0"/>
              <a:t>• Stomata</a:t>
            </a:r>
          </a:p>
          <a:p>
            <a:pPr lvl="1"/>
            <a:r>
              <a:rPr lang="en-US" dirty="0" smtClean="0"/>
              <a:t>• Lenticels</a:t>
            </a:r>
          </a:p>
          <a:p>
            <a:r>
              <a:rPr lang="en-US" dirty="0" smtClean="0"/>
              <a:t>• Describe what strategies a plant has for staying upright.</a:t>
            </a:r>
          </a:p>
          <a:p>
            <a:r>
              <a:rPr lang="en-US" dirty="0" smtClean="0"/>
              <a:t>• Define each of the following: lignin, phloem, stomata, xylem, lenticels</a:t>
            </a:r>
          </a:p>
          <a:p>
            <a:r>
              <a:rPr lang="en-US" dirty="0" smtClean="0"/>
              <a:t>• Compare and contrast: C3 plants, C4 plant, CAM plants, legumes.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528638"/>
            <a:ext cx="5772150" cy="588644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• Explain two reasons why the Calvin Cycle is impaired in hot and dry weather in C3 plants.</a:t>
            </a:r>
          </a:p>
          <a:p>
            <a:r>
              <a:rPr lang="en-US" dirty="0" smtClean="0"/>
              <a:t>• Define Rubisco and state its function.</a:t>
            </a:r>
          </a:p>
          <a:p>
            <a:r>
              <a:rPr lang="en-US" dirty="0" smtClean="0"/>
              <a:t>• Summarize how C4 and CAM plants prevent interruptions to photosynthesis in hot and dry weather.</a:t>
            </a:r>
          </a:p>
          <a:p>
            <a:r>
              <a:rPr lang="en-US" dirty="0" smtClean="0"/>
              <a:t>• Explain how a C4 plant is different from a CAM plant.</a:t>
            </a:r>
          </a:p>
          <a:p>
            <a:r>
              <a:rPr lang="en-US" dirty="0" smtClean="0"/>
              <a:t>• Define nitrogen fixation.</a:t>
            </a:r>
          </a:p>
          <a:p>
            <a:r>
              <a:rPr lang="en-US" dirty="0" smtClean="0"/>
              <a:t>• Explain how legumes utilize their root nodules for nitrogen fixation.</a:t>
            </a:r>
          </a:p>
          <a:p>
            <a:r>
              <a:rPr lang="en-US" dirty="0" smtClean="0"/>
              <a:t>• Provide examples of each: C3, C4, CAM, legumes.</a:t>
            </a:r>
          </a:p>
          <a:p>
            <a:r>
              <a:rPr lang="en-US" dirty="0" smtClean="0"/>
              <a:t>• State how a legume as a crop provide additional value for farmers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75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1110</Words>
  <Application>Microsoft Office PowerPoint</Application>
  <PresentationFormat>Widescreen</PresentationFormat>
  <Paragraphs>91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Agriscience Fall Semester Weekly Objectives</vt:lpstr>
      <vt:lpstr>Scientific Method Quiz Review Concepts</vt:lpstr>
      <vt:lpstr>Carbon Cycle</vt:lpstr>
      <vt:lpstr>Cell Biology</vt:lpstr>
      <vt:lpstr>Respiration</vt:lpstr>
      <vt:lpstr>Statistics</vt:lpstr>
      <vt:lpstr>Photosynthesis</vt:lpstr>
      <vt:lpstr>Plant Adaptations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Mr. Craig A. Kohn</dc:creator>
  <cp:lastModifiedBy>Mr. Craig A. Kohn</cp:lastModifiedBy>
  <cp:revision>3</cp:revision>
  <dcterms:created xsi:type="dcterms:W3CDTF">2016-01-11T13:08:30Z</dcterms:created>
  <dcterms:modified xsi:type="dcterms:W3CDTF">2016-01-11T14:35:47Z</dcterms:modified>
</cp:coreProperties>
</file>