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75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96202-2252-4055-A02E-D26779F435DF}" type="datetimeFigureOut">
              <a:rPr lang="en-US" smtClean="0"/>
              <a:pPr/>
              <a:t>9/10/2013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29C33-13A3-4566-B486-31462FD015FC}" type="slidenum">
              <a:rPr lang="en-US" smtClean="0"/>
              <a:pPr/>
              <a:t>‹#›</a:t>
            </a:fld>
            <a:endParaRPr lang="en-US"/>
          </a:p>
        </p:txBody>
      </p:sp>
    </p:spTree>
    <p:extLst>
      <p:ext uri="{BB962C8B-B14F-4D97-AF65-F5344CB8AC3E}">
        <p14:creationId xmlns:p14="http://schemas.microsoft.com/office/powerpoint/2010/main" val="135969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a:t>
            </a:fld>
            <a:endParaRPr lang="en-US"/>
          </a:p>
        </p:txBody>
      </p:sp>
    </p:spTree>
    <p:extLst>
      <p:ext uri="{BB962C8B-B14F-4D97-AF65-F5344CB8AC3E}">
        <p14:creationId xmlns:p14="http://schemas.microsoft.com/office/powerpoint/2010/main" val="130958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10</a:t>
            </a:fld>
            <a:endParaRPr lang="en-US"/>
          </a:p>
        </p:txBody>
      </p:sp>
    </p:spTree>
    <p:extLst>
      <p:ext uri="{BB962C8B-B14F-4D97-AF65-F5344CB8AC3E}">
        <p14:creationId xmlns:p14="http://schemas.microsoft.com/office/powerpoint/2010/main" val="98416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11</a:t>
            </a:fld>
            <a:endParaRPr lang="en-US"/>
          </a:p>
        </p:txBody>
      </p:sp>
    </p:spTree>
    <p:extLst>
      <p:ext uri="{BB962C8B-B14F-4D97-AF65-F5344CB8AC3E}">
        <p14:creationId xmlns:p14="http://schemas.microsoft.com/office/powerpoint/2010/main" val="350723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12</a:t>
            </a:fld>
            <a:endParaRPr lang="en-US"/>
          </a:p>
        </p:txBody>
      </p:sp>
    </p:spTree>
    <p:extLst>
      <p:ext uri="{BB962C8B-B14F-4D97-AF65-F5344CB8AC3E}">
        <p14:creationId xmlns:p14="http://schemas.microsoft.com/office/powerpoint/2010/main" val="132017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13</a:t>
            </a:fld>
            <a:endParaRPr lang="en-US"/>
          </a:p>
        </p:txBody>
      </p:sp>
    </p:spTree>
    <p:extLst>
      <p:ext uri="{BB962C8B-B14F-4D97-AF65-F5344CB8AC3E}">
        <p14:creationId xmlns:p14="http://schemas.microsoft.com/office/powerpoint/2010/main" val="425002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14</a:t>
            </a:fld>
            <a:endParaRPr lang="en-US"/>
          </a:p>
        </p:txBody>
      </p:sp>
    </p:spTree>
    <p:extLst>
      <p:ext uri="{BB962C8B-B14F-4D97-AF65-F5344CB8AC3E}">
        <p14:creationId xmlns:p14="http://schemas.microsoft.com/office/powerpoint/2010/main" val="237131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15</a:t>
            </a:fld>
            <a:endParaRPr lang="en-US"/>
          </a:p>
        </p:txBody>
      </p:sp>
    </p:spTree>
    <p:extLst>
      <p:ext uri="{BB962C8B-B14F-4D97-AF65-F5344CB8AC3E}">
        <p14:creationId xmlns:p14="http://schemas.microsoft.com/office/powerpoint/2010/main" val="41670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16</a:t>
            </a:fld>
            <a:endParaRPr lang="en-US"/>
          </a:p>
        </p:txBody>
      </p:sp>
    </p:spTree>
    <p:extLst>
      <p:ext uri="{BB962C8B-B14F-4D97-AF65-F5344CB8AC3E}">
        <p14:creationId xmlns:p14="http://schemas.microsoft.com/office/powerpoint/2010/main" val="167503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17</a:t>
            </a:fld>
            <a:endParaRPr lang="en-US"/>
          </a:p>
        </p:txBody>
      </p:sp>
    </p:spTree>
    <p:extLst>
      <p:ext uri="{BB962C8B-B14F-4D97-AF65-F5344CB8AC3E}">
        <p14:creationId xmlns:p14="http://schemas.microsoft.com/office/powerpoint/2010/main" val="1654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18</a:t>
            </a:fld>
            <a:endParaRPr lang="en-US"/>
          </a:p>
        </p:txBody>
      </p:sp>
    </p:spTree>
    <p:extLst>
      <p:ext uri="{BB962C8B-B14F-4D97-AF65-F5344CB8AC3E}">
        <p14:creationId xmlns:p14="http://schemas.microsoft.com/office/powerpoint/2010/main" val="329532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19</a:t>
            </a:fld>
            <a:endParaRPr lang="en-US"/>
          </a:p>
        </p:txBody>
      </p:sp>
    </p:spTree>
    <p:extLst>
      <p:ext uri="{BB962C8B-B14F-4D97-AF65-F5344CB8AC3E}">
        <p14:creationId xmlns:p14="http://schemas.microsoft.com/office/powerpoint/2010/main" val="171781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a:t>
            </a:fld>
            <a:endParaRPr lang="en-US"/>
          </a:p>
        </p:txBody>
      </p:sp>
    </p:spTree>
    <p:extLst>
      <p:ext uri="{BB962C8B-B14F-4D97-AF65-F5344CB8AC3E}">
        <p14:creationId xmlns:p14="http://schemas.microsoft.com/office/powerpoint/2010/main" val="293001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20</a:t>
            </a:fld>
            <a:endParaRPr lang="en-US"/>
          </a:p>
        </p:txBody>
      </p:sp>
    </p:spTree>
    <p:extLst>
      <p:ext uri="{BB962C8B-B14F-4D97-AF65-F5344CB8AC3E}">
        <p14:creationId xmlns:p14="http://schemas.microsoft.com/office/powerpoint/2010/main" val="207547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21</a:t>
            </a:fld>
            <a:endParaRPr lang="en-US"/>
          </a:p>
        </p:txBody>
      </p:sp>
    </p:spTree>
    <p:extLst>
      <p:ext uri="{BB962C8B-B14F-4D97-AF65-F5344CB8AC3E}">
        <p14:creationId xmlns:p14="http://schemas.microsoft.com/office/powerpoint/2010/main" val="151581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22</a:t>
            </a:fld>
            <a:endParaRPr lang="en-US"/>
          </a:p>
        </p:txBody>
      </p:sp>
    </p:spTree>
    <p:extLst>
      <p:ext uri="{BB962C8B-B14F-4D97-AF65-F5344CB8AC3E}">
        <p14:creationId xmlns:p14="http://schemas.microsoft.com/office/powerpoint/2010/main" val="3215008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23</a:t>
            </a:fld>
            <a:endParaRPr lang="en-US"/>
          </a:p>
        </p:txBody>
      </p:sp>
    </p:spTree>
    <p:extLst>
      <p:ext uri="{BB962C8B-B14F-4D97-AF65-F5344CB8AC3E}">
        <p14:creationId xmlns:p14="http://schemas.microsoft.com/office/powerpoint/2010/main" val="189384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24</a:t>
            </a:fld>
            <a:endParaRPr lang="en-US"/>
          </a:p>
        </p:txBody>
      </p:sp>
    </p:spTree>
    <p:extLst>
      <p:ext uri="{BB962C8B-B14F-4D97-AF65-F5344CB8AC3E}">
        <p14:creationId xmlns:p14="http://schemas.microsoft.com/office/powerpoint/2010/main" val="114583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25</a:t>
            </a:fld>
            <a:endParaRPr lang="en-US"/>
          </a:p>
        </p:txBody>
      </p:sp>
    </p:spTree>
    <p:extLst>
      <p:ext uri="{BB962C8B-B14F-4D97-AF65-F5344CB8AC3E}">
        <p14:creationId xmlns:p14="http://schemas.microsoft.com/office/powerpoint/2010/main" val="79013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26</a:t>
            </a:fld>
            <a:endParaRPr lang="en-US"/>
          </a:p>
        </p:txBody>
      </p:sp>
    </p:spTree>
    <p:extLst>
      <p:ext uri="{BB962C8B-B14F-4D97-AF65-F5344CB8AC3E}">
        <p14:creationId xmlns:p14="http://schemas.microsoft.com/office/powerpoint/2010/main" val="395786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27</a:t>
            </a:fld>
            <a:endParaRPr lang="en-US"/>
          </a:p>
        </p:txBody>
      </p:sp>
    </p:spTree>
    <p:extLst>
      <p:ext uri="{BB962C8B-B14F-4D97-AF65-F5344CB8AC3E}">
        <p14:creationId xmlns:p14="http://schemas.microsoft.com/office/powerpoint/2010/main" val="3286107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28</a:t>
            </a:fld>
            <a:endParaRPr lang="en-US"/>
          </a:p>
        </p:txBody>
      </p:sp>
    </p:spTree>
    <p:extLst>
      <p:ext uri="{BB962C8B-B14F-4D97-AF65-F5344CB8AC3E}">
        <p14:creationId xmlns:p14="http://schemas.microsoft.com/office/powerpoint/2010/main" val="1437826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29</a:t>
            </a:fld>
            <a:endParaRPr lang="en-US"/>
          </a:p>
        </p:txBody>
      </p:sp>
    </p:spTree>
    <p:extLst>
      <p:ext uri="{BB962C8B-B14F-4D97-AF65-F5344CB8AC3E}">
        <p14:creationId xmlns:p14="http://schemas.microsoft.com/office/powerpoint/2010/main" val="353260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a:t>
            </a:fld>
            <a:endParaRPr lang="en-US"/>
          </a:p>
        </p:txBody>
      </p:sp>
    </p:spTree>
    <p:extLst>
      <p:ext uri="{BB962C8B-B14F-4D97-AF65-F5344CB8AC3E}">
        <p14:creationId xmlns:p14="http://schemas.microsoft.com/office/powerpoint/2010/main" val="1256283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30</a:t>
            </a:fld>
            <a:endParaRPr lang="en-US"/>
          </a:p>
        </p:txBody>
      </p:sp>
    </p:spTree>
    <p:extLst>
      <p:ext uri="{BB962C8B-B14F-4D97-AF65-F5344CB8AC3E}">
        <p14:creationId xmlns:p14="http://schemas.microsoft.com/office/powerpoint/2010/main" val="1138300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31</a:t>
            </a:fld>
            <a:endParaRPr lang="en-US"/>
          </a:p>
        </p:txBody>
      </p:sp>
    </p:spTree>
    <p:extLst>
      <p:ext uri="{BB962C8B-B14F-4D97-AF65-F5344CB8AC3E}">
        <p14:creationId xmlns:p14="http://schemas.microsoft.com/office/powerpoint/2010/main" val="255801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4</a:t>
            </a:fld>
            <a:endParaRPr lang="en-US"/>
          </a:p>
        </p:txBody>
      </p:sp>
    </p:spTree>
    <p:extLst>
      <p:ext uri="{BB962C8B-B14F-4D97-AF65-F5344CB8AC3E}">
        <p14:creationId xmlns:p14="http://schemas.microsoft.com/office/powerpoint/2010/main" val="52984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5</a:t>
            </a:fld>
            <a:endParaRPr lang="en-US"/>
          </a:p>
        </p:txBody>
      </p:sp>
    </p:spTree>
    <p:extLst>
      <p:ext uri="{BB962C8B-B14F-4D97-AF65-F5344CB8AC3E}">
        <p14:creationId xmlns:p14="http://schemas.microsoft.com/office/powerpoint/2010/main" val="18432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6</a:t>
            </a:fld>
            <a:endParaRPr lang="en-US"/>
          </a:p>
        </p:txBody>
      </p:sp>
    </p:spTree>
    <p:extLst>
      <p:ext uri="{BB962C8B-B14F-4D97-AF65-F5344CB8AC3E}">
        <p14:creationId xmlns:p14="http://schemas.microsoft.com/office/powerpoint/2010/main" val="149424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7</a:t>
            </a:fld>
            <a:endParaRPr lang="en-US"/>
          </a:p>
        </p:txBody>
      </p:sp>
    </p:spTree>
    <p:extLst>
      <p:ext uri="{BB962C8B-B14F-4D97-AF65-F5344CB8AC3E}">
        <p14:creationId xmlns:p14="http://schemas.microsoft.com/office/powerpoint/2010/main" val="287795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8</a:t>
            </a:fld>
            <a:endParaRPr lang="en-US"/>
          </a:p>
        </p:txBody>
      </p:sp>
    </p:spTree>
    <p:extLst>
      <p:ext uri="{BB962C8B-B14F-4D97-AF65-F5344CB8AC3E}">
        <p14:creationId xmlns:p14="http://schemas.microsoft.com/office/powerpoint/2010/main" val="122923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A29C33-13A3-4566-B486-31462FD015FC}" type="slidenum">
              <a:rPr lang="en-US" smtClean="0"/>
              <a:pPr/>
              <a:t>9</a:t>
            </a:fld>
            <a:endParaRPr lang="en-US"/>
          </a:p>
        </p:txBody>
      </p:sp>
    </p:spTree>
    <p:extLst>
      <p:ext uri="{BB962C8B-B14F-4D97-AF65-F5344CB8AC3E}">
        <p14:creationId xmlns:p14="http://schemas.microsoft.com/office/powerpoint/2010/main" val="269126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2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255199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112312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b="1"/>
            </a:lvl1pPr>
            <a:lvl2pPr>
              <a:defRPr sz="2800"/>
            </a:lvl2pPr>
            <a:lvl3pPr>
              <a:defRPr sz="2000" i="1"/>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3D8E2-3723-4B0E-AF8A-763804BD15E8}"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458" y="6236879"/>
            <a:ext cx="2053296" cy="5449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4283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3D8E2-3723-4B0E-AF8A-763804BD15E8}"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9E050-8EB6-48E6-975F-8A26C156CA4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43D8E2-3723-4B0E-AF8A-763804BD15E8}"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381485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43D8E2-3723-4B0E-AF8A-763804BD15E8}"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427628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43D8E2-3723-4B0E-AF8A-763804BD15E8}"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38304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43D8E2-3723-4B0E-AF8A-763804BD15E8}" type="datetimeFigureOut">
              <a:rPr lang="en-US" smtClean="0"/>
              <a:pPr/>
              <a:t>9/10/2013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99013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43D8E2-3723-4B0E-AF8A-763804BD15E8}" type="datetimeFigureOut">
              <a:rPr lang="en-US" smtClean="0"/>
              <a:pPr/>
              <a:t>9/10/2013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F9E050-8EB6-48E6-975F-8A26C156CA42}" type="slidenum">
              <a:rPr lang="en-US" smtClean="0"/>
              <a:pPr/>
              <a:t>‹#›</a:t>
            </a:fld>
            <a:endParaRPr lang="en-US"/>
          </a:p>
        </p:txBody>
      </p:sp>
    </p:spTree>
    <p:extLst>
      <p:ext uri="{BB962C8B-B14F-4D97-AF65-F5344CB8AC3E}">
        <p14:creationId xmlns:p14="http://schemas.microsoft.com/office/powerpoint/2010/main" val="38446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3D8E2-3723-4B0E-AF8A-763804BD15E8}"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9E050-8EB6-48E6-975F-8A26C156CA42}" type="slidenum">
              <a:rPr lang="en-US" smtClean="0"/>
              <a:pPr/>
              <a:t>‹#›</a:t>
            </a:fld>
            <a:endParaRPr lang="en-US"/>
          </a:p>
        </p:txBody>
      </p:sp>
    </p:spTree>
    <p:extLst>
      <p:ext uri="{BB962C8B-B14F-4D97-AF65-F5344CB8AC3E}">
        <p14:creationId xmlns:p14="http://schemas.microsoft.com/office/powerpoint/2010/main" val="165151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43D8E2-3723-4B0E-AF8A-763804BD15E8}" type="datetimeFigureOut">
              <a:rPr lang="en-US" smtClean="0"/>
              <a:pPr/>
              <a:t>9/10/2013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F9E050-8EB6-48E6-975F-8A26C156CA4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242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zm8brdDd3jWbM&amp;tbnid=BUv_-9rDmyW6VM:&amp;ved=0CAUQjRw&amp;url=http://www.livingart.org.uk/veterinaryl-portfolio.html&amp;ei=ctgoUsOeAYn7yAGDwYHYDg&amp;bvm=bv.51773540,d.aWc&amp;psig=AFQjCNGampEsKJfnlmoad-BZtepJMKJBCw&amp;ust=13784949526833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livingart.org.uk/veterinaryl-portfolio.htm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etcaregt.com/blog/how-to-whistle-train-a-do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lizabethanimalhospital.com/pet-restrain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wayfair.com/Top-Performance-Adjustable-Nylon-Grooming-Cat-Harness-TP18120-TPE1013.html"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LJdXh03Rl7HhM&amp;tbnid=RE2Osx5wb2664M:&amp;ved=0CAUQjRw&amp;url=http://www.anthonysouffle.com/contents/Single%20Images/image-Muskegon_Dog_Neon_Sky/&amp;ei=A9koUuPOHqm2yAGDv4GYCQ&amp;bvm=bv.51773540,d.aWc&amp;psig=AFQjCNHJpmroEyxZULwubcYV2f7vIeNO9Q&amp;ust=137849503666782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anthonysouffle.com/contents/Single%20Images/image-Muskegon_Dog_Neon_Sky/"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zimbio.com/pictures/T902xFvPdZG/Veterinarian+Makes+Home+Visits+Euthanize+Dying/0jBmAMkFf3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hundarutanhem.se/English/Preparing-dogs-for-Swed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animal.discovery.com/pets/how-to-give-first-aid-to-your-dog.htm" TargetMode="External"/><Relationship Id="rId5" Type="http://schemas.openxmlformats.org/officeDocument/2006/relationships/image" Target="../media/image21.jpeg"/><Relationship Id="rId4" Type="http://schemas.openxmlformats.org/officeDocument/2006/relationships/hyperlink" Target="http://www.vetmed.wsu.edu/resources/restraint/"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uppymanners.com/puppaccino/passiverestraint_.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hesanfranciscodogwalker.com/anxious-do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animal.discovery.com/pets/how-to-give-first-aid-to-your-dog.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dogstuff4u.com/index.php?main_page=index&amp;cPath=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http://www.orinbarnesbordercollies.com/stockdog_librar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a2S6StS27CapM&amp;tbnid=ElU7GMKUFyT9_M:&amp;ved=0CAQQjB0&amp;url=http://www.extension.org/pages/63135/beef-cattle-handling-safety&amp;ei=2Z4nUr2GFY61qQGp3YH4DA&amp;bvm=bv.51495398,d.aWc&amp;psig=AFQjCNF2cM3GOe8LtzImVBpt20Kuczi0XQ&amp;ust=137841458997031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vetmed.wsu.edu/cliented/cat_restraint.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piderpic.com/stock-photos/123rf/198728-crouching-young-man-smiling-with-a-pet-d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beo.com/public/viewer/viewerframes/largephotogallery.aspx?id=4011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icstopin.com/500/jason-brooks-tumblr/http:||25*media*tumblr*com|tumblr_maxuuy1Epz1rodd78o1_500*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alowconsulting.blogspot.com/2011/04/basic-animal-restrain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Handling &amp; Care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04800"/>
            <a:ext cx="4267200" cy="2844800"/>
          </a:xfrm>
          <a:prstGeom prst="rect">
            <a:avLst/>
          </a:prstGeom>
          <a:effectLst>
            <a:softEdge rad="31750"/>
          </a:effectLst>
        </p:spPr>
      </p:pic>
    </p:spTree>
    <p:extLst>
      <p:ext uri="{BB962C8B-B14F-4D97-AF65-F5344CB8AC3E}">
        <p14:creationId xmlns:p14="http://schemas.microsoft.com/office/powerpoint/2010/main" val="406462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7132320" cy="4023360"/>
          </a:xfrm>
        </p:spPr>
        <p:txBody>
          <a:bodyPr>
            <a:normAutofit fontScale="77500" lnSpcReduction="20000"/>
          </a:bodyPr>
          <a:lstStyle/>
          <a:p>
            <a:r>
              <a:rPr lang="en-US" dirty="0"/>
              <a:t>The first rule of restraint is to use as little as possible while maintaining </a:t>
            </a:r>
            <a:r>
              <a:rPr lang="en-US" dirty="0" smtClean="0"/>
              <a:t>control.</a:t>
            </a:r>
          </a:p>
          <a:p>
            <a:pPr lvl="1"/>
            <a:r>
              <a:rPr lang="en-US" dirty="0"/>
              <a:t>T</a:t>
            </a:r>
            <a:r>
              <a:rPr lang="en-US" dirty="0" smtClean="0"/>
              <a:t>he </a:t>
            </a:r>
            <a:r>
              <a:rPr lang="en-US" dirty="0"/>
              <a:t>least amount of restraint needed is the best amount (more is not better in this case). </a:t>
            </a:r>
            <a:r>
              <a:rPr lang="en-US" dirty="0" smtClean="0"/>
              <a:t/>
            </a:r>
            <a:br>
              <a:rPr lang="en-US" dirty="0" smtClean="0"/>
            </a:br>
            <a:endParaRPr lang="en-US" dirty="0"/>
          </a:p>
          <a:p>
            <a:r>
              <a:rPr lang="en-US" dirty="0"/>
              <a:t>However – do not give up control! Ensure that you are in complete control of the animal at all times. </a:t>
            </a:r>
          </a:p>
          <a:p>
            <a:pPr lvl="1"/>
            <a:r>
              <a:rPr lang="en-US" dirty="0"/>
              <a:t>Once an animal knows it can take control, it is putting itself and others in danger during a treatment or examination. </a:t>
            </a:r>
          </a:p>
          <a:p>
            <a:pPr lvl="1"/>
            <a:r>
              <a:rPr lang="en-US" dirty="0"/>
              <a:t>Animals will sense hesitation and uncertainty – psychological assurance is as necessary as physical control. </a:t>
            </a:r>
          </a:p>
          <a:p>
            <a:endParaRPr lang="en-US" dirty="0"/>
          </a:p>
        </p:txBody>
      </p:sp>
      <p:pic>
        <p:nvPicPr>
          <p:cNvPr id="47106" name="Picture 2" descr="http://www.livingart.org.uk/illustrations/Veterinary/Dog-restraint.jpg">
            <a:hlinkClick r:id="rId3"/>
          </p:cNvPr>
          <p:cNvPicPr>
            <a:picLocks noChangeAspect="1" noChangeArrowheads="1"/>
          </p:cNvPicPr>
          <p:nvPr/>
        </p:nvPicPr>
        <p:blipFill>
          <a:blip r:embed="rId4" cstate="print"/>
          <a:srcRect l="7556" r="7111"/>
          <a:stretch>
            <a:fillRect/>
          </a:stretch>
        </p:blipFill>
        <p:spPr bwMode="auto">
          <a:xfrm>
            <a:off x="8229600" y="1905000"/>
            <a:ext cx="3657600" cy="3219451"/>
          </a:xfrm>
          <a:prstGeom prst="rect">
            <a:avLst/>
          </a:prstGeom>
          <a:noFill/>
        </p:spPr>
      </p:pic>
      <p:sp>
        <p:nvSpPr>
          <p:cNvPr id="5" name="Rectangle 4"/>
          <p:cNvSpPr/>
          <p:nvPr/>
        </p:nvSpPr>
        <p:spPr>
          <a:xfrm>
            <a:off x="10287000" y="5181600"/>
            <a:ext cx="1571264" cy="230832"/>
          </a:xfrm>
          <a:prstGeom prst="rect">
            <a:avLst/>
          </a:prstGeom>
        </p:spPr>
        <p:txBody>
          <a:bodyPr wrap="none">
            <a:spAutoFit/>
          </a:bodyPr>
          <a:lstStyle/>
          <a:p>
            <a:r>
              <a:rPr lang="en-US" sz="900" dirty="0" smtClean="0">
                <a:hlinkClick r:id="rId5"/>
              </a:rPr>
              <a:t>Source: www.livingart.org.uk</a:t>
            </a:r>
            <a:r>
              <a:rPr lang="en-US" sz="900" dirty="0" smtClean="0"/>
              <a:t> </a:t>
            </a:r>
            <a:endParaRPr lang="en-US" sz="900" dirty="0"/>
          </a:p>
        </p:txBody>
      </p:sp>
    </p:spTree>
    <p:extLst>
      <p:ext uri="{BB962C8B-B14F-4D97-AF65-F5344CB8AC3E}">
        <p14:creationId xmlns:p14="http://schemas.microsoft.com/office/powerpoint/2010/main" val="402125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6979920" cy="4023360"/>
          </a:xfrm>
        </p:spPr>
        <p:txBody>
          <a:bodyPr>
            <a:normAutofit/>
          </a:bodyPr>
          <a:lstStyle/>
          <a:p>
            <a:r>
              <a:rPr lang="en-US" dirty="0"/>
              <a:t>Begin with psychological verbal restraint – if possible, use vocal commands to enable an animal to restraint itself. </a:t>
            </a:r>
          </a:p>
          <a:p>
            <a:pPr lvl="1"/>
            <a:r>
              <a:rPr lang="en-US" dirty="0"/>
              <a:t>This is especially true for well-trained dogs. </a:t>
            </a:r>
          </a:p>
          <a:p>
            <a:pPr lvl="2"/>
            <a:r>
              <a:rPr lang="en-US" dirty="0"/>
              <a:t>Commands such as “sit” or “stay” may be enough to allow for a proper examination. </a:t>
            </a:r>
            <a:r>
              <a:rPr lang="en-US" dirty="0" smtClean="0"/>
              <a:t/>
            </a:r>
            <a:br>
              <a:rPr lang="en-US" dirty="0" smtClean="0"/>
            </a:br>
            <a:endParaRPr lang="en-US" dirty="0"/>
          </a:p>
          <a:p>
            <a:pPr lvl="1"/>
            <a:r>
              <a:rPr lang="en-US" dirty="0"/>
              <a:t>Always use a calm, soothing, cheerful </a:t>
            </a:r>
            <a:r>
              <a:rPr lang="en-US" dirty="0" smtClean="0"/>
              <a:t>voice.</a:t>
            </a:r>
          </a:p>
          <a:p>
            <a:pPr lvl="2"/>
            <a:r>
              <a:rPr lang="en-US" dirty="0" smtClean="0"/>
              <a:t>Never</a:t>
            </a:r>
            <a:r>
              <a:rPr lang="en-US" dirty="0"/>
              <a:t>, ever yell – this will increase the likelihood that an animal will cause an injury.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826" r="13044"/>
          <a:stretch/>
        </p:blipFill>
        <p:spPr>
          <a:xfrm>
            <a:off x="8229600" y="1845734"/>
            <a:ext cx="3475146" cy="3770206"/>
          </a:xfrm>
          <a:prstGeom prst="rect">
            <a:avLst/>
          </a:prstGeom>
        </p:spPr>
      </p:pic>
      <p:sp>
        <p:nvSpPr>
          <p:cNvPr id="5" name="Rectangle 4"/>
          <p:cNvSpPr/>
          <p:nvPr/>
        </p:nvSpPr>
        <p:spPr>
          <a:xfrm>
            <a:off x="10388483" y="5608898"/>
            <a:ext cx="1534394" cy="230832"/>
          </a:xfrm>
          <a:prstGeom prst="rect">
            <a:avLst/>
          </a:prstGeom>
        </p:spPr>
        <p:txBody>
          <a:bodyPr wrap="none">
            <a:spAutoFit/>
          </a:bodyPr>
          <a:lstStyle/>
          <a:p>
            <a:r>
              <a:rPr lang="en-US" sz="900" i="1" dirty="0" smtClean="0">
                <a:solidFill>
                  <a:srgbClr val="D6D6D6"/>
                </a:solidFill>
                <a:hlinkClick r:id="rId4"/>
              </a:rPr>
              <a:t>Source: www.petcaregt.com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88663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a:xfrm>
            <a:off x="1097280" y="1845734"/>
            <a:ext cx="7970520" cy="4023360"/>
          </a:xfrm>
        </p:spPr>
        <p:txBody>
          <a:bodyPr>
            <a:normAutofit fontScale="92500" lnSpcReduction="20000"/>
          </a:bodyPr>
          <a:lstStyle/>
          <a:p>
            <a:r>
              <a:rPr lang="en-US" dirty="0"/>
              <a:t>If verbal restraint is not a possible option, use a leash or halter if possible.  </a:t>
            </a:r>
          </a:p>
          <a:p>
            <a:pPr lvl="1"/>
            <a:r>
              <a:rPr lang="en-US" dirty="0"/>
              <a:t>Animals not restrained by another person or in a transporter should be on a leash during an </a:t>
            </a:r>
            <a:r>
              <a:rPr lang="en-US" dirty="0" smtClean="0"/>
              <a:t>examination.</a:t>
            </a:r>
          </a:p>
          <a:p>
            <a:pPr lvl="2"/>
            <a:r>
              <a:rPr lang="en-US" dirty="0" smtClean="0"/>
              <a:t>Serious </a:t>
            </a:r>
            <a:r>
              <a:rPr lang="en-US" dirty="0"/>
              <a:t>injury can result from an animal that runs loose</a:t>
            </a:r>
            <a:r>
              <a:rPr lang="en-US" dirty="0" smtClean="0"/>
              <a:t>.</a:t>
            </a:r>
            <a:br>
              <a:rPr lang="en-US" dirty="0" smtClean="0"/>
            </a:br>
            <a:endParaRPr lang="en-US" dirty="0"/>
          </a:p>
          <a:p>
            <a:pPr lvl="1"/>
            <a:r>
              <a:rPr lang="en-US" dirty="0"/>
              <a:t>Leashes work best for animals accustomed and trained on a leash. </a:t>
            </a:r>
          </a:p>
          <a:p>
            <a:pPr lvl="2"/>
            <a:r>
              <a:rPr lang="en-US" dirty="0"/>
              <a:t>A quick, gentle tug may encourage a hesitant dog to walk</a:t>
            </a:r>
            <a:r>
              <a:rPr lang="en-US" dirty="0" smtClean="0"/>
              <a:t>.</a:t>
            </a:r>
            <a:br>
              <a:rPr lang="en-US" dirty="0" smtClean="0"/>
            </a:br>
            <a:endParaRPr lang="en-US" dirty="0"/>
          </a:p>
          <a:p>
            <a:pPr lvl="1"/>
            <a:r>
              <a:rPr lang="en-US" dirty="0"/>
              <a:t>If an animal starts to struggle, pull, or jerk away when put on the leash, pause and allow the animal to calm down.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1845734"/>
            <a:ext cx="2628900" cy="4095750"/>
          </a:xfrm>
          <a:prstGeom prst="rect">
            <a:avLst/>
          </a:prstGeom>
        </p:spPr>
      </p:pic>
      <p:sp>
        <p:nvSpPr>
          <p:cNvPr id="5" name="Rectangle 4"/>
          <p:cNvSpPr/>
          <p:nvPr/>
        </p:nvSpPr>
        <p:spPr>
          <a:xfrm>
            <a:off x="9906000" y="5926244"/>
            <a:ext cx="1931939" cy="230832"/>
          </a:xfrm>
          <a:prstGeom prst="rect">
            <a:avLst/>
          </a:prstGeom>
        </p:spPr>
        <p:txBody>
          <a:bodyPr wrap="none">
            <a:spAutoFit/>
          </a:bodyPr>
          <a:lstStyle/>
          <a:p>
            <a:r>
              <a:rPr lang="en-US" sz="900" i="1" dirty="0" smtClean="0">
                <a:solidFill>
                  <a:srgbClr val="D6D6D6"/>
                </a:solidFill>
                <a:hlinkClick r:id="rId4"/>
              </a:rPr>
              <a:t>Source: elizabethanimalhospital.com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7448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lstStyle/>
          <a:p>
            <a:pPr marL="342900" lvl="2" indent="-342900"/>
            <a:r>
              <a:rPr lang="en-US" dirty="0"/>
              <a:t>Cats can also be restrained by a leash in the event </a:t>
            </a:r>
            <a:r>
              <a:rPr lang="en-US" dirty="0" smtClean="0"/>
              <a:t/>
            </a:r>
            <a:br>
              <a:rPr lang="en-US" dirty="0" smtClean="0"/>
            </a:br>
            <a:r>
              <a:rPr lang="en-US" dirty="0" smtClean="0"/>
              <a:t>that </a:t>
            </a:r>
            <a:r>
              <a:rPr lang="en-US" dirty="0"/>
              <a:t>the animal resists other forms of </a:t>
            </a:r>
            <a:r>
              <a:rPr lang="en-US" dirty="0" smtClean="0"/>
              <a:t>restraint.</a:t>
            </a:r>
          </a:p>
          <a:p>
            <a:pPr marL="800100" lvl="3" indent="-342900"/>
            <a:r>
              <a:rPr lang="en-US" dirty="0"/>
              <a:t>U</a:t>
            </a:r>
            <a:r>
              <a:rPr lang="en-US" dirty="0" smtClean="0"/>
              <a:t>sing </a:t>
            </a:r>
            <a:r>
              <a:rPr lang="en-US" dirty="0"/>
              <a:t>a metal ring, form a figure-8 loop with </a:t>
            </a:r>
            <a:r>
              <a:rPr lang="en-US" dirty="0" smtClean="0"/>
              <a:t/>
            </a:r>
            <a:br>
              <a:rPr lang="en-US" dirty="0" smtClean="0"/>
            </a:br>
            <a:r>
              <a:rPr lang="en-US" dirty="0" smtClean="0"/>
              <a:t>the </a:t>
            </a:r>
            <a:r>
              <a:rPr lang="en-US" dirty="0"/>
              <a:t>leash.  </a:t>
            </a:r>
            <a:endParaRPr lang="en-US" dirty="0" smtClean="0"/>
          </a:p>
          <a:p>
            <a:pPr marL="800100" lvl="3" indent="-342900"/>
            <a:r>
              <a:rPr lang="en-US" dirty="0" smtClean="0"/>
              <a:t>The </a:t>
            </a:r>
            <a:r>
              <a:rPr lang="en-US" dirty="0"/>
              <a:t>looser loop should be placed behind the </a:t>
            </a:r>
            <a:r>
              <a:rPr lang="en-US" dirty="0" smtClean="0"/>
              <a:t/>
            </a:r>
            <a:br>
              <a:rPr lang="en-US" dirty="0" smtClean="0"/>
            </a:br>
            <a:r>
              <a:rPr lang="en-US" dirty="0" smtClean="0"/>
              <a:t>cat’s </a:t>
            </a:r>
            <a:r>
              <a:rPr lang="en-US" dirty="0"/>
              <a:t>front legs around its chest.  </a:t>
            </a:r>
            <a:endParaRPr lang="en-US" dirty="0" smtClean="0"/>
          </a:p>
          <a:p>
            <a:pPr marL="800100" lvl="3" indent="-342900"/>
            <a:r>
              <a:rPr lang="en-US" dirty="0" smtClean="0"/>
              <a:t>The </a:t>
            </a:r>
            <a:r>
              <a:rPr lang="en-US" dirty="0"/>
              <a:t>other loop should go around the animal’s </a:t>
            </a:r>
            <a:r>
              <a:rPr lang="en-US" dirty="0" smtClean="0"/>
              <a:t/>
            </a:r>
            <a:br>
              <a:rPr lang="en-US" dirty="0" smtClean="0"/>
            </a:br>
            <a:r>
              <a:rPr lang="en-US" dirty="0" smtClean="0"/>
              <a:t>neck</a:t>
            </a:r>
            <a:r>
              <a:rPr lang="en-US" dirty="0"/>
              <a:t>. </a:t>
            </a:r>
            <a:endParaRPr lang="en-US" dirty="0" smtClean="0"/>
          </a:p>
          <a:p>
            <a:pPr marL="800100" lvl="3" indent="-342900"/>
            <a:r>
              <a:rPr lang="en-US" dirty="0" smtClean="0"/>
              <a:t>This </a:t>
            </a:r>
            <a:r>
              <a:rPr lang="en-US" dirty="0"/>
              <a:t>may also be used as a preventative measure </a:t>
            </a:r>
            <a:r>
              <a:rPr lang="en-US" dirty="0" smtClean="0"/>
              <a:t/>
            </a:r>
            <a:br>
              <a:rPr lang="en-US" dirty="0" smtClean="0"/>
            </a:br>
            <a:r>
              <a:rPr lang="en-US" dirty="0" smtClean="0"/>
              <a:t>in </a:t>
            </a:r>
            <a:r>
              <a:rPr lang="en-US" dirty="0"/>
              <a:t>case the animal might try to escape.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845734"/>
            <a:ext cx="2667000" cy="2667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5920" y="3782908"/>
            <a:ext cx="2240280" cy="2240280"/>
          </a:xfrm>
          <a:prstGeom prst="rect">
            <a:avLst/>
          </a:prstGeom>
        </p:spPr>
      </p:pic>
      <p:sp>
        <p:nvSpPr>
          <p:cNvPr id="6" name="Rectangle 5"/>
          <p:cNvSpPr/>
          <p:nvPr/>
        </p:nvSpPr>
        <p:spPr>
          <a:xfrm>
            <a:off x="10210800" y="6023188"/>
            <a:ext cx="1436612" cy="230832"/>
          </a:xfrm>
          <a:prstGeom prst="rect">
            <a:avLst/>
          </a:prstGeom>
        </p:spPr>
        <p:txBody>
          <a:bodyPr wrap="none">
            <a:spAutoFit/>
          </a:bodyPr>
          <a:lstStyle/>
          <a:p>
            <a:r>
              <a:rPr lang="en-US" sz="900" i="1" dirty="0" smtClean="0">
                <a:solidFill>
                  <a:srgbClr val="D6D6D6"/>
                </a:solidFill>
                <a:hlinkClick r:id="rId5"/>
              </a:rPr>
              <a:t>Source: www.wayfair.com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4452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Physical restraint is necessary if a halter or leash is not enough to restrain the animal. </a:t>
            </a:r>
          </a:p>
          <a:p>
            <a:pPr lvl="1"/>
            <a:r>
              <a:rPr lang="en-US" dirty="0"/>
              <a:t>Specific restraint procedures are described in the following slides. </a:t>
            </a:r>
            <a:r>
              <a:rPr lang="en-US" dirty="0" smtClean="0"/>
              <a:t/>
            </a:r>
            <a:br>
              <a:rPr lang="en-US" dirty="0" smtClean="0"/>
            </a:br>
            <a:endParaRPr lang="en-US" dirty="0"/>
          </a:p>
          <a:p>
            <a:r>
              <a:rPr lang="en-US" dirty="0"/>
              <a:t>If physical restraint techniques are not effective, </a:t>
            </a:r>
            <a:r>
              <a:rPr lang="en-US" dirty="0" smtClean="0"/>
              <a:t/>
            </a:r>
            <a:br>
              <a:rPr lang="en-US" dirty="0" smtClean="0"/>
            </a:br>
            <a:r>
              <a:rPr lang="en-US" dirty="0" smtClean="0"/>
              <a:t>additional </a:t>
            </a:r>
            <a:r>
              <a:rPr lang="en-US" dirty="0"/>
              <a:t>equipment and/or chemical restraint </a:t>
            </a:r>
            <a:r>
              <a:rPr lang="en-US" dirty="0" smtClean="0"/>
              <a:t/>
            </a:r>
            <a:br>
              <a:rPr lang="en-US" dirty="0" smtClean="0"/>
            </a:br>
            <a:r>
              <a:rPr lang="en-US" dirty="0" smtClean="0"/>
              <a:t>may </a:t>
            </a:r>
            <a:r>
              <a:rPr lang="en-US" dirty="0"/>
              <a:t>be necessary.</a:t>
            </a:r>
          </a:p>
          <a:p>
            <a:pPr lvl="1"/>
            <a:r>
              <a:rPr lang="en-US" dirty="0"/>
              <a:t>A come-along pole is required for extremely aggressive </a:t>
            </a:r>
            <a:r>
              <a:rPr lang="en-US" dirty="0" smtClean="0"/>
              <a:t/>
            </a:r>
            <a:br>
              <a:rPr lang="en-US" dirty="0" smtClean="0"/>
            </a:br>
            <a:r>
              <a:rPr lang="en-US" dirty="0" smtClean="0"/>
              <a:t>dogs</a:t>
            </a:r>
            <a:r>
              <a:rPr lang="en-US" dirty="0"/>
              <a:t>. </a:t>
            </a:r>
            <a:endParaRPr lang="en-US" dirty="0" smtClean="0"/>
          </a:p>
          <a:p>
            <a:pPr lvl="2"/>
            <a:r>
              <a:rPr lang="en-US" dirty="0" smtClean="0"/>
              <a:t>Only </a:t>
            </a:r>
            <a:r>
              <a:rPr lang="en-US" dirty="0"/>
              <a:t>professionals with trained experience should use this tool as it can </a:t>
            </a:r>
            <a:r>
              <a:rPr lang="en-US" dirty="0" smtClean="0"/>
              <a:t/>
            </a:r>
            <a:br>
              <a:rPr lang="en-US" dirty="0" smtClean="0"/>
            </a:br>
            <a:r>
              <a:rPr lang="en-US" dirty="0" smtClean="0"/>
              <a:t>cause </a:t>
            </a:r>
            <a:r>
              <a:rPr lang="en-US" dirty="0"/>
              <a:t>serious injury to the animal. </a:t>
            </a:r>
            <a:r>
              <a:rPr lang="en-US" dirty="0" smtClean="0"/>
              <a:t/>
            </a:r>
            <a:br>
              <a:rPr lang="en-US" dirty="0" smtClean="0"/>
            </a:br>
            <a:endParaRPr lang="en-US" dirty="0"/>
          </a:p>
          <a:p>
            <a:pPr lvl="1"/>
            <a:r>
              <a:rPr lang="en-US" dirty="0"/>
              <a:t>Nets are often necessary for wildlife and feral cats. </a:t>
            </a:r>
            <a:endParaRPr lang="en-US" dirty="0" smtClean="0"/>
          </a:p>
          <a:p>
            <a:pPr lvl="2"/>
            <a:r>
              <a:rPr lang="en-US" dirty="0" smtClean="0"/>
              <a:t>Nets </a:t>
            </a:r>
            <a:r>
              <a:rPr lang="en-US" dirty="0"/>
              <a:t>can also cause serious injury to an animal if used improperly and </a:t>
            </a:r>
            <a:r>
              <a:rPr lang="en-US" dirty="0" smtClean="0"/>
              <a:t/>
            </a:r>
            <a:br>
              <a:rPr lang="en-US" dirty="0" smtClean="0"/>
            </a:br>
            <a:r>
              <a:rPr lang="en-US" dirty="0" smtClean="0"/>
              <a:t>should </a:t>
            </a:r>
            <a:r>
              <a:rPr lang="en-US" dirty="0"/>
              <a:t>only be used by trained professionals. </a:t>
            </a:r>
          </a:p>
          <a:p>
            <a:endParaRPr lang="en-US" dirty="0"/>
          </a:p>
        </p:txBody>
      </p:sp>
      <p:pic>
        <p:nvPicPr>
          <p:cNvPr id="38914" name="Picture 2" descr="http://cdn.lightgalleries.net/4d9a537d33adb/images/Muskegon_Dog_Neon_Sky-1.jpg">
            <a:hlinkClick r:id="rId3"/>
          </p:cNvPr>
          <p:cNvPicPr>
            <a:picLocks noChangeAspect="1" noChangeArrowheads="1"/>
          </p:cNvPicPr>
          <p:nvPr/>
        </p:nvPicPr>
        <p:blipFill>
          <a:blip r:embed="rId4" cstate="print"/>
          <a:srcRect/>
          <a:stretch>
            <a:fillRect/>
          </a:stretch>
        </p:blipFill>
        <p:spPr bwMode="auto">
          <a:xfrm>
            <a:off x="7239000" y="2514600"/>
            <a:ext cx="4391025" cy="2907161"/>
          </a:xfrm>
          <a:prstGeom prst="rect">
            <a:avLst/>
          </a:prstGeom>
          <a:noFill/>
        </p:spPr>
      </p:pic>
      <p:sp>
        <p:nvSpPr>
          <p:cNvPr id="5" name="Rectangle 4"/>
          <p:cNvSpPr/>
          <p:nvPr/>
        </p:nvSpPr>
        <p:spPr>
          <a:xfrm>
            <a:off x="9829800" y="5486400"/>
            <a:ext cx="1784463" cy="230832"/>
          </a:xfrm>
          <a:prstGeom prst="rect">
            <a:avLst/>
          </a:prstGeom>
        </p:spPr>
        <p:txBody>
          <a:bodyPr wrap="none">
            <a:spAutoFit/>
          </a:bodyPr>
          <a:lstStyle/>
          <a:p>
            <a:r>
              <a:rPr lang="en-US" sz="900" i="1" dirty="0" smtClean="0">
                <a:hlinkClick r:id="rId5"/>
              </a:rPr>
              <a:t>Source: www.anthonysouffle.com</a:t>
            </a:r>
            <a:r>
              <a:rPr lang="en-US" sz="900" i="1" dirty="0" smtClean="0"/>
              <a:t> </a:t>
            </a:r>
            <a:endParaRPr lang="en-US" sz="900" i="1" dirty="0"/>
          </a:p>
        </p:txBody>
      </p:sp>
    </p:spTree>
    <p:extLst>
      <p:ext uri="{BB962C8B-B14F-4D97-AF65-F5344CB8AC3E}">
        <p14:creationId xmlns:p14="http://schemas.microsoft.com/office/powerpoint/2010/main" val="27448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Restraint</a:t>
            </a:r>
            <a:endParaRPr lang="en-US" dirty="0"/>
          </a:p>
        </p:txBody>
      </p:sp>
      <p:sp>
        <p:nvSpPr>
          <p:cNvPr id="3" name="Content Placeholder 2"/>
          <p:cNvSpPr>
            <a:spLocks noGrp="1"/>
          </p:cNvSpPr>
          <p:nvPr>
            <p:ph idx="1"/>
          </p:nvPr>
        </p:nvSpPr>
        <p:spPr>
          <a:xfrm>
            <a:off x="1097280" y="1845734"/>
            <a:ext cx="7970520" cy="4023360"/>
          </a:xfrm>
        </p:spPr>
        <p:txBody>
          <a:bodyPr>
            <a:normAutofit lnSpcReduction="10000"/>
          </a:bodyPr>
          <a:lstStyle/>
          <a:p>
            <a:pPr marL="0" indent="-475488"/>
            <a:r>
              <a:rPr lang="en-US" dirty="0"/>
              <a:t>Anesthesia or a sedative (chemical restraint) may be necessary for proper treatment. </a:t>
            </a:r>
            <a:r>
              <a:rPr lang="en-US" dirty="0" smtClean="0"/>
              <a:t/>
            </a:r>
            <a:br>
              <a:rPr lang="en-US" dirty="0" smtClean="0"/>
            </a:br>
            <a:endParaRPr lang="en-US" dirty="0" smtClean="0"/>
          </a:p>
          <a:p>
            <a:pPr marL="434340" lvl="1" indent="-342900"/>
            <a:r>
              <a:rPr lang="en-US" dirty="0" smtClean="0"/>
              <a:t>Only </a:t>
            </a:r>
            <a:r>
              <a:rPr lang="en-US" dirty="0"/>
              <a:t>a veterinary professional can decide whether or not to anesthetize or sedate an animal for treatment. </a:t>
            </a:r>
            <a:r>
              <a:rPr lang="en-US" dirty="0" smtClean="0"/>
              <a:t/>
            </a:r>
            <a:br>
              <a:rPr lang="en-US" dirty="0" smtClean="0"/>
            </a:br>
            <a:endParaRPr lang="en-US" dirty="0" smtClean="0"/>
          </a:p>
          <a:p>
            <a:pPr marL="434340" lvl="1" indent="-342900"/>
            <a:r>
              <a:rPr lang="en-US" dirty="0" smtClean="0"/>
              <a:t>Both </a:t>
            </a:r>
            <a:r>
              <a:rPr lang="en-US" dirty="0"/>
              <a:t>require careful examination of the animal throughout treatment and after the examination has been completed.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88" r="23737"/>
          <a:stretch/>
        </p:blipFill>
        <p:spPr>
          <a:xfrm>
            <a:off x="9220200" y="1858226"/>
            <a:ext cx="2712967" cy="3790458"/>
          </a:xfrm>
          <a:prstGeom prst="rect">
            <a:avLst/>
          </a:prstGeom>
        </p:spPr>
      </p:pic>
      <p:sp>
        <p:nvSpPr>
          <p:cNvPr id="5" name="Rectangle 4"/>
          <p:cNvSpPr/>
          <p:nvPr/>
        </p:nvSpPr>
        <p:spPr>
          <a:xfrm>
            <a:off x="10570170" y="5620773"/>
            <a:ext cx="1391728" cy="230832"/>
          </a:xfrm>
          <a:prstGeom prst="rect">
            <a:avLst/>
          </a:prstGeom>
        </p:spPr>
        <p:txBody>
          <a:bodyPr wrap="none">
            <a:spAutoFit/>
          </a:bodyPr>
          <a:lstStyle/>
          <a:p>
            <a:r>
              <a:rPr lang="en-US" sz="900" i="1" dirty="0" smtClean="0">
                <a:solidFill>
                  <a:srgbClr val="D6D6D6"/>
                </a:solidFill>
                <a:hlinkClick r:id="rId4"/>
              </a:rPr>
              <a:t>Source: www.zimbio.com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089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of Dogs</a:t>
            </a:r>
            <a:endParaRPr lang="en-US" dirty="0"/>
          </a:p>
        </p:txBody>
      </p:sp>
      <p:sp>
        <p:nvSpPr>
          <p:cNvPr id="3" name="Content Placeholder 2"/>
          <p:cNvSpPr>
            <a:spLocks noGrp="1"/>
          </p:cNvSpPr>
          <p:nvPr>
            <p:ph idx="1"/>
          </p:nvPr>
        </p:nvSpPr>
        <p:spPr/>
        <p:txBody>
          <a:bodyPr>
            <a:normAutofit/>
          </a:bodyPr>
          <a:lstStyle/>
          <a:p>
            <a:r>
              <a:rPr lang="en-US" dirty="0" smtClean="0"/>
              <a:t>Types of Restraint of Dogs</a:t>
            </a:r>
          </a:p>
          <a:p>
            <a:pPr lvl="1"/>
            <a:r>
              <a:rPr lang="en-US" dirty="0" smtClean="0"/>
              <a:t>Reclining </a:t>
            </a:r>
            <a:r>
              <a:rPr lang="en-US" dirty="0"/>
              <a:t>Restraint (or lateral </a:t>
            </a:r>
            <a:r>
              <a:rPr lang="en-US" dirty="0" err="1"/>
              <a:t>recumbency</a:t>
            </a:r>
            <a:r>
              <a:rPr lang="en-US" dirty="0"/>
              <a:t>) </a:t>
            </a:r>
          </a:p>
          <a:p>
            <a:pPr lvl="1"/>
            <a:r>
              <a:rPr lang="en-US" dirty="0"/>
              <a:t>Hugging Restraint</a:t>
            </a:r>
          </a:p>
          <a:p>
            <a:pPr lvl="1"/>
            <a:r>
              <a:rPr lang="en-US" dirty="0"/>
              <a:t>Kneeling Restraint</a:t>
            </a:r>
          </a:p>
          <a:p>
            <a:pPr lvl="1"/>
            <a:r>
              <a:rPr lang="en-US" dirty="0"/>
              <a:t>Sternal </a:t>
            </a:r>
            <a:r>
              <a:rPr lang="en-US" dirty="0" err="1"/>
              <a:t>Recumbency</a:t>
            </a:r>
            <a:r>
              <a:rPr lang="en-US" dirty="0"/>
              <a:t>  </a:t>
            </a:r>
          </a:p>
          <a:p>
            <a:pPr lvl="1"/>
            <a:r>
              <a:rPr lang="en-US" dirty="0"/>
              <a:t>Sitting Restraint </a:t>
            </a:r>
            <a:endParaRPr lang="en-US" dirty="0" smtClean="0"/>
          </a:p>
          <a:p>
            <a:pPr lvl="1"/>
            <a:r>
              <a:rPr lang="en-US" dirty="0" smtClean="0"/>
              <a:t>Standing </a:t>
            </a:r>
            <a:r>
              <a:rPr lang="en-US" dirty="0"/>
              <a:t>Restraint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845734"/>
            <a:ext cx="4020074" cy="3564466"/>
          </a:xfrm>
          <a:prstGeom prst="rect">
            <a:avLst/>
          </a:prstGeom>
        </p:spPr>
      </p:pic>
      <p:sp>
        <p:nvSpPr>
          <p:cNvPr id="5" name="Rectangle 4"/>
          <p:cNvSpPr/>
          <p:nvPr/>
        </p:nvSpPr>
        <p:spPr>
          <a:xfrm>
            <a:off x="10279892" y="5403158"/>
            <a:ext cx="1741182" cy="230832"/>
          </a:xfrm>
          <a:prstGeom prst="rect">
            <a:avLst/>
          </a:prstGeom>
        </p:spPr>
        <p:txBody>
          <a:bodyPr wrap="none">
            <a:spAutoFit/>
          </a:bodyPr>
          <a:lstStyle/>
          <a:p>
            <a:r>
              <a:rPr lang="en-US" sz="900" i="1" dirty="0" smtClean="0">
                <a:solidFill>
                  <a:srgbClr val="D6D6D6"/>
                </a:solidFill>
                <a:hlinkClick r:id="rId4"/>
              </a:rPr>
              <a:t>Source: www.hundarutanhem.se</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00587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Reclining Restraint</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a:spcBef>
                <a:spcPts val="580"/>
              </a:spcBef>
              <a:spcAft>
                <a:spcPts val="0"/>
              </a:spcAft>
              <a:buFont typeface="Wingdings 2"/>
              <a:buChar char=""/>
              <a:defRPr/>
            </a:pPr>
            <a:r>
              <a:rPr lang="en-US" dirty="0"/>
              <a:t>Place your pet on his side, with the injured area facing up</a:t>
            </a:r>
            <a:r>
              <a:rPr lang="en-US" dirty="0" smtClean="0"/>
              <a:t>.</a:t>
            </a:r>
            <a:endParaRPr lang="en-US" dirty="0"/>
          </a:p>
          <a:p>
            <a:pPr marL="566928" lvl="1" indent="-274320">
              <a:spcBef>
                <a:spcPts val="580"/>
              </a:spcBef>
              <a:spcAft>
                <a:spcPts val="0"/>
              </a:spcAft>
              <a:buFont typeface="Wingdings 2"/>
              <a:buChar char=""/>
              <a:defRPr/>
            </a:pPr>
            <a:r>
              <a:rPr lang="en-US" dirty="0"/>
              <a:t>With one hand, grasp the ankle of the foreleg that’s against the ground while gently pressing your forearm across his shoulders.</a:t>
            </a:r>
            <a:br>
              <a:rPr lang="en-US" dirty="0"/>
            </a:br>
            <a:endParaRPr lang="en-US" dirty="0"/>
          </a:p>
          <a:p>
            <a:pPr marL="566928" lvl="1" indent="-274320">
              <a:spcBef>
                <a:spcPts val="580"/>
              </a:spcBef>
              <a:spcAft>
                <a:spcPts val="0"/>
              </a:spcAft>
              <a:buFont typeface="Wingdings 2"/>
              <a:buChar char=""/>
              <a:defRPr/>
            </a:pPr>
            <a:r>
              <a:rPr lang="en-US" dirty="0"/>
              <a:t>With the other hand, grasp the ankle of the </a:t>
            </a:r>
            <a:r>
              <a:rPr lang="en-US" dirty="0" smtClean="0"/>
              <a:t/>
            </a:r>
            <a:br>
              <a:rPr lang="en-US" dirty="0" smtClean="0"/>
            </a:br>
            <a:r>
              <a:rPr lang="en-US" dirty="0" smtClean="0"/>
              <a:t>hind </a:t>
            </a:r>
            <a:r>
              <a:rPr lang="en-US" dirty="0"/>
              <a:t>leg that’s against the ground while pressing </a:t>
            </a:r>
            <a:r>
              <a:rPr lang="en-US" dirty="0" smtClean="0"/>
              <a:t/>
            </a:r>
            <a:br>
              <a:rPr lang="en-US" dirty="0" smtClean="0"/>
            </a:br>
            <a:r>
              <a:rPr lang="en-US" dirty="0" smtClean="0"/>
              <a:t>that </a:t>
            </a:r>
            <a:r>
              <a:rPr lang="en-US" dirty="0"/>
              <a:t>forearm across </a:t>
            </a:r>
            <a:r>
              <a:rPr lang="en-US" dirty="0" smtClean="0"/>
              <a:t>the hips.</a:t>
            </a:r>
            <a:br>
              <a:rPr lang="en-US" dirty="0" smtClean="0"/>
            </a:br>
            <a:endParaRPr lang="en-US" dirty="0"/>
          </a:p>
          <a:p>
            <a:pPr marL="256032">
              <a:spcBef>
                <a:spcPts val="370"/>
              </a:spcBef>
              <a:spcAft>
                <a:spcPts val="0"/>
              </a:spcAft>
              <a:buFont typeface="Wingdings 2"/>
              <a:buChar char=""/>
              <a:defRPr/>
            </a:pPr>
            <a:r>
              <a:rPr lang="en-US" dirty="0"/>
              <a:t>This technique works </a:t>
            </a:r>
            <a:r>
              <a:rPr lang="en-US" dirty="0" smtClean="0"/>
              <a:t/>
            </a:r>
            <a:br>
              <a:rPr lang="en-US" dirty="0" smtClean="0"/>
            </a:br>
            <a:r>
              <a:rPr lang="en-US" dirty="0" smtClean="0"/>
              <a:t>best </a:t>
            </a:r>
            <a:r>
              <a:rPr lang="en-US" dirty="0"/>
              <a:t>for </a:t>
            </a:r>
            <a:r>
              <a:rPr lang="en-US" dirty="0" smtClean="0"/>
              <a:t>medium-large dogs.</a:t>
            </a:r>
            <a:r>
              <a:rPr lang="en-US" dirty="0"/>
              <a:t/>
            </a:r>
            <a:br>
              <a:rPr lang="en-US" dirty="0"/>
            </a:br>
            <a:endParaRPr lang="en-US" dirty="0"/>
          </a:p>
        </p:txBody>
      </p:sp>
      <p:pic>
        <p:nvPicPr>
          <p:cNvPr id="4" name="Picture 2" descr="IV_saphenous.jpg (40927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183468"/>
            <a:ext cx="2971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61443" y="5946988"/>
            <a:ext cx="1620957" cy="230832"/>
          </a:xfrm>
          <a:prstGeom prst="rect">
            <a:avLst/>
          </a:prstGeom>
        </p:spPr>
        <p:txBody>
          <a:bodyPr wrap="none">
            <a:spAutoFit/>
          </a:bodyPr>
          <a:lstStyle/>
          <a:p>
            <a:r>
              <a:rPr lang="en-US" sz="900" i="1" dirty="0" smtClean="0">
                <a:solidFill>
                  <a:srgbClr val="D6D6D6"/>
                </a:solidFill>
                <a:hlinkClick r:id="rId4"/>
              </a:rPr>
              <a:t>Source: www.vetmed.wsu.edu</a:t>
            </a:r>
            <a:r>
              <a:rPr lang="en-US" sz="900" i="1" dirty="0" smtClean="0">
                <a:solidFill>
                  <a:srgbClr val="999999"/>
                </a:solidFill>
              </a:rPr>
              <a:t> </a:t>
            </a:r>
            <a:endParaRPr lang="en-US" sz="900" i="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167294"/>
            <a:ext cx="2540000" cy="1701800"/>
          </a:xfrm>
          <a:prstGeom prst="rect">
            <a:avLst/>
          </a:prstGeom>
        </p:spPr>
      </p:pic>
      <p:sp>
        <p:nvSpPr>
          <p:cNvPr id="8" name="Rectangle 7"/>
          <p:cNvSpPr/>
          <p:nvPr/>
        </p:nvSpPr>
        <p:spPr>
          <a:xfrm>
            <a:off x="6939518" y="5761372"/>
            <a:ext cx="1452642" cy="215444"/>
          </a:xfrm>
          <a:prstGeom prst="rect">
            <a:avLst/>
          </a:prstGeom>
        </p:spPr>
        <p:txBody>
          <a:bodyPr wrap="none">
            <a:spAutoFit/>
          </a:bodyPr>
          <a:lstStyle/>
          <a:p>
            <a:r>
              <a:rPr lang="en-US" sz="800" i="1" dirty="0" smtClean="0">
                <a:solidFill>
                  <a:srgbClr val="D6D6D6"/>
                </a:solidFill>
                <a:hlinkClick r:id="rId6"/>
              </a:rPr>
              <a:t>Source: animal.discovery.com</a:t>
            </a:r>
            <a:r>
              <a:rPr lang="en-US" sz="800" i="1" dirty="0" smtClean="0">
                <a:solidFill>
                  <a:srgbClr val="999999"/>
                </a:solidFill>
              </a:rPr>
              <a:t> </a:t>
            </a:r>
            <a:endParaRPr lang="en-US" sz="800" i="1" dirty="0"/>
          </a:p>
        </p:txBody>
      </p:sp>
    </p:spTree>
    <p:extLst>
      <p:ext uri="{BB962C8B-B14F-4D97-AF65-F5344CB8AC3E}">
        <p14:creationId xmlns:p14="http://schemas.microsoft.com/office/powerpoint/2010/main" val="1333846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Hugging Restraint</a:t>
            </a:r>
            <a:endParaRPr lang="en-US" dirty="0"/>
          </a:p>
        </p:txBody>
      </p:sp>
      <p:sp>
        <p:nvSpPr>
          <p:cNvPr id="3" name="Content Placeholder 2"/>
          <p:cNvSpPr>
            <a:spLocks noGrp="1"/>
          </p:cNvSpPr>
          <p:nvPr>
            <p:ph idx="1"/>
          </p:nvPr>
        </p:nvSpPr>
        <p:spPr>
          <a:xfrm>
            <a:off x="1097280" y="1845734"/>
            <a:ext cx="7284720" cy="4023360"/>
          </a:xfrm>
        </p:spPr>
        <p:txBody>
          <a:bodyPr vert="horz" lIns="0" tIns="45720" rIns="0" bIns="45720" rtlCol="0">
            <a:normAutofit fontScale="92500" lnSpcReduction="20000"/>
          </a:bodyPr>
          <a:lstStyle/>
          <a:p>
            <a:pPr marL="274320" indent="-274320">
              <a:spcBef>
                <a:spcPts val="580"/>
              </a:spcBef>
              <a:spcAft>
                <a:spcPts val="0"/>
              </a:spcAft>
              <a:buFont typeface="Wingdings 2"/>
              <a:buChar char=""/>
            </a:pPr>
            <a:r>
              <a:rPr lang="en-US" dirty="0"/>
              <a:t>Bring one arm underneath and around your dog’s neck to hug him to your </a:t>
            </a:r>
            <a:r>
              <a:rPr lang="en-US" dirty="0" smtClean="0"/>
              <a:t>chest.</a:t>
            </a:r>
          </a:p>
          <a:p>
            <a:pPr marL="566928" lvl="1" indent="-274320">
              <a:spcBef>
                <a:spcPts val="580"/>
              </a:spcBef>
              <a:spcAft>
                <a:spcPts val="0"/>
              </a:spcAft>
              <a:buFont typeface="Wingdings 2"/>
              <a:buChar char=""/>
            </a:pPr>
            <a:r>
              <a:rPr lang="en-US" dirty="0" smtClean="0"/>
              <a:t>With </a:t>
            </a:r>
            <a:r>
              <a:rPr lang="en-US" dirty="0"/>
              <a:t>the other arm, reach under and around his chest and pull him closer against you</a:t>
            </a:r>
            <a:r>
              <a:rPr lang="en-US" dirty="0" smtClean="0"/>
              <a:t>.</a:t>
            </a:r>
          </a:p>
          <a:p>
            <a:pPr marL="566928" lvl="1" indent="-274320">
              <a:spcBef>
                <a:spcPts val="580"/>
              </a:spcBef>
              <a:spcAft>
                <a:spcPts val="0"/>
              </a:spcAft>
              <a:buFont typeface="Wingdings 2"/>
              <a:buChar char=""/>
            </a:pPr>
            <a:r>
              <a:rPr lang="en-US" dirty="0" smtClean="0"/>
              <a:t>The dog’s head should be directed away from the restrainer and other people who may be treating or examining the animal. </a:t>
            </a:r>
            <a:r>
              <a:rPr lang="en-US" dirty="0"/>
              <a:t/>
            </a:r>
            <a:br>
              <a:rPr lang="en-US" dirty="0"/>
            </a:br>
            <a:endParaRPr lang="en-US" dirty="0"/>
          </a:p>
          <a:p>
            <a:pPr marL="274320" indent="-274320">
              <a:spcBef>
                <a:spcPts val="580"/>
              </a:spcBef>
              <a:spcAft>
                <a:spcPts val="0"/>
              </a:spcAft>
              <a:buFont typeface="Wingdings 2"/>
              <a:buChar char=""/>
            </a:pPr>
            <a:r>
              <a:rPr lang="en-US" dirty="0"/>
              <a:t>This technique works best for dogs over 20 </a:t>
            </a:r>
            <a:r>
              <a:rPr lang="en-US" dirty="0" smtClean="0"/>
              <a:t>lbs. </a:t>
            </a:r>
            <a:r>
              <a:rPr lang="en-US" dirty="0"/>
              <a:t>and is most useful when trying to immobilize the abdomen, chest, legs, and back. </a:t>
            </a:r>
            <a:endParaRPr lang="en-US" dirty="0" smtClean="0"/>
          </a:p>
          <a:p>
            <a:pPr marL="566928" lvl="1" indent="-274320">
              <a:spcBef>
                <a:spcPts val="580"/>
              </a:spcBef>
              <a:spcAft>
                <a:spcPts val="0"/>
              </a:spcAft>
              <a:buFont typeface="Wingdings 2"/>
              <a:buChar char=""/>
            </a:pPr>
            <a:endParaRPr lang="en-US" dirty="0"/>
          </a:p>
          <a:p>
            <a:pPr marL="274320" indent="-274320">
              <a:spcBef>
                <a:spcPts val="580"/>
              </a:spcBef>
              <a:spcAft>
                <a:spcPts val="0"/>
              </a:spcAft>
              <a:buFont typeface="Wingdings 2"/>
              <a:buChar char=""/>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1737360"/>
            <a:ext cx="2971800" cy="4445000"/>
          </a:xfrm>
          <a:prstGeom prst="rect">
            <a:avLst/>
          </a:prstGeom>
        </p:spPr>
      </p:pic>
      <p:sp>
        <p:nvSpPr>
          <p:cNvPr id="5" name="Rectangle 4"/>
          <p:cNvSpPr/>
          <p:nvPr/>
        </p:nvSpPr>
        <p:spPr>
          <a:xfrm>
            <a:off x="10063291" y="5951528"/>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417933518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Kneeling Restraint</a:t>
            </a:r>
            <a:endParaRPr lang="en-US" dirty="0"/>
          </a:p>
        </p:txBody>
      </p:sp>
      <p:sp>
        <p:nvSpPr>
          <p:cNvPr id="3" name="Content Placeholder 2"/>
          <p:cNvSpPr>
            <a:spLocks noGrp="1"/>
          </p:cNvSpPr>
          <p:nvPr>
            <p:ph idx="1"/>
          </p:nvPr>
        </p:nvSpPr>
        <p:spPr>
          <a:xfrm>
            <a:off x="1097280" y="1845734"/>
            <a:ext cx="7894320" cy="4023360"/>
          </a:xfrm>
        </p:spPr>
        <p:txBody>
          <a:bodyPr>
            <a:normAutofit fontScale="85000" lnSpcReduction="20000"/>
          </a:bodyPr>
          <a:lstStyle/>
          <a:p>
            <a:r>
              <a:rPr lang="en-US" dirty="0" smtClean="0"/>
              <a:t>This restraint works especially well for animals with prominent eyes. </a:t>
            </a:r>
          </a:p>
          <a:p>
            <a:pPr lvl="1"/>
            <a:r>
              <a:rPr lang="en-US" dirty="0" smtClean="0"/>
              <a:t>The eyes of some dogs (such as a Chihuahua or Boston terrier) can actually pop out the socket if they experience too much pressure on their head or neck. </a:t>
            </a:r>
          </a:p>
          <a:p>
            <a:pPr lvl="1"/>
            <a:endParaRPr lang="en-US" dirty="0"/>
          </a:p>
          <a:p>
            <a:r>
              <a:rPr lang="en-US" dirty="0"/>
              <a:t>To perform, put your dog on the floor between your knees facing away from you as you </a:t>
            </a:r>
            <a:r>
              <a:rPr lang="en-US" dirty="0" smtClean="0"/>
              <a:t>kneel around it.</a:t>
            </a:r>
          </a:p>
          <a:p>
            <a:pPr lvl="1"/>
            <a:r>
              <a:rPr lang="en-US" dirty="0"/>
              <a:t>Put one hand </a:t>
            </a:r>
            <a:r>
              <a:rPr lang="en-US" dirty="0" smtClean="0"/>
              <a:t>under the dog’s stomach.</a:t>
            </a:r>
          </a:p>
          <a:p>
            <a:pPr lvl="1"/>
            <a:r>
              <a:rPr lang="en-US" dirty="0" smtClean="0"/>
              <a:t>Place the </a:t>
            </a:r>
            <a:r>
              <a:rPr lang="en-US" dirty="0"/>
              <a:t>other around or beneath </a:t>
            </a:r>
            <a:r>
              <a:rPr lang="en-US" dirty="0" smtClean="0"/>
              <a:t>the jaws </a:t>
            </a:r>
            <a:r>
              <a:rPr lang="en-US" dirty="0"/>
              <a:t>to steady </a:t>
            </a:r>
            <a:r>
              <a:rPr lang="en-US" dirty="0" smtClean="0"/>
              <a:t>the head. </a:t>
            </a:r>
            <a:r>
              <a:rPr lang="en-US" dirty="0"/>
              <a:t/>
            </a:r>
            <a:br>
              <a:rPr lang="en-US" dirty="0"/>
            </a:br>
            <a:endParaRPr lang="en-US" dirty="0"/>
          </a:p>
          <a:p>
            <a:pPr lvl="1"/>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62" r="26154"/>
          <a:stretch/>
        </p:blipFill>
        <p:spPr>
          <a:xfrm>
            <a:off x="9067799" y="1822662"/>
            <a:ext cx="2889157" cy="3892337"/>
          </a:xfrm>
          <a:prstGeom prst="rect">
            <a:avLst/>
          </a:prstGeom>
        </p:spPr>
      </p:pic>
      <p:sp>
        <p:nvSpPr>
          <p:cNvPr id="5" name="Rectangle 4"/>
          <p:cNvSpPr/>
          <p:nvPr/>
        </p:nvSpPr>
        <p:spPr>
          <a:xfrm>
            <a:off x="10283981" y="5684885"/>
            <a:ext cx="1779654" cy="230832"/>
          </a:xfrm>
          <a:prstGeom prst="rect">
            <a:avLst/>
          </a:prstGeom>
        </p:spPr>
        <p:txBody>
          <a:bodyPr wrap="none">
            <a:spAutoFit/>
          </a:bodyPr>
          <a:lstStyle/>
          <a:p>
            <a:r>
              <a:rPr lang="en-US" sz="900" i="1" dirty="0" smtClean="0">
                <a:solidFill>
                  <a:srgbClr val="D6D6D6"/>
                </a:solidFill>
                <a:hlinkClick r:id="rId4"/>
              </a:rPr>
              <a:t>Source: www.puppymanners.com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96124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588598"/>
            <a:ext cx="4429125" cy="2419350"/>
          </a:xfrm>
          <a:prstGeom prst="rect">
            <a:avLst/>
          </a:prstGeom>
        </p:spPr>
      </p:pic>
      <p:sp>
        <p:nvSpPr>
          <p:cNvPr id="2" name="Title 1"/>
          <p:cNvSpPr>
            <a:spLocks noGrp="1"/>
          </p:cNvSpPr>
          <p:nvPr>
            <p:ph type="title"/>
          </p:nvPr>
        </p:nvSpPr>
        <p:spPr/>
        <p:txBody>
          <a:bodyPr>
            <a:normAutofit/>
          </a:bodyPr>
          <a:lstStyle/>
          <a:p>
            <a:pPr lvl="0"/>
            <a:r>
              <a:rPr lang="en-US" dirty="0" smtClean="0"/>
              <a:t>General concepts in animal handling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Always minimize </a:t>
            </a:r>
            <a:r>
              <a:rPr lang="en-US" dirty="0"/>
              <a:t>the stress </a:t>
            </a:r>
            <a:r>
              <a:rPr lang="en-US" dirty="0" smtClean="0"/>
              <a:t>of the </a:t>
            </a:r>
            <a:r>
              <a:rPr lang="en-US" dirty="0"/>
              <a:t>animal being treated. </a:t>
            </a:r>
          </a:p>
          <a:p>
            <a:pPr lvl="1"/>
            <a:r>
              <a:rPr lang="en-US" dirty="0"/>
              <a:t>All animals, including properly trained dogs and cats, have an instinct bite, kick, claw, or scratch when </a:t>
            </a:r>
            <a:r>
              <a:rPr lang="en-US" dirty="0" smtClean="0"/>
              <a:t>stressed, injured, </a:t>
            </a:r>
            <a:r>
              <a:rPr lang="en-US" dirty="0"/>
              <a:t>or in trauma. </a:t>
            </a:r>
            <a:r>
              <a:rPr lang="en-US" dirty="0" smtClean="0"/>
              <a:t/>
            </a:r>
            <a:br>
              <a:rPr lang="en-US" dirty="0" smtClean="0"/>
            </a:br>
            <a:endParaRPr lang="en-US" dirty="0"/>
          </a:p>
          <a:p>
            <a:pPr lvl="1"/>
            <a:r>
              <a:rPr lang="en-US" dirty="0"/>
              <a:t>A hurt or scared animal is a potentially dangerous animal, both to itself, to humans, and to other animals. </a:t>
            </a:r>
            <a:r>
              <a:rPr lang="en-US" dirty="0" smtClean="0"/>
              <a:t/>
            </a:r>
            <a:br>
              <a:rPr lang="en-US" dirty="0" smtClean="0"/>
            </a:br>
            <a:endParaRPr lang="en-US" dirty="0"/>
          </a:p>
          <a:p>
            <a:pPr lvl="1"/>
            <a:r>
              <a:rPr lang="en-US" dirty="0"/>
              <a:t>First and foremost, do everything possible </a:t>
            </a:r>
            <a:r>
              <a:rPr lang="en-US" dirty="0" smtClean="0"/>
              <a:t/>
            </a:r>
            <a:br>
              <a:rPr lang="en-US" dirty="0" smtClean="0"/>
            </a:br>
            <a:r>
              <a:rPr lang="en-US" dirty="0" smtClean="0"/>
              <a:t>to </a:t>
            </a:r>
            <a:r>
              <a:rPr lang="en-US" dirty="0"/>
              <a:t>calm an animal who has been in an </a:t>
            </a:r>
            <a:r>
              <a:rPr lang="en-US" dirty="0" smtClean="0"/>
              <a:t/>
            </a:r>
            <a:br>
              <a:rPr lang="en-US" dirty="0" smtClean="0"/>
            </a:br>
            <a:r>
              <a:rPr lang="en-US" dirty="0" smtClean="0"/>
              <a:t>accident </a:t>
            </a:r>
            <a:r>
              <a:rPr lang="en-US" dirty="0"/>
              <a:t>or is in a strange or new place (such </a:t>
            </a:r>
            <a:r>
              <a:rPr lang="en-US" dirty="0" smtClean="0"/>
              <a:t/>
            </a:r>
            <a:br>
              <a:rPr lang="en-US" dirty="0" smtClean="0"/>
            </a:br>
            <a:r>
              <a:rPr lang="en-US" dirty="0" smtClean="0"/>
              <a:t>as </a:t>
            </a:r>
            <a:r>
              <a:rPr lang="en-US" dirty="0"/>
              <a:t>a veterinary clinic). </a:t>
            </a:r>
          </a:p>
          <a:p>
            <a:endParaRPr lang="en-US" dirty="0"/>
          </a:p>
        </p:txBody>
      </p:sp>
      <p:sp>
        <p:nvSpPr>
          <p:cNvPr id="5" name="Rectangle 4"/>
          <p:cNvSpPr/>
          <p:nvPr/>
        </p:nvSpPr>
        <p:spPr>
          <a:xfrm>
            <a:off x="10136009" y="5977468"/>
            <a:ext cx="2039341" cy="230832"/>
          </a:xfrm>
          <a:prstGeom prst="rect">
            <a:avLst/>
          </a:prstGeom>
        </p:spPr>
        <p:txBody>
          <a:bodyPr wrap="none">
            <a:spAutoFit/>
          </a:bodyPr>
          <a:lstStyle/>
          <a:p>
            <a:r>
              <a:rPr lang="en-US" sz="900" i="1" dirty="0" smtClean="0">
                <a:solidFill>
                  <a:srgbClr val="D6D6D6"/>
                </a:solidFill>
                <a:hlinkClick r:id="rId4"/>
              </a:rPr>
              <a:t>Source: thesanfranciscodogwalker.com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26398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Sternal </a:t>
            </a:r>
            <a:r>
              <a:rPr lang="en-US" dirty="0" err="1" smtClean="0"/>
              <a:t>Recumbency</a:t>
            </a:r>
            <a:endParaRPr lang="en-US" dirty="0"/>
          </a:p>
        </p:txBody>
      </p:sp>
      <p:sp>
        <p:nvSpPr>
          <p:cNvPr id="3" name="Content Placeholder 2"/>
          <p:cNvSpPr>
            <a:spLocks noGrp="1"/>
          </p:cNvSpPr>
          <p:nvPr>
            <p:ph idx="1"/>
          </p:nvPr>
        </p:nvSpPr>
        <p:spPr>
          <a:xfrm>
            <a:off x="1097280" y="1845734"/>
            <a:ext cx="7894320" cy="4023360"/>
          </a:xfrm>
        </p:spPr>
        <p:txBody>
          <a:bodyPr>
            <a:normAutofit fontScale="77500" lnSpcReduction="20000"/>
          </a:bodyPr>
          <a:lstStyle/>
          <a:p>
            <a:r>
              <a:rPr lang="en-US" dirty="0" smtClean="0"/>
              <a:t>When a dog is placed on its chest (or sternum), minimal force is needed to restrain the animal, reducing the stress caused by restraint. </a:t>
            </a:r>
          </a:p>
          <a:p>
            <a:pPr lvl="1"/>
            <a:r>
              <a:rPr lang="en-US" dirty="0" smtClean="0"/>
              <a:t>Sometimes all that is needed is to securely hold the animal’s head. </a:t>
            </a:r>
          </a:p>
          <a:p>
            <a:pPr lvl="1"/>
            <a:endParaRPr lang="en-US" dirty="0"/>
          </a:p>
          <a:p>
            <a:r>
              <a:rPr lang="en-US" dirty="0" smtClean="0"/>
              <a:t>To perform this restraint, have the dog lay on its chest on an exam table. </a:t>
            </a:r>
          </a:p>
          <a:p>
            <a:pPr lvl="1"/>
            <a:r>
              <a:rPr lang="en-US" dirty="0" smtClean="0"/>
              <a:t>Hold the body of the dog close to your own body. </a:t>
            </a:r>
          </a:p>
          <a:p>
            <a:pPr lvl="1"/>
            <a:r>
              <a:rPr lang="en-US" dirty="0" smtClean="0"/>
              <a:t>Hold the muzzle of the animal away from your body and face. </a:t>
            </a:r>
          </a:p>
          <a:p>
            <a:pPr lvl="1"/>
            <a:r>
              <a:rPr lang="en-US" dirty="0" smtClean="0"/>
              <a:t>Reach around the back of the animal and grasp their opposite leg. Hold this leg at the elbow.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611294"/>
            <a:ext cx="2654300" cy="5257800"/>
          </a:xfrm>
          <a:prstGeom prst="rect">
            <a:avLst/>
          </a:prstGeom>
        </p:spPr>
      </p:pic>
      <p:sp>
        <p:nvSpPr>
          <p:cNvPr id="5" name="Rectangle 4"/>
          <p:cNvSpPr/>
          <p:nvPr/>
        </p:nvSpPr>
        <p:spPr>
          <a:xfrm>
            <a:off x="10668000" y="5869094"/>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234174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Restraint</a:t>
            </a:r>
            <a:endParaRPr lang="en-US" dirty="0"/>
          </a:p>
        </p:txBody>
      </p:sp>
      <p:sp>
        <p:nvSpPr>
          <p:cNvPr id="3" name="Content Placeholder 2"/>
          <p:cNvSpPr>
            <a:spLocks noGrp="1"/>
          </p:cNvSpPr>
          <p:nvPr>
            <p:ph idx="1"/>
          </p:nvPr>
        </p:nvSpPr>
        <p:spPr>
          <a:xfrm>
            <a:off x="1097280" y="1845734"/>
            <a:ext cx="7437120" cy="4023360"/>
          </a:xfrm>
        </p:spPr>
        <p:txBody>
          <a:bodyPr vert="horz" lIns="0" tIns="45720" rIns="0" bIns="45720" rtlCol="0">
            <a:normAutofit fontScale="92500" lnSpcReduction="20000"/>
          </a:bodyPr>
          <a:lstStyle/>
          <a:p>
            <a:r>
              <a:rPr lang="en-US" dirty="0"/>
              <a:t>Place one arm under the dog’s neck so that </a:t>
            </a:r>
            <a:r>
              <a:rPr lang="en-US" dirty="0" smtClean="0"/>
              <a:t>the forearm </a:t>
            </a:r>
            <a:r>
              <a:rPr lang="en-US" dirty="0"/>
              <a:t>holds the dog’s head securely against </a:t>
            </a:r>
            <a:r>
              <a:rPr lang="en-US" dirty="0" smtClean="0"/>
              <a:t>the restrainer's body.</a:t>
            </a:r>
          </a:p>
          <a:p>
            <a:pPr lvl="1"/>
            <a:r>
              <a:rPr lang="en-US" dirty="0" smtClean="0"/>
              <a:t>The muzzle should face away from your face. </a:t>
            </a:r>
            <a:br>
              <a:rPr lang="en-US" dirty="0" smtClean="0"/>
            </a:br>
            <a:endParaRPr lang="en-US" dirty="0" smtClean="0"/>
          </a:p>
          <a:p>
            <a:r>
              <a:rPr lang="en-US" dirty="0" smtClean="0"/>
              <a:t>Place </a:t>
            </a:r>
            <a:r>
              <a:rPr lang="en-US" dirty="0"/>
              <a:t>the other arm around the </a:t>
            </a:r>
            <a:r>
              <a:rPr lang="en-US" dirty="0" smtClean="0"/>
              <a:t>hindquarters.</a:t>
            </a:r>
          </a:p>
          <a:p>
            <a:pPr lvl="1"/>
            <a:r>
              <a:rPr lang="en-US" dirty="0" smtClean="0"/>
              <a:t>This will prevent </a:t>
            </a:r>
            <a:r>
              <a:rPr lang="en-US" dirty="0"/>
              <a:t>the dog from standing or lying </a:t>
            </a:r>
            <a:r>
              <a:rPr lang="en-US" dirty="0" smtClean="0"/>
              <a:t>down during </a:t>
            </a:r>
            <a:r>
              <a:rPr lang="en-US" dirty="0"/>
              <a:t>the </a:t>
            </a:r>
            <a:r>
              <a:rPr lang="en-US" dirty="0" smtClean="0"/>
              <a:t>procedure.</a:t>
            </a:r>
          </a:p>
          <a:p>
            <a:r>
              <a:rPr lang="en-US" dirty="0" smtClean="0"/>
              <a:t>Pulling </a:t>
            </a:r>
            <a:r>
              <a:rPr lang="en-US" dirty="0"/>
              <a:t>the dog close to the chest allows </a:t>
            </a:r>
            <a:r>
              <a:rPr lang="en-US" dirty="0" smtClean="0"/>
              <a:t>more control </a:t>
            </a:r>
            <a:r>
              <a:rPr lang="en-US" dirty="0"/>
              <a:t>if the animal attempts to </a:t>
            </a:r>
            <a:r>
              <a:rPr lang="en-US" dirty="0" smtClean="0"/>
              <a:t>move. </a:t>
            </a:r>
          </a:p>
          <a:p>
            <a:pPr lvl="5"/>
            <a:r>
              <a:rPr lang="en-US" i="1" dirty="0"/>
              <a:t>Source: www.ruralareavet.org</a:t>
            </a:r>
          </a:p>
        </p:txBody>
      </p:sp>
      <p:pic>
        <p:nvPicPr>
          <p:cNvPr id="4" name="Picture 3"/>
          <p:cNvPicPr>
            <a:picLocks noChangeAspect="1"/>
          </p:cNvPicPr>
          <p:nvPr/>
        </p:nvPicPr>
        <p:blipFill rotWithShape="1">
          <a:blip r:embed="rId3" cstate="print"/>
          <a:srcRect l="12518" t="25000" r="60542" b="12500"/>
          <a:stretch/>
        </p:blipFill>
        <p:spPr>
          <a:xfrm>
            <a:off x="8686800" y="1312334"/>
            <a:ext cx="3505200" cy="4572000"/>
          </a:xfrm>
          <a:prstGeom prst="rect">
            <a:avLst/>
          </a:prstGeom>
        </p:spPr>
      </p:pic>
      <p:sp>
        <p:nvSpPr>
          <p:cNvPr id="5" name="Rectangle 4"/>
          <p:cNvSpPr/>
          <p:nvPr/>
        </p:nvSpPr>
        <p:spPr>
          <a:xfrm>
            <a:off x="10591882" y="5869094"/>
            <a:ext cx="1600118" cy="230832"/>
          </a:xfrm>
          <a:prstGeom prst="rect">
            <a:avLst/>
          </a:prstGeom>
        </p:spPr>
        <p:txBody>
          <a:bodyPr wrap="none">
            <a:spAutoFit/>
          </a:bodyPr>
          <a:lstStyle/>
          <a:p>
            <a:r>
              <a:rPr lang="en-US" sz="900" i="1" dirty="0" smtClean="0"/>
              <a:t>Source: www.ruralareavet.org</a:t>
            </a:r>
            <a:endParaRPr lang="en-US" sz="900" i="1" dirty="0"/>
          </a:p>
        </p:txBody>
      </p:sp>
    </p:spTree>
    <p:extLst>
      <p:ext uri="{BB962C8B-B14F-4D97-AF65-F5344CB8AC3E}">
        <p14:creationId xmlns:p14="http://schemas.microsoft.com/office/powerpoint/2010/main" val="223929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238" y="2067292"/>
            <a:ext cx="4370762" cy="3015826"/>
          </a:xfrm>
          <a:prstGeom prst="rect">
            <a:avLst/>
          </a:prstGeom>
        </p:spPr>
      </p:pic>
      <p:sp>
        <p:nvSpPr>
          <p:cNvPr id="2" name="Title 1"/>
          <p:cNvSpPr>
            <a:spLocks noGrp="1"/>
          </p:cNvSpPr>
          <p:nvPr>
            <p:ph type="title"/>
          </p:nvPr>
        </p:nvSpPr>
        <p:spPr/>
        <p:txBody>
          <a:bodyPr/>
          <a:lstStyle/>
          <a:p>
            <a:r>
              <a:rPr lang="en-US" dirty="0" smtClean="0"/>
              <a:t>Standing Restraint</a:t>
            </a:r>
            <a:endParaRPr lang="en-US" dirty="0"/>
          </a:p>
        </p:txBody>
      </p:sp>
      <p:sp>
        <p:nvSpPr>
          <p:cNvPr id="3" name="Content Placeholder 2"/>
          <p:cNvSpPr>
            <a:spLocks noGrp="1"/>
          </p:cNvSpPr>
          <p:nvPr>
            <p:ph idx="1"/>
          </p:nvPr>
        </p:nvSpPr>
        <p:spPr>
          <a:xfrm>
            <a:off x="1097280" y="1845734"/>
            <a:ext cx="6903720" cy="4023360"/>
          </a:xfrm>
        </p:spPr>
        <p:txBody>
          <a:bodyPr vert="horz" lIns="0" tIns="45720" rIns="0" bIns="45720" rtlCol="0">
            <a:normAutofit fontScale="92500" lnSpcReduction="20000"/>
          </a:bodyPr>
          <a:lstStyle/>
          <a:p>
            <a:r>
              <a:rPr lang="en-US" dirty="0"/>
              <a:t>Place one arm under the dog’s neck so that </a:t>
            </a:r>
            <a:r>
              <a:rPr lang="en-US" dirty="0" smtClean="0"/>
              <a:t>the forearm </a:t>
            </a:r>
            <a:r>
              <a:rPr lang="en-US" dirty="0"/>
              <a:t>holds the dog’s head securely. </a:t>
            </a:r>
            <a:endParaRPr lang="en-US" dirty="0" smtClean="0"/>
          </a:p>
          <a:p>
            <a:pPr lvl="1"/>
            <a:r>
              <a:rPr lang="en-US" dirty="0" smtClean="0"/>
              <a:t>The head should </a:t>
            </a:r>
            <a:r>
              <a:rPr lang="en-US" dirty="0"/>
              <a:t>be positioned so that it is impossible </a:t>
            </a:r>
            <a:r>
              <a:rPr lang="en-US" dirty="0" smtClean="0"/>
              <a:t>for the </a:t>
            </a:r>
            <a:r>
              <a:rPr lang="en-US" dirty="0"/>
              <a:t>dog to bite either the holder or the </a:t>
            </a:r>
            <a:r>
              <a:rPr lang="en-US" dirty="0" smtClean="0"/>
              <a:t>person performing </a:t>
            </a:r>
            <a:r>
              <a:rPr lang="en-US" dirty="0"/>
              <a:t>the </a:t>
            </a:r>
            <a:r>
              <a:rPr lang="en-US" dirty="0" smtClean="0"/>
              <a:t>procedure. </a:t>
            </a:r>
            <a:br>
              <a:rPr lang="en-US" dirty="0" smtClean="0"/>
            </a:br>
            <a:endParaRPr lang="en-US" dirty="0" smtClean="0"/>
          </a:p>
          <a:p>
            <a:r>
              <a:rPr lang="en-US" dirty="0" smtClean="0"/>
              <a:t>Place </a:t>
            </a:r>
            <a:r>
              <a:rPr lang="en-US" dirty="0"/>
              <a:t>the other arm under the abdomen </a:t>
            </a:r>
            <a:r>
              <a:rPr lang="en-US" dirty="0" smtClean="0"/>
              <a:t>to prevent </a:t>
            </a:r>
            <a:r>
              <a:rPr lang="en-US" dirty="0"/>
              <a:t>the dog from sitting or lying down </a:t>
            </a:r>
            <a:r>
              <a:rPr lang="en-US" dirty="0" smtClean="0"/>
              <a:t>during the procedure. </a:t>
            </a:r>
          </a:p>
          <a:p>
            <a:pPr lvl="1"/>
            <a:r>
              <a:rPr lang="en-US" dirty="0" smtClean="0"/>
              <a:t>Pulling </a:t>
            </a:r>
            <a:r>
              <a:rPr lang="en-US" dirty="0"/>
              <a:t>the dog close to your body allows </a:t>
            </a:r>
            <a:r>
              <a:rPr lang="en-US" dirty="0" smtClean="0"/>
              <a:t>more control </a:t>
            </a:r>
            <a:r>
              <a:rPr lang="en-US" dirty="0"/>
              <a:t>if the animal attempts to move</a:t>
            </a:r>
            <a:r>
              <a:rPr lang="en-US" dirty="0" smtClean="0"/>
              <a:t>.</a:t>
            </a:r>
          </a:p>
          <a:p>
            <a:pPr lvl="6"/>
            <a:r>
              <a:rPr lang="en-US" i="1" dirty="0"/>
              <a:t>Source: www.ruralareavet.org</a:t>
            </a:r>
          </a:p>
          <a:p>
            <a:pPr lvl="2"/>
            <a:endParaRPr lang="en-US" dirty="0"/>
          </a:p>
        </p:txBody>
      </p:sp>
      <p:sp>
        <p:nvSpPr>
          <p:cNvPr id="6" name="Rectangle 5"/>
          <p:cNvSpPr/>
          <p:nvPr/>
        </p:nvSpPr>
        <p:spPr>
          <a:xfrm>
            <a:off x="10239488" y="4998182"/>
            <a:ext cx="1596912" cy="230832"/>
          </a:xfrm>
          <a:prstGeom prst="rect">
            <a:avLst/>
          </a:prstGeom>
        </p:spPr>
        <p:txBody>
          <a:bodyPr wrap="none">
            <a:spAutoFit/>
          </a:bodyPr>
          <a:lstStyle/>
          <a:p>
            <a:r>
              <a:rPr lang="en-US" sz="900" i="1" dirty="0" smtClean="0">
                <a:solidFill>
                  <a:srgbClr val="D6D6D6"/>
                </a:solidFill>
                <a:hlinkClick r:id="rId4"/>
              </a:rPr>
              <a:t>Source: animal.discovery.com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4585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of Cats</a:t>
            </a:r>
            <a:endParaRPr lang="en-US" dirty="0"/>
          </a:p>
        </p:txBody>
      </p:sp>
      <p:sp>
        <p:nvSpPr>
          <p:cNvPr id="3" name="Content Placeholder 2"/>
          <p:cNvSpPr>
            <a:spLocks noGrp="1"/>
          </p:cNvSpPr>
          <p:nvPr>
            <p:ph idx="1"/>
          </p:nvPr>
        </p:nvSpPr>
        <p:spPr/>
        <p:txBody>
          <a:bodyPr/>
          <a:lstStyle/>
          <a:p>
            <a:r>
              <a:rPr lang="en-US" dirty="0"/>
              <a:t>Types of Restraint</a:t>
            </a:r>
          </a:p>
          <a:p>
            <a:pPr lvl="1"/>
            <a:r>
              <a:rPr lang="en-US" dirty="0"/>
              <a:t>Stretch Restraint</a:t>
            </a:r>
          </a:p>
          <a:p>
            <a:pPr lvl="1"/>
            <a:r>
              <a:rPr lang="en-US" dirty="0"/>
              <a:t>Restraint bag</a:t>
            </a:r>
          </a:p>
          <a:p>
            <a:pPr lvl="1"/>
            <a:r>
              <a:rPr lang="en-US" dirty="0"/>
              <a:t>Hugging Restraint </a:t>
            </a:r>
          </a:p>
          <a:p>
            <a:pPr lvl="1"/>
            <a:r>
              <a:rPr lang="en-US" dirty="0"/>
              <a:t>Towel Wrap (i.e. Kitty Burrito) </a:t>
            </a:r>
          </a:p>
          <a:p>
            <a:endParaRPr lang="en-US" dirty="0"/>
          </a:p>
        </p:txBody>
      </p:sp>
    </p:spTree>
    <p:extLst>
      <p:ext uri="{BB962C8B-B14F-4D97-AF65-F5344CB8AC3E}">
        <p14:creationId xmlns:p14="http://schemas.microsoft.com/office/powerpoint/2010/main" val="285921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 Restraint</a:t>
            </a:r>
            <a:endParaRPr lang="en-US" dirty="0"/>
          </a:p>
        </p:txBody>
      </p:sp>
      <p:sp>
        <p:nvSpPr>
          <p:cNvPr id="3" name="Content Placeholder 2"/>
          <p:cNvSpPr>
            <a:spLocks noGrp="1"/>
          </p:cNvSpPr>
          <p:nvPr>
            <p:ph idx="1"/>
          </p:nvPr>
        </p:nvSpPr>
        <p:spPr/>
        <p:txBody>
          <a:bodyPr/>
          <a:lstStyle/>
          <a:p>
            <a:r>
              <a:rPr lang="en-US" dirty="0"/>
              <a:t>With cats and small dogs, grasp your pet by the loose skin at the back of the neck (scruff) with one </a:t>
            </a:r>
            <a:r>
              <a:rPr lang="en-US" dirty="0" smtClean="0"/>
              <a:t>hand.</a:t>
            </a:r>
          </a:p>
          <a:p>
            <a:pPr lvl="1"/>
            <a:r>
              <a:rPr lang="en-US" dirty="0" smtClean="0"/>
              <a:t>Gently grasp both </a:t>
            </a:r>
            <a:r>
              <a:rPr lang="en-US" dirty="0"/>
              <a:t>hind feet with the other </a:t>
            </a:r>
            <a:r>
              <a:rPr lang="en-US" dirty="0" smtClean="0"/>
              <a:t>hand.</a:t>
            </a:r>
          </a:p>
          <a:p>
            <a:pPr lvl="1"/>
            <a:r>
              <a:rPr lang="en-US" dirty="0" smtClean="0"/>
              <a:t>Gently </a:t>
            </a:r>
            <a:r>
              <a:rPr lang="en-US" dirty="0"/>
              <a:t>stretch out your pet and hold it against a </a:t>
            </a:r>
            <a:r>
              <a:rPr lang="en-US" dirty="0" smtClean="0"/>
              <a:t>tabletop.</a:t>
            </a:r>
            <a:endParaRPr lang="en-US" dirty="0"/>
          </a:p>
          <a:p>
            <a:endParaRPr lang="en-US" dirty="0"/>
          </a:p>
        </p:txBody>
      </p:sp>
      <p:pic>
        <p:nvPicPr>
          <p:cNvPr id="4" name="Picture 2" descr="cat_stretch.JPG (16812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72654"/>
            <a:ext cx="5213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73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Bag</a:t>
            </a:r>
            <a:endParaRPr lang="en-US" dirty="0"/>
          </a:p>
        </p:txBody>
      </p:sp>
      <p:sp>
        <p:nvSpPr>
          <p:cNvPr id="3" name="Content Placeholder 2"/>
          <p:cNvSpPr>
            <a:spLocks noGrp="1"/>
          </p:cNvSpPr>
          <p:nvPr>
            <p:ph idx="1"/>
          </p:nvPr>
        </p:nvSpPr>
        <p:spPr>
          <a:xfrm>
            <a:off x="1097280" y="1845734"/>
            <a:ext cx="8046720" cy="4023360"/>
          </a:xfrm>
        </p:spPr>
        <p:txBody>
          <a:bodyPr>
            <a:normAutofit fontScale="70000" lnSpcReduction="20000"/>
          </a:bodyPr>
          <a:lstStyle/>
          <a:p>
            <a:r>
              <a:rPr lang="en-US" dirty="0" smtClean="0"/>
              <a:t>A restraint bag made of nylon or canvas can be used to restrain cats. </a:t>
            </a:r>
          </a:p>
          <a:p>
            <a:pPr lvl="1"/>
            <a:r>
              <a:rPr lang="en-US" dirty="0" smtClean="0"/>
              <a:t>These bags have hooks, </a:t>
            </a:r>
            <a:r>
              <a:rPr lang="en-US" dirty="0" err="1" smtClean="0"/>
              <a:t>velcro</a:t>
            </a:r>
            <a:r>
              <a:rPr lang="en-US" dirty="0" smtClean="0"/>
              <a:t>, or other fasteners to contain the cat. </a:t>
            </a:r>
          </a:p>
          <a:p>
            <a:pPr lvl="1"/>
            <a:r>
              <a:rPr lang="en-US" dirty="0" smtClean="0"/>
              <a:t>A heavy towel can also be used in lieu of a bag. </a:t>
            </a:r>
          </a:p>
          <a:p>
            <a:pPr lvl="1"/>
            <a:endParaRPr lang="en-US" dirty="0" smtClean="0"/>
          </a:p>
          <a:p>
            <a:r>
              <a:rPr lang="en-US" dirty="0" smtClean="0"/>
              <a:t>To use a restraint bag, drape the opened bag across the cat’s back and fasten around the neck. </a:t>
            </a:r>
          </a:p>
          <a:p>
            <a:pPr lvl="1"/>
            <a:r>
              <a:rPr lang="en-US" dirty="0" smtClean="0"/>
              <a:t>Gently flip the cat onto its back and close the bag around the animal’s legs. </a:t>
            </a:r>
          </a:p>
          <a:p>
            <a:pPr lvl="1"/>
            <a:r>
              <a:rPr lang="en-US" dirty="0" smtClean="0"/>
              <a:t>Be careful not to catch the fur of the animal in the zipper or fasteners. </a:t>
            </a:r>
          </a:p>
          <a:p>
            <a:pPr lvl="1"/>
            <a:endParaRPr lang="en-US" dirty="0" smtClean="0"/>
          </a:p>
          <a:p>
            <a:r>
              <a:rPr lang="en-US" dirty="0" smtClean="0"/>
              <a:t>If this does not work, you can use the stretch restraint on top of the bag or a towel and close/wrap the bag or towel around the animal. </a:t>
            </a:r>
            <a:endParaRPr lang="en-US" dirty="0"/>
          </a:p>
        </p:txBody>
      </p:sp>
      <p:pic>
        <p:nvPicPr>
          <p:cNvPr id="14338" name="Picture 2" descr="bag_drape.JPG (22926 bytes)"/>
          <p:cNvPicPr>
            <a:picLocks noChangeAspect="1" noChangeArrowheads="1"/>
          </p:cNvPicPr>
          <p:nvPr/>
        </p:nvPicPr>
        <p:blipFill>
          <a:blip r:embed="rId3" cstate="print"/>
          <a:srcRect/>
          <a:stretch>
            <a:fillRect/>
          </a:stretch>
        </p:blipFill>
        <p:spPr bwMode="auto">
          <a:xfrm>
            <a:off x="9372600" y="152400"/>
            <a:ext cx="2381250" cy="2276475"/>
          </a:xfrm>
          <a:prstGeom prst="rect">
            <a:avLst/>
          </a:prstGeom>
          <a:noFill/>
        </p:spPr>
      </p:pic>
      <p:pic>
        <p:nvPicPr>
          <p:cNvPr id="14340" name="Picture 4" descr="cat_bag_zip.JPG (22475 bytes)"/>
          <p:cNvPicPr>
            <a:picLocks noChangeAspect="1" noChangeArrowheads="1"/>
          </p:cNvPicPr>
          <p:nvPr/>
        </p:nvPicPr>
        <p:blipFill>
          <a:blip r:embed="rId4" cstate="print"/>
          <a:srcRect/>
          <a:stretch>
            <a:fillRect/>
          </a:stretch>
        </p:blipFill>
        <p:spPr bwMode="auto">
          <a:xfrm>
            <a:off x="9372600" y="2590800"/>
            <a:ext cx="2381250" cy="2114550"/>
          </a:xfrm>
          <a:prstGeom prst="rect">
            <a:avLst/>
          </a:prstGeom>
          <a:noFill/>
        </p:spPr>
      </p:pic>
      <p:pic>
        <p:nvPicPr>
          <p:cNvPr id="14342" name="Picture 6" descr="cat_in_bag.JPG (11235 bytes)"/>
          <p:cNvPicPr>
            <a:picLocks noChangeAspect="1" noChangeArrowheads="1"/>
          </p:cNvPicPr>
          <p:nvPr/>
        </p:nvPicPr>
        <p:blipFill>
          <a:blip r:embed="rId5" cstate="print"/>
          <a:srcRect/>
          <a:stretch>
            <a:fillRect/>
          </a:stretch>
        </p:blipFill>
        <p:spPr bwMode="auto">
          <a:xfrm>
            <a:off x="9372600" y="4800600"/>
            <a:ext cx="2381250" cy="1285876"/>
          </a:xfrm>
          <a:prstGeom prst="rect">
            <a:avLst/>
          </a:prstGeom>
          <a:noFill/>
        </p:spPr>
      </p:pic>
      <p:sp>
        <p:nvSpPr>
          <p:cNvPr id="7" name="Rectangle 6"/>
          <p:cNvSpPr/>
          <p:nvPr/>
        </p:nvSpPr>
        <p:spPr>
          <a:xfrm>
            <a:off x="10210800" y="60198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18541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Hugging Restraint</a:t>
            </a:r>
            <a:endParaRPr lang="en-US" dirty="0"/>
          </a:p>
        </p:txBody>
      </p:sp>
      <p:sp>
        <p:nvSpPr>
          <p:cNvPr id="3" name="Content Placeholder 2"/>
          <p:cNvSpPr>
            <a:spLocks noGrp="1"/>
          </p:cNvSpPr>
          <p:nvPr>
            <p:ph idx="1"/>
          </p:nvPr>
        </p:nvSpPr>
        <p:spPr>
          <a:xfrm>
            <a:off x="1097280" y="1845734"/>
            <a:ext cx="7513320" cy="4023360"/>
          </a:xfrm>
        </p:spPr>
        <p:txBody>
          <a:bodyPr>
            <a:normAutofit fontScale="85000" lnSpcReduction="20000"/>
          </a:bodyPr>
          <a:lstStyle/>
          <a:p>
            <a:r>
              <a:rPr lang="en-US" dirty="0" smtClean="0"/>
              <a:t>This restraint for cat’s is similar to how a hugging restraint is performed on a dog. </a:t>
            </a:r>
          </a:p>
          <a:p>
            <a:pPr lvl="1"/>
            <a:r>
              <a:rPr lang="en-US" dirty="0" smtClean="0"/>
              <a:t>One hand should gently pull the front feet away from the head, and the head should be gently restrained away from the feet. </a:t>
            </a:r>
          </a:p>
          <a:p>
            <a:pPr lvl="1"/>
            <a:r>
              <a:rPr lang="en-US" dirty="0" smtClean="0"/>
              <a:t>However, in this case the fingers of the person performing the restraint are placed on the </a:t>
            </a:r>
            <a:r>
              <a:rPr lang="en-US" dirty="0" err="1" smtClean="0"/>
              <a:t>zygomatic</a:t>
            </a:r>
            <a:r>
              <a:rPr lang="en-US" dirty="0" smtClean="0"/>
              <a:t> arches of the cat and not under the jaw. </a:t>
            </a:r>
          </a:p>
          <a:p>
            <a:pPr lvl="2"/>
            <a:r>
              <a:rPr lang="en-US" dirty="0" smtClean="0"/>
              <a:t>The </a:t>
            </a:r>
            <a:r>
              <a:rPr lang="en-US" dirty="0" err="1" smtClean="0"/>
              <a:t>zygomatic</a:t>
            </a:r>
            <a:r>
              <a:rPr lang="en-US" dirty="0" smtClean="0"/>
              <a:t> arches are on outside of the cat’s eyes near where the jaw meets the skull. </a:t>
            </a:r>
            <a:br>
              <a:rPr lang="en-US" dirty="0" smtClean="0"/>
            </a:br>
            <a:endParaRPr lang="en-US" dirty="0" smtClean="0"/>
          </a:p>
          <a:p>
            <a:pPr lvl="1"/>
            <a:r>
              <a:rPr lang="en-US" dirty="0" smtClean="0"/>
              <a:t>This restraint works best if the cat is also restrained by the arm and body of the person performing the restraint. </a:t>
            </a:r>
          </a:p>
          <a:p>
            <a:pPr lvl="2"/>
            <a:endParaRPr lang="en-US" dirty="0"/>
          </a:p>
        </p:txBody>
      </p:sp>
      <p:sp>
        <p:nvSpPr>
          <p:cNvPr id="12290" name="AutoShape 2"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cat_jug_veni.JPG (22879 bytes)"/>
          <p:cNvSpPr>
            <a:spLocks noChangeAspect="1" noChangeArrowheads="1"/>
          </p:cNvSpPr>
          <p:nvPr/>
        </p:nvSpPr>
        <p:spPr bwMode="auto">
          <a:xfrm>
            <a:off x="155575" y="-838200"/>
            <a:ext cx="2381250"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2" descr="cat_jug_veni.JPG (22879 bytes)"/>
          <p:cNvPicPr>
            <a:picLocks noChangeAspect="1" noChangeArrowheads="1"/>
          </p:cNvPicPr>
          <p:nvPr/>
        </p:nvPicPr>
        <p:blipFill>
          <a:blip r:embed="rId3" cstate="print"/>
          <a:srcRect/>
          <a:stretch>
            <a:fillRect/>
          </a:stretch>
        </p:blipFill>
        <p:spPr bwMode="auto">
          <a:xfrm>
            <a:off x="8915400" y="2362200"/>
            <a:ext cx="3209511" cy="2362200"/>
          </a:xfrm>
          <a:prstGeom prst="rect">
            <a:avLst/>
          </a:prstGeom>
          <a:noFill/>
        </p:spPr>
      </p:pic>
      <p:sp>
        <p:nvSpPr>
          <p:cNvPr id="10" name="Rectangle 9"/>
          <p:cNvSpPr/>
          <p:nvPr/>
        </p:nvSpPr>
        <p:spPr>
          <a:xfrm>
            <a:off x="10596691" y="47244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91194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Towel Wrap (Kitty Burrito)</a:t>
            </a:r>
            <a:endParaRPr lang="en-US" dirty="0"/>
          </a:p>
        </p:txBody>
      </p:sp>
      <p:sp>
        <p:nvSpPr>
          <p:cNvPr id="3" name="Content Placeholder 2"/>
          <p:cNvSpPr>
            <a:spLocks noGrp="1"/>
          </p:cNvSpPr>
          <p:nvPr>
            <p:ph idx="1"/>
          </p:nvPr>
        </p:nvSpPr>
        <p:spPr>
          <a:xfrm>
            <a:off x="1097280" y="1845734"/>
            <a:ext cx="6827520" cy="4402666"/>
          </a:xfrm>
        </p:spPr>
        <p:txBody>
          <a:bodyPr>
            <a:normAutofit/>
          </a:bodyPr>
          <a:lstStyle/>
          <a:p>
            <a:r>
              <a:rPr lang="en-US" dirty="0" smtClean="0"/>
              <a:t>A towel can also be used if you do not have a restraint bag.</a:t>
            </a:r>
          </a:p>
          <a:p>
            <a:pPr lvl="1"/>
            <a:r>
              <a:rPr lang="en-US" dirty="0" smtClean="0"/>
              <a:t>To perform a towel wrap, perform the stretch restraint on top of a towel.</a:t>
            </a:r>
          </a:p>
          <a:p>
            <a:pPr lvl="1"/>
            <a:r>
              <a:rPr lang="en-US" dirty="0" smtClean="0"/>
              <a:t>Drape the towel over the cat and quickly (but gently) roll the cat again. </a:t>
            </a:r>
          </a:p>
          <a:p>
            <a:pPr lvl="1"/>
            <a:r>
              <a:rPr lang="en-US" dirty="0" smtClean="0"/>
              <a:t>Be careful not to wrap the cat too tightly – the wrap should be tight enough to restrain the cat but loose enough to allow it to breathe easily. </a:t>
            </a:r>
          </a:p>
        </p:txBody>
      </p:sp>
      <p:pic>
        <p:nvPicPr>
          <p:cNvPr id="10242" name="Picture 2" descr="wrapping the cat in a heavy bath towel"/>
          <p:cNvPicPr>
            <a:picLocks noChangeAspect="1" noChangeArrowheads="1"/>
          </p:cNvPicPr>
          <p:nvPr/>
        </p:nvPicPr>
        <p:blipFill>
          <a:blip r:embed="rId3" cstate="print"/>
          <a:srcRect/>
          <a:stretch>
            <a:fillRect/>
          </a:stretch>
        </p:blipFill>
        <p:spPr bwMode="auto">
          <a:xfrm>
            <a:off x="8073529" y="1752600"/>
            <a:ext cx="3889871" cy="1291438"/>
          </a:xfrm>
          <a:prstGeom prst="rect">
            <a:avLst/>
          </a:prstGeom>
          <a:noFill/>
        </p:spPr>
      </p:pic>
      <p:pic>
        <p:nvPicPr>
          <p:cNvPr id="10244" name="Picture 4" descr="working with the cats head when its body is wrapped in a bath towel"/>
          <p:cNvPicPr>
            <a:picLocks noChangeAspect="1" noChangeArrowheads="1"/>
          </p:cNvPicPr>
          <p:nvPr/>
        </p:nvPicPr>
        <p:blipFill>
          <a:blip r:embed="rId4" cstate="print"/>
          <a:srcRect/>
          <a:stretch>
            <a:fillRect/>
          </a:stretch>
        </p:blipFill>
        <p:spPr bwMode="auto">
          <a:xfrm>
            <a:off x="8077200" y="3276600"/>
            <a:ext cx="3958436" cy="1219200"/>
          </a:xfrm>
          <a:prstGeom prst="rect">
            <a:avLst/>
          </a:prstGeom>
          <a:noFill/>
        </p:spPr>
      </p:pic>
      <p:pic>
        <p:nvPicPr>
          <p:cNvPr id="10246" name="Picture 6" descr="working with the cats front leg while it's wrapped in the bath towel"/>
          <p:cNvPicPr>
            <a:picLocks noChangeAspect="1" noChangeArrowheads="1"/>
          </p:cNvPicPr>
          <p:nvPr/>
        </p:nvPicPr>
        <p:blipFill>
          <a:blip r:embed="rId5" cstate="print"/>
          <a:srcRect/>
          <a:stretch>
            <a:fillRect/>
          </a:stretch>
        </p:blipFill>
        <p:spPr bwMode="auto">
          <a:xfrm>
            <a:off x="8001000" y="4648199"/>
            <a:ext cx="3962400" cy="1521563"/>
          </a:xfrm>
          <a:prstGeom prst="rect">
            <a:avLst/>
          </a:prstGeom>
          <a:noFill/>
        </p:spPr>
      </p:pic>
      <p:sp>
        <p:nvSpPr>
          <p:cNvPr id="7" name="Rectangle 6"/>
          <p:cNvSpPr/>
          <p:nvPr/>
        </p:nvSpPr>
        <p:spPr>
          <a:xfrm>
            <a:off x="10291891" y="6096000"/>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305278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Muzzling</a:t>
            </a:r>
            <a:endParaRPr lang="en-US" dirty="0"/>
          </a:p>
        </p:txBody>
      </p:sp>
      <p:sp>
        <p:nvSpPr>
          <p:cNvPr id="3" name="Content Placeholder 2"/>
          <p:cNvSpPr>
            <a:spLocks noGrp="1"/>
          </p:cNvSpPr>
          <p:nvPr>
            <p:ph idx="1"/>
          </p:nvPr>
        </p:nvSpPr>
        <p:spPr>
          <a:xfrm>
            <a:off x="1097280" y="1845734"/>
            <a:ext cx="6827520" cy="4023360"/>
          </a:xfrm>
        </p:spPr>
        <p:txBody>
          <a:bodyPr>
            <a:normAutofit fontScale="77500" lnSpcReduction="20000"/>
          </a:bodyPr>
          <a:lstStyle/>
          <a:p>
            <a:r>
              <a:rPr lang="en-US" dirty="0" smtClean="0"/>
              <a:t>Any pet will bite as a reflex when hurt.</a:t>
            </a:r>
          </a:p>
          <a:p>
            <a:pPr lvl="1"/>
            <a:r>
              <a:rPr lang="en-US" dirty="0" smtClean="0"/>
              <a:t>A muzzle is absolutely necessary when examining a stressed or injured animal. </a:t>
            </a:r>
          </a:p>
          <a:p>
            <a:pPr lvl="1"/>
            <a:endParaRPr lang="en-US" dirty="0"/>
          </a:p>
          <a:p>
            <a:r>
              <a:rPr lang="en-US" dirty="0" smtClean="0"/>
              <a:t>Never leave a muzzled animal unattended. </a:t>
            </a:r>
          </a:p>
          <a:p>
            <a:pPr lvl="1"/>
            <a:r>
              <a:rPr lang="en-US" dirty="0" smtClean="0"/>
              <a:t>A muzzle makes it difficult for a dog to pant and lead to overheating. </a:t>
            </a:r>
          </a:p>
          <a:p>
            <a:pPr lvl="1"/>
            <a:r>
              <a:rPr lang="en-US" dirty="0" smtClean="0"/>
              <a:t>Dogs can also get toenails caught in their muzzle if they attempt to pull it off. </a:t>
            </a:r>
          </a:p>
          <a:p>
            <a:pPr lvl="1"/>
            <a:endParaRPr lang="en-US" dirty="0" smtClean="0"/>
          </a:p>
          <a:p>
            <a:r>
              <a:rPr lang="en-US" dirty="0" smtClean="0"/>
              <a:t>While commercial muzzles are available, a home-made muzzle can be nearly or equally as effective.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077200" y="2133600"/>
            <a:ext cx="3962400" cy="3962400"/>
          </a:xfrm>
          <a:prstGeom prst="rect">
            <a:avLst/>
          </a:prstGeom>
        </p:spPr>
      </p:pic>
      <p:sp>
        <p:nvSpPr>
          <p:cNvPr id="5" name="Rectangle 4"/>
          <p:cNvSpPr/>
          <p:nvPr/>
        </p:nvSpPr>
        <p:spPr>
          <a:xfrm>
            <a:off x="10497487" y="6096000"/>
            <a:ext cx="1316386" cy="230832"/>
          </a:xfrm>
          <a:prstGeom prst="rect">
            <a:avLst/>
          </a:prstGeom>
        </p:spPr>
        <p:txBody>
          <a:bodyPr wrap="none">
            <a:spAutoFit/>
          </a:bodyPr>
          <a:lstStyle/>
          <a:p>
            <a:r>
              <a:rPr lang="en-US" sz="900" i="1" dirty="0" smtClean="0">
                <a:solidFill>
                  <a:srgbClr val="D6D6D6"/>
                </a:solidFill>
                <a:hlinkClick r:id="rId4"/>
              </a:rPr>
              <a:t>Source: dogstuff4u.com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71965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Muzzle</a:t>
            </a:r>
            <a:endParaRPr lang="en-US" dirty="0"/>
          </a:p>
        </p:txBody>
      </p:sp>
      <p:sp>
        <p:nvSpPr>
          <p:cNvPr id="3" name="Content Placeholder 2"/>
          <p:cNvSpPr>
            <a:spLocks noGrp="1"/>
          </p:cNvSpPr>
          <p:nvPr>
            <p:ph idx="1"/>
          </p:nvPr>
        </p:nvSpPr>
        <p:spPr>
          <a:xfrm>
            <a:off x="1097280" y="1845734"/>
            <a:ext cx="7970520" cy="4023360"/>
          </a:xfrm>
        </p:spPr>
        <p:txBody>
          <a:bodyPr>
            <a:normAutofit fontScale="85000" lnSpcReduction="20000"/>
          </a:bodyPr>
          <a:lstStyle/>
          <a:p>
            <a:r>
              <a:rPr lang="en-US" dirty="0" smtClean="0"/>
              <a:t>To make a homemade muzzle, you can use any piece of narrow, long material </a:t>
            </a:r>
          </a:p>
          <a:p>
            <a:pPr lvl="1"/>
            <a:r>
              <a:rPr lang="en-US" dirty="0" smtClean="0"/>
              <a:t>This could include a necktie, a length of gauze, a panty hose,  or a leash</a:t>
            </a:r>
            <a:br>
              <a:rPr lang="en-US" dirty="0" smtClean="0"/>
            </a:br>
            <a:endParaRPr lang="en-US" dirty="0" smtClean="0"/>
          </a:p>
          <a:p>
            <a:r>
              <a:rPr lang="en-US" dirty="0" smtClean="0"/>
              <a:t>Loop the material around your pet’s jaw and tie it in a single knot (half-hitch) on top of his nose. </a:t>
            </a:r>
          </a:p>
          <a:p>
            <a:pPr lvl="1"/>
            <a:r>
              <a:rPr lang="en-US" dirty="0" smtClean="0"/>
              <a:t>Then bring both ends of the tie back down under his jaw and tie another single knot.  </a:t>
            </a:r>
            <a:br>
              <a:rPr lang="en-US" dirty="0" smtClean="0"/>
            </a:br>
            <a:endParaRPr lang="en-US" dirty="0" smtClean="0"/>
          </a:p>
          <a:p>
            <a:pPr lvl="1"/>
            <a:r>
              <a:rPr lang="en-US" dirty="0" smtClean="0"/>
              <a:t>Finally, pull the ends behind the base of his neck and tie them in a bow or knot.  </a:t>
            </a:r>
          </a:p>
          <a:p>
            <a:endParaRPr lang="en-US" dirty="0"/>
          </a:p>
        </p:txBody>
      </p:sp>
      <p:sp>
        <p:nvSpPr>
          <p:cNvPr id="4" name="Rectangle 3"/>
          <p:cNvSpPr/>
          <p:nvPr/>
        </p:nvSpPr>
        <p:spPr>
          <a:xfrm>
            <a:off x="10210800" y="6019800"/>
            <a:ext cx="1595309" cy="230832"/>
          </a:xfrm>
          <a:prstGeom prst="rect">
            <a:avLst/>
          </a:prstGeom>
        </p:spPr>
        <p:txBody>
          <a:bodyPr wrap="none">
            <a:spAutoFit/>
          </a:bodyPr>
          <a:lstStyle/>
          <a:p>
            <a:r>
              <a:rPr lang="en-US" sz="900" i="1" dirty="0" smtClean="0"/>
              <a:t>Source: www.vetmed.wsu.edu</a:t>
            </a:r>
            <a:endParaRPr lang="en-US" sz="900" i="1" dirty="0"/>
          </a:p>
        </p:txBody>
      </p:sp>
      <p:pic>
        <p:nvPicPr>
          <p:cNvPr id="6146" name="Picture 2" descr="muzzle_guaze_tying_top.JPG (20738 bytes)"/>
          <p:cNvPicPr>
            <a:picLocks noChangeAspect="1" noChangeArrowheads="1"/>
          </p:cNvPicPr>
          <p:nvPr/>
        </p:nvPicPr>
        <p:blipFill>
          <a:blip r:embed="rId3" cstate="print"/>
          <a:srcRect/>
          <a:stretch>
            <a:fillRect/>
          </a:stretch>
        </p:blipFill>
        <p:spPr bwMode="auto">
          <a:xfrm>
            <a:off x="9296400" y="990600"/>
            <a:ext cx="2381250" cy="2305050"/>
          </a:xfrm>
          <a:prstGeom prst="rect">
            <a:avLst/>
          </a:prstGeom>
          <a:noFill/>
        </p:spPr>
      </p:pic>
      <p:pic>
        <p:nvPicPr>
          <p:cNvPr id="6148" name="Picture 4" descr="muzzle_guaze_tye.JPG (27518 bytes)"/>
          <p:cNvPicPr>
            <a:picLocks noChangeAspect="1" noChangeArrowheads="1"/>
          </p:cNvPicPr>
          <p:nvPr/>
        </p:nvPicPr>
        <p:blipFill>
          <a:blip r:embed="rId4" cstate="print"/>
          <a:srcRect/>
          <a:stretch>
            <a:fillRect/>
          </a:stretch>
        </p:blipFill>
        <p:spPr bwMode="auto">
          <a:xfrm>
            <a:off x="9296400" y="3505200"/>
            <a:ext cx="2381250" cy="2152650"/>
          </a:xfrm>
          <a:prstGeom prst="rect">
            <a:avLst/>
          </a:prstGeom>
          <a:noFill/>
        </p:spPr>
      </p:pic>
    </p:spTree>
    <p:extLst>
      <p:ext uri="{BB962C8B-B14F-4D97-AF65-F5344CB8AC3E}">
        <p14:creationId xmlns:p14="http://schemas.microsoft.com/office/powerpoint/2010/main" val="387083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General concepts in animal handling</a:t>
            </a:r>
            <a:endParaRPr lang="en-US" dirty="0"/>
          </a:p>
        </p:txBody>
      </p:sp>
      <p:sp>
        <p:nvSpPr>
          <p:cNvPr id="3" name="Content Placeholder 2"/>
          <p:cNvSpPr>
            <a:spLocks noGrp="1"/>
          </p:cNvSpPr>
          <p:nvPr>
            <p:ph idx="1"/>
          </p:nvPr>
        </p:nvSpPr>
        <p:spPr>
          <a:xfrm>
            <a:off x="1097280" y="1845734"/>
            <a:ext cx="10799446" cy="4023360"/>
          </a:xfrm>
        </p:spPr>
        <p:txBody>
          <a:bodyPr>
            <a:normAutofit fontScale="92500" lnSpcReduction="10000"/>
          </a:bodyPr>
          <a:lstStyle/>
          <a:p>
            <a:r>
              <a:rPr lang="en-US" dirty="0"/>
              <a:t>The stress of an animal can be lowered by</a:t>
            </a:r>
          </a:p>
          <a:p>
            <a:pPr lvl="1"/>
            <a:r>
              <a:rPr lang="en-US" dirty="0"/>
              <a:t>Using a calm, soothing voice continuously and at all times when handling an animal</a:t>
            </a:r>
            <a:r>
              <a:rPr lang="en-US" dirty="0" smtClean="0"/>
              <a:t>.</a:t>
            </a:r>
            <a:br>
              <a:rPr lang="en-US" dirty="0" smtClean="0"/>
            </a:br>
            <a:endParaRPr lang="en-US" dirty="0"/>
          </a:p>
          <a:p>
            <a:pPr lvl="1"/>
            <a:r>
              <a:rPr lang="en-US" dirty="0"/>
              <a:t>Always stay in the field of vision of an </a:t>
            </a:r>
            <a:r>
              <a:rPr lang="en-US" dirty="0" smtClean="0"/>
              <a:t>animal.</a:t>
            </a:r>
          </a:p>
          <a:p>
            <a:pPr lvl="2"/>
            <a:r>
              <a:rPr lang="en-US" dirty="0"/>
              <a:t>N</a:t>
            </a:r>
            <a:r>
              <a:rPr lang="en-US" dirty="0" smtClean="0"/>
              <a:t>ever </a:t>
            </a:r>
            <a:r>
              <a:rPr lang="en-US" dirty="0"/>
              <a:t>go into its </a:t>
            </a:r>
            <a:r>
              <a:rPr lang="en-US" dirty="0" smtClean="0"/>
              <a:t>blind </a:t>
            </a:r>
            <a:r>
              <a:rPr lang="en-US" dirty="0"/>
              <a:t>spot of an </a:t>
            </a:r>
            <a:r>
              <a:rPr lang="en-US" dirty="0" smtClean="0"/>
              <a:t>animal, or the </a:t>
            </a:r>
            <a:r>
              <a:rPr lang="en-US" dirty="0"/>
              <a:t>area it cannot see </a:t>
            </a:r>
            <a:r>
              <a:rPr lang="en-US" dirty="0" smtClean="0"/>
              <a:t/>
            </a:r>
            <a:br>
              <a:rPr lang="en-US" dirty="0" smtClean="0"/>
            </a:br>
            <a:r>
              <a:rPr lang="en-US" dirty="0" smtClean="0"/>
              <a:t>without </a:t>
            </a:r>
            <a:r>
              <a:rPr lang="en-US" dirty="0"/>
              <a:t>shifting its head.  </a:t>
            </a:r>
            <a:endParaRPr lang="en-US" dirty="0" smtClean="0"/>
          </a:p>
          <a:p>
            <a:pPr lvl="2"/>
            <a:r>
              <a:rPr lang="en-US" dirty="0" smtClean="0"/>
              <a:t>This </a:t>
            </a:r>
            <a:r>
              <a:rPr lang="en-US" dirty="0"/>
              <a:t>would be behind the animal outside of its peripheral </a:t>
            </a:r>
            <a:r>
              <a:rPr lang="en-US" dirty="0" smtClean="0"/>
              <a:t>vision. </a:t>
            </a:r>
            <a:br>
              <a:rPr lang="en-US" dirty="0" smtClean="0"/>
            </a:br>
            <a:endParaRPr lang="en-US" dirty="0"/>
          </a:p>
          <a:p>
            <a:pPr lvl="1"/>
            <a:r>
              <a:rPr lang="en-US" dirty="0"/>
              <a:t>Never surprise an animal by coming up from </a:t>
            </a:r>
            <a:r>
              <a:rPr lang="en-US" dirty="0" smtClean="0"/>
              <a:t/>
            </a:r>
            <a:br>
              <a:rPr lang="en-US" dirty="0" smtClean="0"/>
            </a:br>
            <a:r>
              <a:rPr lang="en-US" dirty="0" smtClean="0"/>
              <a:t>behind </a:t>
            </a:r>
            <a:r>
              <a:rPr lang="en-US" dirty="0"/>
              <a:t>– this can be a quick way to get </a:t>
            </a:r>
            <a:r>
              <a:rPr lang="en-US" dirty="0" smtClean="0"/>
              <a:t/>
            </a:r>
            <a:br>
              <a:rPr lang="en-US" dirty="0" smtClean="0"/>
            </a:br>
            <a:r>
              <a:rPr lang="en-US" dirty="0" smtClean="0"/>
              <a:t>bit/scratched/kicked</a:t>
            </a:r>
            <a:r>
              <a:rPr lang="en-US" dirty="0"/>
              <a:t>. </a:t>
            </a:r>
          </a:p>
          <a:p>
            <a:endParaRPr lang="en-US" dirty="0"/>
          </a:p>
        </p:txBody>
      </p:sp>
      <p:sp>
        <p:nvSpPr>
          <p:cNvPr id="5" name="Rectangle 4"/>
          <p:cNvSpPr/>
          <p:nvPr/>
        </p:nvSpPr>
        <p:spPr>
          <a:xfrm>
            <a:off x="10406917" y="5227320"/>
            <a:ext cx="1497526" cy="230832"/>
          </a:xfrm>
          <a:prstGeom prst="rect">
            <a:avLst/>
          </a:prstGeom>
        </p:spPr>
        <p:txBody>
          <a:bodyPr wrap="none">
            <a:spAutoFit/>
          </a:bodyPr>
          <a:lstStyle/>
          <a:p>
            <a:r>
              <a:rPr lang="en-US" sz="900" i="1" dirty="0" smtClean="0">
                <a:solidFill>
                  <a:srgbClr val="D6D6D6"/>
                </a:solidFill>
                <a:hlinkClick r:id="rId3"/>
              </a:rPr>
              <a:t>Source: </a:t>
            </a:r>
            <a:r>
              <a:rPr lang="en-US" sz="900" dirty="0">
                <a:hlinkClick r:id="rId4"/>
              </a:rPr>
              <a:t>www.extension.org</a:t>
            </a:r>
            <a:r>
              <a:rPr lang="en-US" sz="900" dirty="0"/>
              <a:t> </a:t>
            </a:r>
            <a:endParaRPr lang="en-US" sz="900" i="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2774816"/>
            <a:ext cx="3723814" cy="2482984"/>
          </a:xfrm>
          <a:prstGeom prst="rect">
            <a:avLst/>
          </a:prstGeom>
        </p:spPr>
      </p:pic>
    </p:spTree>
    <p:extLst>
      <p:ext uri="{BB962C8B-B14F-4D97-AF65-F5344CB8AC3E}">
        <p14:creationId xmlns:p14="http://schemas.microsoft.com/office/powerpoint/2010/main" val="20971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Muzzling Short-nosed Animals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Cats and short-nosed dogs (like pugs) are a concern are a challenge because they do not have enough of a nose to tie shut.</a:t>
            </a:r>
          </a:p>
          <a:p>
            <a:pPr lvl="1"/>
            <a:r>
              <a:rPr lang="en-US" dirty="0" smtClean="0"/>
              <a:t>In this case, one of the best muzzles is a pillowcase.</a:t>
            </a:r>
            <a:br>
              <a:rPr lang="en-US" dirty="0" smtClean="0"/>
            </a:br>
            <a:endParaRPr lang="en-US" dirty="0" smtClean="0"/>
          </a:p>
          <a:p>
            <a:pPr lvl="1"/>
            <a:r>
              <a:rPr lang="en-US" dirty="0" smtClean="0"/>
              <a:t>To make a pillow-case muzzle, </a:t>
            </a:r>
            <a:r>
              <a:rPr lang="en-US" dirty="0"/>
              <a:t>f</a:t>
            </a:r>
            <a:r>
              <a:rPr lang="en-US" dirty="0" smtClean="0"/>
              <a:t>it a cloth bag over the pet’s head and gently hold it around the neck.</a:t>
            </a:r>
            <a:br>
              <a:rPr lang="en-US" dirty="0" smtClean="0"/>
            </a:br>
            <a:endParaRPr lang="en-US" dirty="0" smtClean="0"/>
          </a:p>
          <a:p>
            <a:pPr lvl="1"/>
            <a:r>
              <a:rPr lang="en-US" dirty="0" smtClean="0"/>
              <a:t>The fabric will obstruct the animal’s teeth and </a:t>
            </a:r>
            <a:r>
              <a:rPr lang="en-US" dirty="0" smtClean="0"/>
              <a:t/>
            </a:r>
            <a:br>
              <a:rPr lang="en-US" dirty="0" smtClean="0"/>
            </a:br>
            <a:r>
              <a:rPr lang="en-US" dirty="0" smtClean="0"/>
              <a:t>reduce </a:t>
            </a:r>
            <a:r>
              <a:rPr lang="en-US" dirty="0" smtClean="0"/>
              <a:t>the risk of biting.</a:t>
            </a:r>
          </a:p>
          <a:p>
            <a:pPr lvl="1"/>
            <a:endParaRPr lang="en-US" dirty="0" smtClean="0"/>
          </a:p>
          <a:p>
            <a:r>
              <a:rPr lang="en-US" dirty="0" smtClean="0"/>
              <a:t>A paper cup with a ribbon can also work as </a:t>
            </a:r>
            <a:r>
              <a:rPr lang="en-US" dirty="0" smtClean="0"/>
              <a:t/>
            </a:r>
            <a:br>
              <a:rPr lang="en-US" dirty="0" smtClean="0"/>
            </a:br>
            <a:r>
              <a:rPr lang="en-US" dirty="0" smtClean="0"/>
              <a:t>an </a:t>
            </a:r>
            <a:r>
              <a:rPr lang="en-US" dirty="0" smtClean="0"/>
              <a:t>effective muzzle. </a:t>
            </a:r>
            <a:br>
              <a:rPr lang="en-US" dirty="0" smtClean="0"/>
            </a:br>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365500"/>
            <a:ext cx="3175000" cy="2730500"/>
          </a:xfrm>
          <a:prstGeom prst="rect">
            <a:avLst/>
          </a:prstGeom>
        </p:spPr>
      </p:pic>
      <p:sp>
        <p:nvSpPr>
          <p:cNvPr id="5" name="Rectangle 4"/>
          <p:cNvSpPr/>
          <p:nvPr/>
        </p:nvSpPr>
        <p:spPr>
          <a:xfrm rot="16200000">
            <a:off x="10167394" y="3990749"/>
            <a:ext cx="1620957" cy="230832"/>
          </a:xfrm>
          <a:prstGeom prst="rect">
            <a:avLst/>
          </a:prstGeom>
        </p:spPr>
        <p:txBody>
          <a:bodyPr wrap="none">
            <a:spAutoFit/>
          </a:bodyPr>
          <a:lstStyle/>
          <a:p>
            <a:r>
              <a:rPr lang="en-US" sz="900" i="1" dirty="0" smtClean="0">
                <a:solidFill>
                  <a:srgbClr val="D6D6D6"/>
                </a:solidFill>
                <a:hlinkClick r:id="rId4"/>
              </a:rPr>
              <a:t>Source: www.vetmed.wsu.edu</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400368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Collars</a:t>
            </a:r>
            <a:endParaRPr lang="en-US" dirty="0"/>
          </a:p>
        </p:txBody>
      </p:sp>
      <p:sp>
        <p:nvSpPr>
          <p:cNvPr id="3" name="Content Placeholder 2"/>
          <p:cNvSpPr>
            <a:spLocks noGrp="1"/>
          </p:cNvSpPr>
          <p:nvPr>
            <p:ph idx="1"/>
          </p:nvPr>
        </p:nvSpPr>
        <p:spPr>
          <a:xfrm>
            <a:off x="762000" y="1834716"/>
            <a:ext cx="8808720" cy="4337484"/>
          </a:xfrm>
        </p:spPr>
        <p:txBody>
          <a:bodyPr>
            <a:normAutofit fontScale="70000" lnSpcReduction="20000"/>
          </a:bodyPr>
          <a:lstStyle/>
          <a:p>
            <a:r>
              <a:rPr lang="en-US" dirty="0" smtClean="0"/>
              <a:t>Elizabethan Collars (or E-collars) prevent dogs and cats from reaching injuries with their teeth.</a:t>
            </a:r>
          </a:p>
          <a:p>
            <a:pPr lvl="1"/>
            <a:r>
              <a:rPr lang="en-US" dirty="0" smtClean="0"/>
              <a:t>They also protect facial sores from pawing or scratching.</a:t>
            </a:r>
          </a:p>
          <a:p>
            <a:r>
              <a:rPr lang="en-US" dirty="0" smtClean="0"/>
              <a:t>You can get them at pet-supply stores, catalogs, or from a vet. They can also be home-made.</a:t>
            </a:r>
          </a:p>
          <a:p>
            <a:pPr lvl="1"/>
            <a:r>
              <a:rPr lang="en-US" dirty="0" smtClean="0"/>
              <a:t>To make an E-collar, measure the distance from the pet’s nose to their collar.</a:t>
            </a:r>
          </a:p>
          <a:p>
            <a:pPr lvl="2"/>
            <a:r>
              <a:rPr lang="en-US" dirty="0"/>
              <a:t>T</a:t>
            </a:r>
            <a:r>
              <a:rPr lang="en-US" dirty="0" smtClean="0"/>
              <a:t>his is long enough to prevent biting but short enough to allow them to eat and drink. </a:t>
            </a:r>
          </a:p>
          <a:p>
            <a:pPr lvl="1"/>
            <a:r>
              <a:rPr lang="en-US" dirty="0" smtClean="0"/>
              <a:t>Also measure the circumference of the pet’s neck (with a little extra to prevent the collar from being too tight). </a:t>
            </a:r>
          </a:p>
          <a:p>
            <a:pPr lvl="2"/>
            <a:r>
              <a:rPr lang="en-US" dirty="0" smtClean="0"/>
              <a:t>Multiply this value by 1.3 to determine the size of the inner circle. </a:t>
            </a:r>
            <a:endParaRPr lang="en-US" dirty="0"/>
          </a:p>
          <a:p>
            <a:pPr lvl="1"/>
            <a:r>
              <a:rPr lang="en-US" dirty="0" smtClean="0"/>
              <a:t>Using stiff cardboard or plastic, draw a circle with the circumference  of the neck x 1.3.  Draw another co-centric circle around the first circle; it should be the distance from the nose to collar away from the first circle. </a:t>
            </a:r>
          </a:p>
          <a:p>
            <a:pPr lvl="1"/>
            <a:r>
              <a:rPr lang="en-US" dirty="0" smtClean="0"/>
              <a:t>Cut as shown to the right so that the inside circle matches the size of the pet’s neck. </a:t>
            </a:r>
          </a:p>
          <a:p>
            <a:pPr lvl="1"/>
            <a:r>
              <a:rPr lang="en-US" dirty="0" smtClean="0"/>
              <a:t>Secure by tying the cut ends together with yarn or string. </a:t>
            </a:r>
            <a:endParaRPr lang="en-US" dirty="0"/>
          </a:p>
        </p:txBody>
      </p:sp>
      <p:sp>
        <p:nvSpPr>
          <p:cNvPr id="4" name="Donut 3"/>
          <p:cNvSpPr/>
          <p:nvPr/>
        </p:nvSpPr>
        <p:spPr>
          <a:xfrm>
            <a:off x="9881066" y="2365158"/>
            <a:ext cx="167640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Rectangle 4"/>
          <p:cNvSpPr/>
          <p:nvPr/>
        </p:nvSpPr>
        <p:spPr>
          <a:xfrm>
            <a:off x="10719266" y="3203358"/>
            <a:ext cx="838200" cy="838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nut 5"/>
          <p:cNvSpPr/>
          <p:nvPr/>
        </p:nvSpPr>
        <p:spPr>
          <a:xfrm>
            <a:off x="9957266" y="4270158"/>
            <a:ext cx="1676400" cy="1676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a:off x="10871666" y="5184558"/>
            <a:ext cx="838200" cy="838200"/>
          </a:xfrm>
          <a:prstGeom prst="rect">
            <a:avLst/>
          </a:prstGeom>
          <a:solidFill>
            <a:schemeClr val="bg1"/>
          </a:solid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http://www.brianmicklethwait.com/images/uploads/Doug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0720" y="286603"/>
            <a:ext cx="2139146" cy="18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02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2133600"/>
            <a:ext cx="2632710" cy="3958962"/>
          </a:xfrm>
          <a:prstGeom prst="rect">
            <a:avLst/>
          </a:prstGeom>
        </p:spPr>
      </p:pic>
      <p:sp>
        <p:nvSpPr>
          <p:cNvPr id="2" name="Title 1"/>
          <p:cNvSpPr>
            <a:spLocks noGrp="1"/>
          </p:cNvSpPr>
          <p:nvPr>
            <p:ph type="title"/>
          </p:nvPr>
        </p:nvSpPr>
        <p:spPr/>
        <p:txBody>
          <a:bodyPr>
            <a:normAutofit/>
          </a:bodyPr>
          <a:lstStyle/>
          <a:p>
            <a:r>
              <a:rPr lang="en-US" dirty="0" smtClean="0"/>
              <a:t>General concepts in animal handling</a:t>
            </a:r>
            <a:endParaRPr lang="en-US" dirty="0"/>
          </a:p>
        </p:txBody>
      </p:sp>
      <p:sp>
        <p:nvSpPr>
          <p:cNvPr id="3" name="Content Placeholder 2"/>
          <p:cNvSpPr>
            <a:spLocks noGrp="1"/>
          </p:cNvSpPr>
          <p:nvPr>
            <p:ph idx="1"/>
          </p:nvPr>
        </p:nvSpPr>
        <p:spPr>
          <a:xfrm>
            <a:off x="1097280" y="1845734"/>
            <a:ext cx="8046720" cy="4023360"/>
          </a:xfrm>
        </p:spPr>
        <p:txBody>
          <a:bodyPr>
            <a:normAutofit fontScale="85000" lnSpcReduction="20000"/>
          </a:bodyPr>
          <a:lstStyle/>
          <a:p>
            <a:r>
              <a:rPr lang="en-US" dirty="0"/>
              <a:t>Before touching or handling an animal, get its attention. </a:t>
            </a:r>
            <a:r>
              <a:rPr lang="en-US" dirty="0" smtClean="0"/>
              <a:t/>
            </a:r>
            <a:br>
              <a:rPr lang="en-US" dirty="0" smtClean="0"/>
            </a:br>
            <a:endParaRPr lang="en-US" dirty="0"/>
          </a:p>
          <a:p>
            <a:pPr lvl="1"/>
            <a:r>
              <a:rPr lang="en-US" dirty="0"/>
              <a:t>Call the pet by its name and if possible, try to get the animal to come to you. </a:t>
            </a:r>
            <a:endParaRPr lang="en-US" dirty="0" smtClean="0"/>
          </a:p>
          <a:p>
            <a:pPr lvl="2"/>
            <a:r>
              <a:rPr lang="en-US" dirty="0" smtClean="0"/>
              <a:t>You </a:t>
            </a:r>
            <a:r>
              <a:rPr lang="en-US" dirty="0"/>
              <a:t>can also pat your leg or the ground near you to encourage it to come to you</a:t>
            </a:r>
            <a:r>
              <a:rPr lang="en-US" dirty="0" smtClean="0"/>
              <a:t>.</a:t>
            </a:r>
            <a:br>
              <a:rPr lang="en-US" dirty="0" smtClean="0"/>
            </a:br>
            <a:endParaRPr lang="en-US" dirty="0"/>
          </a:p>
          <a:p>
            <a:pPr lvl="1"/>
            <a:r>
              <a:rPr lang="en-US" dirty="0"/>
              <a:t>Crouch down and try to get at their level.  </a:t>
            </a:r>
            <a:endParaRPr lang="en-US" dirty="0" smtClean="0"/>
          </a:p>
          <a:p>
            <a:pPr lvl="2"/>
            <a:r>
              <a:rPr lang="en-US" dirty="0" smtClean="0"/>
              <a:t>However</a:t>
            </a:r>
            <a:r>
              <a:rPr lang="en-US" dirty="0"/>
              <a:t>, never sit on the ground in case the situation becomes dangerous and you need to escape quickly</a:t>
            </a:r>
            <a:r>
              <a:rPr lang="en-US" dirty="0" smtClean="0"/>
              <a:t>.</a:t>
            </a:r>
            <a:br>
              <a:rPr lang="en-US" dirty="0" smtClean="0"/>
            </a:br>
            <a:endParaRPr lang="en-US" dirty="0"/>
          </a:p>
          <a:p>
            <a:pPr lvl="1"/>
            <a:r>
              <a:rPr lang="en-US" dirty="0"/>
              <a:t>Extend your hand with the palm down and fingers curled slightly inward (to reduce </a:t>
            </a:r>
            <a:r>
              <a:rPr lang="en-US" dirty="0" smtClean="0"/>
              <a:t>nipping)</a:t>
            </a:r>
          </a:p>
          <a:p>
            <a:pPr lvl="2"/>
            <a:r>
              <a:rPr lang="en-US" dirty="0" smtClean="0"/>
              <a:t>Allow </a:t>
            </a:r>
            <a:r>
              <a:rPr lang="en-US" dirty="0"/>
              <a:t>the animal to sniff and examine your hand until you sense it is comfortable with your presence. </a:t>
            </a:r>
          </a:p>
        </p:txBody>
      </p:sp>
      <p:sp>
        <p:nvSpPr>
          <p:cNvPr id="5" name="Rectangle 4"/>
          <p:cNvSpPr/>
          <p:nvPr/>
        </p:nvSpPr>
        <p:spPr>
          <a:xfrm>
            <a:off x="10548696" y="5638262"/>
            <a:ext cx="1502334" cy="230832"/>
          </a:xfrm>
          <a:prstGeom prst="rect">
            <a:avLst/>
          </a:prstGeom>
        </p:spPr>
        <p:txBody>
          <a:bodyPr wrap="none">
            <a:spAutoFit/>
          </a:bodyPr>
          <a:lstStyle/>
          <a:p>
            <a:r>
              <a:rPr lang="en-US" sz="900" i="1" dirty="0" smtClean="0">
                <a:solidFill>
                  <a:srgbClr val="D6D6D6"/>
                </a:solidFill>
                <a:hlinkClick r:id="rId4"/>
              </a:rPr>
              <a:t>Source: www.spiderpic.com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340554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concepts in animal handling</a:t>
            </a:r>
            <a:endParaRPr lang="en-US" dirty="0"/>
          </a:p>
        </p:txBody>
      </p:sp>
      <p:sp>
        <p:nvSpPr>
          <p:cNvPr id="3" name="Content Placeholder 2"/>
          <p:cNvSpPr>
            <a:spLocks noGrp="1"/>
          </p:cNvSpPr>
          <p:nvPr>
            <p:ph idx="1"/>
          </p:nvPr>
        </p:nvSpPr>
        <p:spPr>
          <a:xfrm>
            <a:off x="1097280" y="1845734"/>
            <a:ext cx="8046720" cy="4023360"/>
          </a:xfrm>
        </p:spPr>
        <p:txBody>
          <a:bodyPr>
            <a:normAutofit fontScale="77500" lnSpcReduction="20000"/>
          </a:bodyPr>
          <a:lstStyle/>
          <a:p>
            <a:r>
              <a:rPr lang="en-US" dirty="0"/>
              <a:t>Small animals (cats, small dogs) should be examined on </a:t>
            </a:r>
            <a:r>
              <a:rPr lang="en-US" dirty="0" smtClean="0"/>
              <a:t>a table</a:t>
            </a:r>
            <a:r>
              <a:rPr lang="en-US" dirty="0"/>
              <a:t>. Large animals should be examined on the floor (dogs) or standing (livestock). </a:t>
            </a:r>
          </a:p>
          <a:p>
            <a:pPr lvl="1"/>
            <a:r>
              <a:rPr lang="en-US" dirty="0"/>
              <a:t>Cats and small dogs should be examined on a table to reduce the likelihood of crushing them and to allow for a closer and more accurate examination. </a:t>
            </a:r>
            <a:r>
              <a:rPr lang="en-US" dirty="0" smtClean="0"/>
              <a:t/>
            </a:r>
            <a:br>
              <a:rPr lang="en-US" dirty="0" smtClean="0"/>
            </a:br>
            <a:endParaRPr lang="en-US" dirty="0"/>
          </a:p>
          <a:p>
            <a:pPr lvl="1"/>
            <a:r>
              <a:rPr lang="en-US" dirty="0"/>
              <a:t>Large dogs should be examined on the floor – the fall from an examination table could seriously injure the dog. If a large dog must be examined or treated on a table, they need to be properly restrained by another individual. </a:t>
            </a:r>
            <a:r>
              <a:rPr lang="en-US" dirty="0" smtClean="0"/>
              <a:t/>
            </a:r>
            <a:br>
              <a:rPr lang="en-US" dirty="0" smtClean="0"/>
            </a:br>
            <a:endParaRPr lang="en-US" dirty="0"/>
          </a:p>
          <a:p>
            <a:pPr lvl="1"/>
            <a:r>
              <a:rPr lang="en-US" dirty="0"/>
              <a:t>Livestock and horses should be securely tied using a halter.  A chute or stall may also be necessary depending on the temperament of the animal.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1815254"/>
            <a:ext cx="2685239" cy="4038600"/>
          </a:xfrm>
          <a:prstGeom prst="rect">
            <a:avLst/>
          </a:prstGeom>
        </p:spPr>
      </p:pic>
      <p:sp>
        <p:nvSpPr>
          <p:cNvPr id="6" name="Rectangle 5"/>
          <p:cNvSpPr/>
          <p:nvPr/>
        </p:nvSpPr>
        <p:spPr>
          <a:xfrm>
            <a:off x="10666855" y="5816332"/>
            <a:ext cx="1314784" cy="230832"/>
          </a:xfrm>
          <a:prstGeom prst="rect">
            <a:avLst/>
          </a:prstGeom>
        </p:spPr>
        <p:txBody>
          <a:bodyPr wrap="none">
            <a:spAutoFit/>
          </a:bodyPr>
          <a:lstStyle/>
          <a:p>
            <a:r>
              <a:rPr lang="en-US" sz="900" i="1" dirty="0" smtClean="0">
                <a:solidFill>
                  <a:srgbClr val="D6D6D6"/>
                </a:solidFill>
                <a:hlinkClick r:id="rId4"/>
              </a:rPr>
              <a:t>Source: www.obeo.com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2540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Getting an animal out of a cage or carrier.</a:t>
            </a:r>
            <a:endParaRPr lang="en-US" dirty="0"/>
          </a:p>
        </p:txBody>
      </p:sp>
      <p:sp>
        <p:nvSpPr>
          <p:cNvPr id="3" name="Content Placeholder 2"/>
          <p:cNvSpPr>
            <a:spLocks noGrp="1"/>
          </p:cNvSpPr>
          <p:nvPr>
            <p:ph idx="1"/>
          </p:nvPr>
        </p:nvSpPr>
        <p:spPr>
          <a:xfrm>
            <a:off x="1097280" y="1845734"/>
            <a:ext cx="7208520" cy="4023360"/>
          </a:xfrm>
        </p:spPr>
        <p:txBody>
          <a:bodyPr>
            <a:normAutofit fontScale="92500" lnSpcReduction="10000"/>
          </a:bodyPr>
          <a:lstStyle/>
          <a:p>
            <a:r>
              <a:rPr lang="en-US" dirty="0" smtClean="0"/>
              <a:t>Many </a:t>
            </a:r>
            <a:r>
              <a:rPr lang="en-US" dirty="0"/>
              <a:t>animals are happy to leave a cage and will do so on their own.  However, these animals may pose a risk for running or falling</a:t>
            </a:r>
            <a:r>
              <a:rPr lang="en-US" dirty="0" smtClean="0"/>
              <a:t>.</a:t>
            </a:r>
          </a:p>
          <a:p>
            <a:pPr lvl="1"/>
            <a:r>
              <a:rPr lang="en-US" dirty="0" smtClean="0"/>
              <a:t>To </a:t>
            </a:r>
            <a:r>
              <a:rPr lang="en-US" dirty="0"/>
              <a:t>remove these animals, place one hand in front of the animal’s chest and the other behind the rear legs or abdomen to lift them out of the cage. </a:t>
            </a:r>
            <a:r>
              <a:rPr lang="en-US" dirty="0" smtClean="0"/>
              <a:t/>
            </a:r>
            <a:br>
              <a:rPr lang="en-US" dirty="0" smtClean="0"/>
            </a:br>
            <a:endParaRPr lang="en-US" dirty="0"/>
          </a:p>
          <a:p>
            <a:pPr lvl="1"/>
            <a:r>
              <a:rPr lang="en-US" dirty="0"/>
              <a:t>A cat can also be removed by grasping its scruff; the majority of the cat’s weight should be supported by the other hand holding the cats rear.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86" r="24186"/>
          <a:stretch/>
        </p:blipFill>
        <p:spPr>
          <a:xfrm>
            <a:off x="8534400" y="1793193"/>
            <a:ext cx="3200400" cy="4128441"/>
          </a:xfrm>
          <a:prstGeom prst="rect">
            <a:avLst/>
          </a:prstGeom>
        </p:spPr>
      </p:pic>
      <p:sp>
        <p:nvSpPr>
          <p:cNvPr id="5" name="Rectangle 4"/>
          <p:cNvSpPr/>
          <p:nvPr/>
        </p:nvSpPr>
        <p:spPr>
          <a:xfrm>
            <a:off x="10402910" y="5952114"/>
            <a:ext cx="1505540" cy="230832"/>
          </a:xfrm>
          <a:prstGeom prst="rect">
            <a:avLst/>
          </a:prstGeom>
        </p:spPr>
        <p:txBody>
          <a:bodyPr wrap="none">
            <a:spAutoFit/>
          </a:bodyPr>
          <a:lstStyle/>
          <a:p>
            <a:r>
              <a:rPr lang="en-US" sz="900" i="1" dirty="0" smtClean="0">
                <a:solidFill>
                  <a:srgbClr val="D6D6D6"/>
                </a:solidFill>
                <a:hlinkClick r:id="rId4"/>
              </a:rPr>
              <a:t>Source: www.picstopin.com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21805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Getting an animal out of a cage or carrier.</a:t>
            </a:r>
            <a:endParaRPr lang="en-US" dirty="0"/>
          </a:p>
        </p:txBody>
      </p:sp>
      <p:sp>
        <p:nvSpPr>
          <p:cNvPr id="3" name="Content Placeholder 2"/>
          <p:cNvSpPr>
            <a:spLocks noGrp="1"/>
          </p:cNvSpPr>
          <p:nvPr>
            <p:ph idx="1"/>
          </p:nvPr>
        </p:nvSpPr>
        <p:spPr>
          <a:xfrm>
            <a:off x="1097279" y="1845734"/>
            <a:ext cx="10285095" cy="4023360"/>
          </a:xfrm>
        </p:spPr>
        <p:txBody>
          <a:bodyPr>
            <a:normAutofit lnSpcReduction="10000"/>
          </a:bodyPr>
          <a:lstStyle/>
          <a:p>
            <a:r>
              <a:rPr lang="en-US" dirty="0"/>
              <a:t>Animals that are frightened and that refuse to leave a cage are at greater risk of injury to you or itself. </a:t>
            </a:r>
          </a:p>
          <a:p>
            <a:pPr lvl="1"/>
            <a:r>
              <a:rPr lang="en-US" dirty="0"/>
              <a:t>One option is to put a towel over the head of the animal. </a:t>
            </a:r>
            <a:endParaRPr lang="en-US" dirty="0" smtClean="0"/>
          </a:p>
          <a:p>
            <a:pPr lvl="2"/>
            <a:r>
              <a:rPr lang="en-US" dirty="0" smtClean="0"/>
              <a:t>Grasp </a:t>
            </a:r>
            <a:r>
              <a:rPr lang="en-US" dirty="0"/>
              <a:t>the scruff of the animal through the towel and lift the rear end to “scoop” them out. </a:t>
            </a:r>
            <a:r>
              <a:rPr lang="en-US" dirty="0" smtClean="0"/>
              <a:t/>
            </a:r>
            <a:br>
              <a:rPr lang="en-US" dirty="0" smtClean="0"/>
            </a:br>
            <a:endParaRPr lang="en-US" dirty="0"/>
          </a:p>
          <a:p>
            <a:pPr lvl="1"/>
            <a:r>
              <a:rPr lang="en-US" dirty="0"/>
              <a:t>A heavy pair of work gloves can be valuable for </a:t>
            </a:r>
            <a:r>
              <a:rPr lang="en-US" dirty="0" smtClean="0"/>
              <a:t/>
            </a:r>
            <a:br>
              <a:rPr lang="en-US" dirty="0" smtClean="0"/>
            </a:br>
            <a:r>
              <a:rPr lang="en-US" dirty="0" smtClean="0"/>
              <a:t>an animal </a:t>
            </a:r>
            <a:r>
              <a:rPr lang="en-US" dirty="0"/>
              <a:t>that is likely to bite or scratch. </a:t>
            </a:r>
            <a:r>
              <a:rPr lang="en-US" dirty="0" smtClean="0"/>
              <a:t/>
            </a:r>
            <a:br>
              <a:rPr lang="en-US" dirty="0" smtClean="0"/>
            </a:br>
            <a:endParaRPr lang="en-US" dirty="0"/>
          </a:p>
          <a:p>
            <a:pPr lvl="1"/>
            <a:r>
              <a:rPr lang="en-US" dirty="0"/>
              <a:t>An animal can also be gently “wrapped” in a net </a:t>
            </a:r>
            <a:r>
              <a:rPr lang="en-US" dirty="0" smtClean="0"/>
              <a:t/>
            </a:r>
            <a:br>
              <a:rPr lang="en-US" dirty="0" smtClean="0"/>
            </a:br>
            <a:r>
              <a:rPr lang="en-US" dirty="0" smtClean="0"/>
              <a:t>or </a:t>
            </a:r>
            <a:r>
              <a:rPr lang="en-US" dirty="0"/>
              <a:t>heavy cloth.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705" y="3505200"/>
            <a:ext cx="2893695" cy="2167478"/>
          </a:xfrm>
          <a:prstGeom prst="rect">
            <a:avLst/>
          </a:prstGeom>
        </p:spPr>
      </p:pic>
      <p:sp>
        <p:nvSpPr>
          <p:cNvPr id="5" name="Rectangle 4"/>
          <p:cNvSpPr/>
          <p:nvPr/>
        </p:nvSpPr>
        <p:spPr>
          <a:xfrm>
            <a:off x="9677400" y="5621054"/>
            <a:ext cx="2013693" cy="230832"/>
          </a:xfrm>
          <a:prstGeom prst="rect">
            <a:avLst/>
          </a:prstGeom>
        </p:spPr>
        <p:txBody>
          <a:bodyPr wrap="none">
            <a:spAutoFit/>
          </a:bodyPr>
          <a:lstStyle/>
          <a:p>
            <a:r>
              <a:rPr lang="en-US" sz="900" i="1" dirty="0" smtClean="0">
                <a:solidFill>
                  <a:srgbClr val="D6D6D6"/>
                </a:solidFill>
                <a:hlinkClick r:id="rId4"/>
              </a:rPr>
              <a:t>Source: halowconsulting.blogspot.com</a:t>
            </a:r>
            <a:r>
              <a:rPr lang="en-US" sz="900" i="1" dirty="0" smtClean="0">
                <a:solidFill>
                  <a:srgbClr val="999999"/>
                </a:solidFill>
              </a:rPr>
              <a:t> </a:t>
            </a:r>
            <a:endParaRPr lang="en-US" sz="900" i="1" dirty="0"/>
          </a:p>
        </p:txBody>
      </p:sp>
    </p:spTree>
    <p:extLst>
      <p:ext uri="{BB962C8B-B14F-4D97-AF65-F5344CB8AC3E}">
        <p14:creationId xmlns:p14="http://schemas.microsoft.com/office/powerpoint/2010/main" val="87406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Carrying a Small Dog or Cat</a:t>
            </a:r>
            <a:endParaRPr lang="en-US" dirty="0"/>
          </a:p>
        </p:txBody>
      </p:sp>
      <p:sp>
        <p:nvSpPr>
          <p:cNvPr id="3" name="Content Placeholder 2"/>
          <p:cNvSpPr>
            <a:spLocks noGrp="1"/>
          </p:cNvSpPr>
          <p:nvPr>
            <p:ph idx="1"/>
          </p:nvPr>
        </p:nvSpPr>
        <p:spPr>
          <a:xfrm>
            <a:off x="1097279" y="1845734"/>
            <a:ext cx="8304655" cy="4023360"/>
          </a:xfrm>
        </p:spPr>
        <p:txBody>
          <a:bodyPr>
            <a:normAutofit fontScale="70000" lnSpcReduction="20000"/>
          </a:bodyPr>
          <a:lstStyle/>
          <a:p>
            <a:r>
              <a:rPr lang="en-US" dirty="0"/>
              <a:t>Many owners opt to carry their animal like a baby. </a:t>
            </a:r>
            <a:endParaRPr lang="en-US" dirty="0" smtClean="0"/>
          </a:p>
          <a:p>
            <a:pPr lvl="1"/>
            <a:r>
              <a:rPr lang="en-US" dirty="0" smtClean="0"/>
              <a:t>While </a:t>
            </a:r>
            <a:r>
              <a:rPr lang="en-US" dirty="0"/>
              <a:t>many animals can be successfully carried this way under normal circumstances, they are also more likely to escape and jump or fall from the carrier’s arms if scared, stressed, or startled. </a:t>
            </a:r>
            <a:r>
              <a:rPr lang="en-US" dirty="0" smtClean="0"/>
              <a:t/>
            </a:r>
            <a:br>
              <a:rPr lang="en-US" dirty="0" smtClean="0"/>
            </a:br>
            <a:endParaRPr lang="en-US" dirty="0"/>
          </a:p>
          <a:p>
            <a:r>
              <a:rPr lang="en-US" dirty="0" smtClean="0"/>
              <a:t>A </a:t>
            </a:r>
            <a:r>
              <a:rPr lang="en-US" dirty="0"/>
              <a:t>more secure way to carry a small animal is to cradle the animal’s rear quarters in your arm while gripping the front legs with the same arm’s hand.  </a:t>
            </a:r>
            <a:endParaRPr lang="en-US" dirty="0" smtClean="0"/>
          </a:p>
          <a:p>
            <a:pPr lvl="1"/>
            <a:r>
              <a:rPr lang="en-US" dirty="0" smtClean="0"/>
              <a:t>Use </a:t>
            </a:r>
            <a:r>
              <a:rPr lang="en-US" dirty="0"/>
              <a:t>the other hand to either a) pet and soothe the animal, or b) grab the scruff of the animal if it tries to jump. </a:t>
            </a:r>
            <a:r>
              <a:rPr lang="en-US" dirty="0" smtClean="0"/>
              <a:t/>
            </a:r>
            <a:br>
              <a:rPr lang="en-US" dirty="0" smtClean="0"/>
            </a:br>
            <a:endParaRPr lang="en-US" dirty="0"/>
          </a:p>
          <a:p>
            <a:r>
              <a:rPr lang="en-US" dirty="0"/>
              <a:t>An animal may also try to hide its head if scared. </a:t>
            </a:r>
            <a:endParaRPr lang="en-US" dirty="0" smtClean="0"/>
          </a:p>
          <a:p>
            <a:pPr lvl="1"/>
            <a:r>
              <a:rPr lang="en-US" dirty="0" smtClean="0"/>
              <a:t>If </a:t>
            </a:r>
            <a:r>
              <a:rPr lang="en-US" dirty="0"/>
              <a:t>this is the case, it can be effective to allow the animal to hide its head in the crook of your arm (or armpit) while grasping the hindquarters with the hand of the same arm and grasp the scruff with the free hand.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935" y="457200"/>
            <a:ext cx="2491244" cy="31411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2600" y="3807043"/>
            <a:ext cx="2551059" cy="2077291"/>
          </a:xfrm>
          <a:prstGeom prst="rect">
            <a:avLst/>
          </a:prstGeom>
        </p:spPr>
      </p:pic>
      <p:sp>
        <p:nvSpPr>
          <p:cNvPr id="6" name="Rectangle 5"/>
          <p:cNvSpPr/>
          <p:nvPr/>
        </p:nvSpPr>
        <p:spPr>
          <a:xfrm>
            <a:off x="10596691" y="5884334"/>
            <a:ext cx="1595309" cy="230832"/>
          </a:xfrm>
          <a:prstGeom prst="rect">
            <a:avLst/>
          </a:prstGeom>
        </p:spPr>
        <p:txBody>
          <a:bodyPr wrap="none">
            <a:spAutoFit/>
          </a:bodyPr>
          <a:lstStyle/>
          <a:p>
            <a:r>
              <a:rPr lang="en-US" sz="900" i="1" dirty="0" smtClean="0"/>
              <a:t>Source: www.vetmed.wsu.edu</a:t>
            </a:r>
            <a:endParaRPr lang="en-US" sz="900" i="1" dirty="0"/>
          </a:p>
        </p:txBody>
      </p:sp>
    </p:spTree>
    <p:extLst>
      <p:ext uri="{BB962C8B-B14F-4D97-AF65-F5344CB8AC3E}">
        <p14:creationId xmlns:p14="http://schemas.microsoft.com/office/powerpoint/2010/main" val="131938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Physical restraint is necessary when an animal is at risk of reacting out of instinct due to stress or injury or general lack of a good temperament. </a:t>
            </a:r>
            <a:r>
              <a:rPr lang="en-US" dirty="0" smtClean="0"/>
              <a:t/>
            </a:r>
            <a:br>
              <a:rPr lang="en-US" dirty="0" smtClean="0"/>
            </a:br>
            <a:endParaRPr lang="en-US" dirty="0" smtClean="0"/>
          </a:p>
          <a:p>
            <a:r>
              <a:rPr lang="en-US" dirty="0" smtClean="0"/>
              <a:t>Restraint </a:t>
            </a:r>
            <a:r>
              <a:rPr lang="en-US" dirty="0"/>
              <a:t>provides the following benefits: </a:t>
            </a:r>
          </a:p>
          <a:p>
            <a:pPr marL="715518" lvl="1" indent="-514350">
              <a:buFont typeface="+mj-lt"/>
              <a:buAutoNum type="arabicPeriod"/>
            </a:pPr>
            <a:r>
              <a:rPr lang="en-US" dirty="0"/>
              <a:t>Reduces the likelihood of injury to the animal itself, other animals, or other people. </a:t>
            </a:r>
          </a:p>
          <a:p>
            <a:pPr marL="715518" lvl="1" indent="-514350">
              <a:buFont typeface="+mj-lt"/>
              <a:buAutoNum type="arabicPeriod"/>
            </a:pPr>
            <a:r>
              <a:rPr lang="en-US" dirty="0"/>
              <a:t>Allows a professional or owner to more accurately examine and treat the animal. </a:t>
            </a:r>
          </a:p>
          <a:p>
            <a:pPr marL="715518" lvl="1" indent="-514350">
              <a:buFont typeface="+mj-lt"/>
              <a:buAutoNum type="arabicPeriod"/>
            </a:pPr>
            <a:r>
              <a:rPr lang="en-US" dirty="0"/>
              <a:t>Prevents possible additional injury (such as worsening a broken limb or falling from an examination table). </a:t>
            </a:r>
          </a:p>
          <a:p>
            <a:pPr marL="715518" lvl="1" indent="-514350">
              <a:buFont typeface="+mj-lt"/>
              <a:buAutoNum type="arabicPeriod"/>
            </a:pPr>
            <a:r>
              <a:rPr lang="en-US" dirty="0"/>
              <a:t>Reduces the stress of the animal being examined or treated – animal restraint techniques mimic how the animal would have been restrained as a baby (e.g. a cat can be restrained by holding its scruff, which is how it would have been moved by its mother as a kitten). </a:t>
            </a:r>
          </a:p>
          <a:p>
            <a:endParaRPr lang="en-US" dirty="0"/>
          </a:p>
        </p:txBody>
      </p:sp>
    </p:spTree>
    <p:extLst>
      <p:ext uri="{BB962C8B-B14F-4D97-AF65-F5344CB8AC3E}">
        <p14:creationId xmlns:p14="http://schemas.microsoft.com/office/powerpoint/2010/main" val="208693414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257</TotalTime>
  <Words>1805</Words>
  <Application>Microsoft Office PowerPoint</Application>
  <PresentationFormat>Widescreen</PresentationFormat>
  <Paragraphs>258</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Calibri Light</vt:lpstr>
      <vt:lpstr>Wingdings 2</vt:lpstr>
      <vt:lpstr>Retrospect</vt:lpstr>
      <vt:lpstr>Animal Handling &amp; Care</vt:lpstr>
      <vt:lpstr>General concepts in animal handling</vt:lpstr>
      <vt:lpstr>General concepts in animal handling</vt:lpstr>
      <vt:lpstr>General concepts in animal handling</vt:lpstr>
      <vt:lpstr>General concepts in animal handling</vt:lpstr>
      <vt:lpstr>Getting an animal out of a cage or carrier.</vt:lpstr>
      <vt:lpstr>Getting an animal out of a cage or carrier.</vt:lpstr>
      <vt:lpstr>Carrying a Small Dog or Cat</vt:lpstr>
      <vt:lpstr>Restraint</vt:lpstr>
      <vt:lpstr>Restraint</vt:lpstr>
      <vt:lpstr>Restraint</vt:lpstr>
      <vt:lpstr>Restraint</vt:lpstr>
      <vt:lpstr>Restraint</vt:lpstr>
      <vt:lpstr>Restraint</vt:lpstr>
      <vt:lpstr>Chemical Restraint</vt:lpstr>
      <vt:lpstr>Restraint of Dogs</vt:lpstr>
      <vt:lpstr>Reclining Restraint</vt:lpstr>
      <vt:lpstr>Hugging Restraint</vt:lpstr>
      <vt:lpstr>Kneeling Restraint</vt:lpstr>
      <vt:lpstr>Sternal Recumbency</vt:lpstr>
      <vt:lpstr>Sitting Restraint</vt:lpstr>
      <vt:lpstr>Standing Restraint</vt:lpstr>
      <vt:lpstr>Restraint of Cats</vt:lpstr>
      <vt:lpstr>Stretch Restraint</vt:lpstr>
      <vt:lpstr>Restraint Bag</vt:lpstr>
      <vt:lpstr>Hugging Restraint</vt:lpstr>
      <vt:lpstr>Towel Wrap (Kitty Burrito)</vt:lpstr>
      <vt:lpstr>Muzzling</vt:lpstr>
      <vt:lpstr>Making a Muzzle</vt:lpstr>
      <vt:lpstr>Muzzling Short-nosed Animals</vt:lpstr>
      <vt:lpstr>Elizabethan Collars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Handling and Care</dc:title>
  <dc:creator>WUHS</dc:creator>
  <cp:lastModifiedBy>Kohn Craig</cp:lastModifiedBy>
  <cp:revision>43</cp:revision>
  <dcterms:created xsi:type="dcterms:W3CDTF">2013-08-30T16:18:20Z</dcterms:created>
  <dcterms:modified xsi:type="dcterms:W3CDTF">2013-09-10T12:44:40Z</dcterms:modified>
</cp:coreProperties>
</file>