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85" r:id="rId4"/>
    <p:sldId id="286" r:id="rId5"/>
    <p:sldId id="258" r:id="rId6"/>
    <p:sldId id="260" r:id="rId7"/>
    <p:sldId id="262" r:id="rId8"/>
    <p:sldId id="263" r:id="rId9"/>
    <p:sldId id="287" r:id="rId10"/>
    <p:sldId id="264" r:id="rId11"/>
    <p:sldId id="265" r:id="rId12"/>
    <p:sldId id="266" r:id="rId13"/>
    <p:sldId id="289" r:id="rId14"/>
    <p:sldId id="267" r:id="rId15"/>
    <p:sldId id="288" r:id="rId16"/>
    <p:sldId id="268" r:id="rId17"/>
    <p:sldId id="269" r:id="rId18"/>
    <p:sldId id="270" r:id="rId19"/>
    <p:sldId id="271" r:id="rId20"/>
    <p:sldId id="290" r:id="rId21"/>
    <p:sldId id="272" r:id="rId22"/>
    <p:sldId id="275" r:id="rId23"/>
    <p:sldId id="280" r:id="rId24"/>
    <p:sldId id="281" r:id="rId25"/>
    <p:sldId id="282" r:id="rId26"/>
    <p:sldId id="284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E7E9-0A0E-4597-A83F-E0AFE106752D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3D01-8AFD-41BA-AB00-C7E526F7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0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56EA1-F88C-416A-AE1F-326A2B4D48D6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3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28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9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1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1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5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9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4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3D01-8AFD-41BA-AB00-C7E526F7AF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9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DBE9C0-4267-4F0E-B8F5-D4249ABAC87F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9DE058-F522-4C46-AC88-DEC1D27F1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digitalproteus.com/morphology2.ph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Kohn, Waterford, WI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Bacteriology </a:t>
            </a:r>
            <a:br>
              <a:rPr lang="en-US" dirty="0" smtClean="0"/>
            </a:br>
            <a:r>
              <a:rPr lang="en-US" dirty="0" smtClean="0"/>
              <a:t>(and Virology)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Gram Negative –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Batmobile</a:t>
            </a:r>
            <a:r>
              <a:rPr lang="en-US" dirty="0" smtClean="0"/>
              <a:t>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1990’s </a:t>
            </a:r>
            <a:r>
              <a:rPr lang="en-US" dirty="0" err="1" smtClean="0"/>
              <a:t>Batmobile</a:t>
            </a:r>
            <a:r>
              <a:rPr lang="en-US" dirty="0" smtClean="0"/>
              <a:t>, there were bullet-proof shields that protected the vehicle from attack.</a:t>
            </a:r>
          </a:p>
          <a:p>
            <a:pPr lvl="1"/>
            <a:r>
              <a:rPr lang="en-US" dirty="0" smtClean="0"/>
              <a:t>Like the </a:t>
            </a:r>
            <a:r>
              <a:rPr lang="en-US" dirty="0" err="1" smtClean="0"/>
              <a:t>Batmobile’s</a:t>
            </a:r>
            <a:r>
              <a:rPr lang="en-US" dirty="0" smtClean="0"/>
              <a:t> shields repelled bullets, Gram (-) outer layers repel chemical attacks, particularly antibiotics.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While a Gram Negative bacterial cell has 3 membranes to protect it, Gram Positive bacteria only have two.</a:t>
            </a:r>
          </a:p>
          <a:p>
            <a:pPr lvl="1"/>
            <a:r>
              <a:rPr lang="en-US" dirty="0" smtClean="0"/>
              <a:t>This makes Gram Positive </a:t>
            </a:r>
            <a:br>
              <a:rPr lang="en-US" dirty="0" smtClean="0"/>
            </a:br>
            <a:r>
              <a:rPr lang="en-US" dirty="0" smtClean="0"/>
              <a:t>bacteria far more susceptible </a:t>
            </a:r>
            <a:br>
              <a:rPr lang="en-US" dirty="0" smtClean="0"/>
            </a:br>
            <a:r>
              <a:rPr lang="en-US" dirty="0" smtClean="0"/>
              <a:t>to medical and veterinary </a:t>
            </a:r>
            <a:br>
              <a:rPr lang="en-US" dirty="0" smtClean="0"/>
            </a:br>
            <a:r>
              <a:rPr lang="en-US" dirty="0" smtClean="0"/>
              <a:t>treatments</a:t>
            </a:r>
          </a:p>
          <a:p>
            <a:endParaRPr lang="en-US" dirty="0"/>
          </a:p>
        </p:txBody>
      </p:sp>
      <p:pic>
        <p:nvPicPr>
          <p:cNvPr id="4098" name="Picture 2" descr="http://tvandfilmtoys.com/images/reviews/batmobile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12" y="4495800"/>
            <a:ext cx="3832887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ccarkings.net/batmobile%20large%20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17" y="0"/>
            <a:ext cx="2352675" cy="13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Gram 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 only does the Gram (-) third layer reduce or eliminate the effectiveness of antibiotics, but the layer itself is usually toxic to the host.</a:t>
            </a:r>
          </a:p>
          <a:p>
            <a:pPr lvl="1"/>
            <a:r>
              <a:rPr lang="en-US" dirty="0" smtClean="0"/>
              <a:t>The outer layer is comprised of </a:t>
            </a:r>
            <a:br>
              <a:rPr lang="en-US" dirty="0" smtClean="0"/>
            </a:br>
            <a:r>
              <a:rPr lang="en-US" u="sng" dirty="0" smtClean="0"/>
              <a:t>Lipid A</a:t>
            </a:r>
            <a:r>
              <a:rPr lang="en-US" dirty="0" smtClean="0"/>
              <a:t>, which is toxic to most </a:t>
            </a:r>
            <a:br>
              <a:rPr lang="en-US" dirty="0" smtClean="0"/>
            </a:br>
            <a:r>
              <a:rPr lang="en-US" dirty="0" smtClean="0"/>
              <a:t>animals and causes fever, diarrhea, </a:t>
            </a:r>
            <a:br>
              <a:rPr lang="en-US" dirty="0" smtClean="0"/>
            </a:br>
            <a:r>
              <a:rPr lang="en-US" dirty="0" smtClean="0"/>
              <a:t>and in extreme cases, septic shock.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Because Gram (+) bacteria </a:t>
            </a:r>
            <a:br>
              <a:rPr lang="en-US" dirty="0" smtClean="0"/>
            </a:br>
            <a:r>
              <a:rPr lang="en-US" dirty="0" smtClean="0"/>
              <a:t>does not have a third membrane </a:t>
            </a:r>
            <a:br>
              <a:rPr lang="en-US" dirty="0" smtClean="0"/>
            </a:br>
            <a:r>
              <a:rPr lang="en-US" dirty="0" smtClean="0"/>
              <a:t>layer with Lipid A, it is not as </a:t>
            </a:r>
            <a:br>
              <a:rPr lang="en-US" dirty="0" smtClean="0"/>
            </a:br>
            <a:r>
              <a:rPr lang="en-US" dirty="0" smtClean="0"/>
              <a:t>risky to the host.</a:t>
            </a:r>
          </a:p>
          <a:p>
            <a:pPr lvl="1"/>
            <a:r>
              <a:rPr lang="en-US" dirty="0" smtClean="0"/>
              <a:t>Gram (-) infections tend to be </a:t>
            </a:r>
            <a:br>
              <a:rPr lang="en-US" dirty="0" smtClean="0"/>
            </a:br>
            <a:r>
              <a:rPr lang="en-US" dirty="0" smtClean="0"/>
              <a:t>more dangerous than Gram (+).</a:t>
            </a:r>
          </a:p>
          <a:p>
            <a:pPr lvl="1"/>
            <a:r>
              <a:rPr lang="en-US" dirty="0" smtClean="0"/>
              <a:t>Gram (-) infections are also </a:t>
            </a:r>
            <a:br>
              <a:rPr lang="en-US" dirty="0" smtClean="0"/>
            </a:br>
            <a:r>
              <a:rPr lang="en-US" dirty="0" smtClean="0"/>
              <a:t>harder to treat.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6"/>
          <a:stretch/>
        </p:blipFill>
        <p:spPr>
          <a:xfrm>
            <a:off x="4071178" y="2336986"/>
            <a:ext cx="4419600" cy="3912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6241982"/>
            <a:ext cx="50943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://www.nmpdr.org/FIG/wiki/pub/FIG/CellLocationCode/CellularLocations.png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lergyimmune.com/wp-content/uploads/2011/09/damage-microbial-exotoxins-endotoxin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6"/>
          <a:stretch/>
        </p:blipFill>
        <p:spPr bwMode="auto">
          <a:xfrm>
            <a:off x="6705600" y="1558278"/>
            <a:ext cx="2438400" cy="46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7048"/>
            <a:ext cx="6629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main concern of bacterial infection are toxins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toxin</a:t>
            </a:r>
            <a:r>
              <a:rPr lang="en-US" dirty="0" smtClean="0"/>
              <a:t> is simply a substance that interferes or disrupts a specific cellular function. </a:t>
            </a:r>
          </a:p>
          <a:p>
            <a:r>
              <a:rPr lang="en-US" dirty="0" smtClean="0"/>
              <a:t>Toxins can be broken into two categories –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Exotoxins</a:t>
            </a:r>
            <a:r>
              <a:rPr lang="en-US" dirty="0" smtClean="0"/>
              <a:t> – proteins that are </a:t>
            </a:r>
            <a:r>
              <a:rPr lang="en-US" b="1" dirty="0" smtClean="0"/>
              <a:t>released</a:t>
            </a:r>
            <a:r>
              <a:rPr lang="en-US" dirty="0" smtClean="0"/>
              <a:t> by gram positive (but to some extent also by gram negative bacteria)</a:t>
            </a:r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Endotoxins</a:t>
            </a:r>
            <a:r>
              <a:rPr lang="en-US" dirty="0" smtClean="0"/>
              <a:t> – only found in gram negative bacteria*; </a:t>
            </a:r>
          </a:p>
          <a:p>
            <a:pPr lvl="2"/>
            <a:r>
              <a:rPr lang="en-US" dirty="0" smtClean="0"/>
              <a:t>They differ from exotoxins in that they are not released, </a:t>
            </a:r>
            <a:br>
              <a:rPr lang="en-US" dirty="0" smtClean="0"/>
            </a:br>
            <a:r>
              <a:rPr lang="en-US" dirty="0" smtClean="0"/>
              <a:t>but are a part of the outer membrane </a:t>
            </a:r>
            <a:endParaRPr lang="en-US" dirty="0"/>
          </a:p>
          <a:p>
            <a:pPr lvl="2"/>
            <a:r>
              <a:rPr lang="en-US" dirty="0" smtClean="0"/>
              <a:t>They attack the body when they are </a:t>
            </a:r>
            <a:r>
              <a:rPr lang="en-US" dirty="0"/>
              <a:t> </a:t>
            </a:r>
            <a:r>
              <a:rPr lang="en-US" dirty="0" smtClean="0"/>
              <a:t>released during cell </a:t>
            </a:r>
            <a:br>
              <a:rPr lang="en-US" dirty="0" smtClean="0"/>
            </a:br>
            <a:r>
              <a:rPr lang="en-US" dirty="0" smtClean="0"/>
              <a:t>break down. </a:t>
            </a:r>
          </a:p>
          <a:p>
            <a:pPr lvl="7"/>
            <a:r>
              <a:rPr lang="en-US" dirty="0" smtClean="0"/>
              <a:t>* exception: </a:t>
            </a:r>
            <a:r>
              <a:rPr lang="en-US" i="1" dirty="0" err="1" smtClean="0"/>
              <a:t>Listeria</a:t>
            </a:r>
            <a:r>
              <a:rPr lang="en-US" i="1" dirty="0" smtClean="0"/>
              <a:t> </a:t>
            </a:r>
            <a:r>
              <a:rPr lang="en-US" i="1" dirty="0" err="1" smtClean="0"/>
              <a:t>monocytogenes</a:t>
            </a:r>
            <a:r>
              <a:rPr lang="en-US" i="1" dirty="0" smtClean="0"/>
              <a:t>, </a:t>
            </a:r>
            <a:r>
              <a:rPr lang="en-US" dirty="0" smtClean="0"/>
              <a:t>a gram positive cell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Exotoxins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>
            <a:normAutofit/>
          </a:bodyPr>
          <a:lstStyle/>
          <a:p>
            <a:r>
              <a:rPr lang="en-US" dirty="0"/>
              <a:t>Exotoxins can interfere with nerve transmission to cause paralysis (tetanus), destroy red blood cells (anemia), block water and ion reuptake in the colon (diarrhea), etc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Exotoxins: </a:t>
            </a:r>
            <a:r>
              <a:rPr lang="en-US" i="1" dirty="0" err="1"/>
              <a:t>exo</a:t>
            </a:r>
            <a:r>
              <a:rPr lang="en-US" i="1" dirty="0"/>
              <a:t>- </a:t>
            </a:r>
            <a:r>
              <a:rPr lang="en-US" dirty="0"/>
              <a:t>refers to the fact that they have to </a:t>
            </a:r>
            <a:r>
              <a:rPr lang="en-US" i="1" u="sng" dirty="0"/>
              <a:t>exit</a:t>
            </a:r>
            <a:r>
              <a:rPr lang="en-US" dirty="0"/>
              <a:t> the bacterial cell to be effective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allergyimmune.com/wp-content/uploads/2011/09/damage-microbial-exotoxins-endotoxi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6"/>
          <a:stretch/>
        </p:blipFill>
        <p:spPr bwMode="auto">
          <a:xfrm>
            <a:off x="5715000" y="389860"/>
            <a:ext cx="31739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Endotoxins</a:t>
            </a:r>
            <a:r>
              <a:rPr lang="en-US" dirty="0"/>
              <a:t>: </a:t>
            </a:r>
            <a:r>
              <a:rPr lang="en-US" i="1" dirty="0" err="1"/>
              <a:t>endo</a:t>
            </a:r>
            <a:r>
              <a:rPr lang="en-US" dirty="0"/>
              <a:t>- refers the fact that the toxins can be “</a:t>
            </a:r>
            <a:r>
              <a:rPr lang="en-US" u="sng" dirty="0"/>
              <a:t>inside</a:t>
            </a:r>
            <a:r>
              <a:rPr lang="en-US" dirty="0"/>
              <a:t>” the structure of the bacterial cell and still effective.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Endotoxins, particularly Lipid A, cause septic </a:t>
            </a:r>
            <a:r>
              <a:rPr lang="en-US" dirty="0" smtClean="0"/>
              <a:t>shock</a:t>
            </a:r>
          </a:p>
          <a:p>
            <a:endParaRPr lang="en-US" dirty="0"/>
          </a:p>
          <a:p>
            <a:r>
              <a:rPr lang="en-US" dirty="0" smtClean="0"/>
              <a:t>While exotoxins can be converted to a </a:t>
            </a:r>
            <a:r>
              <a:rPr lang="en-US" u="sng" dirty="0" smtClean="0"/>
              <a:t>toxoid</a:t>
            </a:r>
            <a:r>
              <a:rPr lang="en-US" dirty="0"/>
              <a:t> </a:t>
            </a:r>
            <a:r>
              <a:rPr lang="en-US" dirty="0" smtClean="0"/>
              <a:t>(an inactivated toxin), an endotoxin cannot, making it more dangerous to the host.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 descr="http://allergyimmune.com/wp-content/uploads/2011/09/damage-microbial-exotoxins-endotoxi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4"/>
          <a:stretch/>
        </p:blipFill>
        <p:spPr bwMode="auto">
          <a:xfrm>
            <a:off x="5105400" y="1371600"/>
            <a:ext cx="3846632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 descr="table13-7_differential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4510088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Septic Shock, or </a:t>
            </a:r>
            <a:r>
              <a:rPr lang="en-US" i="1" dirty="0" err="1" smtClean="0"/>
              <a:t>endotoxic</a:t>
            </a:r>
            <a:r>
              <a:rPr lang="en-US" i="1" dirty="0" smtClean="0"/>
              <a:t> shock</a:t>
            </a:r>
            <a:r>
              <a:rPr lang="en-US" dirty="0" smtClean="0"/>
              <a:t>, can result from both gram-negative and –</a:t>
            </a:r>
            <a:r>
              <a:rPr lang="en-US" dirty="0" err="1" smtClean="0"/>
              <a:t>postive</a:t>
            </a:r>
            <a:r>
              <a:rPr lang="en-US" dirty="0" smtClean="0"/>
              <a:t>  bacterial infections.</a:t>
            </a:r>
          </a:p>
          <a:p>
            <a:r>
              <a:rPr lang="en-US" dirty="0" smtClean="0"/>
              <a:t>Septic shock is the number 1 cause of death in human intensive care units </a:t>
            </a:r>
            <a:br>
              <a:rPr lang="en-US" dirty="0" smtClean="0"/>
            </a:br>
            <a:r>
              <a:rPr lang="en-US" dirty="0" smtClean="0"/>
              <a:t>and the 13</a:t>
            </a:r>
            <a:r>
              <a:rPr lang="en-US" baseline="30000" dirty="0" smtClean="0"/>
              <a:t>th</a:t>
            </a:r>
            <a:r>
              <a:rPr lang="en-US" dirty="0" smtClean="0"/>
              <a:t> most common </a:t>
            </a:r>
            <a:br>
              <a:rPr lang="en-US" dirty="0" smtClean="0"/>
            </a:br>
            <a:r>
              <a:rPr lang="en-US" dirty="0" smtClean="0"/>
              <a:t>cause of human death in </a:t>
            </a:r>
            <a:br>
              <a:rPr lang="en-US" dirty="0" smtClean="0"/>
            </a:br>
            <a:r>
              <a:rPr lang="en-US" dirty="0" smtClean="0"/>
              <a:t>the US</a:t>
            </a:r>
          </a:p>
          <a:p>
            <a:r>
              <a:rPr lang="en-US" dirty="0" smtClean="0"/>
              <a:t>Septic shock is the result of </a:t>
            </a:r>
            <a:br>
              <a:rPr lang="en-US" dirty="0" smtClean="0"/>
            </a:br>
            <a:r>
              <a:rPr lang="en-US" dirty="0" smtClean="0"/>
              <a:t>a number of factors</a:t>
            </a:r>
            <a:endParaRPr lang="en-US" dirty="0"/>
          </a:p>
        </p:txBody>
      </p:sp>
      <p:pic>
        <p:nvPicPr>
          <p:cNvPr id="2050" name="Picture 2" descr="http://3.bp.blogspot.com/_ACMP_K_Nvzc/STQNyy5VPOI/AAAAAAAABmk/kDHEyAE_2fo/s400/SEPTIC+SHOCK++2+-+COLD+PHA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1"/>
          <a:stretch/>
        </p:blipFill>
        <p:spPr bwMode="auto">
          <a:xfrm>
            <a:off x="4949456" y="3733800"/>
            <a:ext cx="3810000" cy="22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9985" y="6172200"/>
            <a:ext cx="19111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dearnurses.blogspot.com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Factors that comprise septic shock:</a:t>
            </a:r>
          </a:p>
          <a:p>
            <a:r>
              <a:rPr lang="en-US" u="sng" dirty="0" smtClean="0"/>
              <a:t>Bacteremia</a:t>
            </a:r>
            <a:r>
              <a:rPr lang="en-US" dirty="0" smtClean="0"/>
              <a:t>: this term simply refers to the presence of bacteria in the blood stream.  </a:t>
            </a:r>
          </a:p>
          <a:p>
            <a:r>
              <a:rPr lang="en-US" dirty="0" err="1" smtClean="0"/>
              <a:t>Bacteremia’s</a:t>
            </a:r>
            <a:r>
              <a:rPr lang="en-US" dirty="0" smtClean="0"/>
              <a:t> effects can vary</a:t>
            </a:r>
          </a:p>
          <a:p>
            <a:pPr lvl="1"/>
            <a:r>
              <a:rPr lang="en-US" dirty="0" smtClean="0"/>
              <a:t>For example, brushing your </a:t>
            </a:r>
            <a:br>
              <a:rPr lang="en-US" dirty="0" smtClean="0"/>
            </a:br>
            <a:r>
              <a:rPr lang="en-US" dirty="0" smtClean="0"/>
              <a:t>teeth inevitable moves some </a:t>
            </a:r>
            <a:br>
              <a:rPr lang="en-US" dirty="0" smtClean="0"/>
            </a:br>
            <a:r>
              <a:rPr lang="en-US" dirty="0" smtClean="0"/>
              <a:t>bacteria into your own blood stream </a:t>
            </a:r>
            <a:br>
              <a:rPr lang="en-US" dirty="0" smtClean="0"/>
            </a:br>
            <a:r>
              <a:rPr lang="en-US" dirty="0" smtClean="0"/>
              <a:t>without any noticeable effects.</a:t>
            </a:r>
          </a:p>
          <a:p>
            <a:pPr lvl="1"/>
            <a:r>
              <a:rPr lang="en-US" dirty="0" smtClean="0"/>
              <a:t>Bacteremia can also trigger the 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immune system, resulting in </a:t>
            </a:r>
            <a:br>
              <a:rPr lang="en-US" dirty="0" smtClean="0"/>
            </a:br>
            <a:r>
              <a:rPr lang="en-US" u="sng" dirty="0" smtClean="0"/>
              <a:t>sepsis</a:t>
            </a:r>
            <a:r>
              <a:rPr lang="en-US" dirty="0" smtClean="0"/>
              <a:t> and even death.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Sepsis</a:t>
            </a:r>
            <a:r>
              <a:rPr lang="en-US" dirty="0" smtClean="0"/>
              <a:t>: a more severe form of </a:t>
            </a:r>
            <a:br>
              <a:rPr lang="en-US" dirty="0" smtClean="0"/>
            </a:br>
            <a:r>
              <a:rPr lang="en-US" dirty="0" smtClean="0"/>
              <a:t>bacteremia in which the immune </a:t>
            </a:r>
            <a:br>
              <a:rPr lang="en-US" dirty="0" smtClean="0"/>
            </a:br>
            <a:r>
              <a:rPr lang="en-US" dirty="0" smtClean="0"/>
              <a:t>system is triggered.</a:t>
            </a:r>
            <a:endParaRPr lang="en-US" dirty="0"/>
          </a:p>
        </p:txBody>
      </p:sp>
      <p:pic>
        <p:nvPicPr>
          <p:cNvPr id="3074" name="Picture 2" descr="http://c.photoshelter.com/img-get/I0000nRio0SU0O4U/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1813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1520" y="6267451"/>
            <a:ext cx="1486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audiofilosdr.com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might wonder why it would be bad thing to trigger the immune system.</a:t>
            </a:r>
          </a:p>
          <a:p>
            <a:pPr lvl="1"/>
            <a:r>
              <a:rPr lang="en-US" dirty="0" smtClean="0"/>
              <a:t>After all, the immune system exists to protect us.</a:t>
            </a:r>
          </a:p>
          <a:p>
            <a:r>
              <a:rPr lang="en-US" dirty="0" smtClean="0"/>
              <a:t>During sepsis, the body temperature changes, the white blood cell count is elevated, the breathing and heart rates increase, and </a:t>
            </a:r>
            <a:br>
              <a:rPr lang="en-US" dirty="0" smtClean="0"/>
            </a:br>
            <a:r>
              <a:rPr lang="en-US" dirty="0" smtClean="0"/>
              <a:t>symptoms of sickness begin </a:t>
            </a:r>
            <a:br>
              <a:rPr lang="en-US" dirty="0" smtClean="0"/>
            </a:br>
            <a:r>
              <a:rPr lang="en-US" dirty="0" smtClean="0"/>
              <a:t>to develop. </a:t>
            </a:r>
          </a:p>
          <a:p>
            <a:pPr lvl="1"/>
            <a:r>
              <a:rPr lang="en-US" dirty="0" smtClean="0"/>
              <a:t>If bacteremia increases or if the </a:t>
            </a:r>
            <a:br>
              <a:rPr lang="en-US" dirty="0" smtClean="0"/>
            </a:br>
            <a:r>
              <a:rPr lang="en-US" dirty="0" smtClean="0"/>
              <a:t>patient does not improve, sepsis </a:t>
            </a:r>
            <a:br>
              <a:rPr lang="en-US" dirty="0" smtClean="0"/>
            </a:br>
            <a:r>
              <a:rPr lang="en-US" dirty="0" smtClean="0"/>
              <a:t>can develop into </a:t>
            </a:r>
            <a:r>
              <a:rPr lang="en-US" u="sng" dirty="0" smtClean="0"/>
              <a:t>“septic shock”</a:t>
            </a:r>
            <a:endParaRPr lang="en-US" u="sng" dirty="0"/>
          </a:p>
        </p:txBody>
      </p:sp>
      <p:pic>
        <p:nvPicPr>
          <p:cNvPr id="5122" name="Picture 2" descr="http://media.tumblr.com/tumblr_lj0catDjI11qgb9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76675"/>
            <a:ext cx="3429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0289" y="6488001"/>
            <a:ext cx="26164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dailydiseasesanddisorders.tumblr.com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Shock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Sepsis that results in dangerous drops in blood pressure and organ dysfunction is called </a:t>
            </a:r>
            <a:r>
              <a:rPr lang="en-US" u="sng" dirty="0" smtClean="0"/>
              <a:t>septic shock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Usually </a:t>
            </a:r>
            <a:r>
              <a:rPr lang="en-US" u="sng" dirty="0" smtClean="0"/>
              <a:t>septic shock </a:t>
            </a:r>
            <a:r>
              <a:rPr lang="en-US" dirty="0" smtClean="0"/>
              <a:t>causes organ systems to fail one by one</a:t>
            </a:r>
          </a:p>
          <a:p>
            <a:r>
              <a:rPr lang="en-US" dirty="0" smtClean="0"/>
              <a:t>Usually the most affected organ systems are the vascular system and the respiratory system</a:t>
            </a:r>
          </a:p>
          <a:p>
            <a:pPr lvl="1"/>
            <a:r>
              <a:rPr lang="en-US" dirty="0" smtClean="0"/>
              <a:t>The vascular system fails because </a:t>
            </a:r>
            <a:br>
              <a:rPr lang="en-US" dirty="0" smtClean="0"/>
            </a:br>
            <a:r>
              <a:rPr lang="en-US" dirty="0" smtClean="0"/>
              <a:t>of hypotension – a dangerous drop </a:t>
            </a:r>
            <a:br>
              <a:rPr lang="en-US" dirty="0" smtClean="0"/>
            </a:br>
            <a:r>
              <a:rPr lang="en-US" dirty="0" smtClean="0"/>
              <a:t>in blood pressure</a:t>
            </a:r>
          </a:p>
          <a:p>
            <a:pPr lvl="1"/>
            <a:r>
              <a:rPr lang="en-US" dirty="0" smtClean="0"/>
              <a:t>The respiratory system fails because </a:t>
            </a:r>
            <a:br>
              <a:rPr lang="en-US" dirty="0" smtClean="0"/>
            </a:br>
            <a:r>
              <a:rPr lang="en-US" dirty="0" smtClean="0"/>
              <a:t>of hypoxia – oxygen deficiency </a:t>
            </a:r>
            <a:br>
              <a:rPr lang="en-US" dirty="0" smtClean="0"/>
            </a:br>
            <a:r>
              <a:rPr lang="en-US" dirty="0" smtClean="0"/>
              <a:t>caused by physiological measures to </a:t>
            </a:r>
            <a:br>
              <a:rPr lang="en-US" dirty="0" smtClean="0"/>
            </a:br>
            <a:r>
              <a:rPr lang="en-US" dirty="0" smtClean="0"/>
              <a:t>correct the deficiency </a:t>
            </a:r>
          </a:p>
        </p:txBody>
      </p:sp>
      <p:pic>
        <p:nvPicPr>
          <p:cNvPr id="6146" name="Picture 2" descr="http://1.bp.blogspot.com/-XtiBQ7zgia8/TZBbJzOvkmI/AAAAAAAAADY/4xQ47ZAIHzg/s1600/images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200400" cy="31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or Symptom?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what we think of as a disease is actually a symptom…</a:t>
            </a:r>
          </a:p>
          <a:p>
            <a:pPr lvl="1"/>
            <a:r>
              <a:rPr lang="en-US" dirty="0" smtClean="0"/>
              <a:t>For example, when we think of the common cold, we think of a stuffed up nose, cough, fever, etc.</a:t>
            </a:r>
          </a:p>
          <a:p>
            <a:pPr lvl="1"/>
            <a:r>
              <a:rPr lang="en-US" dirty="0" smtClean="0"/>
              <a:t>The thing that actually caused the disease is the organism that infected your body (in the case of the common cold, a virus).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disease is anything that causes an organism to have abnormal </a:t>
            </a:r>
            <a:r>
              <a:rPr lang="en-US" dirty="0" smtClean="0"/>
              <a:t>changes </a:t>
            </a:r>
            <a:r>
              <a:rPr lang="en-US" smtClean="0"/>
              <a:t>to its body. </a:t>
            </a:r>
            <a:endParaRPr lang="en-US" dirty="0" smtClean="0"/>
          </a:p>
          <a:p>
            <a:pPr lvl="1"/>
            <a:r>
              <a:rPr lang="en-US" dirty="0" smtClean="0"/>
              <a:t>An infectious </a:t>
            </a:r>
            <a:r>
              <a:rPr lang="en-US" dirty="0" smtClean="0"/>
              <a:t>disease is most often caused by </a:t>
            </a:r>
            <a:r>
              <a:rPr lang="en-US" dirty="0" smtClean="0"/>
              <a:t>viruses or bacteria.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scientificamerican.com/guest-blog/files/2011/11/48_sepsis-circ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4" r="19613" b="3926"/>
          <a:stretch/>
        </p:blipFill>
        <p:spPr bwMode="auto">
          <a:xfrm>
            <a:off x="1796902" y="-127832"/>
            <a:ext cx="5365898" cy="372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733800"/>
            <a:ext cx="8503920" cy="23652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Venn diagram shows the relationship between a systemic drop in blood pressure (SIRS) and infection. </a:t>
            </a:r>
          </a:p>
          <a:p>
            <a:pPr lvl="1"/>
            <a:r>
              <a:rPr lang="en-US" dirty="0" smtClean="0"/>
              <a:t>Blood pressure can systemically drop for many reasons , including trauma, infection, burns, etc. </a:t>
            </a:r>
          </a:p>
          <a:p>
            <a:pPr lvl="1"/>
            <a:r>
              <a:rPr lang="en-US" dirty="0" smtClean="0"/>
              <a:t>When blood pressure drops because of an infection, this is referred to as sepsis.  </a:t>
            </a:r>
            <a:endParaRPr lang="en-US" dirty="0"/>
          </a:p>
          <a:p>
            <a:pPr lvl="1"/>
            <a:r>
              <a:rPr lang="en-US" dirty="0" smtClean="0"/>
              <a:t>Sepsis can become severe; if the drop in blood pressure is life threatening and organ damage occurs, it becomes septic shock.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6400800"/>
            <a:ext cx="21130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blogs.scientificamerican.com</a:t>
            </a:r>
            <a:endParaRPr lang="en-US" sz="900" i="1" dirty="0"/>
          </a:p>
        </p:txBody>
      </p:sp>
      <p:sp>
        <p:nvSpPr>
          <p:cNvPr id="5" name="Rectangle 4"/>
          <p:cNvSpPr/>
          <p:nvPr/>
        </p:nvSpPr>
        <p:spPr>
          <a:xfrm>
            <a:off x="457200" y="6172200"/>
            <a:ext cx="4876800" cy="45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SIRS: Systemic Inflammatory Response Syndrome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851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Septic Shock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might wonder why septic shock actually occurs; after all, it might seem as if the body was actually causing more damage than the bacteria.</a:t>
            </a:r>
          </a:p>
          <a:p>
            <a:pPr lvl="1"/>
            <a:r>
              <a:rPr lang="en-US" dirty="0" smtClean="0"/>
              <a:t>To some extent, this is true!</a:t>
            </a:r>
          </a:p>
          <a:p>
            <a:pPr lvl="1"/>
            <a:r>
              <a:rPr lang="en-US" dirty="0" smtClean="0"/>
              <a:t>To understand why septic shock occurs, we must also understand how the immune system works.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blood of an animal is its defensive fluid, among other things.</a:t>
            </a:r>
          </a:p>
          <a:p>
            <a:pPr lvl="1"/>
            <a:r>
              <a:rPr lang="en-US" dirty="0" smtClean="0"/>
              <a:t>The movement of blood is a critical component of septic shock.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Damaged tissue causes an </a:t>
            </a:r>
            <a:r>
              <a:rPr lang="en-US" u="sng" dirty="0" smtClean="0"/>
              <a:t>inflammatory response</a:t>
            </a:r>
          </a:p>
          <a:p>
            <a:r>
              <a:rPr lang="en-US" dirty="0" smtClean="0"/>
              <a:t>Blood vessels dilate, </a:t>
            </a:r>
            <a:br>
              <a:rPr lang="en-US" dirty="0" smtClean="0"/>
            </a:br>
            <a:r>
              <a:rPr lang="en-US" dirty="0" smtClean="0"/>
              <a:t>increase their permeability, </a:t>
            </a:r>
            <a:br>
              <a:rPr lang="en-US" dirty="0" smtClean="0"/>
            </a:br>
            <a:r>
              <a:rPr lang="en-US" dirty="0" smtClean="0"/>
              <a:t>become red, and swell. </a:t>
            </a:r>
          </a:p>
          <a:p>
            <a:pPr lvl="1"/>
            <a:r>
              <a:rPr lang="en-US" dirty="0" smtClean="0"/>
              <a:t>This enables more disease-</a:t>
            </a:r>
            <a:br>
              <a:rPr lang="en-US" dirty="0" smtClean="0"/>
            </a:br>
            <a:r>
              <a:rPr lang="en-US" dirty="0" smtClean="0"/>
              <a:t>fighting elements of the </a:t>
            </a:r>
            <a:br>
              <a:rPr lang="en-US" dirty="0" smtClean="0"/>
            </a:br>
            <a:r>
              <a:rPr lang="en-US" dirty="0" smtClean="0"/>
              <a:t>body to arrive.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body then “cooks out” </a:t>
            </a:r>
            <a:br>
              <a:rPr lang="en-US" dirty="0" smtClean="0"/>
            </a:br>
            <a:r>
              <a:rPr lang="en-US" dirty="0" smtClean="0"/>
              <a:t>bacterial invaders by fever </a:t>
            </a:r>
            <a:br>
              <a:rPr lang="en-US" dirty="0" smtClean="0"/>
            </a:br>
            <a:r>
              <a:rPr lang="en-US" dirty="0" smtClean="0"/>
              <a:t>which denatures viral proteins. </a:t>
            </a:r>
          </a:p>
          <a:p>
            <a:pPr lvl="1"/>
            <a:r>
              <a:rPr lang="en-US" dirty="0" smtClean="0"/>
              <a:t>It also sets off the </a:t>
            </a:r>
            <a:r>
              <a:rPr lang="en-US" u="sng" dirty="0" smtClean="0"/>
              <a:t>histamine</a:t>
            </a:r>
            <a:r>
              <a:rPr lang="en-US" dirty="0" smtClean="0"/>
              <a:t> </a:t>
            </a:r>
            <a:r>
              <a:rPr lang="en-US" u="sng" dirty="0" smtClean="0"/>
              <a:t>response</a:t>
            </a:r>
          </a:p>
          <a:p>
            <a:endParaRPr lang="en-US" dirty="0"/>
          </a:p>
        </p:txBody>
      </p:sp>
      <p:pic>
        <p:nvPicPr>
          <p:cNvPr id="4" name="Picture 2" descr="http://1.bp.blogspot.com/-XtiBQ7zgia8/TZBbJzOvkmI/AAAAAAAAADY/4xQ47ZAIHzg/s1600/images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00400" cy="31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Histamine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Chemicals called h</a:t>
            </a:r>
            <a:r>
              <a:rPr lang="en-US" u="sng" dirty="0" smtClean="0"/>
              <a:t>istamines</a:t>
            </a:r>
            <a:r>
              <a:rPr lang="en-US" dirty="0" smtClean="0"/>
              <a:t> trigger both more inflammation and increases the permeability of capillaries</a:t>
            </a:r>
          </a:p>
          <a:p>
            <a:r>
              <a:rPr lang="en-US" dirty="0" smtClean="0"/>
              <a:t>Because of inflammation and increased permeability, blood flow increases.</a:t>
            </a:r>
          </a:p>
          <a:p>
            <a:pPr lvl="1"/>
            <a:r>
              <a:rPr lang="en-US" dirty="0" smtClean="0"/>
              <a:t>The increased blood flow enhances the delivery of clotting agents (both injury or infection can trigger the inflammation/histamine response).</a:t>
            </a:r>
          </a:p>
          <a:p>
            <a:pPr lvl="1"/>
            <a:r>
              <a:rPr lang="en-US" dirty="0" smtClean="0"/>
              <a:t>The increased blood flow also </a:t>
            </a:r>
            <a:br>
              <a:rPr lang="en-US" dirty="0" smtClean="0"/>
            </a:br>
            <a:r>
              <a:rPr lang="en-US" dirty="0" smtClean="0"/>
              <a:t>brings more white blood cells </a:t>
            </a:r>
            <a:br>
              <a:rPr lang="en-US" dirty="0" smtClean="0"/>
            </a:br>
            <a:r>
              <a:rPr lang="en-US" dirty="0" smtClean="0"/>
              <a:t>to the site of injury/infection.</a:t>
            </a:r>
          </a:p>
          <a:p>
            <a:r>
              <a:rPr lang="en-US" dirty="0" smtClean="0"/>
              <a:t>Normally this response is </a:t>
            </a:r>
            <a:br>
              <a:rPr lang="en-US" dirty="0" smtClean="0"/>
            </a:br>
            <a:r>
              <a:rPr lang="en-US" dirty="0" smtClean="0"/>
              <a:t>localized; wherever the injury </a:t>
            </a:r>
            <a:br>
              <a:rPr lang="en-US" dirty="0" smtClean="0"/>
            </a:br>
            <a:r>
              <a:rPr lang="en-US" dirty="0" smtClean="0"/>
              <a:t>or infection is, this is where the </a:t>
            </a:r>
            <a:br>
              <a:rPr lang="en-US" dirty="0" smtClean="0"/>
            </a:br>
            <a:r>
              <a:rPr lang="en-US" dirty="0" smtClean="0"/>
              <a:t>inflammation occurs</a:t>
            </a:r>
          </a:p>
          <a:p>
            <a:pPr lvl="1"/>
            <a:r>
              <a:rPr lang="en-US" dirty="0" smtClean="0"/>
              <a:t>However, severe injury or infection </a:t>
            </a:r>
            <a:br>
              <a:rPr lang="en-US" dirty="0" smtClean="0"/>
            </a:br>
            <a:r>
              <a:rPr lang="en-US" dirty="0" smtClean="0"/>
              <a:t>causes a systemic (or body-wide) response.</a:t>
            </a:r>
          </a:p>
        </p:txBody>
      </p:sp>
      <p:pic>
        <p:nvPicPr>
          <p:cNvPr id="7172" name="Picture 4" descr="http://www.cityallergy.com/LearnAboutAllergicReaction_files/h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46537"/>
            <a:ext cx="2895600" cy="31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3624" y="6474768"/>
            <a:ext cx="1417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cityallergy.com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Systemic Response </a:t>
            </a:r>
            <a:r>
              <a:rPr lang="en-US" dirty="0" smtClean="0"/>
              <a:t>means </a:t>
            </a:r>
            <a:br>
              <a:rPr lang="en-US" dirty="0" smtClean="0"/>
            </a:br>
            <a:r>
              <a:rPr lang="en-US" dirty="0" smtClean="0"/>
              <a:t>that the inflammatory and </a:t>
            </a:r>
            <a:br>
              <a:rPr lang="en-US" dirty="0" smtClean="0"/>
            </a:br>
            <a:r>
              <a:rPr lang="en-US" dirty="0" smtClean="0"/>
              <a:t>histamine steps are occurring </a:t>
            </a:r>
            <a:br>
              <a:rPr lang="en-US" dirty="0" smtClean="0"/>
            </a:br>
            <a:r>
              <a:rPr lang="en-US" dirty="0" smtClean="0"/>
              <a:t>everywhere in the body</a:t>
            </a:r>
          </a:p>
          <a:p>
            <a:endParaRPr lang="en-US" dirty="0" smtClean="0"/>
          </a:p>
          <a:p>
            <a:r>
              <a:rPr lang="en-US" u="sng" dirty="0" smtClean="0"/>
              <a:t>Septic shock </a:t>
            </a:r>
            <a:r>
              <a:rPr lang="en-US" dirty="0" smtClean="0"/>
              <a:t>occurs when…</a:t>
            </a:r>
          </a:p>
          <a:p>
            <a:pPr lvl="1"/>
            <a:r>
              <a:rPr lang="en-US" dirty="0" smtClean="0"/>
              <a:t>Fever is too high</a:t>
            </a:r>
          </a:p>
          <a:p>
            <a:pPr lvl="1"/>
            <a:r>
              <a:rPr lang="en-US" dirty="0" smtClean="0"/>
              <a:t>Blood pressure drops too low because of inflammation</a:t>
            </a:r>
          </a:p>
          <a:p>
            <a:pPr lvl="1"/>
            <a:r>
              <a:rPr lang="en-US" dirty="0" smtClean="0"/>
              <a:t>Lungs fail – each lung senses it is not being sufficiently oxygenated and shuts down</a:t>
            </a:r>
          </a:p>
          <a:p>
            <a:pPr lvl="1"/>
            <a:r>
              <a:rPr lang="en-US" dirty="0" smtClean="0"/>
              <a:t>Organs begin to fail one by one as both blood and oxygen delivery begins to decrease; increased clotting also blocks capillaries that deliver blood and oxygen. </a:t>
            </a:r>
            <a:endParaRPr lang="en-US" dirty="0"/>
          </a:p>
        </p:txBody>
      </p:sp>
      <p:pic>
        <p:nvPicPr>
          <p:cNvPr id="4" name="Picture 2" descr="http://blogs.scientificamerican.com/guest-blog/files/2011/11/48_sepsis-circ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4" r="19613" b="3926"/>
          <a:stretch/>
        </p:blipFill>
        <p:spPr bwMode="auto">
          <a:xfrm>
            <a:off x="4884280" y="1219200"/>
            <a:ext cx="395492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u="sng" dirty="0" smtClean="0"/>
              <a:t>Summary</a:t>
            </a:r>
          </a:p>
          <a:p>
            <a:r>
              <a:rPr lang="en-US" dirty="0" smtClean="0"/>
              <a:t>Most of the time the body responds to microbial invasion without our awareness.  </a:t>
            </a:r>
          </a:p>
          <a:p>
            <a:pPr lvl="1"/>
            <a:r>
              <a:rPr lang="en-US" dirty="0" err="1" smtClean="0"/>
              <a:t>Bacteremia</a:t>
            </a:r>
            <a:r>
              <a:rPr lang="en-US" dirty="0" smtClean="0"/>
              <a:t>, the presence of microbes in our body, occurs daily and rarely does much harm.  </a:t>
            </a:r>
          </a:p>
          <a:p>
            <a:r>
              <a:rPr lang="en-US" dirty="0" smtClean="0"/>
              <a:t>Bacterial infections can be categorized by the type of bacteria causing the infection</a:t>
            </a:r>
          </a:p>
          <a:p>
            <a:pPr lvl="1"/>
            <a:r>
              <a:rPr lang="en-US" u="sng" dirty="0" smtClean="0"/>
              <a:t>Gram Positive </a:t>
            </a:r>
            <a:r>
              <a:rPr lang="en-US" dirty="0" smtClean="0"/>
              <a:t>bacteria have only two cellular membranes and are susceptible to antibiotics</a:t>
            </a:r>
          </a:p>
          <a:p>
            <a:pPr lvl="1"/>
            <a:r>
              <a:rPr lang="en-US" u="sng" dirty="0" smtClean="0"/>
              <a:t>Gram Negative </a:t>
            </a:r>
            <a:r>
              <a:rPr lang="en-US" dirty="0" smtClean="0"/>
              <a:t>bacteria have 3 cellular membranes and resist most forms of chemical attack; the third cellular membrane also has an endotoxin called Lipid A that aggravates the host immune system and can cause septic shock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Normally, the body’s response to infection is very functional</a:t>
            </a:r>
          </a:p>
          <a:p>
            <a:r>
              <a:rPr lang="en-US" dirty="0" smtClean="0"/>
              <a:t>Various immune system components work to fight invaders and slow or stop their spread</a:t>
            </a:r>
          </a:p>
          <a:p>
            <a:r>
              <a:rPr lang="en-US" dirty="0" smtClean="0"/>
              <a:t>Inflamed blood vessels bring extra macrophages, and increase heat “cooks” bacterial pathogens.</a:t>
            </a:r>
          </a:p>
          <a:p>
            <a:r>
              <a:rPr lang="en-US" dirty="0" smtClean="0"/>
              <a:t>Histamine release further increases the size of this response. </a:t>
            </a:r>
          </a:p>
          <a:p>
            <a:r>
              <a:rPr lang="en-US" dirty="0" smtClean="0"/>
              <a:t>If the infection or injury is </a:t>
            </a:r>
            <a:r>
              <a:rPr lang="en-US" i="1" dirty="0" smtClean="0"/>
              <a:t>too</a:t>
            </a:r>
            <a:r>
              <a:rPr lang="en-US" dirty="0" smtClean="0"/>
              <a:t> great, a systemic response occurs which can lead to septic shock.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7754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Septic Shock occurs as a result of the body over-responding to an infection or injury</a:t>
            </a:r>
          </a:p>
          <a:p>
            <a:r>
              <a:rPr lang="en-US" dirty="0" smtClean="0"/>
              <a:t>If the level of bacteremia is too high, it can cause sepsis (immune response).  If sepsis is over-activated, it causes septic shock.</a:t>
            </a:r>
          </a:p>
          <a:p>
            <a:pPr lvl="1"/>
            <a:r>
              <a:rPr lang="en-US" dirty="0" smtClean="0"/>
              <a:t>Excessive inflammation causes hypotension (excess drop in BP)</a:t>
            </a:r>
          </a:p>
          <a:p>
            <a:pPr lvl="1"/>
            <a:r>
              <a:rPr lang="en-US" dirty="0" smtClean="0"/>
              <a:t>Inflammation reduces blood flow, causing hypoxia and lung failure</a:t>
            </a:r>
          </a:p>
          <a:p>
            <a:pPr lvl="1"/>
            <a:r>
              <a:rPr lang="en-US" dirty="0" smtClean="0"/>
              <a:t>Excessive clotting causes blocked capillaries</a:t>
            </a:r>
          </a:p>
          <a:p>
            <a:pPr lvl="1"/>
            <a:r>
              <a:rPr lang="en-US" dirty="0" smtClean="0"/>
              <a:t>Organ failure begins with cardiovascular and respiratory failure, followed by additional organ failure.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72400" y="2133600"/>
            <a:ext cx="1371600" cy="1066800"/>
          </a:xfrm>
          <a:prstGeom prst="downArrow">
            <a:avLst>
              <a:gd name="adj1" fmla="val 74467"/>
              <a:gd name="adj2" fmla="val 6652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Bacteremia</a:t>
            </a:r>
            <a:endParaRPr lang="en-US" sz="1200" dirty="0"/>
          </a:p>
        </p:txBody>
      </p:sp>
      <p:sp>
        <p:nvSpPr>
          <p:cNvPr id="6" name="Down Arrow 5"/>
          <p:cNvSpPr/>
          <p:nvPr/>
        </p:nvSpPr>
        <p:spPr>
          <a:xfrm>
            <a:off x="7772400" y="3048000"/>
            <a:ext cx="1371600" cy="1066800"/>
          </a:xfrm>
          <a:prstGeom prst="downArrow">
            <a:avLst>
              <a:gd name="adj1" fmla="val 74467"/>
              <a:gd name="adj2" fmla="val 6755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Sepsis</a:t>
            </a:r>
            <a:endParaRPr lang="en-US" sz="1200" dirty="0"/>
          </a:p>
        </p:txBody>
      </p:sp>
      <p:sp>
        <p:nvSpPr>
          <p:cNvPr id="7" name="Down Arrow 6"/>
          <p:cNvSpPr/>
          <p:nvPr/>
        </p:nvSpPr>
        <p:spPr>
          <a:xfrm>
            <a:off x="7772400" y="3886200"/>
            <a:ext cx="1371600" cy="1066800"/>
          </a:xfrm>
          <a:prstGeom prst="downArrow">
            <a:avLst>
              <a:gd name="adj1" fmla="val 74467"/>
              <a:gd name="adj2" fmla="val 696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Septic Shock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Viruses and bacteria are not the same thing.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Viruses are microscopic, non-living crystalline structures that enclose a segment of RNA</a:t>
            </a:r>
          </a:p>
          <a:p>
            <a:pPr lvl="1"/>
            <a:r>
              <a:rPr lang="en-US" dirty="0" smtClean="0"/>
              <a:t>Viruses cannot reproduce on their own; they also do not metabolize food for energy.  </a:t>
            </a:r>
          </a:p>
          <a:p>
            <a:pPr lvl="1"/>
            <a:r>
              <a:rPr lang="en-US" dirty="0" smtClean="0"/>
              <a:t>This is why they are not classified as “living”.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reproduce, a virus must inject its genetic material into a host cell</a:t>
            </a:r>
          </a:p>
          <a:p>
            <a:pPr lvl="1"/>
            <a:r>
              <a:rPr lang="en-US" dirty="0" smtClean="0"/>
              <a:t>This genetic material takes over the cell and forces it to make more viruses instead of the normal cellular proteins.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cell produces more and 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viruses </a:t>
            </a:r>
            <a:r>
              <a:rPr lang="en-US" dirty="0" smtClean="0"/>
              <a:t>until it literally explodes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 smtClean="0"/>
              <a:t>the pressure of all the viral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viruses each go out to infect another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 </a:t>
            </a:r>
            <a:r>
              <a:rPr lang="en-US" dirty="0" smtClean="0"/>
              <a:t>and replicate the process</a:t>
            </a:r>
          </a:p>
          <a:p>
            <a:pPr lvl="1"/>
            <a:endParaRPr lang="en-US" dirty="0"/>
          </a:p>
        </p:txBody>
      </p:sp>
      <p:pic>
        <p:nvPicPr>
          <p:cNvPr id="51202" name="Picture 2" descr="http://www.armageddononline.org/image/virus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078634" cy="198119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95" y="3967330"/>
            <a:ext cx="4594566" cy="227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1800" y="6393422"/>
            <a:ext cx="563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://whyfiles.org/wp-content/uploads/2012/09/diagram_virus_vs_cell.jpg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</a:t>
            </a:r>
            <a:r>
              <a:rPr lang="en-US" dirty="0" err="1" smtClean="0"/>
              <a:t>bacteriophages</a:t>
            </a:r>
            <a:r>
              <a:rPr lang="en-US" dirty="0" smtClean="0"/>
              <a:t> on </a:t>
            </a:r>
            <a:r>
              <a:rPr lang="en-US" dirty="0" err="1" smtClean="0"/>
              <a:t>E.coli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Shown here is a Colored Transmission Electron Micrograph (TEM) of T-bacteriophage viruses attacking a bacterial cell of </a:t>
            </a:r>
            <a:r>
              <a:rPr lang="en-US" i="1" dirty="0" smtClean="0"/>
              <a:t>E. coli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Four of viruses are "sitting" on the brown bacterial cell and small blue "tails" of genetic material (DNA) are seen being injected into the bacterium. </a:t>
            </a:r>
          </a:p>
          <a:p>
            <a:r>
              <a:rPr lang="en-US" dirty="0" smtClean="0"/>
              <a:t>The virus attaches itself to the cell's </a:t>
            </a:r>
            <a:br>
              <a:rPr lang="en-US" dirty="0" smtClean="0"/>
            </a:br>
            <a:r>
              <a:rPr lang="en-US" dirty="0" smtClean="0"/>
              <a:t>wall and, using it's tail as a syringe, </a:t>
            </a:r>
            <a:br>
              <a:rPr lang="en-US" dirty="0" smtClean="0"/>
            </a:br>
            <a:r>
              <a:rPr lang="en-US" dirty="0" smtClean="0"/>
              <a:t>injects it's own DNA into the </a:t>
            </a:r>
            <a:br>
              <a:rPr lang="en-US" dirty="0" smtClean="0"/>
            </a:br>
            <a:r>
              <a:rPr lang="en-US" dirty="0" smtClean="0"/>
              <a:t>bacterium. </a:t>
            </a:r>
          </a:p>
          <a:p>
            <a:pPr lvl="1"/>
            <a:r>
              <a:rPr lang="en-US" dirty="0" smtClean="0"/>
              <a:t>The virus DNA then takes over the </a:t>
            </a:r>
            <a:br>
              <a:rPr lang="en-US" dirty="0" smtClean="0"/>
            </a:br>
            <a:r>
              <a:rPr lang="en-US" dirty="0" smtClean="0"/>
              <a:t>bacterial cell, forcing it to produce </a:t>
            </a:r>
            <a:br>
              <a:rPr lang="en-US" dirty="0" smtClean="0"/>
            </a:br>
            <a:r>
              <a:rPr lang="en-US" dirty="0" smtClean="0"/>
              <a:t>more viruses. </a:t>
            </a:r>
            <a:endParaRPr lang="en-US" dirty="0"/>
          </a:p>
        </p:txBody>
      </p:sp>
      <p:pic>
        <p:nvPicPr>
          <p:cNvPr id="69634" name="Picture 2" descr="http://www.sciencephoto.com/images/showEnlarged.html/M090070-Coloured_TEM_of_T-bacteriophages_attackin-SPL.jpg?id=770900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578" y="3657600"/>
            <a:ext cx="3141187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foodpoisonjournal.com/uploads/image/salmonella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52" y="338182"/>
            <a:ext cx="1866900" cy="184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Bacteria, 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Bacteria are…</a:t>
            </a:r>
          </a:p>
          <a:p>
            <a:pPr lvl="1"/>
            <a:r>
              <a:rPr lang="en-US" b="1" dirty="0" smtClean="0"/>
              <a:t>Single-celled </a:t>
            </a:r>
            <a:r>
              <a:rPr lang="en-US" dirty="0" smtClean="0"/>
              <a:t>and…</a:t>
            </a:r>
          </a:p>
          <a:p>
            <a:pPr lvl="1"/>
            <a:r>
              <a:rPr lang="en-US" b="1" dirty="0" smtClean="0"/>
              <a:t>Prokaryotic</a:t>
            </a:r>
            <a:r>
              <a:rPr lang="en-US" dirty="0" smtClean="0"/>
              <a:t>: they have no nucleus for their genetic material</a:t>
            </a:r>
          </a:p>
          <a:p>
            <a:pPr lvl="2"/>
            <a:r>
              <a:rPr lang="en-US" u="sng" dirty="0" smtClean="0"/>
              <a:t>Prokaryotic</a:t>
            </a:r>
            <a:r>
              <a:rPr lang="en-US" dirty="0" smtClean="0"/>
              <a:t> (bacterial cells): these are single-celled organisms with no nucleus and no organelles. </a:t>
            </a:r>
          </a:p>
          <a:p>
            <a:pPr lvl="2"/>
            <a:r>
              <a:rPr lang="en-US" u="sng" dirty="0" smtClean="0"/>
              <a:t>Eukaryotic</a:t>
            </a:r>
            <a:r>
              <a:rPr lang="en-US" dirty="0" smtClean="0"/>
              <a:t>  (the cells of plants, animals, etc.): these cells have double-stranded DNA inside a nucleus and have other cellular organelles </a:t>
            </a:r>
            <a:r>
              <a:rPr lang="en-US" smtClean="0"/>
              <a:t>such as mitochondria.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Bacterial DNA usually is just a single circle of double-stranded DNA.  </a:t>
            </a:r>
          </a:p>
          <a:p>
            <a:pPr lvl="1"/>
            <a:r>
              <a:rPr lang="en-US" dirty="0" smtClean="0"/>
              <a:t>Bacterial DNA exists in circles of chromosomes rather than the X’s we are more familiar with in plants and animals.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addition to circular chromosomes, bacterial DNA is also can be found in the form of </a:t>
            </a:r>
            <a:r>
              <a:rPr lang="en-US" u="sng" dirty="0" smtClean="0"/>
              <a:t>plasmids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plasmid</a:t>
            </a:r>
            <a:r>
              <a:rPr lang="en-US" dirty="0" smtClean="0"/>
              <a:t> is a smaller circle of DNA adjacent to the circular chromosome.</a:t>
            </a:r>
          </a:p>
          <a:p>
            <a:pPr lvl="1"/>
            <a:r>
              <a:rPr lang="en-US" dirty="0" smtClean="0"/>
              <a:t>Genes for antibiotic resistance are often found in these plasmids.</a:t>
            </a:r>
          </a:p>
          <a:p>
            <a:pPr lvl="1"/>
            <a:r>
              <a:rPr lang="en-US" dirty="0" smtClean="0"/>
              <a:t>The susceptibility of a bacterial cell to antibiotics is mostly determined by their cellular membrane.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Because bacteria are colorless </a:t>
            </a:r>
            <a:br>
              <a:rPr lang="en-US" dirty="0" smtClean="0"/>
            </a:br>
            <a:r>
              <a:rPr lang="en-US" dirty="0" smtClean="0"/>
              <a:t>and mostly invisible under a </a:t>
            </a:r>
            <a:br>
              <a:rPr lang="en-US" dirty="0" smtClean="0"/>
            </a:br>
            <a:r>
              <a:rPr lang="en-US" dirty="0" smtClean="0"/>
              <a:t>microscope, we need to </a:t>
            </a:r>
            <a:r>
              <a:rPr lang="en-US" i="1" dirty="0" smtClean="0"/>
              <a:t>stain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bacterial cells to see them.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169" y="6450879"/>
            <a:ext cx="24625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bacteriasactuaciencia.blogspot.com</a:t>
            </a:r>
            <a:endParaRPr lang="en-US" sz="900" i="1" dirty="0"/>
          </a:p>
        </p:txBody>
      </p:sp>
      <p:pic>
        <p:nvPicPr>
          <p:cNvPr id="1026" name="Picture 2" descr="http://4.bp.blogspot.com/_Xk5mq1MHTHM/TKB56q_jT7I/AAAAAAAAAR0/gKQN4qNa_cE/s1600/F7AFD_plasmid.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4495800"/>
            <a:ext cx="3648075" cy="18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Cellular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153400" cy="4264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most-used stain is called a Gram stain.  </a:t>
            </a:r>
          </a:p>
          <a:p>
            <a:pPr lvl="1"/>
            <a:r>
              <a:rPr lang="en-US" dirty="0" smtClean="0"/>
              <a:t>Two kinds of stains are used, one bluish-violet and one red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Bacterial cells that absorb the violet stain will appear blue; those that do not appear red. </a:t>
            </a:r>
          </a:p>
          <a:p>
            <a:pPr lvl="1"/>
            <a:r>
              <a:rPr lang="en-US" dirty="0" smtClean="0"/>
              <a:t>1. Gram-stain Blue, or </a:t>
            </a:r>
            <a:br>
              <a:rPr lang="en-US" dirty="0" smtClean="0"/>
            </a:br>
            <a:r>
              <a:rPr lang="en-US" dirty="0" smtClean="0"/>
              <a:t>Gram-positive (retains the stain)</a:t>
            </a:r>
          </a:p>
          <a:p>
            <a:pPr lvl="2"/>
            <a:r>
              <a:rPr lang="en-US" dirty="0" smtClean="0"/>
              <a:t>I’m ‘positive’ it was stained.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2. Gram-stain Red, or Gram-negative </a:t>
            </a:r>
            <a:br>
              <a:rPr lang="en-US" dirty="0" smtClean="0"/>
            </a:br>
            <a:r>
              <a:rPr lang="en-US" dirty="0" smtClean="0"/>
              <a:t>(does </a:t>
            </a:r>
            <a:r>
              <a:rPr lang="en-US" u="sng" dirty="0" smtClean="0"/>
              <a:t>not</a:t>
            </a:r>
            <a:r>
              <a:rPr lang="en-US" dirty="0" smtClean="0"/>
              <a:t> retain the stain).</a:t>
            </a:r>
          </a:p>
          <a:p>
            <a:pPr lvl="2"/>
            <a:r>
              <a:rPr lang="en-US" dirty="0" smtClean="0"/>
              <a:t>It tested ‘negative’ for a stain.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7727" y="6232377"/>
            <a:ext cx="21499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/>
              <a:t>kathrynsarajane.pbworks.com</a:t>
            </a:r>
            <a:endParaRPr lang="en-US" sz="900" i="1" dirty="0"/>
          </a:p>
        </p:txBody>
      </p:sp>
      <p:pic>
        <p:nvPicPr>
          <p:cNvPr id="8194" name="Picture 2" descr="http://kathrynsarajane.pbworks.com/f/1260840735/300px-Gram_Stain_Anthr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0" y="3581400"/>
            <a:ext cx="2999249" cy="26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differences in stains are the results of differences in the cell walls of the treated bacteria. </a:t>
            </a:r>
          </a:p>
          <a:p>
            <a:pPr lvl="1"/>
            <a:r>
              <a:rPr lang="en-US" dirty="0" smtClean="0"/>
              <a:t>Both gram-positive and gram-negative bacterial cells have multiple cellular membranes to protect them from their microscopic environment</a:t>
            </a:r>
          </a:p>
          <a:p>
            <a:pPr lvl="1"/>
            <a:r>
              <a:rPr lang="en-US" dirty="0" smtClean="0"/>
              <a:t>However, gram-negative cells </a:t>
            </a:r>
            <a:br>
              <a:rPr lang="en-US" dirty="0" smtClean="0"/>
            </a:br>
            <a:r>
              <a:rPr lang="en-US" dirty="0" smtClean="0"/>
              <a:t>have an extra layer.</a:t>
            </a:r>
          </a:p>
          <a:p>
            <a:pPr lvl="1"/>
            <a:r>
              <a:rPr lang="en-US" dirty="0" smtClean="0"/>
              <a:t>Gram-negative bacteria have a </a:t>
            </a:r>
            <a:br>
              <a:rPr lang="en-US" dirty="0" smtClean="0"/>
            </a:br>
            <a:r>
              <a:rPr lang="en-US" dirty="0" smtClean="0"/>
              <a:t>“shield” – an outer membrane </a:t>
            </a:r>
            <a:br>
              <a:rPr lang="en-US" dirty="0" smtClean="0"/>
            </a:br>
            <a:r>
              <a:rPr lang="en-US" dirty="0" smtClean="0"/>
              <a:t>that serves as a ‘third’ layer.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‘outer layer’ blocks the </a:t>
            </a:r>
            <a:br>
              <a:rPr lang="en-US" dirty="0" smtClean="0"/>
            </a:br>
            <a:r>
              <a:rPr lang="en-US" dirty="0" smtClean="0"/>
              <a:t>entry of substances such as </a:t>
            </a:r>
            <a:br>
              <a:rPr lang="en-US" dirty="0" smtClean="0"/>
            </a:br>
            <a:r>
              <a:rPr lang="en-US" dirty="0" smtClean="0"/>
              <a:t>violet dyes, detergents, and </a:t>
            </a:r>
            <a:br>
              <a:rPr lang="en-US" dirty="0" smtClean="0"/>
            </a:br>
            <a:r>
              <a:rPr lang="en-US" dirty="0" smtClean="0"/>
              <a:t>antibiotics.</a:t>
            </a:r>
          </a:p>
          <a:p>
            <a:pPr lvl="1"/>
            <a:r>
              <a:rPr lang="en-US" dirty="0" smtClean="0"/>
              <a:t>Antibiotics and chemicals that </a:t>
            </a:r>
            <a:br>
              <a:rPr lang="en-US" dirty="0" smtClean="0"/>
            </a:br>
            <a:r>
              <a:rPr lang="en-US" dirty="0" smtClean="0"/>
              <a:t>attack these cells are unable to </a:t>
            </a:r>
            <a:br>
              <a:rPr lang="en-US" dirty="0" smtClean="0"/>
            </a:br>
            <a:r>
              <a:rPr lang="en-US" dirty="0" smtClean="0"/>
              <a:t>make it past this layer.</a:t>
            </a:r>
          </a:p>
          <a:p>
            <a:endParaRPr lang="en-US" dirty="0" smtClean="0"/>
          </a:p>
        </p:txBody>
      </p:sp>
      <p:pic>
        <p:nvPicPr>
          <p:cNvPr id="3074" name="Picture 2" descr="http://www.americanaquariumproducts.com/images/graphics/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386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2095" y="6324600"/>
            <a:ext cx="23214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americanaquariumproducts.com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61044"/>
            <a:ext cx="8235696" cy="651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0" y="6512941"/>
            <a:ext cx="44358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3"/>
              </a:rPr>
              <a:t>Source: </a:t>
            </a:r>
            <a:r>
              <a:rPr lang="en-US" sz="900" i="1" dirty="0">
                <a:solidFill>
                  <a:srgbClr val="DD4B39"/>
                </a:solidFill>
              </a:rPr>
              <a:t>http://www.ppdictionary.com/bacteria/gpbac/bacteria_comparison.jpg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571</TotalTime>
  <Words>1356</Words>
  <Application>Microsoft Office PowerPoint</Application>
  <PresentationFormat>On-screen Show (4:3)</PresentationFormat>
  <Paragraphs>194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Georgia</vt:lpstr>
      <vt:lpstr>Wingdings</vt:lpstr>
      <vt:lpstr>Wingdings 2</vt:lpstr>
      <vt:lpstr>Civic</vt:lpstr>
      <vt:lpstr>Bacteriology  (and Virology) </vt:lpstr>
      <vt:lpstr>Disease or Symptom?</vt:lpstr>
      <vt:lpstr>Viruses</vt:lpstr>
      <vt:lpstr>T-bacteriophages on E.coli.</vt:lpstr>
      <vt:lpstr>Bacteria, an Overview</vt:lpstr>
      <vt:lpstr>Bacteria</vt:lpstr>
      <vt:lpstr>Bacterial Cellular Membranes</vt:lpstr>
      <vt:lpstr>So what?</vt:lpstr>
      <vt:lpstr>PowerPoint Presentation</vt:lpstr>
      <vt:lpstr>Gram Negative –  The Batmobile of Bacteria</vt:lpstr>
      <vt:lpstr>Gram Neg vs Gram Pos</vt:lpstr>
      <vt:lpstr>Toxins</vt:lpstr>
      <vt:lpstr>Exotoxins</vt:lpstr>
      <vt:lpstr>Endotoxins</vt:lpstr>
      <vt:lpstr>PowerPoint Presentation</vt:lpstr>
      <vt:lpstr>Septic Shock</vt:lpstr>
      <vt:lpstr>Factors in Septic Shock</vt:lpstr>
      <vt:lpstr>Sepsis</vt:lpstr>
      <vt:lpstr>Septic Shock </vt:lpstr>
      <vt:lpstr>PowerPoint Presentation</vt:lpstr>
      <vt:lpstr>Why does Septic Shock occur?</vt:lpstr>
      <vt:lpstr>Inflammatory Response</vt:lpstr>
      <vt:lpstr>Histamine Response</vt:lpstr>
      <vt:lpstr>Systemic Response</vt:lpstr>
      <vt:lpstr>Summary</vt:lpstr>
      <vt:lpstr>Summary (Cont.)</vt:lpstr>
      <vt:lpstr>Summary (cont)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Bacteriology and Virology 101</dc:title>
  <dc:creator>Mr. Craig Kohn</dc:creator>
  <cp:lastModifiedBy>Kohn Craig</cp:lastModifiedBy>
  <cp:revision>83</cp:revision>
  <dcterms:created xsi:type="dcterms:W3CDTF">2010-02-13T19:35:45Z</dcterms:created>
  <dcterms:modified xsi:type="dcterms:W3CDTF">2014-01-23T14:37:37Z</dcterms:modified>
</cp:coreProperties>
</file>