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4A447B1-E689-4F30-9EF3-50BB99AD5E6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3D9861B-112D-41AD-93ED-8D00F29C7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19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A6DB45F-08DD-4EFF-A797-87FFA7F6D02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D2E8C9B-FA42-43AC-A0A7-870C8C69A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E8C9B-FA42-43AC-A0A7-870C8C69A0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B8F988-A0AD-4DAE-8B65-70FA03A9F63C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f173t_TlAT58MM&amp;tbnid=C1jihA9Hu2Vc_M:&amp;ved=0CAUQjRw&amp;url=http://www.biocycle.net/2012/03/anaerobic-digestion-in-the-northwest/&amp;ei=V0eJUbL-KNP_qAHe1oC4Dw&amp;bvm=bv.45960087,d.aWM&amp;psig=AFQjCNGt7VWq16GP785l5Bl5M9lM1FzO5A&amp;ust=136803758451464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iocycle.net/2012/03/anaerobic-digestion-in-the-northwest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om/url?sa=i&amp;rct=j&amp;q=&amp;esrc=s&amp;frm=1&amp;source=images&amp;cd=&amp;cad=rja&amp;docid=tO-WBVa6VOshuM&amp;tbnid=BTqO3h2hXU_KCM:&amp;ved=0CAUQjRw&amp;url=http://www.epa.gov/agstar/tools/market-oppt.html&amp;ei=fEuJUfbQHcyoqwHXkIHoAQ&amp;bvm=bv.45960087,d.aWM&amp;psig=AFQjCNEj3gi0P99HFkRr9zLlh-WZpQqhkQ&amp;ust=136803864880673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a.gov/agstar/tools/market-oppt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dc.energy.gov/fuels/emerging_biogas.html" TargetMode="External"/><Relationship Id="rId7" Type="http://schemas.openxmlformats.org/officeDocument/2006/relationships/hyperlink" Target="http://www.bae.ncsu.edu/programs/extension/publicat/wqwm/ebae071_80.html" TargetMode="External"/><Relationship Id="rId2" Type="http://schemas.openxmlformats.org/officeDocument/2006/relationships/hyperlink" Target="http://epa.gov/climatechange/ghgemissions/gases/ch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a.gov/agstar/documents/chapter1.pdf" TargetMode="External"/><Relationship Id="rId5" Type="http://schemas.openxmlformats.org/officeDocument/2006/relationships/hyperlink" Target="http://www.ext.colostate.edu/energytalk/ad-works.html" TargetMode="External"/><Relationship Id="rId4" Type="http://schemas.openxmlformats.org/officeDocument/2006/relationships/hyperlink" Target="http://www.mda.state.mn.us/protecting/conservation/practices/digester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4fPgyLEmzdd8yM&amp;tbnid=fZz6BlUY8s0hTM:&amp;ved=0CAUQjRw&amp;url=http://www.epa.gov/methane/&amp;ei=8UeJUZWIOIrOqAGy9IDgCg&amp;bvm=bv.45960087,d.aWM&amp;psig=AFQjCNHed6N9DxI94zwS6z0L2Ml3aTKwpw&amp;ust=13680377364911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pa.gov/methane/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frm=1&amp;source=images&amp;cd=&amp;cad=rja&amp;docid=d-YvL9ExZUrtsM&amp;tbnid=XMOiYH23_3V9YM:&amp;ved=0CAUQjRw&amp;url=http://1goldenworld.com/biogas/&amp;ei=ikeJUa6YM820qQGYzoDwCA&amp;bvm=bv.45960087,d.aWM&amp;psig=AFQjCNGlQijZx8GMUqLwNx0ztDdz0mPxSA&amp;ust=13680376398566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url?sa=i&amp;rct=j&amp;q=&amp;esrc=s&amp;frm=1&amp;source=images&amp;cd=&amp;docid=d-YvL9ExZUrtsM&amp;tbnid=XMOiYH23_3V9YM:&amp;ved=0CAQQjB0&amp;url=http://1goldenworld.com/biogas/&amp;ei=ikeJUa6YM820qQGYzoDwCA&amp;bvm=bv.45960087,d.aWM&amp;psig=AFQjCNGlQijZx8GMUqLwNx0ztDdz0mPxSA&amp;ust=136803763985660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f173t_TlAT58MM&amp;tbnid=C1jihA9Hu2Vc_M:&amp;ved=0CAUQjRw&amp;url=http://www.biocycle.net/2012/03/anaerobic-digestion-in-the-northwest/&amp;ei=V0eJUbL-KNP_qAHe1oC4Dw&amp;bvm=bv.45960087,d.aWM&amp;psig=AFQjCNGt7VWq16GP785l5Bl5M9lM1FzO5A&amp;ust=13680375845146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ocycle.net/2012/03/anaerobic-digestion-in-the-northwes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MbAORH2XMnNxEM&amp;tbnid=_5e-SVem3GXLHM:&amp;ved=0CAUQjRw&amp;url=http://www.skyrenewableenergy.com/renewable-energy/bio/&amp;ei=CkmJUfKJDon2rAHEwoDIDQ&amp;bvm=bv.45960087,d.aWM&amp;psig=AFQjCNGt7VWq16GP785l5Bl5M9lM1FzO5A&amp;ust=13680375845146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url?sa=i&amp;rct=j&amp;q=&amp;esrc=s&amp;frm=1&amp;source=images&amp;cd=&amp;cad=rja&amp;docid=MbAORH2XMnNxEM&amp;tbnid=_5e-SVem3GXLHM:&amp;ved=0CAQQjB0&amp;url=http://www.skyrenewableenergy.com/renewable-energy/bio/&amp;ei=CkmJUfKJDon2rAHEwoDIDQ&amp;bvm=bv.45960087,d.aWM&amp;psig=AFQjCNGt7VWq16GP785l5Bl5M9lM1FzO5A&amp;ust=136803758451464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KS0fab9usLE4mM&amp;tbnid=8aM9aRFPANXcUM:&amp;ved=0CAUQjRw&amp;url=http://www1.extension.umn.edu/agriculture/dairy/manure/is-an-anaerobic-digester-in-your-future/&amp;ei=hEmJUZW_O4GErAHGv4HoBg&amp;bvm=bv.45960087,d.aWM&amp;psig=AFQjCNGt7VWq16GP785l5Bl5M9lM1FzO5A&amp;ust=13680375845146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1.extension.umn.edu/agriculture/dairy/manure/is-an-anaerobic-digester-in-your-futur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EjcgDiu-a19z2M&amp;tbnid=3QztJ64kpeQ66M:&amp;ved=0CAUQjRw&amp;url=http://www.nbcnews.com/id/11059631/ns/us_news-environment/t/dairy-farmers-find-money-manure/&amp;ei=vUmJUYHaLMawqgHB_YDIBA&amp;v6u=https://s-v6exp1-ds.metric.gstatic.com/gen_204?ip=216.56.27.162&amp;ts=1367951795127105&amp;auth=cvc3mn5r5fzbizut3tyhkuwvx5zp5pqq&amp;rndm=0.7889513102842842&amp;v6s=2&amp;v6t=10795&amp;bvm=bv.45960087,d.aWM&amp;psig=AFQjCNH07O7PG7DAaam-i6vmHCZxS49CYg&amp;ust=136803819516819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bcnews.com/id/11059631/ns/us_news-environment/t/dairy-farmers-find-money-manur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ltlvN1TFeZvVsM&amp;tbnid=_gV40JeO927nNM:&amp;ved=0CAUQjRw&amp;url=http://pinkhamwayincinerator.blogspot.com/2011/02/i-wouldnt-go-in-there-till-air-has.html&amp;ei=QkqJUb27Gsu0qAH-zoHwBw&amp;psig=AFQjCNEgAyRIdCbxCRa4QbsFxix508MjJQ&amp;ust=136803829155839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nkhamwayincinerator.blogspot.com/2011/02/i-wouldnt-go-in-there-till-air-ha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/url?sa=i&amp;rct=j&amp;q=&amp;esrc=s&amp;frm=1&amp;source=images&amp;cd=&amp;cad=rja&amp;docid=lpeem10IlwrDDM&amp;tbnid=YRfOwRR1g3c51M:&amp;ved=0CAUQjRw&amp;url=http://www.epa.gov/agstar/anaerobic/ad101/anaerobic-digesters.html&amp;ei=dUqJUd2uOMazrgGTn4CwCA&amp;bvm=bv.45960087,d.aWM&amp;psig=AFQjCNGt7VWq16GP785l5Bl5M9lM1FzO5A&amp;ust=13680375845146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a.gov/agstar/anaerobic/ad101/anaerobic-digest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Biogas &amp; Anaerobic Digesters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C. Kohn</a:t>
            </a:r>
          </a:p>
          <a:p>
            <a:r>
              <a:rPr lang="en-US" dirty="0" smtClean="0"/>
              <a:t>Agricultural Sciences</a:t>
            </a:r>
          </a:p>
          <a:p>
            <a:r>
              <a:rPr lang="en-US" dirty="0" smtClean="0"/>
              <a:t>Waterford, WI</a:t>
            </a:r>
            <a:endParaRPr lang="en-US" dirty="0"/>
          </a:p>
        </p:txBody>
      </p:sp>
      <p:pic>
        <p:nvPicPr>
          <p:cNvPr id="1026" name="Picture 2" descr="http://www.biocycle.net/wp-content/uploads/2012/03/33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4898423" cy="283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10400" y="6265665"/>
            <a:ext cx="15376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www.biocycle.net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0528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limatetechwiki.org/sites/climatetechwiki.org/files/images/extra/Figure%20schematic%20of%20the%20components%20of%20a%20anaerobic%20digester%20syste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5880" r="2304" b="5037"/>
          <a:stretch/>
        </p:blipFill>
        <p:spPr bwMode="auto">
          <a:xfrm>
            <a:off x="685800" y="4038600"/>
            <a:ext cx="812292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Digester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Farm anaerobic digesters require the following: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Manure Collection</a:t>
            </a:r>
            <a:r>
              <a:rPr lang="en-US" dirty="0"/>
              <a:t>: waste must be delivered to the digester itself.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Anaerobic Digestion</a:t>
            </a:r>
            <a:r>
              <a:rPr lang="en-US" dirty="0"/>
              <a:t>: in an air-tight lagoon or tank, bacteria convert the organic waste into acids and then methane.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Biogas Handling</a:t>
            </a:r>
            <a:r>
              <a:rPr lang="en-US" dirty="0"/>
              <a:t>: the </a:t>
            </a:r>
            <a:r>
              <a:rPr lang="en-US"/>
              <a:t>gas </a:t>
            </a:r>
            <a:r>
              <a:rPr lang="en-US" smtClean="0"/>
              <a:t>that </a:t>
            </a:r>
            <a:r>
              <a:rPr lang="en-US" dirty="0"/>
              <a:t>results from anaerobic digestion is collected from the digester.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Gas-use Device</a:t>
            </a:r>
            <a:r>
              <a:rPr lang="en-US" dirty="0"/>
              <a:t>: a device utilizes the gas in order to convert it into a source of power or energy (water heater, refrigeration, electrical generation, or compressed gas for transportation fuel).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Digester Byproduct Removal</a:t>
            </a:r>
            <a:r>
              <a:rPr lang="en-US" dirty="0"/>
              <a:t>: the following byproducts must be handled after digestion is completed:</a:t>
            </a:r>
          </a:p>
          <a:p>
            <a:pPr lvl="2"/>
            <a:r>
              <a:rPr lang="en-US" u="sng" dirty="0"/>
              <a:t>Liquid effluent </a:t>
            </a:r>
            <a:r>
              <a:rPr lang="en-US" dirty="0"/>
              <a:t>(sewage) can be used as a high-quality fertilizer </a:t>
            </a:r>
          </a:p>
          <a:p>
            <a:pPr lvl="2"/>
            <a:r>
              <a:rPr lang="en-US" u="sng" dirty="0"/>
              <a:t>Digested solids</a:t>
            </a:r>
            <a:r>
              <a:rPr lang="en-US" dirty="0"/>
              <a:t>: can be used as bedding for cattle or for biodegradable planting pots; it may also hold potential as a building material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6597134"/>
            <a:ext cx="158889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climatetechwiki.org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406274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epa.gov/agstar/images/Agstar_Dairy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432152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US Environmental Protection Agency (EPA) estimates that there are 8200 dairy and swine operations in the United States that could support a methane digester.</a:t>
            </a:r>
          </a:p>
          <a:p>
            <a:pPr lvl="1"/>
            <a:r>
              <a:rPr lang="en-US" dirty="0" smtClean="0"/>
              <a:t>Altogether, these farms could generate </a:t>
            </a:r>
            <a:r>
              <a:rPr lang="en-US" dirty="0"/>
              <a:t>more than 13 million </a:t>
            </a:r>
            <a:r>
              <a:rPr lang="en-US" dirty="0" smtClean="0"/>
              <a:t>megawatt-hours of energy.</a:t>
            </a:r>
          </a:p>
          <a:p>
            <a:pPr lvl="1"/>
            <a:r>
              <a:rPr lang="en-US" dirty="0" smtClean="0"/>
              <a:t>They could </a:t>
            </a:r>
            <a:r>
              <a:rPr lang="en-US" dirty="0"/>
              <a:t>and displace about 1,670 megawatts of fossil fuel-fired generation collectively per year. </a:t>
            </a:r>
            <a:endParaRPr lang="en-US" dirty="0" smtClean="0"/>
          </a:p>
          <a:p>
            <a:pPr lvl="2"/>
            <a:r>
              <a:rPr lang="en-US" dirty="0" smtClean="0"/>
              <a:t>A typical coal-fired power plant produces 600-700 megawatts per year, so US agricultural biogas production could eliminate 2-3 coal-fired power plants.</a:t>
            </a:r>
          </a:p>
          <a:p>
            <a:pPr lvl="2"/>
            <a:r>
              <a:rPr lang="en-US" dirty="0" smtClean="0"/>
              <a:t>Use of landfill biogas could eliminate even </a:t>
            </a:r>
            <a:br>
              <a:rPr lang="en-US" dirty="0" smtClean="0"/>
            </a:br>
            <a:r>
              <a:rPr lang="en-US" dirty="0" smtClean="0"/>
              <a:t>more coal-fired power plants!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Biogas production would reduce </a:t>
            </a:r>
            <a:br>
              <a:rPr lang="en-US" dirty="0" smtClean="0"/>
            </a:br>
            <a:r>
              <a:rPr lang="en-US" dirty="0" smtClean="0"/>
              <a:t>dependence on foreign oil and </a:t>
            </a:r>
            <a:br>
              <a:rPr lang="en-US" dirty="0" smtClean="0"/>
            </a:br>
            <a:r>
              <a:rPr lang="en-US" dirty="0" smtClean="0"/>
              <a:t>heavily-polluting coal power plants.  </a:t>
            </a:r>
          </a:p>
          <a:p>
            <a:pPr lvl="1"/>
            <a:r>
              <a:rPr lang="en-US" dirty="0" smtClean="0"/>
              <a:t>Use of anaerobic digestion would provide </a:t>
            </a:r>
            <a:br>
              <a:rPr lang="en-US" dirty="0" smtClean="0"/>
            </a:br>
            <a:r>
              <a:rPr lang="en-US" dirty="0" smtClean="0"/>
              <a:t>more income to farmers while reducing air, </a:t>
            </a:r>
            <a:br>
              <a:rPr lang="en-US" dirty="0" smtClean="0"/>
            </a:br>
            <a:r>
              <a:rPr lang="en-US" dirty="0" smtClean="0"/>
              <a:t>soil, and water pollution.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91947" y="6398568"/>
            <a:ext cx="13388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www.epa.gov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52228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hlinkClick r:id="rId2"/>
              </a:rPr>
              <a:t>Sources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://epa.gov/climatechange/ghgemissions/gases/ch4.html</a:t>
            </a:r>
            <a:endParaRPr lang="en-US" dirty="0"/>
          </a:p>
          <a:p>
            <a:pPr lvl="1"/>
            <a:r>
              <a:rPr lang="en-US" u="sng" dirty="0">
                <a:hlinkClick r:id="rId3"/>
              </a:rPr>
              <a:t>http://www.afdc.energy.gov/fuels/emerging_biogas.html</a:t>
            </a:r>
            <a:endParaRPr lang="en-US" dirty="0"/>
          </a:p>
          <a:p>
            <a:pPr lvl="1"/>
            <a:r>
              <a:rPr lang="en-US" u="sng" dirty="0">
                <a:hlinkClick r:id="rId4"/>
              </a:rPr>
              <a:t>http://www.mda.state.mn.us/protecting/conservation/practices/digester.aspx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www.ext.colostate.edu/energytalk/ad-works.html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www.epa.gov/agstar/documents/chapter1.pdf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www.bae.ncsu.edu/programs/extension/publicat/wqwm/ebae071_80.html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4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2.gstatic.com/images?q=tbn:ANd9GcQvZyrMaFPj-140rT2WwcEaSxo3N4paRa-_J0EUXL7ZpWwzfr-g7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95841"/>
            <a:ext cx="31242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086600" y="6550968"/>
            <a:ext cx="13067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5"/>
              </a:rPr>
              <a:t>Source: www.epa.gov</a:t>
            </a:r>
            <a:endParaRPr lang="en-US" sz="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/>
              <a:t>Methane</a:t>
            </a:r>
            <a:r>
              <a:rPr lang="en-US" dirty="0"/>
              <a:t> is the second most prevalent greenhouse gas emitted in the US from human activity. </a:t>
            </a:r>
          </a:p>
          <a:p>
            <a:pPr lvl="1"/>
            <a:r>
              <a:rPr lang="en-US" dirty="0"/>
              <a:t>Methane accounts for 9% of greenhouse gases. </a:t>
            </a:r>
          </a:p>
          <a:p>
            <a:pPr lvl="1"/>
            <a:r>
              <a:rPr lang="en-US" dirty="0"/>
              <a:t>Methane is one of the most potent greenhouse gases with over 20 times the heat-retaining capacity as CO</a:t>
            </a:r>
            <a:r>
              <a:rPr lang="en-US" baseline="-25000" dirty="0"/>
              <a:t>2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Methane occurs from decomposition, manure, landfills, and leaky natural gas facilities. 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can also be produced naturally by wetlands,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oceans</a:t>
            </a:r>
            <a:r>
              <a:rPr lang="en-US" dirty="0"/>
              <a:t>, volcanoes, and other sources.</a:t>
            </a:r>
          </a:p>
          <a:p>
            <a:endParaRPr lang="en-US" dirty="0" smtClean="0"/>
          </a:p>
          <a:p>
            <a:r>
              <a:rPr lang="en-US" dirty="0"/>
              <a:t>Natural gas and petroleum production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account </a:t>
            </a:r>
            <a:r>
              <a:rPr lang="en-US" dirty="0"/>
              <a:t>for the greatest human-caused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methane </a:t>
            </a:r>
            <a:r>
              <a:rPr lang="en-US" dirty="0"/>
              <a:t>emissions (30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Ruminant </a:t>
            </a:r>
            <a:r>
              <a:rPr lang="en-US" dirty="0"/>
              <a:t>animals and their waste account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23</a:t>
            </a:r>
            <a:r>
              <a:rPr lang="en-US" dirty="0"/>
              <a:t>% of methane emissions.  </a:t>
            </a:r>
            <a:endParaRPr lang="en-US" dirty="0" smtClean="0"/>
          </a:p>
          <a:p>
            <a:pPr lvl="1"/>
            <a:r>
              <a:rPr lang="en-US" dirty="0" smtClean="0"/>
              <a:t>Landfills </a:t>
            </a:r>
            <a:r>
              <a:rPr lang="en-US" dirty="0"/>
              <a:t>generate the third-most methane at 17%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US emissions.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Methane &amp; Biogas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While methane is a potent greenhouse gas, it can be used to produce energy as a biogas.</a:t>
            </a:r>
          </a:p>
          <a:p>
            <a:pPr lvl="1"/>
            <a:r>
              <a:rPr lang="en-US" dirty="0" smtClean="0"/>
              <a:t>When methane is burned to produce energy (such as in an electrical generator or an automobile engine), it is released as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While CO</a:t>
            </a:r>
            <a:r>
              <a:rPr lang="en-US" baseline="-25000" dirty="0" smtClean="0"/>
              <a:t>2</a:t>
            </a:r>
            <a:r>
              <a:rPr lang="en-US" dirty="0" smtClean="0"/>
              <a:t> is also a greenhouse gas, it is far less potent than methane.</a:t>
            </a:r>
          </a:p>
          <a:p>
            <a:pPr lvl="1"/>
            <a:r>
              <a:rPr lang="en-US" dirty="0" smtClean="0"/>
              <a:t>While methane only accounts for 9% of human-caused emissions, eliminating these emissions would equate to removing 180% of </a:t>
            </a:r>
            <a:br>
              <a:rPr lang="en-US" dirty="0" smtClean="0"/>
            </a:br>
            <a:r>
              <a:rPr lang="en-US" dirty="0" smtClean="0"/>
              <a:t>carbon dioxide emissions! </a:t>
            </a:r>
          </a:p>
          <a:p>
            <a:pPr lvl="1"/>
            <a:r>
              <a:rPr lang="en-US" dirty="0" smtClean="0"/>
              <a:t>The use of anaerobic digesters on farms </a:t>
            </a:r>
            <a:br>
              <a:rPr lang="en-US" dirty="0" smtClean="0"/>
            </a:br>
            <a:r>
              <a:rPr lang="en-US" dirty="0" smtClean="0"/>
              <a:t>could drastically reduce the second-leading </a:t>
            </a:r>
            <a:br>
              <a:rPr lang="en-US" dirty="0" smtClean="0"/>
            </a:br>
            <a:r>
              <a:rPr lang="en-US" dirty="0" smtClean="0"/>
              <a:t>cause of </a:t>
            </a:r>
            <a:r>
              <a:rPr lang="en-US" u="sng" dirty="0" smtClean="0"/>
              <a:t>anthropogenic</a:t>
            </a:r>
            <a:r>
              <a:rPr lang="en-US" dirty="0" smtClean="0"/>
              <a:t> methane emissions. </a:t>
            </a:r>
          </a:p>
          <a:p>
            <a:pPr lvl="2"/>
            <a:r>
              <a:rPr lang="en-US" i="1" dirty="0" smtClean="0"/>
              <a:t>Anthropogenic = human-activity related. </a:t>
            </a:r>
          </a:p>
          <a:p>
            <a:pPr lvl="1"/>
            <a:r>
              <a:rPr lang="en-US" dirty="0" smtClean="0"/>
              <a:t>This could also provide distinct economic and </a:t>
            </a:r>
            <a:br>
              <a:rPr lang="en-US" dirty="0" smtClean="0"/>
            </a:br>
            <a:r>
              <a:rPr lang="en-US" dirty="0" smtClean="0"/>
              <a:t>energy-security benefits to the US. </a:t>
            </a:r>
            <a:endParaRPr lang="en-US" dirty="0"/>
          </a:p>
        </p:txBody>
      </p:sp>
      <p:pic>
        <p:nvPicPr>
          <p:cNvPr id="6" name="Picture 2" descr="http://1goldenworld.com/wp-content/uploads/2012/02/methan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37" y="4495800"/>
            <a:ext cx="254324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70900" y="6627168"/>
            <a:ext cx="15824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1goldenworld.com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71035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/>
              <a:t>Biogas</a:t>
            </a:r>
            <a:r>
              <a:rPr lang="en-US" dirty="0"/>
              <a:t> is a gaseous fuel (usually methane) that is produced through fermentation of organic matter. </a:t>
            </a:r>
          </a:p>
          <a:p>
            <a:pPr lvl="1"/>
            <a:r>
              <a:rPr lang="en-US" dirty="0"/>
              <a:t>Biogas is produced through a process known as anaerobic digestion, which is decomposition without oxygen. </a:t>
            </a:r>
          </a:p>
          <a:p>
            <a:pPr lvl="1"/>
            <a:endParaRPr lang="en-US" dirty="0"/>
          </a:p>
          <a:p>
            <a:r>
              <a:rPr lang="en-US" dirty="0"/>
              <a:t>Biogas can be used to produce electricity or heat or it can be used as a transportation fuel if it is compressed. </a:t>
            </a:r>
          </a:p>
          <a:p>
            <a:pPr lvl="1"/>
            <a:r>
              <a:rPr lang="en-US" dirty="0"/>
              <a:t>Biogas is usually 50-80% methane; the remaining percentage is mostly carbon dioxide with a mixture of trace gases. </a:t>
            </a:r>
          </a:p>
          <a:p>
            <a:pPr lvl="1"/>
            <a:r>
              <a:rPr lang="en-US" dirty="0"/>
              <a:t>Biogas is different from natural gas, which is </a:t>
            </a:r>
            <a:r>
              <a:rPr lang="en-US" dirty="0" smtClean="0"/>
              <a:t>70%+ methane </a:t>
            </a:r>
            <a:r>
              <a:rPr lang="en-US" dirty="0"/>
              <a:t>with the remainder being other petroleum products (such as propane and butane).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Biogas can be made from sewage,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animal </a:t>
            </a:r>
            <a:r>
              <a:rPr lang="en-US" dirty="0"/>
              <a:t>byproducts, and from agricultural,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industrial</a:t>
            </a:r>
            <a:r>
              <a:rPr lang="en-US" dirty="0"/>
              <a:t>, and municipal solid waste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Agricultural anaerobic digesters hold strong </a:t>
            </a:r>
            <a:br>
              <a:rPr lang="en-US" dirty="0" smtClean="0"/>
            </a:br>
            <a:r>
              <a:rPr lang="en-US" dirty="0" smtClean="0"/>
              <a:t>economic potential as a source of biogas.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biocycle.net/wp-content/uploads/2012/03/33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19551"/>
            <a:ext cx="3069623" cy="177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62800" y="6496497"/>
            <a:ext cx="15376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www.biocycle.net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96877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Digesters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42384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/>
              <a:t>Anaerobic digesters</a:t>
            </a:r>
            <a:r>
              <a:rPr lang="en-US" dirty="0"/>
              <a:t> (or </a:t>
            </a:r>
            <a:r>
              <a:rPr lang="en-US" u="sng" dirty="0"/>
              <a:t>methane digesters</a:t>
            </a:r>
            <a:r>
              <a:rPr lang="en-US" dirty="0"/>
              <a:t>) collect manure and convert the organic molecules in the manure into methane.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methane can then be used to produce electricity, for heating or cooling processes, or as a transportation fuel (if compressed). </a:t>
            </a:r>
            <a:endParaRPr lang="en-US" dirty="0" smtClean="0"/>
          </a:p>
          <a:p>
            <a:pPr lvl="1"/>
            <a:r>
              <a:rPr lang="en-US" dirty="0" smtClean="0"/>
              <a:t>Digesters are usually used to produce electricity due to the near-constant demand (as opposed to heating oil, for example, which has fluctuations in demand).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The biological mechanisms of an anaerobic digester is as follows: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Organic matter (such as manure) is consumed by acid-forming bacteria. 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bacteria break the organic matter into simple organic acids (such as acetic acid, </a:t>
            </a:r>
            <a:r>
              <a:rPr lang="en-US" dirty="0" err="1"/>
              <a:t>proprionic</a:t>
            </a:r>
            <a:r>
              <a:rPr lang="en-US" dirty="0"/>
              <a:t> acid, </a:t>
            </a:r>
            <a:r>
              <a:rPr lang="en-US" dirty="0" smtClean="0"/>
              <a:t>etc.).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Methane-forming </a:t>
            </a:r>
            <a:r>
              <a:rPr lang="en-US" dirty="0"/>
              <a:t>bacteria then consume </a:t>
            </a:r>
            <a:r>
              <a:rPr lang="en-US" dirty="0" smtClean="0"/>
              <a:t>the </a:t>
            </a:r>
            <a:r>
              <a:rPr lang="en-US" dirty="0"/>
              <a:t>organic acids and convert them </a:t>
            </a:r>
            <a:r>
              <a:rPr lang="en-US" dirty="0" smtClean="0"/>
              <a:t>into methane/biogas</a:t>
            </a:r>
            <a:r>
              <a:rPr lang="en-US" dirty="0"/>
              <a:t>. 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biogas is </a:t>
            </a:r>
            <a:r>
              <a:rPr lang="en-US" dirty="0" smtClean="0"/>
              <a:t>then used to </a:t>
            </a:r>
            <a:r>
              <a:rPr lang="en-US" dirty="0"/>
              <a:t>produce electricity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which can be used or </a:t>
            </a:r>
            <a:r>
              <a:rPr lang="en-US" dirty="0" smtClean="0"/>
              <a:t>sold), to </a:t>
            </a:r>
            <a:r>
              <a:rPr lang="en-US" dirty="0"/>
              <a:t>power on-farm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needs </a:t>
            </a:r>
            <a:r>
              <a:rPr lang="en-US" dirty="0"/>
              <a:t>(such as </a:t>
            </a:r>
            <a:r>
              <a:rPr lang="en-US" dirty="0" smtClean="0"/>
              <a:t>refrigeration of </a:t>
            </a:r>
            <a:r>
              <a:rPr lang="en-US" dirty="0"/>
              <a:t>milk or heating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water heater), or it can be </a:t>
            </a:r>
            <a:r>
              <a:rPr lang="en-US" dirty="0" smtClean="0"/>
              <a:t>compressed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stored </a:t>
            </a:r>
            <a:r>
              <a:rPr lang="en-US" dirty="0"/>
              <a:t>to be used as </a:t>
            </a:r>
            <a:r>
              <a:rPr lang="en-US" dirty="0" smtClean="0"/>
              <a:t>transportation </a:t>
            </a:r>
            <a:r>
              <a:rPr lang="en-US" dirty="0"/>
              <a:t>fuel. </a:t>
            </a:r>
          </a:p>
          <a:p>
            <a:endParaRPr lang="en-US" dirty="0"/>
          </a:p>
        </p:txBody>
      </p:sp>
      <p:pic>
        <p:nvPicPr>
          <p:cNvPr id="4098" name="Picture 2" descr="http://www.skyrenewableenergy.com/wp-content/uploads/2009/05/digester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1"/>
          <a:stretch/>
        </p:blipFill>
        <p:spPr bwMode="auto">
          <a:xfrm>
            <a:off x="5791200" y="4839816"/>
            <a:ext cx="3259589" cy="1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52800" y="6627168"/>
            <a:ext cx="22365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www.skyrenewableenergy.com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71846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100 cow dairy farm would need a round tank 18 </a:t>
            </a:r>
            <a:r>
              <a:rPr lang="en-US" dirty="0" err="1"/>
              <a:t>ft</a:t>
            </a:r>
            <a:r>
              <a:rPr lang="en-US" dirty="0"/>
              <a:t> wide and 19 feet tall to process the manure produced by these cows. </a:t>
            </a:r>
          </a:p>
          <a:p>
            <a:pPr lvl="1"/>
            <a:r>
              <a:rPr lang="en-US" dirty="0"/>
              <a:t>A pig farm with 200 sows would need a 24 x 25 tank.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 1400 lb. dairy cow can produce over 46 cubic feet of biogas per day, resulting in 28,000 BTU’s of energy. 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 digester, this could produce 18,000 BTU’s of net energy (after subtracting the amount of energy needed to power the digester). 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could produce $15.45 per cow per year, or </a:t>
            </a:r>
            <a:r>
              <a:rPr lang="en-US" dirty="0" smtClean="0"/>
              <a:t>$7725 of </a:t>
            </a:r>
            <a:r>
              <a:rPr lang="en-US" dirty="0"/>
              <a:t>additional </a:t>
            </a:r>
            <a:r>
              <a:rPr lang="en-US" dirty="0" smtClean="0"/>
              <a:t>gross income </a:t>
            </a:r>
            <a:r>
              <a:rPr lang="en-US" dirty="0"/>
              <a:t>to a </a:t>
            </a:r>
            <a:r>
              <a:rPr lang="en-US" dirty="0" smtClean="0"/>
              <a:t>500-cow </a:t>
            </a:r>
            <a:r>
              <a:rPr lang="en-US" dirty="0"/>
              <a:t>dairy farm. </a:t>
            </a:r>
          </a:p>
          <a:p>
            <a:pPr lvl="2"/>
            <a:r>
              <a:rPr lang="en-US" dirty="0"/>
              <a:t>If the biogas were converted into L.P. Gas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for transportation fuel), the average dairy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cow </a:t>
            </a:r>
            <a:r>
              <a:rPr lang="en-US" dirty="0"/>
              <a:t>could add $41.60 of </a:t>
            </a:r>
            <a:r>
              <a:rPr lang="en-US" dirty="0" smtClean="0"/>
              <a:t>additional gross </a:t>
            </a:r>
            <a:br>
              <a:rPr lang="en-US" dirty="0" smtClean="0"/>
            </a:br>
            <a:r>
              <a:rPr lang="en-US" dirty="0" smtClean="0"/>
              <a:t>income </a:t>
            </a:r>
            <a:r>
              <a:rPr lang="en-US" dirty="0"/>
              <a:t>per year to a farm (at $0.58 a gallon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This equates to $20,800 of additional gross </a:t>
            </a:r>
            <a:br>
              <a:rPr lang="en-US" dirty="0" smtClean="0"/>
            </a:br>
            <a:r>
              <a:rPr lang="en-US" dirty="0" smtClean="0"/>
              <a:t>income for a 500 cow farm.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s://encrypted-tbn1.gstatic.com/images?q=tbn:ANd9GcTLnUzkto1nzi7UvH7I61LhN_5dFp3WZrdaVy1aeaJwZcER7YL2Z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472939"/>
            <a:ext cx="2800350" cy="208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48400" y="6536174"/>
            <a:ext cx="19672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www1.extension.umn.edu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55016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Besides additional income, a anaerobic digester provides the following benefits:</a:t>
            </a:r>
          </a:p>
          <a:p>
            <a:pPr lvl="1"/>
            <a:r>
              <a:rPr lang="en-US" b="1" dirty="0"/>
              <a:t>On-farm source of energy </a:t>
            </a:r>
            <a:r>
              <a:rPr lang="en-US" dirty="0"/>
              <a:t>independent of rising fuel costs, allowing for more constant and predictable energy costs. </a:t>
            </a:r>
          </a:p>
          <a:p>
            <a:pPr lvl="1"/>
            <a:r>
              <a:rPr lang="en-US" b="1" dirty="0"/>
              <a:t>Reduced odors </a:t>
            </a:r>
            <a:r>
              <a:rPr lang="en-US" dirty="0"/>
              <a:t>– the aspects of manure that cause odor are what are also used to produce methane.  When burned, this methane will be odorless, reducing odors from the farm. </a:t>
            </a:r>
          </a:p>
          <a:p>
            <a:pPr lvl="1"/>
            <a:r>
              <a:rPr lang="en-US" b="1" dirty="0"/>
              <a:t>High Quality Fertilizer </a:t>
            </a:r>
            <a:r>
              <a:rPr lang="en-US" dirty="0"/>
              <a:t>– during anaerobic digestion, organic nitrogen is converted into a more-valuable fertilizer, ammonium. </a:t>
            </a:r>
          </a:p>
          <a:p>
            <a:pPr lvl="1"/>
            <a:r>
              <a:rPr lang="en-US" b="1" dirty="0"/>
              <a:t>Reduced Surface and Groundwater Contamination </a:t>
            </a:r>
            <a:r>
              <a:rPr lang="en-US" dirty="0"/>
              <a:t>– because it produces a more valuable, more easily-absorbed fertilizer, it reduces the likelihood of water </a:t>
            </a:r>
            <a:r>
              <a:rPr lang="en-US" dirty="0" smtClean="0"/>
              <a:t>pollution (more nutrients are absorbed by </a:t>
            </a:r>
            <a:br>
              <a:rPr lang="en-US" dirty="0" smtClean="0"/>
            </a:br>
            <a:r>
              <a:rPr lang="en-US" dirty="0" smtClean="0"/>
              <a:t>the crop). </a:t>
            </a:r>
            <a:endParaRPr lang="en-US" dirty="0"/>
          </a:p>
          <a:p>
            <a:pPr lvl="1"/>
            <a:r>
              <a:rPr lang="en-US" b="1" dirty="0"/>
              <a:t>Pathogen Reduction </a:t>
            </a:r>
            <a:r>
              <a:rPr lang="en-US" dirty="0"/>
              <a:t>– dangerous bacteria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killed off in the manure during the digester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</a:t>
            </a:r>
            <a:r>
              <a:rPr lang="en-US" dirty="0"/>
              <a:t>. </a:t>
            </a:r>
          </a:p>
          <a:p>
            <a:pPr lvl="1"/>
            <a:r>
              <a:rPr lang="en-US" b="1" dirty="0"/>
              <a:t>Source of bedding </a:t>
            </a:r>
            <a:r>
              <a:rPr lang="en-US" dirty="0"/>
              <a:t>– anaerobic digesters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produce </a:t>
            </a:r>
            <a:r>
              <a:rPr lang="en-US" dirty="0"/>
              <a:t>a solid byproduct that can be used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bedding for cattle.</a:t>
            </a:r>
          </a:p>
          <a:p>
            <a:endParaRPr lang="en-US" dirty="0"/>
          </a:p>
        </p:txBody>
      </p:sp>
      <p:pic>
        <p:nvPicPr>
          <p:cNvPr id="7170" name="Picture 2" descr="http://media1.s-nbcnews.com/j/ap/wimr10201270432.grid-6x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199"/>
            <a:ext cx="3352800" cy="248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10400" y="6519136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www.nbcnews.com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95132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Digester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Anaerobic digesters can also have drawbacks – </a:t>
            </a:r>
          </a:p>
          <a:p>
            <a:pPr lvl="1"/>
            <a:r>
              <a:rPr lang="en-US" dirty="0"/>
              <a:t>Anaerobic digesters require additional skills and access to skilled </a:t>
            </a:r>
            <a:r>
              <a:rPr lang="en-US" dirty="0" smtClean="0"/>
              <a:t>experts and consultants. </a:t>
            </a:r>
            <a:endParaRPr lang="en-US" dirty="0"/>
          </a:p>
          <a:p>
            <a:pPr lvl="1"/>
            <a:r>
              <a:rPr lang="en-US" dirty="0"/>
              <a:t>The manure from a farm must be compatible with the digester system (appropriate moisture content, etc.). </a:t>
            </a:r>
          </a:p>
          <a:p>
            <a:pPr lvl="1"/>
            <a:r>
              <a:rPr lang="en-US" dirty="0"/>
              <a:t>Typically farms must have 500 cows or more to </a:t>
            </a:r>
            <a:r>
              <a:rPr lang="en-US" dirty="0" smtClean="0"/>
              <a:t>have enough waste to feasibly </a:t>
            </a:r>
            <a:r>
              <a:rPr lang="en-US" dirty="0"/>
              <a:t>accommodate a digester.</a:t>
            </a:r>
          </a:p>
          <a:p>
            <a:pPr lvl="1"/>
            <a:r>
              <a:rPr lang="en-US" dirty="0"/>
              <a:t>Methane can </a:t>
            </a:r>
            <a:r>
              <a:rPr lang="en-US" dirty="0" smtClean="0"/>
              <a:t>become </a:t>
            </a:r>
            <a:r>
              <a:rPr lang="en-US" dirty="0"/>
              <a:t>explosive if it mixes with air.</a:t>
            </a:r>
          </a:p>
          <a:p>
            <a:pPr lvl="1"/>
            <a:r>
              <a:rPr lang="en-US" dirty="0"/>
              <a:t>Methane leaks are difficult to detect because it is odorless, colorless, and lighter than air. </a:t>
            </a:r>
            <a:endParaRPr lang="en-US" dirty="0" smtClean="0"/>
          </a:p>
          <a:p>
            <a:pPr lvl="1"/>
            <a:r>
              <a:rPr lang="en-US" dirty="0" smtClean="0"/>
              <a:t>Logistical considerations – anaerobic </a:t>
            </a:r>
            <a:br>
              <a:rPr lang="en-US" dirty="0" smtClean="0"/>
            </a:br>
            <a:r>
              <a:rPr lang="en-US" dirty="0" smtClean="0"/>
              <a:t>digesters require additional work to </a:t>
            </a:r>
            <a:br>
              <a:rPr lang="en-US" dirty="0" smtClean="0"/>
            </a:br>
            <a:r>
              <a:rPr lang="en-US" dirty="0" smtClean="0"/>
              <a:t>secure the needs and concerns related </a:t>
            </a:r>
            <a:br>
              <a:rPr lang="en-US" dirty="0" smtClean="0"/>
            </a:br>
            <a:r>
              <a:rPr lang="en-US" dirty="0" smtClean="0"/>
              <a:t>to insurance, electrical exchanges, etc. </a:t>
            </a:r>
            <a:br>
              <a:rPr lang="en-US" dirty="0" smtClean="0"/>
            </a:br>
            <a:r>
              <a:rPr lang="en-US" dirty="0" smtClean="0"/>
              <a:t>such as licenses, electrical connecting </a:t>
            </a:r>
            <a:br>
              <a:rPr lang="en-US" dirty="0" smtClean="0"/>
            </a:br>
            <a:r>
              <a:rPr lang="en-US" dirty="0" smtClean="0"/>
              <a:t>costs, consulting fees, etc. </a:t>
            </a:r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4.bp.blogspot.com/-420N0qtP3yQ/TVpeSHGd1mI/AAAAAAAACGs/dm4PBYZEvQE/s400/Anaerobic+digestion+accident+-+well+explosion+actuall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19600"/>
            <a:ext cx="38100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4600" y="6391276"/>
            <a:ext cx="22942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</a:t>
            </a:r>
            <a:r>
              <a:rPr lang="en-US" sz="900" i="1" dirty="0" err="1" smtClean="0">
                <a:hlinkClick r:id="rId4"/>
              </a:rPr>
              <a:t>pinkhamwayincinerator.blogspot</a:t>
            </a:r>
            <a:r>
              <a:rPr lang="en-US" sz="900" i="1" dirty="0">
                <a:hlinkClick r:id="rId4"/>
              </a:rPr>
              <a:t>.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36309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epa.gov/agstar/images/CompleteMixDiagram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801" y="3886200"/>
            <a:ext cx="474223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Digester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Digesters are covered waste storage areas that are air-tight.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are typically constructed from concrete or steel. </a:t>
            </a:r>
          </a:p>
          <a:p>
            <a:pPr lvl="1"/>
            <a:r>
              <a:rPr lang="en-US" dirty="0"/>
              <a:t>Most digesters require 20-30 days for the bacteria to convert the organic wastes into acids and then methane gas.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Most digesters utilize cogeneration, in which the heat produced by an electric generator is used to heat the digester itself to speed up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reaction </a:t>
            </a:r>
            <a:r>
              <a:rPr lang="en-US" dirty="0"/>
              <a:t>time. </a:t>
            </a:r>
          </a:p>
          <a:p>
            <a:pPr lvl="1"/>
            <a:r>
              <a:rPr lang="en-US" dirty="0"/>
              <a:t>The bacteria </a:t>
            </a:r>
            <a:r>
              <a:rPr lang="en-US" dirty="0" smtClean="0"/>
              <a:t>in a digester are very </a:t>
            </a:r>
            <a:br>
              <a:rPr lang="en-US" dirty="0" smtClean="0"/>
            </a:br>
            <a:r>
              <a:rPr lang="en-US" dirty="0" smtClean="0"/>
              <a:t>sensitive, requiring </a:t>
            </a:r>
            <a:r>
              <a:rPr lang="en-US" dirty="0"/>
              <a:t>a pH of 7 and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consistent </a:t>
            </a:r>
            <a:r>
              <a:rPr lang="en-US" dirty="0"/>
              <a:t>temperature near 35</a:t>
            </a:r>
            <a:r>
              <a:rPr lang="en-US" baseline="30000" dirty="0"/>
              <a:t>o</a:t>
            </a:r>
            <a:r>
              <a:rPr lang="en-US" dirty="0"/>
              <a:t> C. </a:t>
            </a:r>
            <a:endParaRPr lang="en-US" dirty="0" smtClean="0"/>
          </a:p>
          <a:p>
            <a:pPr lvl="1"/>
            <a:r>
              <a:rPr lang="en-US" dirty="0" smtClean="0"/>
              <a:t>Every </a:t>
            </a:r>
            <a:r>
              <a:rPr lang="en-US" dirty="0"/>
              <a:t>11 degree </a:t>
            </a:r>
            <a:r>
              <a:rPr lang="en-US" dirty="0" smtClean="0"/>
              <a:t>change from 35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causes </a:t>
            </a:r>
            <a:r>
              <a:rPr lang="en-US" dirty="0"/>
              <a:t>the gas production to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cut </a:t>
            </a:r>
            <a:r>
              <a:rPr lang="en-US" dirty="0"/>
              <a:t>in half.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9504" y="6627168"/>
            <a:ext cx="13388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www.epa.gov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774888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208</TotalTime>
  <Words>891</Words>
  <Application>Microsoft Office PowerPoint</Application>
  <PresentationFormat>On-screen Show (4:3)</PresentationFormat>
  <Paragraphs>109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Clarity</vt:lpstr>
      <vt:lpstr>Biogas &amp; Anaerobic Digesters</vt:lpstr>
      <vt:lpstr>Methane</vt:lpstr>
      <vt:lpstr>Methane &amp; Biogas</vt:lpstr>
      <vt:lpstr>Biogas</vt:lpstr>
      <vt:lpstr>Anaerobic Digesters</vt:lpstr>
      <vt:lpstr>Statistics</vt:lpstr>
      <vt:lpstr>Digester Benefits</vt:lpstr>
      <vt:lpstr>Digester Drawbacks</vt:lpstr>
      <vt:lpstr>How a Digester Works</vt:lpstr>
      <vt:lpstr>Digester Requirements</vt:lpstr>
      <vt:lpstr>Potential Impact</vt:lpstr>
      <vt:lpstr>PowerPoint Presentation</vt:lpstr>
    </vt:vector>
  </TitlesOfParts>
  <Company>Waterford Union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Biogas &amp; Anaerobic Digesters</dc:title>
  <dc:creator>Mr. Craig A. Kohn</dc:creator>
  <cp:lastModifiedBy>Kohn Craig</cp:lastModifiedBy>
  <cp:revision>47</cp:revision>
  <dcterms:created xsi:type="dcterms:W3CDTF">2013-05-02T18:54:28Z</dcterms:created>
  <dcterms:modified xsi:type="dcterms:W3CDTF">2015-04-29T14:54:56Z</dcterms:modified>
</cp:coreProperties>
</file>