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9FB91-91FF-4205-A402-531D1F5A6600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48D3B-D0A7-4A72-AB7C-DF8B49657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01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48D3B-D0A7-4A72-AB7C-DF8B4965771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924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774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5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66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738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440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102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260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492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268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31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54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95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72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033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206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66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4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685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78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AEFDA-1F2A-4DD4-923B-37A05BECCEFA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5690-D326-44FA-8032-ED6258DD67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AEFDA-1F2A-4DD4-923B-37A05BECCEFA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5690-D326-44FA-8032-ED6258DD6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AEFDA-1F2A-4DD4-923B-37A05BECCEFA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5690-D326-44FA-8032-ED6258DD6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AEFDA-1F2A-4DD4-923B-37A05BECCEFA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5690-D326-44FA-8032-ED6258DD6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AEFDA-1F2A-4DD4-923B-37A05BECCEFA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5690-D326-44FA-8032-ED6258DD6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AEFDA-1F2A-4DD4-923B-37A05BECCEFA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5690-D326-44FA-8032-ED6258DD6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AEFDA-1F2A-4DD4-923B-37A05BECCEFA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5690-D326-44FA-8032-ED6258DD6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AEFDA-1F2A-4DD4-923B-37A05BECCEFA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5690-D326-44FA-8032-ED6258DD6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AEFDA-1F2A-4DD4-923B-37A05BECCEFA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5690-D326-44FA-8032-ED6258DD6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AEFDA-1F2A-4DD4-923B-37A05BECCEFA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5690-D326-44FA-8032-ED6258DD67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74AEFDA-1F2A-4DD4-923B-37A05BECCEFA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2425690-D326-44FA-8032-ED6258DD6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74AEFDA-1F2A-4DD4-923B-37A05BECCEFA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2425690-D326-44FA-8032-ED6258DD6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Bovine Reproductive Anatomy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C. Kohn, Waterford, WI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Oviducts (Fallopian Tubes)</a:t>
            </a:r>
          </a:p>
        </p:txBody>
      </p:sp>
      <p:sp>
        <p:nvSpPr>
          <p:cNvPr id="389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600200"/>
            <a:ext cx="8540750" cy="48006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800" dirty="0"/>
              <a:t>Oviducts– tubes that carry eggs from ovaries to uterus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800" dirty="0"/>
              <a:t>Kept shut tight except during ovulation and insemination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800" dirty="0"/>
              <a:t>Where fertilization occurs</a:t>
            </a: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en-US" sz="2400" dirty="0"/>
              <a:t>Egg moved from the ovaries down the oviduct by cilia (microscopic hairs)</a:t>
            </a: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en-US" sz="2400" dirty="0"/>
              <a:t>Motile sperm meet the egg in the upper part of the oviduct</a:t>
            </a: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en-US" sz="2400" dirty="0"/>
              <a:t>Newly formed zygote stays in the oviduct 3-4 days</a:t>
            </a: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en-US" sz="2400" dirty="0"/>
              <a:t>This time is needed for </a:t>
            </a:r>
            <a:br>
              <a:rPr lang="en-US" sz="2400" dirty="0"/>
            </a:br>
            <a:r>
              <a:rPr lang="en-US" sz="2400" dirty="0"/>
              <a:t>the uterus to prepare itself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/>
              <a:t>~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n-US" sz="1800" dirty="0"/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en-US" sz="1800" dirty="0"/>
          </a:p>
        </p:txBody>
      </p:sp>
      <p:pic>
        <p:nvPicPr>
          <p:cNvPr id="51203" name="Picture 4" descr="g02015art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5181600"/>
            <a:ext cx="34290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Infundibulum</a:t>
            </a:r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Infundibulum – Latin for “funnel”</a:t>
            </a:r>
          </a:p>
          <a:p>
            <a:pPr eaLnBrk="1" hangingPunct="1">
              <a:defRPr/>
            </a:pPr>
            <a:r>
              <a:rPr lang="en-US"/>
              <a:t>The end projection of the oviducts that surrounds, but does not connect to, the ovaries </a:t>
            </a:r>
          </a:p>
          <a:p>
            <a:pPr eaLnBrk="1" hangingPunct="1">
              <a:defRPr/>
            </a:pPr>
            <a:r>
              <a:rPr lang="en-US"/>
              <a:t>“Funnels” eggs from </a:t>
            </a:r>
            <a:br>
              <a:rPr lang="en-US"/>
            </a:br>
            <a:r>
              <a:rPr lang="en-US"/>
              <a:t>ovaries into oviduct.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/>
              <a:t>~</a:t>
            </a:r>
          </a:p>
          <a:p>
            <a:pPr eaLnBrk="1" hangingPunct="1">
              <a:defRPr/>
            </a:pPr>
            <a:endParaRPr lang="en-US"/>
          </a:p>
        </p:txBody>
      </p:sp>
      <p:pic>
        <p:nvPicPr>
          <p:cNvPr id="52227" name="Picture 4"/>
          <p:cNvPicPr>
            <a:picLocks noChangeAspect="1" noChangeArrowheads="1"/>
          </p:cNvPicPr>
          <p:nvPr/>
        </p:nvPicPr>
        <p:blipFill>
          <a:blip r:embed="rId3" cstate="print"/>
          <a:srcRect l="24837" t="60001" r="30530"/>
          <a:stretch>
            <a:fillRect/>
          </a:stretch>
        </p:blipFill>
        <p:spPr bwMode="auto">
          <a:xfrm>
            <a:off x="4495800" y="3733800"/>
            <a:ext cx="4648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8" name="Picture 5" descr="g02015art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162550"/>
            <a:ext cx="34290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Ovaries</a:t>
            </a:r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Small walnut-shaped ovals 4-6 cm / 2-3 inches in length</a:t>
            </a:r>
          </a:p>
          <a:p>
            <a:pPr eaLnBrk="1" hangingPunct="1">
              <a:defRPr/>
            </a:pPr>
            <a:r>
              <a:rPr lang="en-US"/>
              <a:t>Contain thousands of ova (plural of ovum, or egg cell)</a:t>
            </a:r>
          </a:p>
          <a:p>
            <a:pPr lvl="1" eaLnBrk="1" hangingPunct="1">
              <a:defRPr/>
            </a:pPr>
            <a:r>
              <a:rPr lang="en-US"/>
              <a:t>These were created before the birth of the cow</a:t>
            </a:r>
          </a:p>
          <a:p>
            <a:pPr lvl="1" eaLnBrk="1" hangingPunct="1">
              <a:defRPr/>
            </a:pPr>
            <a:r>
              <a:rPr lang="en-US"/>
              <a:t>Has a finite supply, as do human females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/>
              <a:t>~</a:t>
            </a:r>
          </a:p>
          <a:p>
            <a:pPr lvl="1"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  <a:p>
            <a:pPr lvl="1" eaLnBrk="1" hangingPunct="1">
              <a:defRPr/>
            </a:pPr>
            <a:endParaRPr lang="en-US"/>
          </a:p>
        </p:txBody>
      </p:sp>
      <p:pic>
        <p:nvPicPr>
          <p:cNvPr id="53251" name="Picture 4" descr="g02015art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4876800"/>
            <a:ext cx="34290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Ovaries (cont.)</a:t>
            </a: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Functions:</a:t>
            </a:r>
          </a:p>
          <a:p>
            <a:pPr lvl="1" eaLnBrk="1" hangingPunct="1">
              <a:defRPr/>
            </a:pPr>
            <a:r>
              <a:rPr lang="en-US"/>
              <a:t>Produce a mature ovum (egg) every 21 days</a:t>
            </a:r>
          </a:p>
          <a:p>
            <a:pPr lvl="1" eaLnBrk="1" hangingPunct="1">
              <a:defRPr/>
            </a:pPr>
            <a:r>
              <a:rPr lang="en-US"/>
              <a:t>Produce/secrete hormones that:</a:t>
            </a:r>
          </a:p>
          <a:p>
            <a:pPr lvl="2" eaLnBrk="1" hangingPunct="1">
              <a:defRPr/>
            </a:pPr>
            <a:r>
              <a:rPr lang="en-US"/>
              <a:t>Control growth of egg</a:t>
            </a:r>
          </a:p>
          <a:p>
            <a:pPr lvl="2" eaLnBrk="1" hangingPunct="1">
              <a:defRPr/>
            </a:pPr>
            <a:r>
              <a:rPr lang="en-US"/>
              <a:t>Change cow’s behavior (gets her “in the mood”)</a:t>
            </a:r>
          </a:p>
          <a:p>
            <a:pPr lvl="2" eaLnBrk="1" hangingPunct="1">
              <a:defRPr/>
            </a:pPr>
            <a:r>
              <a:rPr lang="en-US"/>
              <a:t>Prepare reproductive tract for pregnancy</a:t>
            </a:r>
          </a:p>
          <a:p>
            <a:pPr lvl="2" eaLnBrk="1" hangingPunct="1">
              <a:defRPr/>
            </a:pPr>
            <a:r>
              <a:rPr lang="en-US"/>
              <a:t>Start parturition process (birthing)</a:t>
            </a:r>
          </a:p>
          <a:p>
            <a:pPr lvl="2" eaLnBrk="1" hangingPunct="1">
              <a:defRPr/>
            </a:pPr>
            <a:r>
              <a:rPr lang="en-US"/>
              <a:t>Prepare mammary glands for lactation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/>
              <a:t>~</a:t>
            </a:r>
          </a:p>
          <a:p>
            <a:pPr lvl="2" eaLnBrk="1" hangingPunct="1">
              <a:defRPr/>
            </a:pPr>
            <a:endParaRPr lang="en-US"/>
          </a:p>
          <a:p>
            <a:pPr lvl="1" eaLnBrk="1" hangingPunct="1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Follicles </a:t>
            </a:r>
          </a:p>
        </p:txBody>
      </p:sp>
      <p:sp>
        <p:nvSpPr>
          <p:cNvPr id="4301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en-US"/>
              <a:t>Follicles – start as cavities (holes) on the ovary</a:t>
            </a:r>
          </a:p>
          <a:p>
            <a:pPr marL="990600" lvl="1" indent="-533400" eaLnBrk="1" hangingPunct="1">
              <a:defRPr/>
            </a:pPr>
            <a:r>
              <a:rPr lang="en-US"/>
              <a:t>An egg moves to this cavity.</a:t>
            </a:r>
          </a:p>
          <a:p>
            <a:pPr marL="990600" lvl="1" indent="-533400" eaLnBrk="1" hangingPunct="1">
              <a:defRPr/>
            </a:pPr>
            <a:r>
              <a:rPr lang="en-US"/>
              <a:t>It is surrounded by support cells and nutritive substances</a:t>
            </a:r>
          </a:p>
          <a:p>
            <a:pPr marL="609600" indent="-609600" eaLnBrk="1" hangingPunct="1">
              <a:defRPr/>
            </a:pPr>
            <a:r>
              <a:rPr lang="en-US"/>
              <a:t>All these things together are the follicle </a:t>
            </a:r>
          </a:p>
          <a:p>
            <a:pPr marL="990600" lvl="1" indent="-533400" eaLnBrk="1" hangingPunct="1">
              <a:buFont typeface="Wingdings" pitchFamily="2" charset="2"/>
              <a:buNone/>
              <a:defRPr/>
            </a:pPr>
            <a:r>
              <a:rPr lang="en-US"/>
              <a:t>~</a:t>
            </a:r>
          </a:p>
          <a:p>
            <a:pPr marL="609600" indent="-609600" eaLnBrk="1" hangingPunct="1">
              <a:defRPr/>
            </a:pPr>
            <a:endParaRPr lang="en-US"/>
          </a:p>
          <a:p>
            <a:pPr marL="990600" lvl="1" indent="-533400" eaLnBrk="1" hangingPunct="1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Corpus luteum</a:t>
            </a:r>
          </a:p>
        </p:txBody>
      </p:sp>
      <p:sp>
        <p:nvSpPr>
          <p:cNvPr id="4403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The cells that remain in the follicle after the egg is ovulated (expelled into the oviduct) become the corpus luteum (CL)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Corpus luteum translated = yellow body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Produces progesterone, a hormone which sustains the pregnancy (allows pregnancy to “progress”)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Occurs regardless of fertilization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/>
              <a:t>~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/>
          </a:p>
          <a:p>
            <a:pPr eaLnBrk="1" hangingPunct="1">
              <a:lnSpc>
                <a:spcPct val="90000"/>
              </a:lnSpc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Egg (ovum)</a:t>
            </a:r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Female gamete (reproductive cell)</a:t>
            </a:r>
          </a:p>
          <a:p>
            <a:pPr eaLnBrk="1" hangingPunct="1">
              <a:defRPr/>
            </a:pPr>
            <a:r>
              <a:rPr lang="en-US"/>
              <a:t>Haploid - half the number of normal chromosomes </a:t>
            </a:r>
          </a:p>
          <a:p>
            <a:pPr eaLnBrk="1" hangingPunct="1">
              <a:defRPr/>
            </a:pPr>
            <a:r>
              <a:rPr lang="en-US"/>
              <a:t>Present prior to birth, but maturation occurs at puberty </a:t>
            </a:r>
          </a:p>
          <a:p>
            <a:pPr eaLnBrk="1" hangingPunct="1">
              <a:defRPr/>
            </a:pPr>
            <a:r>
              <a:rPr lang="en-US"/>
              <a:t>Multiple eggs develop during a cycle, but only one matures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/>
              <a:t>~</a:t>
            </a:r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58371" name="Picture 5" descr="ovarychan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8600" y="457200"/>
            <a:ext cx="9448800" cy="592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Oval 8"/>
          <p:cNvSpPr>
            <a:spLocks noChangeArrowheads="1"/>
          </p:cNvSpPr>
          <p:nvPr/>
        </p:nvSpPr>
        <p:spPr bwMode="auto">
          <a:xfrm rot="682106">
            <a:off x="1141413" y="1301750"/>
            <a:ext cx="6477000" cy="4267200"/>
          </a:xfrm>
          <a:prstGeom prst="ellipse">
            <a:avLst/>
          </a:prstGeom>
          <a:gradFill rotWithShape="1">
            <a:gsLst>
              <a:gs pos="0">
                <a:srgbClr val="996633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4286" name="Freeform 14"/>
          <p:cNvSpPr>
            <a:spLocks/>
          </p:cNvSpPr>
          <p:nvPr/>
        </p:nvSpPr>
        <p:spPr bwMode="auto">
          <a:xfrm>
            <a:off x="4260850" y="598488"/>
            <a:ext cx="1660525" cy="1554162"/>
          </a:xfrm>
          <a:custGeom>
            <a:avLst/>
            <a:gdLst>
              <a:gd name="T0" fmla="*/ 100 w 1046"/>
              <a:gd name="T1" fmla="*/ 511 h 979"/>
              <a:gd name="T2" fmla="*/ 136 w 1046"/>
              <a:gd name="T3" fmla="*/ 463 h 979"/>
              <a:gd name="T4" fmla="*/ 172 w 1046"/>
              <a:gd name="T5" fmla="*/ 451 h 979"/>
              <a:gd name="T6" fmla="*/ 256 w 1046"/>
              <a:gd name="T7" fmla="*/ 259 h 979"/>
              <a:gd name="T8" fmla="*/ 340 w 1046"/>
              <a:gd name="T9" fmla="*/ 43 h 979"/>
              <a:gd name="T10" fmla="*/ 352 w 1046"/>
              <a:gd name="T11" fmla="*/ 295 h 979"/>
              <a:gd name="T12" fmla="*/ 400 w 1046"/>
              <a:gd name="T13" fmla="*/ 283 h 979"/>
              <a:gd name="T14" fmla="*/ 412 w 1046"/>
              <a:gd name="T15" fmla="*/ 247 h 979"/>
              <a:gd name="T16" fmla="*/ 496 w 1046"/>
              <a:gd name="T17" fmla="*/ 343 h 979"/>
              <a:gd name="T18" fmla="*/ 436 w 1046"/>
              <a:gd name="T19" fmla="*/ 463 h 979"/>
              <a:gd name="T20" fmla="*/ 424 w 1046"/>
              <a:gd name="T21" fmla="*/ 499 h 979"/>
              <a:gd name="T22" fmla="*/ 268 w 1046"/>
              <a:gd name="T23" fmla="*/ 523 h 979"/>
              <a:gd name="T24" fmla="*/ 268 w 1046"/>
              <a:gd name="T25" fmla="*/ 607 h 979"/>
              <a:gd name="T26" fmla="*/ 280 w 1046"/>
              <a:gd name="T27" fmla="*/ 691 h 979"/>
              <a:gd name="T28" fmla="*/ 604 w 1046"/>
              <a:gd name="T29" fmla="*/ 763 h 979"/>
              <a:gd name="T30" fmla="*/ 760 w 1046"/>
              <a:gd name="T31" fmla="*/ 691 h 979"/>
              <a:gd name="T32" fmla="*/ 808 w 1046"/>
              <a:gd name="T33" fmla="*/ 643 h 979"/>
              <a:gd name="T34" fmla="*/ 844 w 1046"/>
              <a:gd name="T35" fmla="*/ 655 h 979"/>
              <a:gd name="T36" fmla="*/ 1024 w 1046"/>
              <a:gd name="T37" fmla="*/ 787 h 979"/>
              <a:gd name="T38" fmla="*/ 1012 w 1046"/>
              <a:gd name="T39" fmla="*/ 835 h 979"/>
              <a:gd name="T40" fmla="*/ 940 w 1046"/>
              <a:gd name="T41" fmla="*/ 799 h 979"/>
              <a:gd name="T42" fmla="*/ 760 w 1046"/>
              <a:gd name="T43" fmla="*/ 823 h 979"/>
              <a:gd name="T44" fmla="*/ 688 w 1046"/>
              <a:gd name="T45" fmla="*/ 871 h 979"/>
              <a:gd name="T46" fmla="*/ 652 w 1046"/>
              <a:gd name="T47" fmla="*/ 895 h 979"/>
              <a:gd name="T48" fmla="*/ 640 w 1046"/>
              <a:gd name="T49" fmla="*/ 931 h 979"/>
              <a:gd name="T50" fmla="*/ 532 w 1046"/>
              <a:gd name="T51" fmla="*/ 919 h 979"/>
              <a:gd name="T52" fmla="*/ 448 w 1046"/>
              <a:gd name="T53" fmla="*/ 859 h 979"/>
              <a:gd name="T54" fmla="*/ 328 w 1046"/>
              <a:gd name="T55" fmla="*/ 775 h 979"/>
              <a:gd name="T56" fmla="*/ 196 w 1046"/>
              <a:gd name="T57" fmla="*/ 655 h 979"/>
              <a:gd name="T58" fmla="*/ 148 w 1046"/>
              <a:gd name="T59" fmla="*/ 583 h 979"/>
              <a:gd name="T60" fmla="*/ 76 w 1046"/>
              <a:gd name="T61" fmla="*/ 535 h 979"/>
              <a:gd name="T62" fmla="*/ 52 w 1046"/>
              <a:gd name="T63" fmla="*/ 499 h 979"/>
              <a:gd name="T64" fmla="*/ 16 w 1046"/>
              <a:gd name="T65" fmla="*/ 487 h 979"/>
              <a:gd name="T66" fmla="*/ 76 w 1046"/>
              <a:gd name="T67" fmla="*/ 535 h 979"/>
              <a:gd name="T68" fmla="*/ 100 w 1046"/>
              <a:gd name="T69" fmla="*/ 511 h 97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046"/>
              <a:gd name="T106" fmla="*/ 0 h 979"/>
              <a:gd name="T107" fmla="*/ 1046 w 1046"/>
              <a:gd name="T108" fmla="*/ 979 h 97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046" h="979">
                <a:moveTo>
                  <a:pt x="100" y="511"/>
                </a:moveTo>
                <a:cubicBezTo>
                  <a:pt x="112" y="495"/>
                  <a:pt x="121" y="476"/>
                  <a:pt x="136" y="463"/>
                </a:cubicBezTo>
                <a:cubicBezTo>
                  <a:pt x="146" y="455"/>
                  <a:pt x="163" y="460"/>
                  <a:pt x="172" y="451"/>
                </a:cubicBezTo>
                <a:cubicBezTo>
                  <a:pt x="224" y="399"/>
                  <a:pt x="239" y="327"/>
                  <a:pt x="256" y="259"/>
                </a:cubicBezTo>
                <a:cubicBezTo>
                  <a:pt x="263" y="134"/>
                  <a:pt x="210" y="0"/>
                  <a:pt x="340" y="43"/>
                </a:cubicBezTo>
                <a:cubicBezTo>
                  <a:pt x="344" y="127"/>
                  <a:pt x="332" y="213"/>
                  <a:pt x="352" y="295"/>
                </a:cubicBezTo>
                <a:cubicBezTo>
                  <a:pt x="356" y="311"/>
                  <a:pt x="387" y="293"/>
                  <a:pt x="400" y="283"/>
                </a:cubicBezTo>
                <a:cubicBezTo>
                  <a:pt x="410" y="275"/>
                  <a:pt x="408" y="259"/>
                  <a:pt x="412" y="247"/>
                </a:cubicBezTo>
                <a:cubicBezTo>
                  <a:pt x="451" y="286"/>
                  <a:pt x="479" y="292"/>
                  <a:pt x="496" y="343"/>
                </a:cubicBezTo>
                <a:cubicBezTo>
                  <a:pt x="483" y="410"/>
                  <a:pt x="492" y="426"/>
                  <a:pt x="436" y="463"/>
                </a:cubicBezTo>
                <a:cubicBezTo>
                  <a:pt x="432" y="475"/>
                  <a:pt x="435" y="493"/>
                  <a:pt x="424" y="499"/>
                </a:cubicBezTo>
                <a:cubicBezTo>
                  <a:pt x="377" y="523"/>
                  <a:pt x="320" y="514"/>
                  <a:pt x="268" y="523"/>
                </a:cubicBezTo>
                <a:cubicBezTo>
                  <a:pt x="249" y="581"/>
                  <a:pt x="256" y="539"/>
                  <a:pt x="268" y="607"/>
                </a:cubicBezTo>
                <a:cubicBezTo>
                  <a:pt x="273" y="635"/>
                  <a:pt x="274" y="663"/>
                  <a:pt x="280" y="691"/>
                </a:cubicBezTo>
                <a:cubicBezTo>
                  <a:pt x="305" y="818"/>
                  <a:pt x="556" y="761"/>
                  <a:pt x="604" y="763"/>
                </a:cubicBezTo>
                <a:cubicBezTo>
                  <a:pt x="693" y="785"/>
                  <a:pt x="712" y="764"/>
                  <a:pt x="760" y="691"/>
                </a:cubicBezTo>
                <a:cubicBezTo>
                  <a:pt x="777" y="590"/>
                  <a:pt x="750" y="614"/>
                  <a:pt x="808" y="643"/>
                </a:cubicBezTo>
                <a:cubicBezTo>
                  <a:pt x="819" y="649"/>
                  <a:pt x="832" y="651"/>
                  <a:pt x="844" y="655"/>
                </a:cubicBezTo>
                <a:cubicBezTo>
                  <a:pt x="1046" y="639"/>
                  <a:pt x="1004" y="606"/>
                  <a:pt x="1024" y="787"/>
                </a:cubicBezTo>
                <a:cubicBezTo>
                  <a:pt x="1020" y="803"/>
                  <a:pt x="1025" y="825"/>
                  <a:pt x="1012" y="835"/>
                </a:cubicBezTo>
                <a:cubicBezTo>
                  <a:pt x="1000" y="844"/>
                  <a:pt x="943" y="801"/>
                  <a:pt x="940" y="799"/>
                </a:cubicBezTo>
                <a:cubicBezTo>
                  <a:pt x="930" y="800"/>
                  <a:pt x="803" y="799"/>
                  <a:pt x="760" y="823"/>
                </a:cubicBezTo>
                <a:cubicBezTo>
                  <a:pt x="735" y="837"/>
                  <a:pt x="712" y="855"/>
                  <a:pt x="688" y="871"/>
                </a:cubicBezTo>
                <a:cubicBezTo>
                  <a:pt x="676" y="879"/>
                  <a:pt x="652" y="895"/>
                  <a:pt x="652" y="895"/>
                </a:cubicBezTo>
                <a:cubicBezTo>
                  <a:pt x="648" y="907"/>
                  <a:pt x="648" y="921"/>
                  <a:pt x="640" y="931"/>
                </a:cubicBezTo>
                <a:cubicBezTo>
                  <a:pt x="601" y="979"/>
                  <a:pt x="577" y="934"/>
                  <a:pt x="532" y="919"/>
                </a:cubicBezTo>
                <a:cubicBezTo>
                  <a:pt x="438" y="825"/>
                  <a:pt x="559" y="938"/>
                  <a:pt x="448" y="859"/>
                </a:cubicBezTo>
                <a:cubicBezTo>
                  <a:pt x="398" y="823"/>
                  <a:pt x="387" y="805"/>
                  <a:pt x="328" y="775"/>
                </a:cubicBezTo>
                <a:cubicBezTo>
                  <a:pt x="296" y="727"/>
                  <a:pt x="245" y="687"/>
                  <a:pt x="196" y="655"/>
                </a:cubicBezTo>
                <a:cubicBezTo>
                  <a:pt x="180" y="631"/>
                  <a:pt x="172" y="599"/>
                  <a:pt x="148" y="583"/>
                </a:cubicBezTo>
                <a:cubicBezTo>
                  <a:pt x="124" y="567"/>
                  <a:pt x="76" y="535"/>
                  <a:pt x="76" y="535"/>
                </a:cubicBezTo>
                <a:cubicBezTo>
                  <a:pt x="68" y="523"/>
                  <a:pt x="63" y="508"/>
                  <a:pt x="52" y="499"/>
                </a:cubicBezTo>
                <a:cubicBezTo>
                  <a:pt x="42" y="491"/>
                  <a:pt x="22" y="476"/>
                  <a:pt x="16" y="487"/>
                </a:cubicBezTo>
                <a:cubicBezTo>
                  <a:pt x="0" y="518"/>
                  <a:pt x="67" y="532"/>
                  <a:pt x="76" y="535"/>
                </a:cubicBezTo>
                <a:cubicBezTo>
                  <a:pt x="102" y="496"/>
                  <a:pt x="100" y="485"/>
                  <a:pt x="100" y="511"/>
                </a:cubicBezTo>
                <a:close/>
              </a:path>
            </a:pathLst>
          </a:custGeom>
          <a:solidFill>
            <a:srgbClr val="FF99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4281" name="Oval 9"/>
          <p:cNvSpPr>
            <a:spLocks noChangeArrowheads="1"/>
          </p:cNvSpPr>
          <p:nvPr/>
        </p:nvSpPr>
        <p:spPr bwMode="auto">
          <a:xfrm>
            <a:off x="4038600" y="1371600"/>
            <a:ext cx="1295400" cy="1371600"/>
          </a:xfrm>
          <a:prstGeom prst="ellipse">
            <a:avLst/>
          </a:prstGeom>
          <a:solidFill>
            <a:srgbClr val="FF99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pic>
        <p:nvPicPr>
          <p:cNvPr id="54296" name="Picture 24" descr="image00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1676400"/>
            <a:ext cx="1066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548063" y="800100"/>
            <a:ext cx="2378075" cy="2400300"/>
            <a:chOff x="2440" y="800"/>
            <a:chExt cx="976" cy="984"/>
          </a:xfrm>
        </p:grpSpPr>
        <p:sp>
          <p:nvSpPr>
            <p:cNvPr id="59400" name="Freeform 15"/>
            <p:cNvSpPr>
              <a:spLocks/>
            </p:cNvSpPr>
            <p:nvPr/>
          </p:nvSpPr>
          <p:spPr bwMode="auto">
            <a:xfrm>
              <a:off x="2440" y="800"/>
              <a:ext cx="976" cy="984"/>
            </a:xfrm>
            <a:custGeom>
              <a:avLst/>
              <a:gdLst>
                <a:gd name="T0" fmla="*/ 392 w 976"/>
                <a:gd name="T1" fmla="*/ 832 h 984"/>
                <a:gd name="T2" fmla="*/ 152 w 976"/>
                <a:gd name="T3" fmla="*/ 736 h 984"/>
                <a:gd name="T4" fmla="*/ 200 w 976"/>
                <a:gd name="T5" fmla="*/ 592 h 984"/>
                <a:gd name="T6" fmla="*/ 8 w 976"/>
                <a:gd name="T7" fmla="*/ 448 h 984"/>
                <a:gd name="T8" fmla="*/ 152 w 976"/>
                <a:gd name="T9" fmla="*/ 256 h 984"/>
                <a:gd name="T10" fmla="*/ 248 w 976"/>
                <a:gd name="T11" fmla="*/ 16 h 984"/>
                <a:gd name="T12" fmla="*/ 440 w 976"/>
                <a:gd name="T13" fmla="*/ 160 h 984"/>
                <a:gd name="T14" fmla="*/ 632 w 976"/>
                <a:gd name="T15" fmla="*/ 16 h 984"/>
                <a:gd name="T16" fmla="*/ 776 w 976"/>
                <a:gd name="T17" fmla="*/ 256 h 984"/>
                <a:gd name="T18" fmla="*/ 968 w 976"/>
                <a:gd name="T19" fmla="*/ 256 h 984"/>
                <a:gd name="T20" fmla="*/ 824 w 976"/>
                <a:gd name="T21" fmla="*/ 544 h 984"/>
                <a:gd name="T22" fmla="*/ 920 w 976"/>
                <a:gd name="T23" fmla="*/ 688 h 984"/>
                <a:gd name="T24" fmla="*/ 728 w 976"/>
                <a:gd name="T25" fmla="*/ 832 h 984"/>
                <a:gd name="T26" fmla="*/ 632 w 976"/>
                <a:gd name="T27" fmla="*/ 976 h 984"/>
                <a:gd name="T28" fmla="*/ 392 w 976"/>
                <a:gd name="T29" fmla="*/ 832 h 98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76"/>
                <a:gd name="T46" fmla="*/ 0 h 984"/>
                <a:gd name="T47" fmla="*/ 976 w 976"/>
                <a:gd name="T48" fmla="*/ 984 h 98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76" h="984">
                  <a:moveTo>
                    <a:pt x="392" y="832"/>
                  </a:moveTo>
                  <a:cubicBezTo>
                    <a:pt x="312" y="792"/>
                    <a:pt x="184" y="776"/>
                    <a:pt x="152" y="736"/>
                  </a:cubicBezTo>
                  <a:cubicBezTo>
                    <a:pt x="120" y="696"/>
                    <a:pt x="224" y="640"/>
                    <a:pt x="200" y="592"/>
                  </a:cubicBezTo>
                  <a:cubicBezTo>
                    <a:pt x="176" y="544"/>
                    <a:pt x="16" y="504"/>
                    <a:pt x="8" y="448"/>
                  </a:cubicBezTo>
                  <a:cubicBezTo>
                    <a:pt x="0" y="392"/>
                    <a:pt x="112" y="328"/>
                    <a:pt x="152" y="256"/>
                  </a:cubicBezTo>
                  <a:cubicBezTo>
                    <a:pt x="192" y="184"/>
                    <a:pt x="200" y="32"/>
                    <a:pt x="248" y="16"/>
                  </a:cubicBezTo>
                  <a:cubicBezTo>
                    <a:pt x="296" y="0"/>
                    <a:pt x="376" y="160"/>
                    <a:pt x="440" y="160"/>
                  </a:cubicBezTo>
                  <a:cubicBezTo>
                    <a:pt x="504" y="160"/>
                    <a:pt x="576" y="0"/>
                    <a:pt x="632" y="16"/>
                  </a:cubicBezTo>
                  <a:cubicBezTo>
                    <a:pt x="688" y="32"/>
                    <a:pt x="720" y="216"/>
                    <a:pt x="776" y="256"/>
                  </a:cubicBezTo>
                  <a:cubicBezTo>
                    <a:pt x="832" y="296"/>
                    <a:pt x="960" y="208"/>
                    <a:pt x="968" y="256"/>
                  </a:cubicBezTo>
                  <a:cubicBezTo>
                    <a:pt x="976" y="304"/>
                    <a:pt x="832" y="472"/>
                    <a:pt x="824" y="544"/>
                  </a:cubicBezTo>
                  <a:cubicBezTo>
                    <a:pt x="816" y="616"/>
                    <a:pt x="936" y="640"/>
                    <a:pt x="920" y="688"/>
                  </a:cubicBezTo>
                  <a:cubicBezTo>
                    <a:pt x="904" y="736"/>
                    <a:pt x="776" y="784"/>
                    <a:pt x="728" y="832"/>
                  </a:cubicBezTo>
                  <a:cubicBezTo>
                    <a:pt x="680" y="880"/>
                    <a:pt x="688" y="984"/>
                    <a:pt x="632" y="976"/>
                  </a:cubicBezTo>
                  <a:cubicBezTo>
                    <a:pt x="576" y="968"/>
                    <a:pt x="472" y="872"/>
                    <a:pt x="392" y="832"/>
                  </a:cubicBez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59401" name="Freeform 16"/>
            <p:cNvSpPr>
              <a:spLocks/>
            </p:cNvSpPr>
            <p:nvPr/>
          </p:nvSpPr>
          <p:spPr bwMode="auto">
            <a:xfrm>
              <a:off x="2640" y="1008"/>
              <a:ext cx="564" cy="568"/>
            </a:xfrm>
            <a:custGeom>
              <a:avLst/>
              <a:gdLst>
                <a:gd name="T0" fmla="*/ 392 w 976"/>
                <a:gd name="T1" fmla="*/ 832 h 984"/>
                <a:gd name="T2" fmla="*/ 152 w 976"/>
                <a:gd name="T3" fmla="*/ 736 h 984"/>
                <a:gd name="T4" fmla="*/ 200 w 976"/>
                <a:gd name="T5" fmla="*/ 592 h 984"/>
                <a:gd name="T6" fmla="*/ 8 w 976"/>
                <a:gd name="T7" fmla="*/ 448 h 984"/>
                <a:gd name="T8" fmla="*/ 152 w 976"/>
                <a:gd name="T9" fmla="*/ 256 h 984"/>
                <a:gd name="T10" fmla="*/ 248 w 976"/>
                <a:gd name="T11" fmla="*/ 16 h 984"/>
                <a:gd name="T12" fmla="*/ 440 w 976"/>
                <a:gd name="T13" fmla="*/ 160 h 984"/>
                <a:gd name="T14" fmla="*/ 632 w 976"/>
                <a:gd name="T15" fmla="*/ 16 h 984"/>
                <a:gd name="T16" fmla="*/ 776 w 976"/>
                <a:gd name="T17" fmla="*/ 256 h 984"/>
                <a:gd name="T18" fmla="*/ 968 w 976"/>
                <a:gd name="T19" fmla="*/ 256 h 984"/>
                <a:gd name="T20" fmla="*/ 824 w 976"/>
                <a:gd name="T21" fmla="*/ 544 h 984"/>
                <a:gd name="T22" fmla="*/ 920 w 976"/>
                <a:gd name="T23" fmla="*/ 688 h 984"/>
                <a:gd name="T24" fmla="*/ 728 w 976"/>
                <a:gd name="T25" fmla="*/ 832 h 984"/>
                <a:gd name="T26" fmla="*/ 632 w 976"/>
                <a:gd name="T27" fmla="*/ 976 h 984"/>
                <a:gd name="T28" fmla="*/ 392 w 976"/>
                <a:gd name="T29" fmla="*/ 832 h 98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76"/>
                <a:gd name="T46" fmla="*/ 0 h 984"/>
                <a:gd name="T47" fmla="*/ 976 w 976"/>
                <a:gd name="T48" fmla="*/ 984 h 98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76" h="984">
                  <a:moveTo>
                    <a:pt x="392" y="832"/>
                  </a:moveTo>
                  <a:cubicBezTo>
                    <a:pt x="312" y="792"/>
                    <a:pt x="184" y="776"/>
                    <a:pt x="152" y="736"/>
                  </a:cubicBezTo>
                  <a:cubicBezTo>
                    <a:pt x="120" y="696"/>
                    <a:pt x="224" y="640"/>
                    <a:pt x="200" y="592"/>
                  </a:cubicBezTo>
                  <a:cubicBezTo>
                    <a:pt x="176" y="544"/>
                    <a:pt x="16" y="504"/>
                    <a:pt x="8" y="448"/>
                  </a:cubicBezTo>
                  <a:cubicBezTo>
                    <a:pt x="0" y="392"/>
                    <a:pt x="112" y="328"/>
                    <a:pt x="152" y="256"/>
                  </a:cubicBezTo>
                  <a:cubicBezTo>
                    <a:pt x="192" y="184"/>
                    <a:pt x="200" y="32"/>
                    <a:pt x="248" y="16"/>
                  </a:cubicBezTo>
                  <a:cubicBezTo>
                    <a:pt x="296" y="0"/>
                    <a:pt x="376" y="160"/>
                    <a:pt x="440" y="160"/>
                  </a:cubicBezTo>
                  <a:cubicBezTo>
                    <a:pt x="504" y="160"/>
                    <a:pt x="576" y="0"/>
                    <a:pt x="632" y="16"/>
                  </a:cubicBezTo>
                  <a:cubicBezTo>
                    <a:pt x="688" y="32"/>
                    <a:pt x="720" y="216"/>
                    <a:pt x="776" y="256"/>
                  </a:cubicBezTo>
                  <a:cubicBezTo>
                    <a:pt x="832" y="296"/>
                    <a:pt x="960" y="208"/>
                    <a:pt x="968" y="256"/>
                  </a:cubicBezTo>
                  <a:cubicBezTo>
                    <a:pt x="976" y="304"/>
                    <a:pt x="832" y="472"/>
                    <a:pt x="824" y="544"/>
                  </a:cubicBezTo>
                  <a:cubicBezTo>
                    <a:pt x="816" y="616"/>
                    <a:pt x="936" y="640"/>
                    <a:pt x="920" y="688"/>
                  </a:cubicBezTo>
                  <a:cubicBezTo>
                    <a:pt x="904" y="736"/>
                    <a:pt x="776" y="784"/>
                    <a:pt x="728" y="832"/>
                  </a:cubicBezTo>
                  <a:cubicBezTo>
                    <a:pt x="680" y="880"/>
                    <a:pt x="688" y="984"/>
                    <a:pt x="632" y="976"/>
                  </a:cubicBezTo>
                  <a:cubicBezTo>
                    <a:pt x="576" y="968"/>
                    <a:pt x="472" y="872"/>
                    <a:pt x="392" y="832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</p:grpSp>
      <p:sp>
        <p:nvSpPr>
          <p:cNvPr id="54282" name="Oval 10"/>
          <p:cNvSpPr>
            <a:spLocks noChangeArrowheads="1"/>
          </p:cNvSpPr>
          <p:nvPr/>
        </p:nvSpPr>
        <p:spPr bwMode="auto">
          <a:xfrm>
            <a:off x="4470400" y="1828800"/>
            <a:ext cx="431800" cy="457200"/>
          </a:xfrm>
          <a:prstGeom prst="ellipse">
            <a:avLst/>
          </a:prstGeom>
          <a:solidFill>
            <a:srgbClr val="996633"/>
          </a:solidFill>
          <a:ln w="9525">
            <a:solidFill>
              <a:srgbClr val="996633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9399" name="Freeform 18"/>
          <p:cNvSpPr>
            <a:spLocks/>
          </p:cNvSpPr>
          <p:nvPr/>
        </p:nvSpPr>
        <p:spPr bwMode="auto">
          <a:xfrm>
            <a:off x="774700" y="-1104900"/>
            <a:ext cx="8915400" cy="6159500"/>
          </a:xfrm>
          <a:custGeom>
            <a:avLst/>
            <a:gdLst>
              <a:gd name="T0" fmla="*/ 760 w 5616"/>
              <a:gd name="T1" fmla="*/ 648 h 3880"/>
              <a:gd name="T2" fmla="*/ 1000 w 5616"/>
              <a:gd name="T3" fmla="*/ 1128 h 3880"/>
              <a:gd name="T4" fmla="*/ 1672 w 5616"/>
              <a:gd name="T5" fmla="*/ 888 h 3880"/>
              <a:gd name="T6" fmla="*/ 1912 w 5616"/>
              <a:gd name="T7" fmla="*/ 936 h 3880"/>
              <a:gd name="T8" fmla="*/ 2104 w 5616"/>
              <a:gd name="T9" fmla="*/ 888 h 3880"/>
              <a:gd name="T10" fmla="*/ 2152 w 5616"/>
              <a:gd name="T11" fmla="*/ 984 h 3880"/>
              <a:gd name="T12" fmla="*/ 2248 w 5616"/>
              <a:gd name="T13" fmla="*/ 792 h 3880"/>
              <a:gd name="T14" fmla="*/ 2392 w 5616"/>
              <a:gd name="T15" fmla="*/ 984 h 3880"/>
              <a:gd name="T16" fmla="*/ 3016 w 5616"/>
              <a:gd name="T17" fmla="*/ 936 h 3880"/>
              <a:gd name="T18" fmla="*/ 3496 w 5616"/>
              <a:gd name="T19" fmla="*/ 840 h 3880"/>
              <a:gd name="T20" fmla="*/ 3928 w 5616"/>
              <a:gd name="T21" fmla="*/ 552 h 3880"/>
              <a:gd name="T22" fmla="*/ 4648 w 5616"/>
              <a:gd name="T23" fmla="*/ 408 h 3880"/>
              <a:gd name="T24" fmla="*/ 5320 w 5616"/>
              <a:gd name="T25" fmla="*/ 984 h 3880"/>
              <a:gd name="T26" fmla="*/ 4744 w 5616"/>
              <a:gd name="T27" fmla="*/ 1848 h 3880"/>
              <a:gd name="T28" fmla="*/ 4984 w 5616"/>
              <a:gd name="T29" fmla="*/ 2136 h 3880"/>
              <a:gd name="T30" fmla="*/ 4744 w 5616"/>
              <a:gd name="T31" fmla="*/ 2424 h 3880"/>
              <a:gd name="T32" fmla="*/ 4744 w 5616"/>
              <a:gd name="T33" fmla="*/ 2760 h 3880"/>
              <a:gd name="T34" fmla="*/ 4984 w 5616"/>
              <a:gd name="T35" fmla="*/ 2520 h 3880"/>
              <a:gd name="T36" fmla="*/ 4744 w 5616"/>
              <a:gd name="T37" fmla="*/ 3000 h 3880"/>
              <a:gd name="T38" fmla="*/ 4504 w 5616"/>
              <a:gd name="T39" fmla="*/ 3432 h 3880"/>
              <a:gd name="T40" fmla="*/ 4840 w 5616"/>
              <a:gd name="T41" fmla="*/ 3384 h 3880"/>
              <a:gd name="T42" fmla="*/ 4456 w 5616"/>
              <a:gd name="T43" fmla="*/ 3816 h 3880"/>
              <a:gd name="T44" fmla="*/ 4984 w 5616"/>
              <a:gd name="T45" fmla="*/ 3768 h 3880"/>
              <a:gd name="T46" fmla="*/ 5320 w 5616"/>
              <a:gd name="T47" fmla="*/ 3144 h 3880"/>
              <a:gd name="T48" fmla="*/ 5368 w 5616"/>
              <a:gd name="T49" fmla="*/ 2712 h 3880"/>
              <a:gd name="T50" fmla="*/ 5416 w 5616"/>
              <a:gd name="T51" fmla="*/ 408 h 3880"/>
              <a:gd name="T52" fmla="*/ 4168 w 5616"/>
              <a:gd name="T53" fmla="*/ 264 h 3880"/>
              <a:gd name="T54" fmla="*/ 1192 w 5616"/>
              <a:gd name="T55" fmla="*/ 600 h 3880"/>
              <a:gd name="T56" fmla="*/ 184 w 5616"/>
              <a:gd name="T57" fmla="*/ 552 h 3880"/>
              <a:gd name="T58" fmla="*/ 88 w 5616"/>
              <a:gd name="T59" fmla="*/ 984 h 3880"/>
              <a:gd name="T60" fmla="*/ 568 w 5616"/>
              <a:gd name="T61" fmla="*/ 984 h 3880"/>
              <a:gd name="T62" fmla="*/ 568 w 5616"/>
              <a:gd name="T63" fmla="*/ 1272 h 3880"/>
              <a:gd name="T64" fmla="*/ 760 w 5616"/>
              <a:gd name="T65" fmla="*/ 888 h 3880"/>
              <a:gd name="T66" fmla="*/ 760 w 5616"/>
              <a:gd name="T67" fmla="*/ 648 h 388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5616"/>
              <a:gd name="T103" fmla="*/ 0 h 3880"/>
              <a:gd name="T104" fmla="*/ 5616 w 5616"/>
              <a:gd name="T105" fmla="*/ 3880 h 388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5616" h="3880">
                <a:moveTo>
                  <a:pt x="760" y="648"/>
                </a:moveTo>
                <a:cubicBezTo>
                  <a:pt x="800" y="688"/>
                  <a:pt x="848" y="1088"/>
                  <a:pt x="1000" y="1128"/>
                </a:cubicBezTo>
                <a:cubicBezTo>
                  <a:pt x="1152" y="1168"/>
                  <a:pt x="1520" y="920"/>
                  <a:pt x="1672" y="888"/>
                </a:cubicBezTo>
                <a:cubicBezTo>
                  <a:pt x="1824" y="856"/>
                  <a:pt x="1840" y="936"/>
                  <a:pt x="1912" y="936"/>
                </a:cubicBezTo>
                <a:cubicBezTo>
                  <a:pt x="1984" y="936"/>
                  <a:pt x="2064" y="880"/>
                  <a:pt x="2104" y="888"/>
                </a:cubicBezTo>
                <a:cubicBezTo>
                  <a:pt x="2144" y="896"/>
                  <a:pt x="2128" y="1000"/>
                  <a:pt x="2152" y="984"/>
                </a:cubicBezTo>
                <a:cubicBezTo>
                  <a:pt x="2176" y="968"/>
                  <a:pt x="2208" y="792"/>
                  <a:pt x="2248" y="792"/>
                </a:cubicBezTo>
                <a:cubicBezTo>
                  <a:pt x="2288" y="792"/>
                  <a:pt x="2264" y="960"/>
                  <a:pt x="2392" y="984"/>
                </a:cubicBezTo>
                <a:cubicBezTo>
                  <a:pt x="2520" y="1008"/>
                  <a:pt x="2832" y="960"/>
                  <a:pt x="3016" y="936"/>
                </a:cubicBezTo>
                <a:cubicBezTo>
                  <a:pt x="3200" y="912"/>
                  <a:pt x="3344" y="904"/>
                  <a:pt x="3496" y="840"/>
                </a:cubicBezTo>
                <a:cubicBezTo>
                  <a:pt x="3648" y="776"/>
                  <a:pt x="3736" y="624"/>
                  <a:pt x="3928" y="552"/>
                </a:cubicBezTo>
                <a:cubicBezTo>
                  <a:pt x="4120" y="480"/>
                  <a:pt x="4416" y="336"/>
                  <a:pt x="4648" y="408"/>
                </a:cubicBezTo>
                <a:cubicBezTo>
                  <a:pt x="4880" y="480"/>
                  <a:pt x="5304" y="744"/>
                  <a:pt x="5320" y="984"/>
                </a:cubicBezTo>
                <a:cubicBezTo>
                  <a:pt x="5336" y="1224"/>
                  <a:pt x="4800" y="1656"/>
                  <a:pt x="4744" y="1848"/>
                </a:cubicBezTo>
                <a:cubicBezTo>
                  <a:pt x="4688" y="2040"/>
                  <a:pt x="4984" y="2040"/>
                  <a:pt x="4984" y="2136"/>
                </a:cubicBezTo>
                <a:cubicBezTo>
                  <a:pt x="4984" y="2232"/>
                  <a:pt x="4784" y="2320"/>
                  <a:pt x="4744" y="2424"/>
                </a:cubicBezTo>
                <a:cubicBezTo>
                  <a:pt x="4704" y="2528"/>
                  <a:pt x="4704" y="2744"/>
                  <a:pt x="4744" y="2760"/>
                </a:cubicBezTo>
                <a:cubicBezTo>
                  <a:pt x="4784" y="2776"/>
                  <a:pt x="4984" y="2480"/>
                  <a:pt x="4984" y="2520"/>
                </a:cubicBezTo>
                <a:cubicBezTo>
                  <a:pt x="4984" y="2560"/>
                  <a:pt x="4824" y="2848"/>
                  <a:pt x="4744" y="3000"/>
                </a:cubicBezTo>
                <a:cubicBezTo>
                  <a:pt x="4664" y="3152"/>
                  <a:pt x="4488" y="3368"/>
                  <a:pt x="4504" y="3432"/>
                </a:cubicBezTo>
                <a:cubicBezTo>
                  <a:pt x="4520" y="3496"/>
                  <a:pt x="4848" y="3320"/>
                  <a:pt x="4840" y="3384"/>
                </a:cubicBezTo>
                <a:cubicBezTo>
                  <a:pt x="4832" y="3448"/>
                  <a:pt x="4432" y="3752"/>
                  <a:pt x="4456" y="3816"/>
                </a:cubicBezTo>
                <a:cubicBezTo>
                  <a:pt x="4480" y="3880"/>
                  <a:pt x="4840" y="3880"/>
                  <a:pt x="4984" y="3768"/>
                </a:cubicBezTo>
                <a:cubicBezTo>
                  <a:pt x="5128" y="3656"/>
                  <a:pt x="5256" y="3320"/>
                  <a:pt x="5320" y="3144"/>
                </a:cubicBezTo>
                <a:cubicBezTo>
                  <a:pt x="5384" y="2968"/>
                  <a:pt x="5352" y="3168"/>
                  <a:pt x="5368" y="2712"/>
                </a:cubicBezTo>
                <a:cubicBezTo>
                  <a:pt x="5384" y="2256"/>
                  <a:pt x="5616" y="816"/>
                  <a:pt x="5416" y="408"/>
                </a:cubicBezTo>
                <a:cubicBezTo>
                  <a:pt x="5216" y="0"/>
                  <a:pt x="4872" y="232"/>
                  <a:pt x="4168" y="264"/>
                </a:cubicBezTo>
                <a:cubicBezTo>
                  <a:pt x="3464" y="296"/>
                  <a:pt x="1856" y="552"/>
                  <a:pt x="1192" y="600"/>
                </a:cubicBezTo>
                <a:cubicBezTo>
                  <a:pt x="528" y="648"/>
                  <a:pt x="368" y="488"/>
                  <a:pt x="184" y="552"/>
                </a:cubicBezTo>
                <a:cubicBezTo>
                  <a:pt x="0" y="616"/>
                  <a:pt x="24" y="912"/>
                  <a:pt x="88" y="984"/>
                </a:cubicBezTo>
                <a:cubicBezTo>
                  <a:pt x="152" y="1056"/>
                  <a:pt x="488" y="936"/>
                  <a:pt x="568" y="984"/>
                </a:cubicBezTo>
                <a:cubicBezTo>
                  <a:pt x="648" y="1032"/>
                  <a:pt x="536" y="1288"/>
                  <a:pt x="568" y="1272"/>
                </a:cubicBezTo>
                <a:cubicBezTo>
                  <a:pt x="600" y="1256"/>
                  <a:pt x="728" y="984"/>
                  <a:pt x="760" y="888"/>
                </a:cubicBezTo>
                <a:cubicBezTo>
                  <a:pt x="792" y="792"/>
                  <a:pt x="720" y="608"/>
                  <a:pt x="760" y="648"/>
                </a:cubicBezTo>
                <a:close/>
              </a:path>
            </a:pathLst>
          </a:custGeom>
          <a:solidFill>
            <a:srgbClr val="9966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1000" y="6165453"/>
            <a:ext cx="8382000" cy="5401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This is an animation – to watch the animation, use a computer or laptop. </a:t>
            </a:r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833 0.03055 C -0.23645 0.00439 -0.21458 -0.02176 -0.18958 -0.03334 C -0.16458 -0.04491 -0.13993 -0.04445 -0.10833 -0.03889 C -0.07673 -0.03334 -0.03836 -0.01667 -3.33333E-6 3.33333E-6 " pathEditMode="relative" ptsTypes="aaaA">
                                      <p:cBhvr>
                                        <p:cTn id="10" dur="20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833 0.03055 C -0.23645 0.00439 -0.21458 -0.02176 -0.18958 -0.03334 C -0.16458 -0.04491 -0.13993 -0.04445 -0.10833 -0.03889 C -0.07673 -0.03334 -0.03836 -0.01667 -3.33333E-6 3.33333E-6 " pathEditMode="relative" ptsTypes="aaaA">
                                      <p:cBhvr>
                                        <p:cTn id="16" dur="20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7362E-19 2.22222E-6 C 0.01771 -0.00579 0.02083 -0.01829 0.02708 -0.03889 C 0.02951 -0.04699 0.02969 -0.05648 0.03333 -0.06389 C 0.04392 -0.08496 0.06181 -0.09746 0.07708 -0.11111 C 0.07847 -0.11389 0.07917 -0.11759 0.08125 -0.11945 C 0.0901 -0.12685 0.11701 -0.13426 0.12708 -0.13611 C 0.13472 -0.1375 0.14236 -0.13797 0.15 -0.13889 C 0.16233 -0.14445 0.17517 -0.14722 0.1875 -0.15278 C 0.19531 -0.15625 0.20313 -0.15463 0.21042 -0.16111 C 0.21719 -0.16713 0.22361 -0.17153 0.23125 -0.175 C 0.24115 -0.1882 0.25399 -0.19699 0.26667 -0.20556 C 0.28611 -0.24445 0.3441 -0.24977 0.375 -0.25278 C 0.39444 -0.25926 0.41337 -0.26389 0.43333 -0.26667 C 0.44479 -0.27176 0.45781 -0.27338 0.46875 -0.28056 C 0.47153 -0.28241 0.47413 -0.28449 0.47708 -0.28611 C 0.48108 -0.2882 0.48958 -0.29167 0.48958 -0.29167 C 0.50139 -0.30324 0.51441 -0.30394 0.52708 -0.31389 C 0.53438 -0.31945 0.54028 -0.32894 0.54792 -0.3331 C 0.56528 -0.34306 0.54722 -0.32755 0.56458 -0.34144 C 0.57691 -0.35162 0.57431 -0.35185 0.58542 -0.3581 C 0.59722 -0.36505 0.61667 -0.37222 0.62292 -0.38889 " pathEditMode="relative" ptsTypes="ffffffffffffffffffffA">
                                      <p:cBhvr>
                                        <p:cTn id="27" dur="20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7362E-19 5.92593E-6 C 0.00937 -0.01249 0.01163 -0.00832 0.02291 -0.01666 C 0.0401 -0.02939 0.0217 -0.02244 0.04166 -0.02777 C 0.05729 -0.04166 0.04948 -0.03633 0.06458 -0.04444 C 0.07621 -0.05994 0.06458 -0.04698 0.08333 -0.05832 C 0.08698 -0.06064 0.08993 -0.06457 0.09375 -0.06666 C 0.11441 -0.07777 0.1217 -0.07661 0.13958 -0.09444 C 0.15243 -0.12869 0.14566 -0.15092 0.14791 -0.19721 C 0.14809 -0.20022 0.14843 -0.20369 0.15 -0.20555 C 0.1559 -0.21342 0.17257 -0.22337 0.17916 -0.22777 C 0.18316 -0.23055 0.18559 -0.23633 0.18958 -0.23888 C 0.19687 -0.24374 0.20503 -0.24582 0.2125 -0.24999 C 0.21979 -0.25416 0.2283 -0.25346 0.23541 -0.25832 C 0.25121 -0.26897 0.2658 -0.27777 0.28333 -0.28332 C 0.30468 -0.2905 0.31319 -0.31758 0.32708 -0.3361 C 0.346 -0.36133 0.36979 -0.37893 0.38958 -0.40277 C 0.41128 -0.42893 0.42934 -0.45925 0.44791 -0.48888 C 0.45156 -0.49467 0.45521 -0.50578 0.45833 -0.5111 C 0.46614 -0.52522 0.47534 -0.53865 0.48333 -0.55277 C 0.49132 -0.56712 0.50416 -0.578 0.51458 -0.58888 C 0.52864 -0.60346 0.52326 -0.59629 0.53541 -0.60555 C 0.53767 -0.60717 0.54166 -0.6111 0.54166 -0.6111 " pathEditMode="relative" ptsTypes="fffffffffffffffffffffA">
                                      <p:cBhvr>
                                        <p:cTn id="47" dur="2000" fill="hold"/>
                                        <p:tgtEl>
                                          <p:spTgt spid="54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6" grpId="0" animBg="1"/>
      <p:bldP spid="54286" grpId="1" animBg="1"/>
      <p:bldP spid="54281" grpId="0" animBg="1"/>
      <p:bldP spid="54281" grpId="1" animBg="1"/>
      <p:bldP spid="54281" grpId="2" animBg="1"/>
      <p:bldP spid="54282" grpId="0" animBg="1"/>
      <p:bldP spid="54282" grpId="1" animBg="1"/>
      <p:bldP spid="54282" grpId="2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/>
              <a:t>How they change during estrus</a:t>
            </a:r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marL="660400" indent="-660400" eaLnBrk="1" hangingPunct="1">
              <a:lnSpc>
                <a:spcPct val="90000"/>
              </a:lnSpc>
              <a:defRPr/>
            </a:pPr>
            <a:r>
              <a:rPr lang="en-US" sz="2400"/>
              <a:t>Vulva: swollen due to estrogen, covered in mucus</a:t>
            </a:r>
          </a:p>
          <a:p>
            <a:pPr marL="660400" indent="-660400" eaLnBrk="1" hangingPunct="1">
              <a:lnSpc>
                <a:spcPct val="90000"/>
              </a:lnSpc>
              <a:defRPr/>
            </a:pPr>
            <a:r>
              <a:rPr lang="en-US" sz="2400"/>
              <a:t>Vagina: excess mucus production </a:t>
            </a:r>
          </a:p>
          <a:p>
            <a:pPr marL="660400" indent="-660400" eaLnBrk="1" hangingPunct="1">
              <a:lnSpc>
                <a:spcPct val="90000"/>
              </a:lnSpc>
              <a:defRPr/>
            </a:pPr>
            <a:r>
              <a:rPr lang="en-US" sz="2400"/>
              <a:t>Cervix: dilates to allow acceptance of semen (otherwise locked shut with hardened mucus to prevent infection)</a:t>
            </a:r>
          </a:p>
          <a:p>
            <a:pPr marL="660400" indent="-660400" eaLnBrk="1" hangingPunct="1">
              <a:lnSpc>
                <a:spcPct val="90000"/>
              </a:lnSpc>
              <a:defRPr/>
            </a:pPr>
            <a:r>
              <a:rPr lang="en-US" sz="2400"/>
              <a:t>Oviducts: open to allow ovulation, fertilization </a:t>
            </a:r>
          </a:p>
          <a:p>
            <a:pPr marL="660400" indent="-660400" eaLnBrk="1" hangingPunct="1">
              <a:lnSpc>
                <a:spcPct val="90000"/>
              </a:lnSpc>
              <a:defRPr/>
            </a:pPr>
            <a:r>
              <a:rPr lang="en-US" sz="2400"/>
              <a:t>Ovaries: ovulation – release of the follicle (egg and some supporting cells) from the ovary</a:t>
            </a:r>
          </a:p>
          <a:p>
            <a:pPr marL="1035050" lvl="1" indent="-577850" eaLnBrk="1" hangingPunct="1">
              <a:lnSpc>
                <a:spcPct val="90000"/>
              </a:lnSpc>
              <a:defRPr/>
            </a:pPr>
            <a:r>
              <a:rPr lang="en-US" sz="2000"/>
              <a:t>number of young that a female can produce at one time is determined by how many eggs are released during ovulation </a:t>
            </a:r>
          </a:p>
          <a:p>
            <a:pPr marL="1035050" lvl="1" indent="-577850" eaLnBrk="1" hangingPunct="1">
              <a:lnSpc>
                <a:spcPct val="90000"/>
              </a:lnSpc>
              <a:defRPr/>
            </a:pPr>
            <a:r>
              <a:rPr lang="en-US" sz="2000"/>
              <a:t>ovulation usually occurs at the end of a heat/estrus</a:t>
            </a:r>
          </a:p>
          <a:p>
            <a:pPr marL="1035050" lvl="1" indent="-5778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/>
              <a:t/>
            </a:r>
            <a:br>
              <a:rPr lang="en-US" sz="2000"/>
            </a:br>
            <a:r>
              <a:rPr lang="en-US" sz="2000"/>
              <a:t>~ MAKE SURE YOU KNOW THIS!</a:t>
            </a:r>
          </a:p>
          <a:p>
            <a:pPr marL="1035050" lvl="1" indent="-577850" eaLnBrk="1" hangingPunct="1">
              <a:lnSpc>
                <a:spcPct val="90000"/>
              </a:lnSpc>
              <a:defRPr/>
            </a:pPr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/>
              <a:t>BASIC ANATOMY OF THE COWS REPRODUCTIVE SYSTEM</a:t>
            </a:r>
          </a:p>
        </p:txBody>
      </p:sp>
      <p:sp>
        <p:nvSpPr>
          <p:cNvPr id="5017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/>
              <a:t>The cow's reproductive system has four basic functions. </a:t>
            </a:r>
          </a:p>
          <a:p>
            <a:pPr lvl="1" eaLnBrk="1" hangingPunct="1">
              <a:defRPr/>
            </a:pPr>
            <a:r>
              <a:rPr lang="en-US" sz="2400"/>
              <a:t>To produce ova (eggs) which provides half of the eventual offspring's genetic makeup. </a:t>
            </a:r>
          </a:p>
          <a:p>
            <a:pPr lvl="1" eaLnBrk="1" hangingPunct="1">
              <a:defRPr/>
            </a:pPr>
            <a:r>
              <a:rPr lang="en-US" sz="2400"/>
              <a:t>To provide an environment and conditions for the fertilization of those ova. </a:t>
            </a:r>
          </a:p>
          <a:p>
            <a:pPr lvl="1" eaLnBrk="1" hangingPunct="1">
              <a:defRPr/>
            </a:pPr>
            <a:r>
              <a:rPr lang="en-US" sz="2400"/>
              <a:t>To provide a place following fertilization for the nourishment and fetal development of the calf. </a:t>
            </a:r>
          </a:p>
          <a:p>
            <a:pPr lvl="1" eaLnBrk="1" hangingPunct="1">
              <a:defRPr/>
            </a:pPr>
            <a:r>
              <a:rPr lang="en-US" sz="2400"/>
              <a:t>To provide a mechanism for the birth of the calf.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400"/>
              <a:t>~</a:t>
            </a:r>
          </a:p>
          <a:p>
            <a:pPr lvl="1" eaLnBrk="1" hangingPunct="1">
              <a:defRPr/>
            </a:pPr>
            <a:endParaRPr lang="en-US" sz="2400"/>
          </a:p>
          <a:p>
            <a:pPr eaLnBrk="1" hangingPunct="1">
              <a:defRPr/>
            </a:pPr>
            <a:endParaRPr 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Anatomical Disorders </a:t>
            </a:r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u="sng"/>
              <a:t>Closed Cervix</a:t>
            </a:r>
            <a:r>
              <a:rPr lang="en-US" sz="2800"/>
              <a:t> – cervix does not open to allow fert.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u="sng"/>
              <a:t>Retained Placenta</a:t>
            </a:r>
            <a:r>
              <a:rPr lang="en-US" sz="2800"/>
              <a:t> – afterbirth stays in cow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u="sng"/>
              <a:t>Damaged Oviduct</a:t>
            </a:r>
            <a:r>
              <a:rPr lang="en-US" sz="2800"/>
              <a:t> (due to excess palpation)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u="sng"/>
              <a:t>Freemartins</a:t>
            </a:r>
            <a:r>
              <a:rPr lang="en-US" sz="2800"/>
              <a:t> – heifer exposed to male hormones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u="sng"/>
              <a:t>Cystic ovaries</a:t>
            </a:r>
            <a:r>
              <a:rPr lang="en-US" sz="2800"/>
              <a:t> – growth/swelling of ovaries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u="sng"/>
              <a:t>Infection</a:t>
            </a:r>
            <a:r>
              <a:rPr lang="en-US" sz="2800"/>
              <a:t> – varies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u="sng"/>
              <a:t>Anovulation</a:t>
            </a:r>
            <a:r>
              <a:rPr lang="en-US" sz="2800"/>
              <a:t> – lack of ovulation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u="sng"/>
              <a:t>Metritis</a:t>
            </a:r>
            <a:r>
              <a:rPr lang="en-US" sz="2800"/>
              <a:t> – inflammation of lining of the uterus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/>
              <a:t>~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/>
          </a:p>
          <a:p>
            <a:pPr eaLnBrk="1" hangingPunct="1">
              <a:lnSpc>
                <a:spcPct val="90000"/>
              </a:lnSpc>
              <a:defRPr/>
            </a:pPr>
            <a:endParaRPr lang="en-US" sz="2800"/>
          </a:p>
          <a:p>
            <a:pPr eaLnBrk="1" hangingPunct="1">
              <a:lnSpc>
                <a:spcPct val="90000"/>
              </a:lnSpc>
              <a:defRPr/>
            </a:pPr>
            <a:endParaRPr 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5" descr="repro_trac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1524000"/>
            <a:ext cx="52578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Female Repro Structures</a:t>
            </a: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600200"/>
            <a:ext cx="8540750" cy="4876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Vulva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Vagina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Cervix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Uterus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Oviducts &amp; </a:t>
            </a:r>
            <a:br>
              <a:rPr lang="en-US"/>
            </a:br>
            <a:r>
              <a:rPr lang="en-US"/>
              <a:t>Infundibulum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Ovaries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Corpus Luteum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Follicles &amp; Eggs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/>
              <a:t>~ </a:t>
            </a:r>
            <a:r>
              <a:rPr lang="en-US" i="1"/>
              <a:t>Look at this picture &amp; predict structure function</a:t>
            </a:r>
            <a:endParaRPr lang="en-US"/>
          </a:p>
          <a:p>
            <a:pPr eaLnBrk="1" hangingPunct="1">
              <a:lnSpc>
                <a:spcPct val="90000"/>
              </a:lnSpc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Map of the Bovine Repro Tract</a:t>
            </a:r>
            <a:endParaRPr lang="en-US" dirty="0"/>
          </a:p>
        </p:txBody>
      </p:sp>
      <p:sp>
        <p:nvSpPr>
          <p:cNvPr id="5222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46083" name="Picture 5" descr="g02015art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76400"/>
            <a:ext cx="9144000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Vulva </a:t>
            </a:r>
          </a:p>
        </p:txBody>
      </p:sp>
      <p:sp>
        <p:nvSpPr>
          <p:cNvPr id="3481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en-US"/>
              <a:t>“Entranceway” of the female reproductive tract</a:t>
            </a:r>
          </a:p>
          <a:p>
            <a:pPr marL="609600" indent="-609600" eaLnBrk="1" hangingPunct="1">
              <a:defRPr/>
            </a:pPr>
            <a:r>
              <a:rPr lang="en-US"/>
              <a:t>Only part visible from the outside</a:t>
            </a:r>
          </a:p>
          <a:p>
            <a:pPr marL="609600" indent="-609600" eaLnBrk="1" hangingPunct="1">
              <a:defRPr/>
            </a:pPr>
            <a:r>
              <a:rPr lang="en-US"/>
              <a:t>Swells and becomes reddish-pink during estrus</a:t>
            </a:r>
          </a:p>
          <a:p>
            <a:pPr marL="990600" lvl="1" indent="-533400" eaLnBrk="1" hangingPunct="1">
              <a:defRPr/>
            </a:pPr>
            <a:r>
              <a:rPr lang="en-US"/>
              <a:t>Response due to estrogen </a:t>
            </a:r>
          </a:p>
          <a:p>
            <a:pPr marL="990600" lvl="1" indent="-533400" eaLnBrk="1" hangingPunct="1">
              <a:buFont typeface="Wingdings" pitchFamily="2" charset="2"/>
              <a:buNone/>
              <a:defRPr/>
            </a:pPr>
            <a:r>
              <a:rPr lang="en-US"/>
              <a:t>~</a:t>
            </a:r>
          </a:p>
          <a:p>
            <a:pPr marL="990600" lvl="1" indent="-533400" eaLnBrk="1" hangingPunct="1">
              <a:defRPr/>
            </a:pPr>
            <a:endParaRPr lang="en-US"/>
          </a:p>
        </p:txBody>
      </p:sp>
      <p:pic>
        <p:nvPicPr>
          <p:cNvPr id="47107" name="Picture 4"/>
          <p:cNvPicPr>
            <a:picLocks noChangeAspect="1" noChangeArrowheads="1"/>
          </p:cNvPicPr>
          <p:nvPr/>
        </p:nvPicPr>
        <p:blipFill>
          <a:blip r:embed="rId3" cstate="print"/>
          <a:srcRect l="18334" r="48334" b="55554"/>
          <a:stretch>
            <a:fillRect/>
          </a:stretch>
        </p:blipFill>
        <p:spPr bwMode="auto">
          <a:xfrm>
            <a:off x="5715000" y="3810000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8" name="Picture 6" descr="g02015art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4953000"/>
            <a:ext cx="34290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Vagina</a:t>
            </a:r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1597025"/>
            <a:ext cx="8540750" cy="449897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800" dirty="0"/>
              <a:t>Vagina – flattened tube; passage between the cervix and the vulva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800" dirty="0"/>
              <a:t>Site of semen deposition during natural insemination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800" dirty="0"/>
              <a:t>Used as passageway for instruments during AI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800" dirty="0"/>
              <a:t>Produces mucus (lubricant)</a:t>
            </a:r>
            <a:br>
              <a:rPr lang="en-US" sz="2800" dirty="0"/>
            </a:br>
            <a:r>
              <a:rPr lang="en-US" sz="2800" i="1" dirty="0"/>
              <a:t>- flushes out irritants and </a:t>
            </a:r>
            <a:br>
              <a:rPr lang="en-US" sz="2800" i="1" dirty="0"/>
            </a:br>
            <a:r>
              <a:rPr lang="en-US" sz="2800" i="1" dirty="0"/>
              <a:t>infectious agents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800" dirty="0"/>
              <a:t>Common site of infection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/>
              <a:t>~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en-US" sz="2800" dirty="0"/>
          </a:p>
        </p:txBody>
      </p:sp>
      <p:pic>
        <p:nvPicPr>
          <p:cNvPr id="48132" name="Picture 5" descr="g02015art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5351463"/>
            <a:ext cx="3048000" cy="150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 l="18334" r="48334" b="55554"/>
          <a:stretch>
            <a:fillRect/>
          </a:stretch>
        </p:blipFill>
        <p:spPr bwMode="auto">
          <a:xfrm>
            <a:off x="5715000" y="3733800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Cervix</a:t>
            </a: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1520825"/>
            <a:ext cx="8540750" cy="419417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800" dirty="0"/>
              <a:t>Cervix – the muscular “valve” or “control gate” between the uterus and the vagina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800" dirty="0"/>
              <a:t>Made of muscular folds that slow down invading materials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z="2400" dirty="0"/>
              <a:t>These folds have ‘dead ends’ that trap foreign substances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800" dirty="0"/>
              <a:t>Completely closed except during </a:t>
            </a:r>
            <a:br>
              <a:rPr lang="en-US" sz="2800" dirty="0"/>
            </a:br>
            <a:r>
              <a:rPr lang="en-US" sz="2800" dirty="0"/>
              <a:t>estrus and parturition (calving) 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z="2400" dirty="0"/>
              <a:t>During pregnancy, a hard </a:t>
            </a:r>
            <a:br>
              <a:rPr lang="en-US" sz="2400" dirty="0"/>
            </a:br>
            <a:r>
              <a:rPr lang="en-US" sz="2400" dirty="0"/>
              <a:t>mucus plug “glues” it shut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/>
              <a:t>~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endParaRPr lang="en-US" sz="2400" dirty="0"/>
          </a:p>
        </p:txBody>
      </p:sp>
      <p:pic>
        <p:nvPicPr>
          <p:cNvPr id="49155" name="Picture 4"/>
          <p:cNvPicPr>
            <a:picLocks noChangeAspect="1" noChangeArrowheads="1"/>
          </p:cNvPicPr>
          <p:nvPr/>
        </p:nvPicPr>
        <p:blipFill>
          <a:blip r:embed="rId3" cstate="print"/>
          <a:srcRect l="40935" t="60001" r="28334"/>
          <a:stretch>
            <a:fillRect/>
          </a:stretch>
        </p:blipFill>
        <p:spPr bwMode="auto">
          <a:xfrm>
            <a:off x="5943600" y="3733800"/>
            <a:ext cx="3200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6" name="Picture 5" descr="g02015art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5162550"/>
            <a:ext cx="34290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Uterus &amp; Uterine Horns</a:t>
            </a: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524000"/>
            <a:ext cx="8229600" cy="4625609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2800"/>
              <a:t>Uterus – where the fetus grows, a.k.a. womb</a:t>
            </a:r>
          </a:p>
          <a:p>
            <a:pPr marL="990600" lvl="1" indent="-533400" eaLnBrk="1" hangingPunct="1">
              <a:defRPr/>
            </a:pPr>
            <a:r>
              <a:rPr lang="en-US" sz="2400"/>
              <a:t>Muscular, capable of “enormous expansion”</a:t>
            </a:r>
          </a:p>
          <a:p>
            <a:pPr marL="990600" lvl="1" indent="-533400" eaLnBrk="1" hangingPunct="1">
              <a:defRPr/>
            </a:pPr>
            <a:r>
              <a:rPr lang="en-US" sz="2400"/>
              <a:t>Has to support up to 80 kg / 177 lbs of weight</a:t>
            </a:r>
          </a:p>
          <a:p>
            <a:pPr marL="609600" indent="-609600" eaLnBrk="1" hangingPunct="1">
              <a:defRPr/>
            </a:pPr>
            <a:r>
              <a:rPr lang="en-US" sz="2800"/>
              <a:t>Uterine Horns</a:t>
            </a:r>
          </a:p>
          <a:p>
            <a:pPr marL="990600" lvl="1" indent="-533400" eaLnBrk="1" hangingPunct="1">
              <a:defRPr/>
            </a:pPr>
            <a:r>
              <a:rPr lang="en-US" sz="2400"/>
              <a:t>The extensions on either </a:t>
            </a:r>
            <a:br>
              <a:rPr lang="en-US" sz="2400"/>
            </a:br>
            <a:r>
              <a:rPr lang="en-US" sz="2400"/>
              <a:t>side of the uterus that lead </a:t>
            </a:r>
            <a:br>
              <a:rPr lang="en-US" sz="2400"/>
            </a:br>
            <a:r>
              <a:rPr lang="en-US" sz="2400"/>
              <a:t>to the oviducts</a:t>
            </a:r>
          </a:p>
          <a:p>
            <a:pPr marL="990600" lvl="1" indent="-533400" eaLnBrk="1" hangingPunct="1">
              <a:defRPr/>
            </a:pPr>
            <a:r>
              <a:rPr lang="en-US" sz="2400"/>
              <a:t>Curl like ram horns</a:t>
            </a:r>
          </a:p>
          <a:p>
            <a:pPr marL="990600" lvl="1" indent="-533400" eaLnBrk="1" hangingPunct="1">
              <a:buFont typeface="Wingdings" pitchFamily="2" charset="2"/>
              <a:buNone/>
              <a:defRPr/>
            </a:pPr>
            <a:r>
              <a:rPr lang="en-US" sz="2400"/>
              <a:t>~</a:t>
            </a:r>
          </a:p>
          <a:p>
            <a:pPr marL="990600" lvl="1" indent="-533400" eaLnBrk="1" hangingPunct="1">
              <a:defRPr/>
            </a:pPr>
            <a:endParaRPr lang="en-US" sz="2400"/>
          </a:p>
          <a:p>
            <a:pPr marL="990600" lvl="1" indent="-533400" eaLnBrk="1" hangingPunct="1">
              <a:defRPr/>
            </a:pPr>
            <a:endParaRPr lang="en-US" sz="1600"/>
          </a:p>
        </p:txBody>
      </p:sp>
      <p:pic>
        <p:nvPicPr>
          <p:cNvPr id="50179" name="Picture 4"/>
          <p:cNvPicPr>
            <a:picLocks noChangeAspect="1" noChangeArrowheads="1"/>
          </p:cNvPicPr>
          <p:nvPr/>
        </p:nvPicPr>
        <p:blipFill>
          <a:blip r:embed="rId3" cstate="print"/>
          <a:srcRect l="22641" t="60001" r="40041"/>
          <a:stretch>
            <a:fillRect/>
          </a:stretch>
        </p:blipFill>
        <p:spPr bwMode="auto">
          <a:xfrm>
            <a:off x="5257800" y="3733800"/>
            <a:ext cx="3886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0" name="Picture 5" descr="g02015art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5162550"/>
            <a:ext cx="34290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101</TotalTime>
  <Words>731</Words>
  <Application>Microsoft Office PowerPoint</Application>
  <PresentationFormat>On-screen Show (4:3)</PresentationFormat>
  <Paragraphs>119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Bovine Reproductive Anatomy</vt:lpstr>
      <vt:lpstr>BASIC ANATOMY OF THE COWS REPRODUCTIVE SYSTEM</vt:lpstr>
      <vt:lpstr>Female Repro Structures</vt:lpstr>
      <vt:lpstr>PowerPoint Presentation</vt:lpstr>
      <vt:lpstr>Map of the Bovine Repro Tract</vt:lpstr>
      <vt:lpstr>Vulva </vt:lpstr>
      <vt:lpstr>Vagina</vt:lpstr>
      <vt:lpstr>Cervix</vt:lpstr>
      <vt:lpstr>Uterus &amp; Uterine Horns</vt:lpstr>
      <vt:lpstr>Oviducts (Fallopian Tubes)</vt:lpstr>
      <vt:lpstr>Infundibulum</vt:lpstr>
      <vt:lpstr>Ovaries</vt:lpstr>
      <vt:lpstr>Ovaries (cont.)</vt:lpstr>
      <vt:lpstr>Follicles </vt:lpstr>
      <vt:lpstr>Corpus luteum</vt:lpstr>
      <vt:lpstr>Egg (ovum)</vt:lpstr>
      <vt:lpstr>PowerPoint Presentation</vt:lpstr>
      <vt:lpstr>PowerPoint Presentation</vt:lpstr>
      <vt:lpstr>How they change during estrus</vt:lpstr>
      <vt:lpstr>Anatomical Disorders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Bovine Reproductive Anatomy</dc:title>
  <dc:creator>Mr. Craig Kohn</dc:creator>
  <cp:lastModifiedBy>Kohn Craig</cp:lastModifiedBy>
  <cp:revision>14</cp:revision>
  <dcterms:created xsi:type="dcterms:W3CDTF">2010-04-12T01:29:12Z</dcterms:created>
  <dcterms:modified xsi:type="dcterms:W3CDTF">2014-03-25T13:07:30Z</dcterms:modified>
</cp:coreProperties>
</file>