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86" r:id="rId9"/>
    <p:sldId id="258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85" r:id="rId22"/>
    <p:sldId id="281" r:id="rId23"/>
    <p:sldId id="276" r:id="rId24"/>
    <p:sldId id="277" r:id="rId25"/>
    <p:sldId id="278" r:id="rId26"/>
    <p:sldId id="279" r:id="rId27"/>
    <p:sldId id="284" r:id="rId28"/>
    <p:sldId id="280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5D4ED-DA8E-4B62-BD2B-2E1FA8AACA2A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EE794-AB6E-4D92-8048-97F227577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CC4ED0-15FE-44F8-BE08-D86C9D5C090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F70075-C540-43C7-B90A-A78BEACFD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Kohn, Waterford, WI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Bovine Reproductive Endocrinology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708" t="27398" r="16667" b="10741"/>
          <a:stretch>
            <a:fillRect/>
          </a:stretch>
        </p:blipFill>
        <p:spPr>
          <a:xfrm>
            <a:off x="609600" y="914400"/>
            <a:ext cx="8001000" cy="5848350"/>
          </a:xfrm>
        </p:spPr>
      </p:pic>
      <p:sp>
        <p:nvSpPr>
          <p:cNvPr id="5530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-152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Hormones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/>
              <a:t>Tissue only responds to a hormone if it has a receptor for that particular hormone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/>
              <a:t>works sort of like a lock and key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/>
              <a:t>a hormone is the key, but a key can only work if it has a lock to work on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/>
              <a:t>tissue can have (and usually does have) multiple receptors for multiple organs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/>
              <a:t>Summary</a:t>
            </a:r>
            <a:r>
              <a:rPr lang="en-US" sz="2800" dirty="0" smtClean="0"/>
              <a:t>: an </a:t>
            </a:r>
            <a:r>
              <a:rPr lang="en-US" sz="2800" dirty="0"/>
              <a:t>endocrine gland releases </a:t>
            </a:r>
            <a:r>
              <a:rPr lang="en-US" sz="2800" dirty="0" smtClean="0"/>
              <a:t>a hormone </a:t>
            </a:r>
            <a:r>
              <a:rPr lang="en-US" sz="2800" dirty="0"/>
              <a:t>into the blood, which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travels </a:t>
            </a:r>
            <a:r>
              <a:rPr lang="en-US" sz="2800" dirty="0"/>
              <a:t>throughout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body </a:t>
            </a:r>
            <a:r>
              <a:rPr lang="en-US" sz="2800" dirty="0"/>
              <a:t>and affects tissue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/>
              <a:t>a receptor for that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particular hormone </a:t>
            </a:r>
            <a:r>
              <a:rPr lang="en-US" sz="2800" dirty="0"/>
              <a:t>with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specific targeted effect.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Hormones</a:t>
            </a:r>
          </a:p>
        </p:txBody>
      </p:sp>
      <p:pic>
        <p:nvPicPr>
          <p:cNvPr id="3074" name="Picture 2" descr="http://www.exchange3d.com/images/uploads/aff2847/equipment/paddylock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824">
            <a:off x="5045948" y="3914721"/>
            <a:ext cx="3674491" cy="30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60400" indent="-660400" eaLnBrk="1" hangingPunct="1">
              <a:defRPr/>
            </a:pPr>
            <a:r>
              <a:rPr lang="en-US" b="1" u="sng" dirty="0" err="1" smtClean="0"/>
              <a:t>GnRH</a:t>
            </a:r>
            <a:r>
              <a:rPr lang="en-US" b="1" u="sng" dirty="0" smtClean="0"/>
              <a:t> </a:t>
            </a:r>
            <a:r>
              <a:rPr lang="en-US" b="1" u="sng" dirty="0"/>
              <a:t>– </a:t>
            </a:r>
            <a:r>
              <a:rPr lang="en-US" b="1" u="sng" dirty="0" err="1"/>
              <a:t>gonadotropin</a:t>
            </a:r>
            <a:r>
              <a:rPr lang="en-US" b="1" u="sng" dirty="0"/>
              <a:t> releasing hormone</a:t>
            </a:r>
          </a:p>
          <a:p>
            <a:pPr marL="1035050" lvl="1" indent="-577850" eaLnBrk="1" hangingPunct="1">
              <a:defRPr/>
            </a:pPr>
            <a:r>
              <a:rPr lang="en-US" dirty="0"/>
              <a:t>Regulates the secretion of FSH</a:t>
            </a:r>
          </a:p>
          <a:p>
            <a:pPr marL="1035050" lvl="1" indent="-577850">
              <a:defRPr/>
            </a:pPr>
            <a:r>
              <a:rPr lang="en-US" dirty="0"/>
              <a:t>Injections of </a:t>
            </a:r>
            <a:r>
              <a:rPr lang="en-US" dirty="0" err="1"/>
              <a:t>GnRH</a:t>
            </a:r>
            <a:r>
              <a:rPr lang="en-US" dirty="0"/>
              <a:t> cause developing </a:t>
            </a:r>
            <a:r>
              <a:rPr lang="en-US" dirty="0" smtClean="0"/>
              <a:t>eggs in follicles </a:t>
            </a:r>
            <a:r>
              <a:rPr lang="en-US" dirty="0"/>
              <a:t>to be ovulated (released) and stimulates the growth of </a:t>
            </a:r>
            <a:r>
              <a:rPr lang="en-US" dirty="0" smtClean="0"/>
              <a:t>immature </a:t>
            </a:r>
            <a:r>
              <a:rPr lang="en-US" dirty="0"/>
              <a:t>eggs </a:t>
            </a:r>
            <a:r>
              <a:rPr lang="en-US" dirty="0" smtClean="0"/>
              <a:t>in new follicles </a:t>
            </a:r>
            <a:r>
              <a:rPr lang="en-US" dirty="0"/>
              <a:t>~</a:t>
            </a:r>
          </a:p>
          <a:p>
            <a:pPr marL="1035050" lvl="1" indent="-577850" eaLnBrk="1" hangingPunct="1">
              <a:defRPr/>
            </a:pPr>
            <a:endParaRPr lang="en-US" dirty="0"/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Hormone Type and Function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/>
              <a:t>FSH – Follicle Stimulating Hormone</a:t>
            </a:r>
          </a:p>
          <a:p>
            <a:pPr lvl="1" eaLnBrk="1" hangingPunct="1">
              <a:defRPr/>
            </a:pPr>
            <a:r>
              <a:rPr lang="en-US" dirty="0"/>
              <a:t>Stimulates growth of </a:t>
            </a:r>
            <a:r>
              <a:rPr lang="en-US" dirty="0" smtClean="0"/>
              <a:t>eggs in follicles </a:t>
            </a:r>
            <a:r>
              <a:rPr lang="en-US" dirty="0"/>
              <a:t>on the ovary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u="sng" dirty="0"/>
              <a:t>LH – </a:t>
            </a:r>
            <a:r>
              <a:rPr lang="en-US" b="1" u="sng" dirty="0" err="1"/>
              <a:t>leutenizing</a:t>
            </a:r>
            <a:r>
              <a:rPr lang="en-US" b="1" u="sng" dirty="0"/>
              <a:t> hormone</a:t>
            </a:r>
          </a:p>
          <a:p>
            <a:pPr lvl="1" eaLnBrk="1" hangingPunct="1">
              <a:defRPr/>
            </a:pPr>
            <a:r>
              <a:rPr lang="en-US" dirty="0"/>
              <a:t>Promotes ovulation (release of </a:t>
            </a:r>
            <a:r>
              <a:rPr lang="en-US" dirty="0" smtClean="0"/>
              <a:t>eggs from the follicle</a:t>
            </a:r>
            <a:r>
              <a:rPr lang="en-US" dirty="0"/>
              <a:t>)</a:t>
            </a:r>
            <a:r>
              <a:rPr lang="en-US" sz="3200" dirty="0"/>
              <a:t> </a:t>
            </a:r>
            <a:r>
              <a:rPr lang="en-US" dirty="0"/>
              <a:t>~</a:t>
            </a:r>
          </a:p>
          <a:p>
            <a:pPr lvl="1"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Hormone Type and Function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43000"/>
            <a:ext cx="8540750" cy="5257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b="1" u="sng" dirty="0"/>
              <a:t>Estrogen – jack of all trades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dirty="0"/>
              <a:t>Causes behavioral changes in the cow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dirty="0"/>
              <a:t>Causes LH surge just prior to release of follicle 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dirty="0"/>
              <a:t>Coordinates acceptance of bull and release of follicle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dirty="0"/>
              <a:t>Necessary to ensure that sperm and egg meet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dirty="0"/>
              <a:t>Stimulates muscular contractions that move egg into oviduct and contractions in vagina, cervix, and uterus to move sperm towards oviduct</a:t>
            </a:r>
            <a:r>
              <a:rPr lang="en-US" sz="3200" dirty="0"/>
              <a:t> </a:t>
            </a:r>
            <a:r>
              <a:rPr lang="en-US" dirty="0"/>
              <a:t>~</a:t>
            </a:r>
          </a:p>
        </p:txBody>
      </p:sp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Hormone Type and Function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43000"/>
            <a:ext cx="8540750" cy="5334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u="sng" dirty="0"/>
              <a:t>Progesterone </a:t>
            </a:r>
          </a:p>
          <a:p>
            <a:pPr marL="990600" lvl="1" indent="-533400" eaLnBrk="1" hangingPunct="1">
              <a:defRPr/>
            </a:pPr>
            <a:r>
              <a:rPr lang="en-US" dirty="0"/>
              <a:t>Prepares uterus for pregnancy</a:t>
            </a:r>
          </a:p>
          <a:p>
            <a:pPr marL="990600" lvl="1" indent="-533400" eaLnBrk="1" hangingPunct="1">
              <a:defRPr/>
            </a:pPr>
            <a:r>
              <a:rPr lang="en-US" dirty="0"/>
              <a:t>Prevents development of new follicles</a:t>
            </a:r>
          </a:p>
          <a:p>
            <a:pPr marL="990600" lvl="1" indent="-533400" eaLnBrk="1" hangingPunct="1">
              <a:defRPr/>
            </a:pPr>
            <a:r>
              <a:rPr lang="en-US" dirty="0"/>
              <a:t>Prevents recurrence of estrous cycle during pregnancy</a:t>
            </a:r>
            <a:r>
              <a:rPr lang="en-US" sz="3200" dirty="0"/>
              <a:t> </a:t>
            </a:r>
            <a:r>
              <a:rPr lang="en-US" dirty="0"/>
              <a:t>~</a:t>
            </a:r>
          </a:p>
          <a:p>
            <a:pPr marL="609600" indent="-609600" eaLnBrk="1" hangingPunct="1">
              <a:defRPr/>
            </a:pPr>
            <a:endParaRPr lang="en-US" dirty="0"/>
          </a:p>
        </p:txBody>
      </p:sp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Hormone Type and Function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3250" y="1143000"/>
            <a:ext cx="8540750" cy="5032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/>
              <a:t>Prostaglandins </a:t>
            </a:r>
            <a:r>
              <a:rPr lang="en-US" dirty="0"/>
              <a:t>(</a:t>
            </a:r>
            <a:r>
              <a:rPr lang="en-US" dirty="0">
                <a:latin typeface="Times New Roman" pitchFamily="18" charset="0"/>
              </a:rPr>
              <a:t>PGF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l-GR" baseline="-25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 non-pregnant cows, uterus secretes prostaglandins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Cause the corpus luteum to regress and stop producing progesterone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Follicles are no longer inhibited and can grow and develop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 animals with a mature corpus luteum, a heat typically occurs 2-7 days after an injection of prostaglandins</a:t>
            </a:r>
            <a:r>
              <a:rPr lang="en-US" sz="3200" dirty="0"/>
              <a:t> </a:t>
            </a:r>
            <a:r>
              <a:rPr lang="en-US" dirty="0"/>
              <a:t>~</a:t>
            </a:r>
          </a:p>
        </p:txBody>
      </p:sp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Hormone Type and Function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/>
          <p:cNvPicPr>
            <a:picLocks noChangeAspect="1" noChangeArrowheads="1"/>
          </p:cNvPicPr>
          <p:nvPr/>
        </p:nvPicPr>
        <p:blipFill>
          <a:blip r:embed="rId3" cstate="print"/>
          <a:srcRect l="14305" t="36852" r="17500" b="11667"/>
          <a:stretch>
            <a:fillRect/>
          </a:stretch>
        </p:blipFill>
        <p:spPr bwMode="auto">
          <a:xfrm>
            <a:off x="990600" y="2673350"/>
            <a:ext cx="7391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4" cstate="print"/>
          <a:srcRect l="14211" t="25278" r="17612" b="42873"/>
          <a:stretch>
            <a:fillRect/>
          </a:stretch>
        </p:blipFill>
        <p:spPr bwMode="auto">
          <a:xfrm>
            <a:off x="990600" y="228600"/>
            <a:ext cx="739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Day 20 and 21 (of previous cycle) – Corpus luteum decays; final maturation of a follicle for the next cycle begins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Day 1 and part of Day 2 (30 hours total): estrus (heat period), the point of sexual receptivity.  </a:t>
            </a:r>
          </a:p>
          <a:p>
            <a:pPr lvl="1" eaLnBrk="1" hangingPunct="1">
              <a:defRPr/>
            </a:pPr>
            <a:r>
              <a:rPr lang="en-US" sz="2400" dirty="0"/>
              <a:t>The only time that a cow will allow herself to be mounted.  </a:t>
            </a:r>
          </a:p>
          <a:p>
            <a:pPr lvl="1" eaLnBrk="1" hangingPunct="1">
              <a:defRPr/>
            </a:pPr>
            <a:r>
              <a:rPr lang="en-US" sz="2400" dirty="0"/>
              <a:t>Egg and follicle reach final maturation.</a:t>
            </a:r>
            <a:r>
              <a:rPr lang="en-US" dirty="0"/>
              <a:t> </a:t>
            </a:r>
            <a:r>
              <a:rPr lang="en-US" sz="2400" dirty="0"/>
              <a:t>~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Estrus Hormone Cycles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43000"/>
            <a:ext cx="854075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Day 2-5 [Starting 10-14 hours after last sign of estrus]: follicle is expelled from the ovary into the oviduct (a.k.a. ovulation).  </a:t>
            </a:r>
          </a:p>
          <a:p>
            <a:pPr lvl="1" eaLnBrk="1" hangingPunct="1">
              <a:defRPr/>
            </a:pPr>
            <a:r>
              <a:rPr lang="en-US" sz="2400" dirty="0"/>
              <a:t>Wall of ruptured follicle that remains on the surface of the ovary will become the corpus luteum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eaLnBrk="1" hangingPunct="1">
              <a:defRPr/>
            </a:pPr>
            <a:r>
              <a:rPr lang="en-US" sz="2800" dirty="0"/>
              <a:t>Days 6-16: corpus luteum is large and fully functional. </a:t>
            </a:r>
          </a:p>
          <a:p>
            <a:pPr lvl="1" eaLnBrk="1" hangingPunct="1">
              <a:defRPr/>
            </a:pPr>
            <a:r>
              <a:rPr lang="en-US" sz="2400" dirty="0"/>
              <a:t>Some growth of follicles which will not fully mature until current corpus luteum regresses, at which time a dominant follicle will emerge and eventually ovulate in the next cycle. ~</a:t>
            </a:r>
          </a:p>
        </p:txBody>
      </p:sp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Estrus Hormone Cycles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animal’s body must have consistency – a body’s physiological variables must be kept within a narrow range</a:t>
            </a:r>
          </a:p>
          <a:p>
            <a:pPr lvl="1"/>
            <a:r>
              <a:rPr lang="en-US" dirty="0" smtClean="0"/>
              <a:t>For example, you must always keep blood sugar, dissolved oxygen, the pH, and the salinity of the body’s tissues at a consistent level</a:t>
            </a:r>
          </a:p>
          <a:p>
            <a:pPr lvl="1"/>
            <a:r>
              <a:rPr lang="en-US" dirty="0" smtClean="0"/>
              <a:t>When these variables cannot be controlled, a disease will occur</a:t>
            </a:r>
          </a:p>
          <a:p>
            <a:pPr lvl="1"/>
            <a:r>
              <a:rPr lang="en-US" dirty="0" smtClean="0"/>
              <a:t>E.g. Diabetes is a disease in which the body cannot control the levels of sugar (glucose) in the blood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 101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43000"/>
            <a:ext cx="85407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Days 16-20: Corpus luteum will start to regress.  The uterus will begin to try to detect the presence of an embryo.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if no </a:t>
            </a:r>
            <a:r>
              <a:rPr lang="en-US" sz="2400" dirty="0" smtClean="0"/>
              <a:t>embryo is detected, </a:t>
            </a:r>
            <a:r>
              <a:rPr lang="en-US" sz="2400" dirty="0"/>
              <a:t>the uterus will send a signal to the corpus luteum telling it to regress so that a new cycle can begin.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If egg has been fertilized, the cow is pregnant and the corpus luteum will continue to produce hormones </a:t>
            </a:r>
            <a:r>
              <a:rPr lang="en-US" sz="2400" dirty="0" smtClean="0"/>
              <a:t>(progesterone) that </a:t>
            </a:r>
            <a:r>
              <a:rPr lang="en-US" sz="2400" dirty="0"/>
              <a:t>inhibit follicular development.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Day 20 – 21 – Corpus Luteum decays if there is no fertilized egg;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final maturation of a follicle for the next cycle begins.</a:t>
            </a:r>
            <a:r>
              <a:rPr lang="en-US" dirty="0"/>
              <a:t> </a:t>
            </a:r>
            <a:r>
              <a:rPr lang="en-US" sz="2400" dirty="0"/>
              <a:t>~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Estrus Hormone Cycles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 Therapies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4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Knowledge of the physiology and endocrinology of the reproductive tract has resulted in the creation of numerous pharmaceuticals that aid in regulating, adjusting, or terminating the estrus cycle</a:t>
            </a:r>
          </a:p>
          <a:p>
            <a:pPr lvl="1"/>
            <a:r>
              <a:rPr lang="en-US" dirty="0" smtClean="0"/>
              <a:t>This can be of great advantage to the producer.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treatments must be thoroughly researched and extensively tested to determine whether or not they are safe for administration to animals and must show that they cause no harmful effects </a:t>
            </a:r>
            <a:br>
              <a:rPr lang="en-US" dirty="0" smtClean="0"/>
            </a:br>
            <a:r>
              <a:rPr lang="en-US" dirty="0" smtClean="0"/>
              <a:t>in humans who consume products </a:t>
            </a:r>
            <a:br>
              <a:rPr lang="en-US" dirty="0" smtClean="0"/>
            </a:br>
            <a:r>
              <a:rPr lang="en-US" dirty="0" smtClean="0"/>
              <a:t>from those animals</a:t>
            </a:r>
          </a:p>
          <a:p>
            <a:pPr lvl="1"/>
            <a:r>
              <a:rPr lang="en-US" dirty="0" smtClean="0"/>
              <a:t>All of these products available for </a:t>
            </a:r>
            <a:br>
              <a:rPr lang="en-US" dirty="0" smtClean="0"/>
            </a:br>
            <a:r>
              <a:rPr lang="en-US" dirty="0" smtClean="0"/>
              <a:t>sale must be FDA approved.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Hormone Therapies</a:t>
            </a:r>
            <a:endParaRPr lang="en-US" dirty="0"/>
          </a:p>
        </p:txBody>
      </p:sp>
      <p:pic>
        <p:nvPicPr>
          <p:cNvPr id="4098" name="Picture 2" descr="https://salsa3.salsalabs.com/o/1881/images/FDA-U-S-Food-and-Drug-Admini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0" b="17370"/>
          <a:stretch/>
        </p:blipFill>
        <p:spPr bwMode="auto">
          <a:xfrm>
            <a:off x="5791200" y="4572000"/>
            <a:ext cx="3076575" cy="19257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 producer misses a cow in heat, or if the </a:t>
            </a:r>
            <a:br>
              <a:rPr lang="en-US" dirty="0" smtClean="0"/>
            </a:br>
            <a:r>
              <a:rPr lang="en-US" dirty="0" smtClean="0"/>
              <a:t>heats are not easily detectable, profits can </a:t>
            </a:r>
            <a:br>
              <a:rPr lang="en-US" dirty="0" smtClean="0"/>
            </a:br>
            <a:r>
              <a:rPr lang="en-US" dirty="0" smtClean="0"/>
              <a:t>quickly be lost if the cow is not bred in a </a:t>
            </a:r>
            <a:br>
              <a:rPr lang="en-US" dirty="0" smtClean="0"/>
            </a:br>
            <a:r>
              <a:rPr lang="en-US" dirty="0" smtClean="0"/>
              <a:t>timely fashion.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Research at UW-Madison led to the creation of </a:t>
            </a:r>
            <a:r>
              <a:rPr lang="en-US" dirty="0" err="1" smtClean="0"/>
              <a:t>Ovsynch</a:t>
            </a:r>
            <a:r>
              <a:rPr lang="en-US" dirty="0" smtClean="0"/>
              <a:t>, a hormone therapy treatment to synchronize ovulation and allow for predictable, timed inseminations. </a:t>
            </a:r>
          </a:p>
          <a:p>
            <a:pPr lvl="1"/>
            <a:r>
              <a:rPr lang="en-US" dirty="0" smtClean="0"/>
              <a:t>In short, we can use this treatment </a:t>
            </a:r>
            <a:br>
              <a:rPr lang="en-US" dirty="0" smtClean="0"/>
            </a:br>
            <a:r>
              <a:rPr lang="en-US" dirty="0" smtClean="0"/>
              <a:t>to make a cow go into heat at a </a:t>
            </a:r>
            <a:br>
              <a:rPr lang="en-US" dirty="0" smtClean="0"/>
            </a:br>
            <a:r>
              <a:rPr lang="en-US" dirty="0" smtClean="0"/>
              <a:t>specific time that is known in </a:t>
            </a:r>
            <a:br>
              <a:rPr lang="en-US" dirty="0" smtClean="0"/>
            </a:br>
            <a:r>
              <a:rPr lang="en-US" dirty="0" smtClean="0"/>
              <a:t>advance</a:t>
            </a:r>
          </a:p>
          <a:p>
            <a:pPr lvl="1"/>
            <a:r>
              <a:rPr lang="en-US" dirty="0" smtClean="0"/>
              <a:t>This can greatly increase the </a:t>
            </a:r>
            <a:br>
              <a:rPr lang="en-US" dirty="0" smtClean="0"/>
            </a:br>
            <a:r>
              <a:rPr lang="en-US" dirty="0" smtClean="0"/>
              <a:t>chances of impregnating the cow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Regulation of Ovulation </a:t>
            </a:r>
            <a:endParaRPr lang="en-US" dirty="0"/>
          </a:p>
        </p:txBody>
      </p:sp>
      <p:pic>
        <p:nvPicPr>
          <p:cNvPr id="5122" name="Picture 2" descr="https://mywebspace.wisc.edu/rli2/web/UW_huge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143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nimal.ufl.edu/thatcher/Images/TAI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1719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64747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animal.ufl.edu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Ovsynch</a:t>
            </a:r>
            <a:r>
              <a:rPr lang="en-US" dirty="0" smtClean="0"/>
              <a:t> uses two hormones </a:t>
            </a:r>
          </a:p>
          <a:p>
            <a:pPr lvl="1"/>
            <a:r>
              <a:rPr lang="en-US" dirty="0" smtClean="0"/>
              <a:t>PGF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 </a:t>
            </a:r>
            <a:r>
              <a:rPr lang="en-US" dirty="0" smtClean="0"/>
              <a:t> and </a:t>
            </a:r>
            <a:r>
              <a:rPr lang="en-US" dirty="0" err="1" smtClean="0"/>
              <a:t>GnRH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Ovsynch</a:t>
            </a:r>
            <a:r>
              <a:rPr lang="en-US" dirty="0" smtClean="0"/>
              <a:t> occurs in three stages</a:t>
            </a:r>
          </a:p>
          <a:p>
            <a:pPr lvl="1"/>
            <a:r>
              <a:rPr lang="en-US" dirty="0" smtClean="0"/>
              <a:t>Day 0 - Stage 1: </a:t>
            </a:r>
            <a:r>
              <a:rPr lang="en-US" dirty="0" err="1" smtClean="0"/>
              <a:t>GnRH</a:t>
            </a:r>
            <a:r>
              <a:rPr lang="en-US" dirty="0" smtClean="0"/>
              <a:t> injection to create a new follicle</a:t>
            </a:r>
          </a:p>
          <a:p>
            <a:pPr lvl="1"/>
            <a:r>
              <a:rPr lang="en-US" dirty="0" smtClean="0"/>
              <a:t>Day 7 - Stage 2: PGF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 </a:t>
            </a:r>
            <a:r>
              <a:rPr lang="en-US" dirty="0" smtClean="0"/>
              <a:t> injection to end the </a:t>
            </a:r>
            <a:r>
              <a:rPr lang="en-US" dirty="0" err="1" smtClean="0"/>
              <a:t>currnet</a:t>
            </a:r>
            <a:r>
              <a:rPr lang="en-US" dirty="0" smtClean="0"/>
              <a:t> estrus cycle and regress the corpus luteum</a:t>
            </a:r>
          </a:p>
          <a:p>
            <a:pPr lvl="1"/>
            <a:r>
              <a:rPr lang="en-US" dirty="0" smtClean="0"/>
              <a:t>Day 9 – Stage 3: Second </a:t>
            </a:r>
            <a:r>
              <a:rPr lang="en-US" dirty="0" err="1" smtClean="0"/>
              <a:t>GnRH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injection to cause the new follicle </a:t>
            </a:r>
            <a:br>
              <a:rPr lang="en-US" dirty="0" smtClean="0"/>
            </a:br>
            <a:r>
              <a:rPr lang="en-US" dirty="0" smtClean="0"/>
              <a:t>to ovulate and release the egg </a:t>
            </a:r>
          </a:p>
          <a:p>
            <a:pPr lvl="2"/>
            <a:r>
              <a:rPr lang="en-US" dirty="0" smtClean="0"/>
              <a:t>All cows will ovulate 24-32 hours </a:t>
            </a:r>
            <a:br>
              <a:rPr lang="en-US" dirty="0" smtClean="0"/>
            </a:br>
            <a:r>
              <a:rPr lang="en-US" dirty="0" smtClean="0"/>
              <a:t>after the second </a:t>
            </a:r>
            <a:r>
              <a:rPr lang="en-US" dirty="0" err="1" smtClean="0"/>
              <a:t>GnRH</a:t>
            </a:r>
            <a:r>
              <a:rPr lang="en-US" dirty="0" smtClean="0"/>
              <a:t> injection </a:t>
            </a:r>
          </a:p>
          <a:p>
            <a:pPr lvl="1"/>
            <a:r>
              <a:rPr lang="en-US" dirty="0" smtClean="0"/>
              <a:t>Day 10 – Insemination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Ovsynch</a:t>
            </a:r>
            <a:endParaRPr lang="en-US" dirty="0"/>
          </a:p>
        </p:txBody>
      </p:sp>
      <p:pic>
        <p:nvPicPr>
          <p:cNvPr id="4" name="Picture 4" descr="http://www.animal.ufl.edu/thatcher/Images/TAI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957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21600" y="63985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animal.ufl.edu</a:t>
            </a:r>
            <a:endParaRPr lang="en-US" sz="900" i="1" dirty="0"/>
          </a:p>
        </p:txBody>
      </p:sp>
      <p:pic>
        <p:nvPicPr>
          <p:cNvPr id="7170" name="Picture 2" descr="http://images.crinet.com/Genex-Cooperative-Inc/Learning-Center/Ovsyn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581400" cy="23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65999" y="2590800"/>
            <a:ext cx="14125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genex.crinet.com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CIDRs (</a:t>
            </a:r>
            <a:r>
              <a:rPr lang="en-US" b="1" dirty="0" smtClean="0"/>
              <a:t>C</a:t>
            </a:r>
            <a:r>
              <a:rPr lang="en-US" dirty="0" smtClean="0"/>
              <a:t>ontrolled </a:t>
            </a:r>
            <a:r>
              <a:rPr lang="en-US" b="1" dirty="0" smtClean="0"/>
              <a:t>I</a:t>
            </a:r>
            <a:r>
              <a:rPr lang="en-US" dirty="0" smtClean="0"/>
              <a:t>nternal </a:t>
            </a:r>
            <a:r>
              <a:rPr lang="en-US" b="1" dirty="0" smtClean="0"/>
              <a:t>D</a:t>
            </a:r>
            <a:r>
              <a:rPr lang="en-US" dirty="0" smtClean="0"/>
              <a:t>rug </a:t>
            </a:r>
            <a:r>
              <a:rPr lang="en-US" b="1" dirty="0" smtClean="0"/>
              <a:t>R</a:t>
            </a:r>
            <a:r>
              <a:rPr lang="en-US" dirty="0" smtClean="0"/>
              <a:t>elease) are an </a:t>
            </a:r>
            <a:r>
              <a:rPr lang="en-US" dirty="0" err="1" smtClean="0"/>
              <a:t>intravaginal</a:t>
            </a:r>
            <a:r>
              <a:rPr lang="en-US" dirty="0" smtClean="0"/>
              <a:t> progesterone insert used in the beef cattle, dairy cattle, goat and sheep industries. </a:t>
            </a:r>
          </a:p>
          <a:p>
            <a:pPr lvl="1"/>
            <a:r>
              <a:rPr lang="en-US" dirty="0" smtClean="0"/>
              <a:t>The progesterone is released at a controlled rate into the bloodstream after insertion.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all species, CIDRs are used for the synchronization of estrus. </a:t>
            </a:r>
          </a:p>
          <a:p>
            <a:pPr lvl="1"/>
            <a:r>
              <a:rPr lang="en-US" dirty="0" smtClean="0"/>
              <a:t>This can be highly beneficial </a:t>
            </a:r>
            <a:br>
              <a:rPr lang="en-US" dirty="0" smtClean="0"/>
            </a:br>
            <a:r>
              <a:rPr lang="en-US" dirty="0" smtClean="0"/>
              <a:t>in large herds because with the </a:t>
            </a:r>
            <a:br>
              <a:rPr lang="en-US" dirty="0" smtClean="0"/>
            </a:br>
            <a:r>
              <a:rPr lang="en-US" dirty="0" smtClean="0"/>
              <a:t>synchronization of estrus, groups </a:t>
            </a:r>
            <a:br>
              <a:rPr lang="en-US" dirty="0" smtClean="0"/>
            </a:br>
            <a:r>
              <a:rPr lang="en-US" dirty="0" smtClean="0"/>
              <a:t>of cows and heifers can be bred at </a:t>
            </a:r>
            <a:br>
              <a:rPr lang="en-US" dirty="0" smtClean="0"/>
            </a:br>
            <a:r>
              <a:rPr lang="en-US" dirty="0" smtClean="0"/>
              <a:t>the same time in a narrow window.  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CIDR - </a:t>
            </a:r>
            <a:r>
              <a:rPr lang="en-US" i="1" dirty="0" smtClean="0"/>
              <a:t>Source</a:t>
            </a:r>
            <a:r>
              <a:rPr lang="en-US" dirty="0" smtClean="0"/>
              <a:t>: ansci.wisc.edu	</a:t>
            </a:r>
            <a:endParaRPr lang="en-US" dirty="0"/>
          </a:p>
        </p:txBody>
      </p:sp>
      <p:pic>
        <p:nvPicPr>
          <p:cNvPr id="6146" name="Picture 2" descr="http://www.northsbreedingsolutions.com.au/images/Eazi-Breed-CI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76" y="4114800"/>
            <a:ext cx="3048823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6467476"/>
            <a:ext cx="21611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northsbreedingsolutions.com.au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CIDRs are coated with progesterone.  </a:t>
            </a:r>
          </a:p>
          <a:p>
            <a:pPr lvl="1"/>
            <a:r>
              <a:rPr lang="en-US" dirty="0" smtClean="0"/>
              <a:t>In vivo, </a:t>
            </a:r>
            <a:r>
              <a:rPr lang="en-US" dirty="0" err="1" smtClean="0"/>
              <a:t>progestrone</a:t>
            </a:r>
            <a:r>
              <a:rPr lang="en-US" dirty="0" smtClean="0"/>
              <a:t> functions to ‘progress’ or sustain the pregnancy.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Progesterone will prevent the animal from going into heat.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the CIDR is removed at </a:t>
            </a:r>
            <a:br>
              <a:rPr lang="en-US" dirty="0" smtClean="0"/>
            </a:br>
            <a:r>
              <a:rPr lang="en-US" dirty="0" smtClean="0"/>
              <a:t>the end of a treatment period, </a:t>
            </a:r>
            <a:br>
              <a:rPr lang="en-US" dirty="0" smtClean="0"/>
            </a:br>
            <a:r>
              <a:rPr lang="en-US" dirty="0" smtClean="0"/>
              <a:t>the progesterone production also </a:t>
            </a:r>
            <a:br>
              <a:rPr lang="en-US" dirty="0" smtClean="0"/>
            </a:br>
            <a:r>
              <a:rPr lang="en-US" dirty="0" smtClean="0"/>
              <a:t>immediately stops</a:t>
            </a:r>
          </a:p>
          <a:p>
            <a:pPr lvl="1"/>
            <a:r>
              <a:rPr lang="en-US" dirty="0" smtClean="0"/>
              <a:t>This enables ovulation to occur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CIDR Works</a:t>
            </a:r>
            <a:endParaRPr lang="en-US" dirty="0"/>
          </a:p>
        </p:txBody>
      </p:sp>
      <p:pic>
        <p:nvPicPr>
          <p:cNvPr id="8194" name="Picture 2" descr="http://ladyofag.files.wordpress.com/2011/05/emmet-inserting-ci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81850" y="6199316"/>
            <a:ext cx="17604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ladyofag.wordpress.com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animals on the CIDR treatment will go into heat at the same time, reducing labor </a:t>
            </a:r>
            <a:r>
              <a:rPr lang="en-US" dirty="0" smtClean="0"/>
              <a:t>costs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 animal will respond to the progesterone from the CIDR in the exact same way it will respond to progesterone from its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own </a:t>
            </a:r>
            <a:r>
              <a:rPr lang="en-US" dirty="0"/>
              <a:t>body</a:t>
            </a:r>
          </a:p>
          <a:p>
            <a:pPr lvl="1"/>
            <a:r>
              <a:rPr lang="en-US" dirty="0"/>
              <a:t>The two hormones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physiologically </a:t>
            </a:r>
            <a:br>
              <a:rPr lang="en-US" dirty="0" smtClean="0"/>
            </a:br>
            <a:r>
              <a:rPr lang="en-US" dirty="0" smtClean="0"/>
              <a:t>indistinguishable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CIDR Works</a:t>
            </a:r>
          </a:p>
        </p:txBody>
      </p:sp>
      <p:pic>
        <p:nvPicPr>
          <p:cNvPr id="9218" name="Picture 2" descr="http://images.ddccdn.com/vet/images/1198441_11984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3116818"/>
            <a:ext cx="10887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drugs.com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075479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Lutalyse</a:t>
            </a:r>
            <a:r>
              <a:rPr lang="en-US" dirty="0" smtClean="0"/>
              <a:t> is a veterinary pharmaceutical brand name</a:t>
            </a:r>
          </a:p>
          <a:p>
            <a:pPr lvl="1"/>
            <a:r>
              <a:rPr lang="en-US" dirty="0" err="1" smtClean="0"/>
              <a:t>Lutalyse</a:t>
            </a:r>
            <a:r>
              <a:rPr lang="en-US" dirty="0" smtClean="0"/>
              <a:t> is a PGF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 </a:t>
            </a:r>
            <a:r>
              <a:rPr lang="en-US" dirty="0" smtClean="0"/>
              <a:t> therapy treatment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an animal is known to be open (i.e. her ovulated egg was not inseminated), a shot of </a:t>
            </a:r>
            <a:r>
              <a:rPr lang="en-US" dirty="0" err="1" smtClean="0"/>
              <a:t>Lutalyse</a:t>
            </a:r>
            <a:r>
              <a:rPr lang="en-US" dirty="0" smtClean="0"/>
              <a:t> will end the cycle and start a new one. </a:t>
            </a:r>
          </a:p>
          <a:p>
            <a:pPr lvl="1"/>
            <a:r>
              <a:rPr lang="en-US" dirty="0" err="1" smtClean="0"/>
              <a:t>Lutalyse</a:t>
            </a:r>
            <a:r>
              <a:rPr lang="en-US" dirty="0" smtClean="0"/>
              <a:t>/ PGF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 </a:t>
            </a:r>
            <a:r>
              <a:rPr lang="en-US" dirty="0" smtClean="0"/>
              <a:t> will cause the death of </a:t>
            </a:r>
            <a:br>
              <a:rPr lang="en-US" dirty="0" smtClean="0"/>
            </a:br>
            <a:r>
              <a:rPr lang="en-US" dirty="0" smtClean="0"/>
              <a:t>the corpus luteum, resulting in reduced </a:t>
            </a:r>
            <a:br>
              <a:rPr lang="en-US" dirty="0" smtClean="0"/>
            </a:br>
            <a:r>
              <a:rPr lang="en-US" dirty="0" smtClean="0"/>
              <a:t>progesterone production.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Pregnant women SHOULD NOT </a:t>
            </a:r>
            <a:br>
              <a:rPr lang="en-US" dirty="0" smtClean="0"/>
            </a:br>
            <a:r>
              <a:rPr lang="en-US" dirty="0" smtClean="0"/>
              <a:t>administer shots of </a:t>
            </a:r>
            <a:r>
              <a:rPr lang="en-US" dirty="0" err="1" smtClean="0"/>
              <a:t>Lutalyse</a:t>
            </a:r>
            <a:r>
              <a:rPr lang="en-US" dirty="0" smtClean="0"/>
              <a:t>; it can </a:t>
            </a:r>
            <a:br>
              <a:rPr lang="en-US" dirty="0" smtClean="0"/>
            </a:br>
            <a:r>
              <a:rPr lang="en-US" dirty="0" smtClean="0"/>
              <a:t>cause their bodies to terminate the </a:t>
            </a:r>
            <a:br>
              <a:rPr lang="en-US" dirty="0" smtClean="0"/>
            </a:br>
            <a:r>
              <a:rPr lang="en-US" dirty="0" smtClean="0"/>
              <a:t>pregnancy!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Lutalyse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http://www.valleyvet.com/swatches/225RX_L_vvs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14675"/>
            <a:ext cx="2327409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Ovsynch</a:t>
            </a:r>
            <a:r>
              <a:rPr lang="en-US" dirty="0" smtClean="0"/>
              <a:t> – ends current cycle, and re-starts a new follicular wave at a predictable time</a:t>
            </a:r>
          </a:p>
          <a:p>
            <a:r>
              <a:rPr lang="en-US" dirty="0" smtClean="0"/>
              <a:t>CIDR – a vaginal insert used to delay estrus to a certain time so that all animals in a herd will be able to be bred at the same time</a:t>
            </a:r>
          </a:p>
          <a:p>
            <a:r>
              <a:rPr lang="en-US" dirty="0" err="1" smtClean="0"/>
              <a:t>Lutalyse</a:t>
            </a:r>
            <a:r>
              <a:rPr lang="en-US" dirty="0" smtClean="0"/>
              <a:t> – a PGF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 </a:t>
            </a:r>
            <a:r>
              <a:rPr lang="en-US" dirty="0" smtClean="0"/>
              <a:t> treatment used to end a cycle in an open, </a:t>
            </a:r>
            <a:r>
              <a:rPr lang="en-US" dirty="0" err="1" smtClean="0"/>
              <a:t>unbred</a:t>
            </a:r>
            <a:r>
              <a:rPr lang="en-US" dirty="0" smtClean="0"/>
              <a:t> cow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two systems responsible for maintaining </a:t>
            </a:r>
            <a:r>
              <a:rPr lang="en-US" u="sng" dirty="0" smtClean="0"/>
              <a:t>homeostasis</a:t>
            </a:r>
            <a:r>
              <a:rPr lang="en-US" dirty="0" smtClean="0"/>
              <a:t> (</a:t>
            </a:r>
            <a:r>
              <a:rPr lang="en-US" i="1" dirty="0" smtClean="0"/>
              <a:t>homeostasis is maintaining a constant internal environment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Nervous system – brain, spinal cord, nerves</a:t>
            </a:r>
          </a:p>
          <a:p>
            <a:pPr lvl="1"/>
            <a:r>
              <a:rPr lang="en-US" dirty="0" smtClean="0"/>
              <a:t>Endocrine system – endocrine glands </a:t>
            </a:r>
            <a:br>
              <a:rPr lang="en-US" dirty="0" smtClean="0"/>
            </a:br>
            <a:r>
              <a:rPr lang="en-US" dirty="0" smtClean="0"/>
              <a:t>(pancreas, thyroid, adrenal glands, </a:t>
            </a:r>
            <a:br>
              <a:rPr lang="en-US" dirty="0" smtClean="0"/>
            </a:br>
            <a:r>
              <a:rPr lang="en-US" dirty="0" smtClean="0"/>
              <a:t>ovaries/testicles) and hormones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nervous system </a:t>
            </a:r>
            <a:r>
              <a:rPr lang="en-US" dirty="0" smtClean="0"/>
              <a:t>is responsible </a:t>
            </a:r>
            <a:br>
              <a:rPr lang="en-US" dirty="0" smtClean="0"/>
            </a:br>
            <a:r>
              <a:rPr lang="en-US" dirty="0" smtClean="0"/>
              <a:t>for quick, split second responses, </a:t>
            </a:r>
            <a:br>
              <a:rPr lang="en-US" dirty="0" smtClean="0"/>
            </a:br>
            <a:r>
              <a:rPr lang="en-US" dirty="0" smtClean="0"/>
              <a:t>such as reflexes and reactions.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endocrine system </a:t>
            </a:r>
            <a:r>
              <a:rPr lang="en-US" dirty="0" smtClean="0"/>
              <a:t>is responsible </a:t>
            </a:r>
            <a:br>
              <a:rPr lang="en-US" dirty="0" smtClean="0"/>
            </a:br>
            <a:r>
              <a:rPr lang="en-US" dirty="0" smtClean="0"/>
              <a:t>for very long-term responses; for </a:t>
            </a:r>
            <a:br>
              <a:rPr lang="en-US" dirty="0" smtClean="0"/>
            </a:br>
            <a:r>
              <a:rPr lang="en-US" dirty="0" smtClean="0"/>
              <a:t>example, puberty and sexual maturation </a:t>
            </a:r>
            <a:br>
              <a:rPr lang="en-US" dirty="0" smtClean="0"/>
            </a:br>
            <a:r>
              <a:rPr lang="en-US" dirty="0" smtClean="0"/>
              <a:t>occur over a period of years in humans </a:t>
            </a:r>
            <a:br>
              <a:rPr lang="en-US" dirty="0" smtClean="0"/>
            </a:br>
            <a:r>
              <a:rPr lang="en-US" dirty="0" smtClean="0"/>
              <a:t>and other animals.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Body’s Regulators</a:t>
            </a:r>
            <a:endParaRPr lang="en-US" dirty="0"/>
          </a:p>
        </p:txBody>
      </p:sp>
      <p:pic>
        <p:nvPicPr>
          <p:cNvPr id="1026" name="Picture 2" descr="http://users.rcn.com/jkimball.ma.ultranet/BiologyPages/A/autonom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711303" cy="22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26319" y="4341168"/>
            <a:ext cx="12602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users.rcn.com</a:t>
            </a:r>
            <a:endParaRPr lang="en-US" sz="900" i="1" dirty="0"/>
          </a:p>
        </p:txBody>
      </p:sp>
      <p:pic>
        <p:nvPicPr>
          <p:cNvPr id="1028" name="Picture 4" descr="http://biology.clc.uc.edu/graphics/bio105/endoc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25" y="4648200"/>
            <a:ext cx="2731628" cy="20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02321" y="4462418"/>
            <a:ext cx="14478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biology.clc.uc.edu</a:t>
            </a:r>
            <a:endParaRPr lang="en-US" sz="9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endocrine system coordinates bodily responses with the nervous system, but each works in different ways</a:t>
            </a:r>
          </a:p>
          <a:p>
            <a:r>
              <a:rPr lang="en-US" dirty="0" smtClean="0"/>
              <a:t>The endocrine system functions by releasing chemicals into the blood to change, tweak, or reverse the metabolic activities of a specific group of cells </a:t>
            </a:r>
          </a:p>
          <a:p>
            <a:pPr lvl="1"/>
            <a:r>
              <a:rPr lang="en-US" dirty="0" smtClean="0"/>
              <a:t>It works relatively slowly and usually the results are long lasting or even permanent</a:t>
            </a:r>
          </a:p>
          <a:p>
            <a:r>
              <a:rPr lang="en-US" dirty="0" smtClean="0"/>
              <a:t>The nervous system uses electrical signals that travel at lighting fast speeds to alter the activities of muscle, glands, and other structures.</a:t>
            </a:r>
          </a:p>
          <a:p>
            <a:pPr lvl="1"/>
            <a:r>
              <a:rPr lang="en-US" dirty="0" smtClean="0"/>
              <a:t>The results are immediate but short-lived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Endocrine vs. Nervous System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gland</a:t>
            </a:r>
            <a:r>
              <a:rPr lang="en-US" dirty="0" smtClean="0"/>
              <a:t> is a type of organ that secretes a substance into another part of the body</a:t>
            </a:r>
          </a:p>
          <a:p>
            <a:pPr lvl="1"/>
            <a:r>
              <a:rPr lang="en-US" dirty="0" smtClean="0"/>
              <a:t>E.g. your salivary glands secrete saliva into your mouth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 are two types of glands</a:t>
            </a:r>
          </a:p>
          <a:p>
            <a:pPr lvl="1"/>
            <a:r>
              <a:rPr lang="en-US" dirty="0" smtClean="0"/>
              <a:t>Exocrine – releases a substance into an empty space in the body (e.g. the salivary glands releasing saliva into the mouth, or sweat glands onto the surface of the skin)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Endocrine – releases substances called hormones directly into the bloodstream </a:t>
            </a:r>
            <a:br>
              <a:rPr lang="en-US" dirty="0" smtClean="0"/>
            </a:br>
            <a:r>
              <a:rPr lang="en-US" dirty="0" smtClean="0"/>
              <a:t>– e.g. your pancreas secretes </a:t>
            </a:r>
            <a:br>
              <a:rPr lang="en-US" dirty="0" smtClean="0"/>
            </a:br>
            <a:r>
              <a:rPr lang="en-US" dirty="0" smtClean="0"/>
              <a:t>insulin directly into your </a:t>
            </a:r>
            <a:br>
              <a:rPr lang="en-US" dirty="0" smtClean="0"/>
            </a:br>
            <a:r>
              <a:rPr lang="en-US" dirty="0" smtClean="0"/>
              <a:t>blood to control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blood sugar levels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Glands</a:t>
            </a:r>
            <a:endParaRPr lang="en-US" dirty="0"/>
          </a:p>
        </p:txBody>
      </p:sp>
      <p:pic>
        <p:nvPicPr>
          <p:cNvPr id="2050" name="Picture 2" descr="http://commonsensehealth.com/uploads/endocrinegla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3810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6318766"/>
            <a:ext cx="18181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strike="sngStrike" dirty="0" smtClean="0"/>
              <a:t>Source: commonsensehealth.com</a:t>
            </a:r>
            <a:endParaRPr lang="en-US" sz="900" i="1" strike="sngStrik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endocrine glands </a:t>
            </a:r>
            <a:br>
              <a:rPr lang="en-US" dirty="0" smtClean="0"/>
            </a:br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Pineal</a:t>
            </a:r>
          </a:p>
          <a:p>
            <a:pPr lvl="1"/>
            <a:r>
              <a:rPr lang="en-US" dirty="0" smtClean="0"/>
              <a:t>Hypothalamus</a:t>
            </a:r>
          </a:p>
          <a:p>
            <a:pPr lvl="1"/>
            <a:r>
              <a:rPr lang="en-US" dirty="0" smtClean="0"/>
              <a:t>Pituitary </a:t>
            </a:r>
          </a:p>
          <a:p>
            <a:pPr lvl="1"/>
            <a:r>
              <a:rPr lang="en-US" dirty="0" smtClean="0"/>
              <a:t>Thyroid</a:t>
            </a:r>
          </a:p>
          <a:p>
            <a:pPr lvl="1"/>
            <a:r>
              <a:rPr lang="en-US" dirty="0" smtClean="0"/>
              <a:t>Parathyroid</a:t>
            </a:r>
          </a:p>
          <a:p>
            <a:pPr lvl="1"/>
            <a:r>
              <a:rPr lang="en-US" dirty="0" smtClean="0"/>
              <a:t>Adrenal</a:t>
            </a:r>
          </a:p>
          <a:p>
            <a:pPr lvl="1"/>
            <a:r>
              <a:rPr lang="en-US" dirty="0" smtClean="0"/>
              <a:t>Pancreas</a:t>
            </a:r>
          </a:p>
          <a:p>
            <a:pPr lvl="1"/>
            <a:r>
              <a:rPr lang="en-US" dirty="0" smtClean="0"/>
              <a:t>Ovaries or Testes</a:t>
            </a:r>
          </a:p>
          <a:p>
            <a:r>
              <a:rPr lang="en-US" dirty="0" smtClean="0"/>
              <a:t>Note that some parts of </a:t>
            </a:r>
            <a:br>
              <a:rPr lang="en-US" dirty="0" smtClean="0"/>
            </a:br>
            <a:r>
              <a:rPr lang="en-US" dirty="0" smtClean="0"/>
              <a:t>the brain are considered</a:t>
            </a:r>
            <a:br>
              <a:rPr lang="en-US" dirty="0" smtClean="0"/>
            </a:br>
            <a:r>
              <a:rPr lang="en-US" dirty="0" smtClean="0"/>
              <a:t>part of the endocrine system</a:t>
            </a:r>
            <a:br>
              <a:rPr lang="en-US" dirty="0" smtClean="0"/>
            </a:br>
            <a:r>
              <a:rPr lang="en-US" dirty="0" smtClean="0"/>
              <a:t>and not the nervous system!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Glands</a:t>
            </a:r>
            <a:endParaRPr lang="en-US" dirty="0"/>
          </a:p>
        </p:txBody>
      </p:sp>
      <p:pic>
        <p:nvPicPr>
          <p:cNvPr id="1026" name="Picture 2" descr="http://www.anselm.edu/homepage/jpitocch/genbio/endocrinegl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005" y="914400"/>
            <a:ext cx="4361795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Hormones are created in one of three ways</a:t>
            </a:r>
          </a:p>
          <a:p>
            <a:pPr lvl="1"/>
            <a:r>
              <a:rPr lang="en-US" dirty="0" smtClean="0"/>
              <a:t>Amine-hormones are derived from the amino acid tyrosine</a:t>
            </a:r>
          </a:p>
          <a:p>
            <a:pPr lvl="2"/>
            <a:r>
              <a:rPr lang="en-US" dirty="0" smtClean="0"/>
              <a:t>For example, epinephrine (adrenalin) is created in this way</a:t>
            </a:r>
          </a:p>
          <a:p>
            <a:pPr lvl="1"/>
            <a:r>
              <a:rPr lang="en-US" dirty="0" smtClean="0"/>
              <a:t>Peptide or Protein-based Hormones – these are derived from proteins created by the body 	</a:t>
            </a:r>
          </a:p>
          <a:p>
            <a:pPr lvl="2"/>
            <a:r>
              <a:rPr lang="en-US" dirty="0" smtClean="0"/>
              <a:t>E.g. growth hormone is created from a protein</a:t>
            </a:r>
          </a:p>
          <a:p>
            <a:pPr lvl="1"/>
            <a:r>
              <a:rPr lang="en-US" dirty="0" smtClean="0"/>
              <a:t>Steroid hormones – these are created from cholesterol</a:t>
            </a:r>
          </a:p>
          <a:p>
            <a:pPr lvl="2"/>
            <a:r>
              <a:rPr lang="en-US" dirty="0" smtClean="0"/>
              <a:t>E.g. testosterone and progesterone are created in this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Hormones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Hormone Cycles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0400" indent="-660400" eaLnBrk="1" hangingPunct="1">
              <a:lnSpc>
                <a:spcPct val="90000"/>
              </a:lnSpc>
              <a:defRPr/>
            </a:pPr>
            <a:r>
              <a:rPr lang="en-US" sz="2800" dirty="0" smtClean="0"/>
              <a:t>During the estrus cycle, hormones control </a:t>
            </a:r>
            <a:r>
              <a:rPr lang="en-US" sz="2800" dirty="0"/>
              <a:t>signs of heat, the release of the egg from the ovary, maintain pregnancy, and regulate almost all aspects of reproduction.</a:t>
            </a:r>
          </a:p>
          <a:p>
            <a:pPr marL="1035050" lvl="1" indent="-577850" eaLnBrk="1" hangingPunct="1">
              <a:lnSpc>
                <a:spcPct val="90000"/>
              </a:lnSpc>
              <a:defRPr/>
            </a:pPr>
            <a:r>
              <a:rPr lang="en-US" sz="2400" i="1" dirty="0"/>
              <a:t>they are: </a:t>
            </a:r>
            <a:r>
              <a:rPr lang="en-US" sz="2400" dirty="0"/>
              <a:t>chemical messengers secreted by tissue </a:t>
            </a:r>
            <a:r>
              <a:rPr lang="en-US" sz="2400" dirty="0" smtClean="0"/>
              <a:t>(an endocrine </a:t>
            </a:r>
            <a:r>
              <a:rPr lang="en-US" sz="2400" dirty="0"/>
              <a:t>gland) and carried by blood to different tissue </a:t>
            </a:r>
            <a:r>
              <a:rPr lang="en-US" sz="2400" dirty="0" smtClean="0"/>
              <a:t>(a target </a:t>
            </a:r>
            <a:r>
              <a:rPr lang="en-US" sz="2400" dirty="0"/>
              <a:t>tissue) with a direct specific effect.</a:t>
            </a:r>
          </a:p>
          <a:p>
            <a:pPr marL="1409700" lvl="2" indent="-495300" eaLnBrk="1" hangingPunct="1">
              <a:lnSpc>
                <a:spcPct val="90000"/>
              </a:lnSpc>
              <a:defRPr/>
            </a:pPr>
            <a:r>
              <a:rPr lang="en-US" sz="2000" dirty="0"/>
              <a:t>Endocrine gland – not a specific organ, just an organ that secretes the hormone in the specific case </a:t>
            </a:r>
            <a:endParaRPr lang="en-US" sz="2000" dirty="0" smtClean="0"/>
          </a:p>
          <a:p>
            <a:pPr marL="1684020" lvl="3" indent="-495300">
              <a:lnSpc>
                <a:spcPct val="90000"/>
              </a:lnSpc>
              <a:defRPr/>
            </a:pPr>
            <a:r>
              <a:rPr lang="en-US" sz="1800" dirty="0" smtClean="0"/>
              <a:t>(</a:t>
            </a:r>
            <a:r>
              <a:rPr lang="en-US" sz="1800" dirty="0"/>
              <a:t>just like Air Force One is not a specific plane but the name given to any plane carrying the president) </a:t>
            </a:r>
          </a:p>
          <a:p>
            <a:pPr marL="1409700" lvl="2" indent="-495300" eaLnBrk="1" hangingPunct="1">
              <a:lnSpc>
                <a:spcPct val="90000"/>
              </a:lnSpc>
              <a:defRPr/>
            </a:pPr>
            <a:r>
              <a:rPr lang="en-US" sz="2000" dirty="0"/>
              <a:t>Endocrine gland and target tissue can </a:t>
            </a:r>
            <a:r>
              <a:rPr lang="en-US" sz="2000" dirty="0" smtClean="0"/>
              <a:t>even be </a:t>
            </a:r>
            <a:r>
              <a:rPr lang="en-US" sz="2000" dirty="0"/>
              <a:t>the same thing</a:t>
            </a:r>
          </a:p>
          <a:p>
            <a:pPr marL="1409700" lvl="2" indent="-4953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/>
              <a:t>~</a:t>
            </a:r>
          </a:p>
          <a:p>
            <a:pPr marL="1409700" lvl="2" indent="-495300"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Hormones in Estrus</a:t>
            </a:r>
            <a:endParaRPr lang="en-US" dirty="0"/>
          </a:p>
        </p:txBody>
      </p:sp>
      <p:pic>
        <p:nvPicPr>
          <p:cNvPr id="39938" name="Picture 2" descr="http://www.vivo.colostate.edu/hbooks/pathphys/endocrine/basics/anim_endo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429000"/>
            <a:ext cx="990600" cy="330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186</TotalTime>
  <Words>1183</Words>
  <Application>Microsoft Office PowerPoint</Application>
  <PresentationFormat>On-screen Show (4:3)</PresentationFormat>
  <Paragraphs>159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Bovine Reproductive Endocrinology </vt:lpstr>
      <vt:lpstr>Hormones 101</vt:lpstr>
      <vt:lpstr>The Body’s Regulators</vt:lpstr>
      <vt:lpstr>The Endocrine vs. Nervous System </vt:lpstr>
      <vt:lpstr>Endocrine Glands</vt:lpstr>
      <vt:lpstr>Endocrine Glands</vt:lpstr>
      <vt:lpstr>Classes of Hormones</vt:lpstr>
      <vt:lpstr>Reproductive Hormone Cycles</vt:lpstr>
      <vt:lpstr>Hormones in Estrus</vt:lpstr>
      <vt:lpstr>Hormones</vt:lpstr>
      <vt:lpstr>Hormones</vt:lpstr>
      <vt:lpstr>Hormone Type and Function </vt:lpstr>
      <vt:lpstr>Hormone Type and Function </vt:lpstr>
      <vt:lpstr>Hormone Type and Function </vt:lpstr>
      <vt:lpstr>Hormone Type and Function </vt:lpstr>
      <vt:lpstr>Hormone Type and Function </vt:lpstr>
      <vt:lpstr>PowerPoint Presentation</vt:lpstr>
      <vt:lpstr>Estrus Hormone Cycles</vt:lpstr>
      <vt:lpstr>Estrus Hormone Cycles</vt:lpstr>
      <vt:lpstr>Estrus Hormone Cycles</vt:lpstr>
      <vt:lpstr>Hormone Therapies </vt:lpstr>
      <vt:lpstr>Artificial Hormone Therapies</vt:lpstr>
      <vt:lpstr>Artificial Regulation of Ovulation </vt:lpstr>
      <vt:lpstr>Ovsynch</vt:lpstr>
      <vt:lpstr>CIDR - Source: ansci.wisc.edu </vt:lpstr>
      <vt:lpstr>How CIDR Works</vt:lpstr>
      <vt:lpstr>How CIDR Works</vt:lpstr>
      <vt:lpstr>Lutalyse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Bovine Reproductive Physiology and Endocrinology</dc:title>
  <dc:creator>Mr. Craig A. Kohn</dc:creator>
  <cp:lastModifiedBy>Mr. Craig A. Kohn</cp:lastModifiedBy>
  <cp:revision>30</cp:revision>
  <dcterms:created xsi:type="dcterms:W3CDTF">2010-04-19T18:40:31Z</dcterms:created>
  <dcterms:modified xsi:type="dcterms:W3CDTF">2012-04-17T17:15:42Z</dcterms:modified>
</cp:coreProperties>
</file>