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9" r:id="rId7"/>
    <p:sldId id="261" r:id="rId8"/>
    <p:sldId id="262" r:id="rId9"/>
    <p:sldId id="263" r:id="rId10"/>
    <p:sldId id="270" r:id="rId11"/>
    <p:sldId id="264" r:id="rId12"/>
    <p:sldId id="265" r:id="rId13"/>
    <p:sldId id="266" r:id="rId14"/>
    <p:sldId id="267" r:id="rId15"/>
    <p:sldId id="26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74" y="-45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DF5E8EA-724C-49F1-90BF-F4B2D695D746}" type="datetimeFigureOut">
              <a:rPr lang="en-US" smtClean="0"/>
              <a:pPr/>
              <a:t>5/24/2011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E8B341-02A3-4CE0-8427-2808C2D8166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F5E8EA-724C-49F1-90BF-F4B2D695D746}" type="datetimeFigureOut">
              <a:rPr lang="en-US" smtClean="0"/>
              <a:pPr/>
              <a:t>5/24/2011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E8B341-02A3-4CE0-8427-2808C2D8166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F5E8EA-724C-49F1-90BF-F4B2D695D746}" type="datetimeFigureOut">
              <a:rPr lang="en-US" smtClean="0"/>
              <a:pPr/>
              <a:t>5/24/2011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E8B341-02A3-4CE0-8427-2808C2D8166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F5E8EA-724C-49F1-90BF-F4B2D695D746}" type="datetimeFigureOut">
              <a:rPr lang="en-US" smtClean="0"/>
              <a:pPr/>
              <a:t>5/24/2011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E8B341-02A3-4CE0-8427-2808C2D8166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F5E8EA-724C-49F1-90BF-F4B2D695D746}" type="datetimeFigureOut">
              <a:rPr lang="en-US" smtClean="0"/>
              <a:pPr/>
              <a:t>5/24/2011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E8B341-02A3-4CE0-8427-2808C2D8166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DF5E8EA-724C-49F1-90BF-F4B2D695D746}" type="datetimeFigureOut">
              <a:rPr lang="en-US" smtClean="0"/>
              <a:pPr/>
              <a:t>5/24/2011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E8B341-02A3-4CE0-8427-2808C2D8166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DF5E8EA-724C-49F1-90BF-F4B2D695D746}" type="datetimeFigureOut">
              <a:rPr lang="en-US" smtClean="0"/>
              <a:pPr/>
              <a:t>5/24/2011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E8B341-02A3-4CE0-8427-2808C2D8166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DF5E8EA-724C-49F1-90BF-F4B2D695D746}" type="datetimeFigureOut">
              <a:rPr lang="en-US" smtClean="0"/>
              <a:pPr/>
              <a:t>5/24/2011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E8B341-02A3-4CE0-8427-2808C2D8166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F5E8EA-724C-49F1-90BF-F4B2D695D746}" type="datetimeFigureOut">
              <a:rPr lang="en-US" smtClean="0"/>
              <a:pPr/>
              <a:t>5/24/2011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E8B341-02A3-4CE0-8427-2808C2D8166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F5E8EA-724C-49F1-90BF-F4B2D695D746}" type="datetimeFigureOut">
              <a:rPr lang="en-US" smtClean="0"/>
              <a:pPr/>
              <a:t>5/24/2011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E8B341-02A3-4CE0-8427-2808C2D81661}"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CDF5E8EA-724C-49F1-90BF-F4B2D695D746}" type="datetimeFigureOut">
              <a:rPr lang="en-US" smtClean="0"/>
              <a:pPr/>
              <a:t>5/24/2011</a:t>
            </a:fld>
            <a:endParaRPr lang="en-US"/>
          </a:p>
        </p:txBody>
      </p:sp>
      <p:sp>
        <p:nvSpPr>
          <p:cNvPr id="9" name="Slide Number Placeholder 8"/>
          <p:cNvSpPr>
            <a:spLocks noGrp="1"/>
          </p:cNvSpPr>
          <p:nvPr>
            <p:ph type="sldNum" sz="quarter" idx="11"/>
          </p:nvPr>
        </p:nvSpPr>
        <p:spPr/>
        <p:txBody>
          <a:bodyPr/>
          <a:lstStyle/>
          <a:p>
            <a:fld id="{F5E8B341-02A3-4CE0-8427-2808C2D81661}"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F5E8B341-02A3-4CE0-8427-2808C2D81661}"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CDF5E8EA-724C-49F1-90BF-F4B2D695D746}" type="datetimeFigureOut">
              <a:rPr lang="en-US" smtClean="0"/>
              <a:pPr/>
              <a:t>5/24/2011</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Cattle Rations</a:t>
            </a:r>
            <a:endParaRPr lang="en-US" dirty="0"/>
          </a:p>
        </p:txBody>
      </p:sp>
      <p:sp>
        <p:nvSpPr>
          <p:cNvPr id="3" name="Subtitle 2"/>
          <p:cNvSpPr>
            <a:spLocks noGrp="1"/>
          </p:cNvSpPr>
          <p:nvPr>
            <p:ph type="subTitle" idx="1"/>
          </p:nvPr>
        </p:nvSpPr>
        <p:spPr/>
        <p:txBody>
          <a:bodyPr>
            <a:normAutofit lnSpcReduction="10000"/>
          </a:bodyPr>
          <a:lstStyle/>
          <a:p>
            <a:r>
              <a:rPr lang="en-US" dirty="0" smtClean="0"/>
              <a:t>By C Kohn,</a:t>
            </a:r>
          </a:p>
          <a:p>
            <a:r>
              <a:rPr lang="en-US" dirty="0" smtClean="0"/>
              <a:t>Department of Agricultural Sciences</a:t>
            </a:r>
          </a:p>
          <a:p>
            <a:r>
              <a:rPr lang="en-US" dirty="0" smtClean="0"/>
              <a:t>Waterford, WI</a:t>
            </a:r>
            <a:endParaRPr lang="en-US" dirty="0"/>
          </a:p>
        </p:txBody>
      </p:sp>
    </p:spTree>
    <p:extLst>
      <p:ext uri="{BB962C8B-B14F-4D97-AF65-F5344CB8AC3E}">
        <p14:creationId xmlns:p14="http://schemas.microsoft.com/office/powerpoint/2010/main" xmlns="" val="23434158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Phases of Lactation </a:t>
            </a:r>
          </a:p>
        </p:txBody>
      </p:sp>
      <p:sp>
        <p:nvSpPr>
          <p:cNvPr id="3" name="Content Placeholder 2"/>
          <p:cNvSpPr>
            <a:spLocks noGrp="1"/>
          </p:cNvSpPr>
          <p:nvPr>
            <p:ph idx="1"/>
          </p:nvPr>
        </p:nvSpPr>
        <p:spPr/>
        <p:txBody>
          <a:bodyPr/>
          <a:lstStyle/>
          <a:p>
            <a:r>
              <a:rPr lang="en-US" b="1" dirty="0"/>
              <a:t>Phase 4. Dry period—60 to 14 days before the next calving</a:t>
            </a:r>
            <a:r>
              <a:rPr lang="en-US" b="1" dirty="0" smtClean="0"/>
              <a:t>.</a:t>
            </a:r>
            <a:endParaRPr lang="en-US" dirty="0" smtClean="0"/>
          </a:p>
          <a:p>
            <a:pPr lvl="1"/>
            <a:r>
              <a:rPr lang="en-US" dirty="0" smtClean="0"/>
              <a:t>Cows </a:t>
            </a:r>
            <a:r>
              <a:rPr lang="en-US" dirty="0"/>
              <a:t>that this point should not be over-conditioned or the risk of metabolic disorders will increase. </a:t>
            </a:r>
          </a:p>
          <a:p>
            <a:pPr lvl="2"/>
            <a:r>
              <a:rPr lang="en-US" dirty="0"/>
              <a:t>Problems such as milk fever, displaced abomasum, retained placenta, fatty liver syndrome, fatty liver formation, and poor appetite, along with other metabolic disorders and diseases, are common in </a:t>
            </a:r>
            <a:r>
              <a:rPr lang="en-US" dirty="0" smtClean="0"/>
              <a:t>overweight cows </a:t>
            </a:r>
            <a:r>
              <a:rPr lang="en-US" dirty="0"/>
              <a:t>at </a:t>
            </a:r>
            <a:r>
              <a:rPr lang="en-US" dirty="0" smtClean="0"/>
              <a:t>freshening (calving).</a:t>
            </a:r>
            <a:endParaRPr lang="en-US" dirty="0"/>
          </a:p>
          <a:p>
            <a:pPr lvl="2"/>
            <a:r>
              <a:rPr lang="en-US" dirty="0"/>
              <a:t>Grain consumption should be minimal at this point.</a:t>
            </a:r>
          </a:p>
          <a:p>
            <a:pPr lvl="2"/>
            <a:endParaRPr lang="en-US" dirty="0"/>
          </a:p>
          <a:p>
            <a:pPr lvl="1"/>
            <a:r>
              <a:rPr lang="en-US" dirty="0"/>
              <a:t>Minerals  should be fed to meet their dietary need; however, over-feeding minerals can also cause dietary problems</a:t>
            </a:r>
          </a:p>
          <a:p>
            <a:pPr lvl="2"/>
            <a:r>
              <a:rPr lang="en-US" dirty="0"/>
              <a:t>The cow’s body becomes “accustomed” to excess nutrient levels and fails to adequately utilize its own bodily stores</a:t>
            </a:r>
          </a:p>
          <a:p>
            <a:endParaRPr lang="en-US" dirty="0"/>
          </a:p>
        </p:txBody>
      </p:sp>
    </p:spTree>
    <p:extLst>
      <p:ext uri="{BB962C8B-B14F-4D97-AF65-F5344CB8AC3E}">
        <p14:creationId xmlns:p14="http://schemas.microsoft.com/office/powerpoint/2010/main" xmlns="" val="21343100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Phases of Lactation </a:t>
            </a:r>
            <a:endParaRPr lang="en-US" dirty="0"/>
          </a:p>
        </p:txBody>
      </p:sp>
      <p:sp>
        <p:nvSpPr>
          <p:cNvPr id="3" name="Content Placeholder 2"/>
          <p:cNvSpPr>
            <a:spLocks noGrp="1"/>
          </p:cNvSpPr>
          <p:nvPr>
            <p:ph idx="1"/>
          </p:nvPr>
        </p:nvSpPr>
        <p:spPr/>
        <p:txBody>
          <a:bodyPr>
            <a:normAutofit lnSpcReduction="10000"/>
          </a:bodyPr>
          <a:lstStyle/>
          <a:p>
            <a:r>
              <a:rPr lang="en-US" b="1" dirty="0"/>
              <a:t>Phase 5. Transition period—14 days before </a:t>
            </a:r>
            <a:r>
              <a:rPr lang="en-US" b="1" dirty="0" smtClean="0"/>
              <a:t>the next calving.</a:t>
            </a:r>
          </a:p>
          <a:p>
            <a:pPr lvl="1"/>
            <a:r>
              <a:rPr lang="en-US" dirty="0" smtClean="0"/>
              <a:t>It is critical at this stage to closely regulate and manage a cow’s ration in order to prevent problems during calving</a:t>
            </a:r>
          </a:p>
          <a:p>
            <a:pPr lvl="2"/>
            <a:r>
              <a:rPr lang="en-US" dirty="0" smtClean="0"/>
              <a:t>E.g. mismanagement of the mineral portion of  a cow’s diet can lead to milk fever (hypocalcaemia) during or after calving</a:t>
            </a:r>
            <a:br>
              <a:rPr lang="en-US" dirty="0" smtClean="0"/>
            </a:br>
            <a:endParaRPr lang="en-US" dirty="0" smtClean="0"/>
          </a:p>
          <a:p>
            <a:pPr lvl="1"/>
            <a:r>
              <a:rPr lang="en-US" dirty="0"/>
              <a:t>Some grain, if not previously fed, should be fed starting two weeks before freshening. </a:t>
            </a:r>
            <a:endParaRPr lang="en-US" dirty="0" smtClean="0"/>
          </a:p>
          <a:p>
            <a:pPr lvl="2"/>
            <a:r>
              <a:rPr lang="en-US" dirty="0" smtClean="0"/>
              <a:t>Introduction </a:t>
            </a:r>
            <a:r>
              <a:rPr lang="en-US" dirty="0"/>
              <a:t>of grain is necessary to begin changing the rumen bacteria population over from an all-forage </a:t>
            </a:r>
            <a:r>
              <a:rPr lang="en-US" dirty="0" smtClean="0"/>
              <a:t>digestion </a:t>
            </a:r>
            <a:r>
              <a:rPr lang="en-US" dirty="0"/>
              <a:t>population to a mixed population of forage and grain </a:t>
            </a:r>
            <a:r>
              <a:rPr lang="en-US" dirty="0" smtClean="0"/>
              <a:t>digesters</a:t>
            </a:r>
          </a:p>
          <a:p>
            <a:endParaRPr lang="en-US" dirty="0"/>
          </a:p>
          <a:p>
            <a:pPr lvl="1"/>
            <a:r>
              <a:rPr lang="en-US" dirty="0"/>
              <a:t>If niacin (to control ketosis) and/or anionic salts (to help prevent milk fever) are going to be used, they should be included in the ration during this period. </a:t>
            </a:r>
          </a:p>
          <a:p>
            <a:pPr lvl="1"/>
            <a:endParaRPr lang="en-US" dirty="0"/>
          </a:p>
        </p:txBody>
      </p:sp>
    </p:spTree>
    <p:extLst>
      <p:ext uri="{BB962C8B-B14F-4D97-AF65-F5344CB8AC3E}">
        <p14:creationId xmlns:p14="http://schemas.microsoft.com/office/powerpoint/2010/main" xmlns="" val="22579442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Lactation</a:t>
            </a:r>
            <a:endParaRPr lang="en-US" dirty="0"/>
          </a:p>
        </p:txBody>
      </p:sp>
      <p:sp>
        <p:nvSpPr>
          <p:cNvPr id="3" name="Content Placeholder 2"/>
          <p:cNvSpPr>
            <a:spLocks noGrp="1"/>
          </p:cNvSpPr>
          <p:nvPr>
            <p:ph idx="1"/>
          </p:nvPr>
        </p:nvSpPr>
        <p:spPr>
          <a:xfrm>
            <a:off x="457200" y="1371600"/>
            <a:ext cx="7620000" cy="5029200"/>
          </a:xfrm>
        </p:spPr>
        <p:txBody>
          <a:bodyPr>
            <a:normAutofit fontScale="77500" lnSpcReduction="20000"/>
          </a:bodyPr>
          <a:lstStyle/>
          <a:p>
            <a:r>
              <a:rPr lang="en-US" dirty="0" smtClean="0"/>
              <a:t>Early lactation: disorders are most common during this stage; this is also the stage of peak milk production – failure to maximize peak production can reduce overall milk production by hundreds of pounds.  Use of calories exceeds consumption of calories, but grain intake must be limited because of the risk of nutrient disorders. </a:t>
            </a:r>
          </a:p>
          <a:p>
            <a:endParaRPr lang="en-US" dirty="0"/>
          </a:p>
          <a:p>
            <a:r>
              <a:rPr lang="en-US" dirty="0" smtClean="0"/>
              <a:t>Peak DM Intake – this begins at peak milk production (6-8 weeks after calving).  The producers goal is to maximize the length of peak production for as long as possible.  </a:t>
            </a:r>
          </a:p>
          <a:p>
            <a:endParaRPr lang="en-US" dirty="0"/>
          </a:p>
          <a:p>
            <a:r>
              <a:rPr lang="en-US" dirty="0" smtClean="0"/>
              <a:t>Mid to late lactation – the easiest stage to manage; nutrient intake easily meets or exceeds usage.  Milk production begins to decline. </a:t>
            </a:r>
          </a:p>
          <a:p>
            <a:endParaRPr lang="en-US" dirty="0"/>
          </a:p>
          <a:p>
            <a:r>
              <a:rPr lang="en-US" dirty="0" smtClean="0"/>
              <a:t>Dry Period – cow is not milking (dried up); nutritional programs during this time maximize peak milk yield and minimize metabolic disorders.  However, nutritional needs should not be fed in excess because they can easily cause metabolic problems. </a:t>
            </a:r>
          </a:p>
          <a:p>
            <a:endParaRPr lang="en-US" dirty="0"/>
          </a:p>
          <a:p>
            <a:r>
              <a:rPr lang="en-US" dirty="0" smtClean="0"/>
              <a:t>Transition Period – grain should be fed in increasing levels to stimulate rumen function.   Niacin and anionic salts are good respectively for preventing ketosis and milk fever. </a:t>
            </a:r>
            <a:endParaRPr lang="en-US" dirty="0"/>
          </a:p>
        </p:txBody>
      </p:sp>
    </p:spTree>
    <p:extLst>
      <p:ext uri="{BB962C8B-B14F-4D97-AF65-F5344CB8AC3E}">
        <p14:creationId xmlns:p14="http://schemas.microsoft.com/office/powerpoint/2010/main" xmlns="" val="25455796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Diet Rations</a:t>
            </a:r>
            <a:endParaRPr lang="en-US" dirty="0"/>
          </a:p>
        </p:txBody>
      </p:sp>
      <p:sp>
        <p:nvSpPr>
          <p:cNvPr id="3" name="Content Placeholder 2"/>
          <p:cNvSpPr>
            <a:spLocks noGrp="1"/>
          </p:cNvSpPr>
          <p:nvPr>
            <p:ph idx="1"/>
          </p:nvPr>
        </p:nvSpPr>
        <p:spPr/>
        <p:txBody>
          <a:bodyPr>
            <a:normAutofit lnSpcReduction="10000"/>
          </a:bodyPr>
          <a:lstStyle/>
          <a:p>
            <a:r>
              <a:rPr lang="en-US" dirty="0" smtClean="0"/>
              <a:t>2 year , high producing cows, early lactation – 50 </a:t>
            </a:r>
            <a:r>
              <a:rPr lang="en-US" dirty="0" err="1" smtClean="0"/>
              <a:t>lbs</a:t>
            </a:r>
            <a:r>
              <a:rPr lang="en-US" dirty="0" smtClean="0"/>
              <a:t> per day per head</a:t>
            </a:r>
            <a:br>
              <a:rPr lang="en-US" dirty="0" smtClean="0"/>
            </a:br>
            <a:endParaRPr lang="en-US" dirty="0" smtClean="0"/>
          </a:p>
          <a:p>
            <a:pPr lvl="1"/>
            <a:r>
              <a:rPr lang="en-US" dirty="0" smtClean="0"/>
              <a:t>Forage </a:t>
            </a:r>
          </a:p>
          <a:p>
            <a:pPr lvl="2"/>
            <a:r>
              <a:rPr lang="en-US" dirty="0" smtClean="0"/>
              <a:t>Hay , 2.5 </a:t>
            </a:r>
            <a:r>
              <a:rPr lang="en-US" dirty="0" err="1" smtClean="0"/>
              <a:t>lbs</a:t>
            </a:r>
            <a:r>
              <a:rPr lang="en-US" dirty="0" smtClean="0"/>
              <a:t> (5%)</a:t>
            </a:r>
          </a:p>
          <a:p>
            <a:pPr lvl="2"/>
            <a:r>
              <a:rPr lang="en-US" dirty="0" err="1" smtClean="0"/>
              <a:t>Haylage</a:t>
            </a:r>
            <a:r>
              <a:rPr lang="en-US" dirty="0" smtClean="0"/>
              <a:t>, 7 </a:t>
            </a:r>
            <a:r>
              <a:rPr lang="en-US" dirty="0" err="1" smtClean="0"/>
              <a:t>lbs</a:t>
            </a:r>
            <a:r>
              <a:rPr lang="en-US" dirty="0" smtClean="0"/>
              <a:t> (14%)</a:t>
            </a:r>
          </a:p>
          <a:p>
            <a:pPr lvl="2"/>
            <a:r>
              <a:rPr lang="en-US" dirty="0" smtClean="0"/>
              <a:t>Corn Silage, 14 </a:t>
            </a:r>
            <a:r>
              <a:rPr lang="en-US" dirty="0" err="1" smtClean="0"/>
              <a:t>lbs</a:t>
            </a:r>
            <a:r>
              <a:rPr lang="en-US" dirty="0" smtClean="0"/>
              <a:t> (28%)</a:t>
            </a:r>
            <a:br>
              <a:rPr lang="en-US" dirty="0" smtClean="0"/>
            </a:br>
            <a:endParaRPr lang="en-US" dirty="0" smtClean="0"/>
          </a:p>
          <a:p>
            <a:pPr lvl="1"/>
            <a:r>
              <a:rPr lang="en-US" dirty="0" smtClean="0"/>
              <a:t>Energy Concentrate</a:t>
            </a:r>
          </a:p>
          <a:p>
            <a:pPr lvl="2"/>
            <a:r>
              <a:rPr lang="en-US" dirty="0" smtClean="0"/>
              <a:t>High Moisture Corn, 10.64 </a:t>
            </a:r>
            <a:r>
              <a:rPr lang="en-US" dirty="0" err="1" smtClean="0"/>
              <a:t>lbs</a:t>
            </a:r>
            <a:r>
              <a:rPr lang="en-US" dirty="0" smtClean="0"/>
              <a:t> (21.3%)</a:t>
            </a:r>
          </a:p>
          <a:p>
            <a:pPr lvl="2"/>
            <a:r>
              <a:rPr lang="en-US" dirty="0" smtClean="0"/>
              <a:t>Cottonseed, 3.92 </a:t>
            </a:r>
            <a:r>
              <a:rPr lang="en-US" dirty="0" err="1" smtClean="0"/>
              <a:t>lbs</a:t>
            </a:r>
            <a:r>
              <a:rPr lang="en-US" dirty="0" smtClean="0"/>
              <a:t>  (8%)</a:t>
            </a:r>
          </a:p>
          <a:p>
            <a:pPr lvl="2"/>
            <a:r>
              <a:rPr lang="en-US" dirty="0"/>
              <a:t>Wet Distillers Grain, 2.6 </a:t>
            </a:r>
            <a:r>
              <a:rPr lang="en-US" dirty="0" err="1"/>
              <a:t>lbs</a:t>
            </a:r>
            <a:r>
              <a:rPr lang="en-US" dirty="0"/>
              <a:t> (5%)</a:t>
            </a:r>
          </a:p>
          <a:p>
            <a:pPr lvl="2"/>
            <a:endParaRPr lang="en-US" dirty="0" smtClean="0"/>
          </a:p>
          <a:p>
            <a:pPr lvl="1"/>
            <a:r>
              <a:rPr lang="en-US" dirty="0" smtClean="0"/>
              <a:t>Protein </a:t>
            </a:r>
          </a:p>
          <a:p>
            <a:pPr lvl="2"/>
            <a:r>
              <a:rPr lang="en-US" dirty="0" smtClean="0"/>
              <a:t>Protein Mix (canola, soy, etc.), 10 </a:t>
            </a:r>
            <a:r>
              <a:rPr lang="en-US" dirty="0" err="1" smtClean="0"/>
              <a:t>lbs</a:t>
            </a:r>
            <a:r>
              <a:rPr lang="en-US" dirty="0" smtClean="0"/>
              <a:t> (20%)</a:t>
            </a:r>
            <a:endParaRPr lang="en-US" dirty="0"/>
          </a:p>
        </p:txBody>
      </p:sp>
    </p:spTree>
    <p:extLst>
      <p:ext uri="{BB962C8B-B14F-4D97-AF65-F5344CB8AC3E}">
        <p14:creationId xmlns:p14="http://schemas.microsoft.com/office/powerpoint/2010/main" xmlns="" val="17211157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Diet Rations</a:t>
            </a:r>
            <a:endParaRPr lang="en-US" dirty="0"/>
          </a:p>
        </p:txBody>
      </p:sp>
      <p:sp>
        <p:nvSpPr>
          <p:cNvPr id="3" name="Content Placeholder 2"/>
          <p:cNvSpPr>
            <a:spLocks noGrp="1"/>
          </p:cNvSpPr>
          <p:nvPr>
            <p:ph idx="1"/>
          </p:nvPr>
        </p:nvSpPr>
        <p:spPr/>
        <p:txBody>
          <a:bodyPr>
            <a:normAutofit/>
          </a:bodyPr>
          <a:lstStyle/>
          <a:p>
            <a:r>
              <a:rPr lang="en-US" dirty="0" smtClean="0"/>
              <a:t>Mature cows, early lactation  and late lactation high producing cows– 54 </a:t>
            </a:r>
            <a:r>
              <a:rPr lang="en-US" dirty="0" err="1" smtClean="0"/>
              <a:t>lbs</a:t>
            </a:r>
            <a:r>
              <a:rPr lang="en-US" dirty="0" smtClean="0"/>
              <a:t> per day per head</a:t>
            </a:r>
            <a:br>
              <a:rPr lang="en-US" dirty="0" smtClean="0"/>
            </a:br>
            <a:endParaRPr lang="en-US" dirty="0" smtClean="0"/>
          </a:p>
          <a:p>
            <a:pPr lvl="1"/>
            <a:r>
              <a:rPr lang="en-US" dirty="0" smtClean="0"/>
              <a:t>Forage </a:t>
            </a:r>
          </a:p>
          <a:p>
            <a:pPr lvl="2"/>
            <a:r>
              <a:rPr lang="en-US" dirty="0" err="1" smtClean="0"/>
              <a:t>Haylage</a:t>
            </a:r>
            <a:r>
              <a:rPr lang="en-US" dirty="0" smtClean="0"/>
              <a:t>, 10.2 </a:t>
            </a:r>
            <a:r>
              <a:rPr lang="en-US" dirty="0" err="1" smtClean="0"/>
              <a:t>lbs</a:t>
            </a:r>
            <a:r>
              <a:rPr lang="en-US" dirty="0" smtClean="0"/>
              <a:t> (18.9%)</a:t>
            </a:r>
          </a:p>
          <a:p>
            <a:pPr lvl="2"/>
            <a:r>
              <a:rPr lang="en-US" dirty="0" smtClean="0"/>
              <a:t>Corn Silage, 14.7 </a:t>
            </a:r>
            <a:r>
              <a:rPr lang="en-US" dirty="0" err="1" smtClean="0"/>
              <a:t>lbs</a:t>
            </a:r>
            <a:r>
              <a:rPr lang="en-US" dirty="0" smtClean="0"/>
              <a:t> (27.2%)</a:t>
            </a:r>
            <a:br>
              <a:rPr lang="en-US" dirty="0" smtClean="0"/>
            </a:br>
            <a:endParaRPr lang="en-US" dirty="0" smtClean="0"/>
          </a:p>
          <a:p>
            <a:pPr lvl="1"/>
            <a:r>
              <a:rPr lang="en-US" dirty="0" smtClean="0"/>
              <a:t>Energy Concentrate</a:t>
            </a:r>
          </a:p>
          <a:p>
            <a:pPr lvl="2"/>
            <a:r>
              <a:rPr lang="en-US" dirty="0" smtClean="0"/>
              <a:t>High Moisture Corn, 11.5 </a:t>
            </a:r>
            <a:r>
              <a:rPr lang="en-US" dirty="0" err="1" smtClean="0"/>
              <a:t>lbs</a:t>
            </a:r>
            <a:r>
              <a:rPr lang="en-US" dirty="0" smtClean="0"/>
              <a:t> (21.3%)</a:t>
            </a:r>
          </a:p>
          <a:p>
            <a:pPr lvl="2"/>
            <a:r>
              <a:rPr lang="en-US" dirty="0" smtClean="0"/>
              <a:t>Cottonseed, 4.24 </a:t>
            </a:r>
            <a:r>
              <a:rPr lang="en-US" dirty="0" err="1" smtClean="0"/>
              <a:t>lbs</a:t>
            </a:r>
            <a:r>
              <a:rPr lang="en-US" dirty="0" smtClean="0"/>
              <a:t>  (8%)</a:t>
            </a:r>
          </a:p>
          <a:p>
            <a:pPr lvl="2"/>
            <a:r>
              <a:rPr lang="en-US" dirty="0"/>
              <a:t>Wet Distillers Grain, 2.8 </a:t>
            </a:r>
            <a:r>
              <a:rPr lang="en-US" dirty="0" err="1"/>
              <a:t>lbs</a:t>
            </a:r>
            <a:r>
              <a:rPr lang="en-US" dirty="0"/>
              <a:t> (5.2%)</a:t>
            </a:r>
          </a:p>
          <a:p>
            <a:pPr lvl="2"/>
            <a:endParaRPr lang="en-US" dirty="0" smtClean="0"/>
          </a:p>
          <a:p>
            <a:pPr lvl="1"/>
            <a:r>
              <a:rPr lang="en-US" dirty="0" smtClean="0"/>
              <a:t>Protein </a:t>
            </a:r>
          </a:p>
          <a:p>
            <a:pPr lvl="2"/>
            <a:r>
              <a:rPr lang="en-US" dirty="0" smtClean="0"/>
              <a:t>Protein Mix (canola, soy, etc.), 10.6 </a:t>
            </a:r>
            <a:r>
              <a:rPr lang="en-US" dirty="0" err="1" smtClean="0"/>
              <a:t>lbs</a:t>
            </a:r>
            <a:r>
              <a:rPr lang="en-US" dirty="0" smtClean="0"/>
              <a:t> (20%)</a:t>
            </a:r>
            <a:endParaRPr lang="en-US" dirty="0"/>
          </a:p>
        </p:txBody>
      </p:sp>
    </p:spTree>
    <p:extLst>
      <p:ext uri="{BB962C8B-B14F-4D97-AF65-F5344CB8AC3E}">
        <p14:creationId xmlns:p14="http://schemas.microsoft.com/office/powerpoint/2010/main" xmlns="" val="32146457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Diet Rations</a:t>
            </a:r>
            <a:endParaRPr lang="en-US" dirty="0"/>
          </a:p>
        </p:txBody>
      </p:sp>
      <p:sp>
        <p:nvSpPr>
          <p:cNvPr id="3" name="Content Placeholder 2"/>
          <p:cNvSpPr>
            <a:spLocks noGrp="1"/>
          </p:cNvSpPr>
          <p:nvPr>
            <p:ph idx="1"/>
          </p:nvPr>
        </p:nvSpPr>
        <p:spPr/>
        <p:txBody>
          <a:bodyPr>
            <a:normAutofit/>
          </a:bodyPr>
          <a:lstStyle/>
          <a:p>
            <a:r>
              <a:rPr lang="en-US" dirty="0" smtClean="0"/>
              <a:t>Dry cows – 26.5 </a:t>
            </a:r>
            <a:r>
              <a:rPr lang="en-US" dirty="0" err="1" smtClean="0"/>
              <a:t>lbs</a:t>
            </a:r>
            <a:r>
              <a:rPr lang="en-US" dirty="0" smtClean="0"/>
              <a:t> per day per head</a:t>
            </a:r>
            <a:br>
              <a:rPr lang="en-US" dirty="0" smtClean="0"/>
            </a:br>
            <a:endParaRPr lang="en-US" dirty="0" smtClean="0"/>
          </a:p>
          <a:p>
            <a:pPr lvl="1"/>
            <a:r>
              <a:rPr lang="en-US" dirty="0" smtClean="0"/>
              <a:t>Forage </a:t>
            </a:r>
          </a:p>
          <a:p>
            <a:pPr lvl="2"/>
            <a:r>
              <a:rPr lang="en-US" dirty="0" smtClean="0"/>
              <a:t>Grass hay 10 </a:t>
            </a:r>
            <a:r>
              <a:rPr lang="en-US" dirty="0" err="1" smtClean="0"/>
              <a:t>lbs</a:t>
            </a:r>
            <a:r>
              <a:rPr lang="en-US" dirty="0" smtClean="0"/>
              <a:t> (37.7%)</a:t>
            </a:r>
          </a:p>
          <a:p>
            <a:pPr lvl="2"/>
            <a:r>
              <a:rPr lang="en-US" dirty="0" smtClean="0"/>
              <a:t>Corn Silage, 12 </a:t>
            </a:r>
            <a:r>
              <a:rPr lang="en-US" dirty="0" err="1" smtClean="0"/>
              <a:t>lbs</a:t>
            </a:r>
            <a:r>
              <a:rPr lang="en-US" dirty="0" smtClean="0"/>
              <a:t> (45.3%)</a:t>
            </a:r>
            <a:br>
              <a:rPr lang="en-US" dirty="0" smtClean="0"/>
            </a:br>
            <a:endParaRPr lang="en-US" dirty="0" smtClean="0"/>
          </a:p>
          <a:p>
            <a:pPr lvl="1"/>
            <a:r>
              <a:rPr lang="en-US" dirty="0" smtClean="0"/>
              <a:t>Energy Concentrate</a:t>
            </a:r>
          </a:p>
          <a:p>
            <a:pPr lvl="2"/>
            <a:r>
              <a:rPr lang="en-US" dirty="0"/>
              <a:t>Wet Distillers Grain, 2lbs (7.5%)</a:t>
            </a:r>
          </a:p>
          <a:p>
            <a:pPr lvl="2"/>
            <a:endParaRPr lang="en-US" dirty="0" smtClean="0"/>
          </a:p>
          <a:p>
            <a:pPr lvl="1"/>
            <a:r>
              <a:rPr lang="en-US" dirty="0" smtClean="0"/>
              <a:t>Protein </a:t>
            </a:r>
          </a:p>
          <a:p>
            <a:pPr lvl="2"/>
            <a:r>
              <a:rPr lang="en-US" dirty="0" smtClean="0"/>
              <a:t>Protein Mix (canola, soy, etc.), 2.5 </a:t>
            </a:r>
            <a:r>
              <a:rPr lang="en-US" dirty="0" err="1" smtClean="0"/>
              <a:t>lbs</a:t>
            </a:r>
            <a:r>
              <a:rPr lang="en-US" dirty="0" smtClean="0"/>
              <a:t> (9.4%)</a:t>
            </a:r>
            <a:endParaRPr lang="en-US" dirty="0"/>
          </a:p>
        </p:txBody>
      </p:sp>
    </p:spTree>
    <p:extLst>
      <p:ext uri="{BB962C8B-B14F-4D97-AF65-F5344CB8AC3E}">
        <p14:creationId xmlns:p14="http://schemas.microsoft.com/office/powerpoint/2010/main" xmlns="" val="2841208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Dairy Nutrition Needs</a:t>
            </a:r>
            <a:endParaRPr lang="en-US" dirty="0"/>
          </a:p>
        </p:txBody>
      </p:sp>
      <p:sp>
        <p:nvSpPr>
          <p:cNvPr id="3" name="Content Placeholder 2"/>
          <p:cNvSpPr>
            <a:spLocks noGrp="1"/>
          </p:cNvSpPr>
          <p:nvPr>
            <p:ph idx="1"/>
          </p:nvPr>
        </p:nvSpPr>
        <p:spPr/>
        <p:txBody>
          <a:bodyPr/>
          <a:lstStyle/>
          <a:p>
            <a:r>
              <a:rPr lang="en-US" dirty="0" smtClean="0"/>
              <a:t>Nutrient </a:t>
            </a:r>
            <a:r>
              <a:rPr lang="en-US" dirty="0" smtClean="0"/>
              <a:t>requirements </a:t>
            </a:r>
            <a:r>
              <a:rPr lang="en-US" dirty="0" smtClean="0"/>
              <a:t>of a dairy cow vary with their stage of lactation (milking) and gestation (pregnancy) </a:t>
            </a:r>
            <a:br>
              <a:rPr lang="en-US" dirty="0" smtClean="0"/>
            </a:br>
            <a:endParaRPr lang="en-US" dirty="0" smtClean="0"/>
          </a:p>
          <a:p>
            <a:r>
              <a:rPr lang="en-US" dirty="0" smtClean="0"/>
              <a:t>Because they are so precise, the nutrient requirements of a dairy cow have helped redefine nutrition in animal agriculture.</a:t>
            </a:r>
            <a:br>
              <a:rPr lang="en-US" dirty="0" smtClean="0"/>
            </a:br>
            <a:endParaRPr lang="en-US" dirty="0" smtClean="0"/>
          </a:p>
          <a:p>
            <a:r>
              <a:rPr lang="en-US" dirty="0" smtClean="0"/>
              <a:t>For this reason, we’ll use nutrition in the dairy cow as our representative example. </a:t>
            </a:r>
            <a:endParaRPr lang="en-US" dirty="0"/>
          </a:p>
        </p:txBody>
      </p:sp>
    </p:spTree>
    <p:extLst>
      <p:ext uri="{BB962C8B-B14F-4D97-AF65-F5344CB8AC3E}">
        <p14:creationId xmlns:p14="http://schemas.microsoft.com/office/powerpoint/2010/main" xmlns="" val="2761395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Lactation Cycles</a:t>
            </a:r>
            <a:endParaRPr lang="en-US" dirty="0"/>
          </a:p>
        </p:txBody>
      </p:sp>
      <p:sp>
        <p:nvSpPr>
          <p:cNvPr id="3" name="Content Placeholder 2"/>
          <p:cNvSpPr>
            <a:spLocks noGrp="1"/>
          </p:cNvSpPr>
          <p:nvPr>
            <p:ph idx="1"/>
          </p:nvPr>
        </p:nvSpPr>
        <p:spPr/>
        <p:txBody>
          <a:bodyPr>
            <a:normAutofit lnSpcReduction="10000"/>
          </a:bodyPr>
          <a:lstStyle/>
          <a:p>
            <a:r>
              <a:rPr lang="en-US" dirty="0" smtClean="0"/>
              <a:t>A dairy cow has lactation cycles</a:t>
            </a:r>
          </a:p>
          <a:p>
            <a:pPr lvl="1"/>
            <a:r>
              <a:rPr lang="en-US" dirty="0" smtClean="0"/>
              <a:t>Lactation is the period in which a cow is milking</a:t>
            </a:r>
          </a:p>
          <a:p>
            <a:pPr lvl="1"/>
            <a:r>
              <a:rPr lang="en-US" dirty="0" smtClean="0"/>
              <a:t>It begins with the birth of her calf and continues until she is “dried up” in order to prepare for the birth of her next calf. </a:t>
            </a:r>
            <a:br>
              <a:rPr lang="en-US" dirty="0" smtClean="0"/>
            </a:br>
            <a:endParaRPr lang="en-US" dirty="0" smtClean="0"/>
          </a:p>
          <a:p>
            <a:r>
              <a:rPr lang="en-US" dirty="0" smtClean="0"/>
              <a:t>A producing dairy cow has 5 distinct nutritional stages in her lactation cycle.</a:t>
            </a:r>
          </a:p>
          <a:p>
            <a:pPr marL="914400" lvl="1" indent="-514350">
              <a:buFont typeface="+mj-lt"/>
              <a:buAutoNum type="arabicPeriod"/>
            </a:pPr>
            <a:r>
              <a:rPr lang="en-US" dirty="0" smtClean="0"/>
              <a:t>Early lactation—0 to 70 days (peak milk production) after calving.</a:t>
            </a:r>
          </a:p>
          <a:p>
            <a:pPr marL="914400" lvl="1" indent="-514350">
              <a:buFont typeface="+mj-lt"/>
              <a:buAutoNum type="arabicPeriod"/>
            </a:pPr>
            <a:r>
              <a:rPr lang="en-US" dirty="0" smtClean="0"/>
              <a:t>Peak DM intake—70 to 140 days (declining milk production) </a:t>
            </a:r>
          </a:p>
          <a:p>
            <a:pPr marL="914400" lvl="1" indent="-514350">
              <a:buFont typeface="+mj-lt"/>
              <a:buAutoNum type="arabicPeriod"/>
            </a:pPr>
            <a:r>
              <a:rPr lang="en-US" dirty="0" smtClean="0"/>
              <a:t>Mid- and late lactation—140 to 305 days (declining milk production).</a:t>
            </a:r>
          </a:p>
          <a:p>
            <a:pPr marL="914400" lvl="1" indent="-514350">
              <a:buFont typeface="+mj-lt"/>
              <a:buAutoNum type="arabicPeriod"/>
            </a:pPr>
            <a:r>
              <a:rPr lang="en-US" dirty="0" smtClean="0"/>
              <a:t>Dry period—60 to 14 days before the next calving.</a:t>
            </a:r>
          </a:p>
          <a:p>
            <a:pPr marL="914400" lvl="1" indent="-514350">
              <a:buFont typeface="+mj-lt"/>
              <a:buAutoNum type="arabicPeriod"/>
            </a:pPr>
            <a:r>
              <a:rPr lang="en-US" dirty="0" smtClean="0"/>
              <a:t>Transition or close-up period—14 days before the next calving (birthing)</a:t>
            </a:r>
          </a:p>
          <a:p>
            <a:pPr lvl="1"/>
            <a:endParaRPr lang="en-US" dirty="0"/>
          </a:p>
        </p:txBody>
      </p:sp>
    </p:spTree>
    <p:extLst>
      <p:ext uri="{BB962C8B-B14F-4D97-AF65-F5344CB8AC3E}">
        <p14:creationId xmlns:p14="http://schemas.microsoft.com/office/powerpoint/2010/main" xmlns="" val="38055283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5" name="Picture 1" descr="Lactation Cycle"/>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312812" y="57432"/>
            <a:ext cx="4354938" cy="6800568"/>
          </a:xfrm>
          <a:prstGeom prst="rect">
            <a:avLst/>
          </a:prstGeom>
          <a:noFill/>
          <a:extLst>
            <a:ext uri="{909E8E84-426E-40DD-AFC4-6F175D3DCCD1}">
              <a14:hiddenFill xmlns:a14="http://schemas.microsoft.com/office/drawing/2010/main" xmlns="">
                <a:solidFill>
                  <a:srgbClr val="FFFFFF"/>
                </a:solidFill>
              </a14:hiddenFill>
            </a:ext>
          </a:extLst>
        </p:spPr>
      </p:pic>
      <p:sp>
        <p:nvSpPr>
          <p:cNvPr id="6" name="Content Placeholder 5"/>
          <p:cNvSpPr>
            <a:spLocks noGrp="1"/>
          </p:cNvSpPr>
          <p:nvPr>
            <p:ph idx="1"/>
          </p:nvPr>
        </p:nvSpPr>
        <p:spPr>
          <a:xfrm>
            <a:off x="228600" y="427037"/>
            <a:ext cx="3733800" cy="6049963"/>
          </a:xfrm>
        </p:spPr>
        <p:txBody>
          <a:bodyPr>
            <a:normAutofit/>
          </a:bodyPr>
          <a:lstStyle/>
          <a:p>
            <a:r>
              <a:rPr lang="en-US" dirty="0" smtClean="0"/>
              <a:t>As shown in this graph, the cow’s body undergoes immense changes from the birth of one calf to the next. </a:t>
            </a:r>
          </a:p>
          <a:p>
            <a:r>
              <a:rPr lang="en-US" dirty="0" smtClean="0"/>
              <a:t>These changes include…</a:t>
            </a:r>
          </a:p>
          <a:p>
            <a:pPr lvl="1"/>
            <a:r>
              <a:rPr lang="en-US" dirty="0" smtClean="0"/>
              <a:t>An early peak in milk production followed by a steady drop.</a:t>
            </a:r>
          </a:p>
          <a:p>
            <a:pPr lvl="1"/>
            <a:r>
              <a:rPr lang="en-US" dirty="0" smtClean="0"/>
              <a:t>A steep drop in </a:t>
            </a:r>
            <a:r>
              <a:rPr lang="en-US" dirty="0" smtClean="0"/>
              <a:t>fat </a:t>
            </a:r>
            <a:r>
              <a:rPr lang="en-US" dirty="0" smtClean="0"/>
              <a:t>and protein followed by a slow increase</a:t>
            </a:r>
          </a:p>
          <a:p>
            <a:pPr lvl="1"/>
            <a:r>
              <a:rPr lang="en-US" dirty="0" smtClean="0"/>
              <a:t>A sharp increase in dry matter intake (DMI) followed by a slow drop</a:t>
            </a:r>
          </a:p>
          <a:p>
            <a:pPr lvl="1"/>
            <a:r>
              <a:rPr lang="en-US" dirty="0" smtClean="0"/>
              <a:t>A sharp drop in body weight followed by a steady increase </a:t>
            </a:r>
            <a:endParaRPr lang="en-US" dirty="0"/>
          </a:p>
        </p:txBody>
      </p:sp>
    </p:spTree>
    <p:extLst>
      <p:ext uri="{BB962C8B-B14F-4D97-AF65-F5344CB8AC3E}">
        <p14:creationId xmlns:p14="http://schemas.microsoft.com/office/powerpoint/2010/main" xmlns="" val="11618267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Phases of Lactation </a:t>
            </a:r>
            <a:endParaRPr lang="en-US" dirty="0"/>
          </a:p>
        </p:txBody>
      </p:sp>
      <p:sp>
        <p:nvSpPr>
          <p:cNvPr id="3" name="Content Placeholder 2"/>
          <p:cNvSpPr>
            <a:spLocks noGrp="1"/>
          </p:cNvSpPr>
          <p:nvPr>
            <p:ph idx="1"/>
          </p:nvPr>
        </p:nvSpPr>
        <p:spPr>
          <a:xfrm>
            <a:off x="152400" y="1600200"/>
            <a:ext cx="8229600" cy="4800600"/>
          </a:xfrm>
        </p:spPr>
        <p:txBody>
          <a:bodyPr>
            <a:normAutofit/>
          </a:bodyPr>
          <a:lstStyle/>
          <a:p>
            <a:r>
              <a:rPr lang="en-US" b="1" dirty="0" smtClean="0"/>
              <a:t>Phase 1. Early lactation—0 to 70 days after calving </a:t>
            </a:r>
          </a:p>
          <a:p>
            <a:pPr lvl="1"/>
            <a:r>
              <a:rPr lang="en-US" dirty="0" smtClean="0"/>
              <a:t>Milk production increases rapidly, peaking 1.5-2 months after calving</a:t>
            </a:r>
            <a:br>
              <a:rPr lang="en-US" dirty="0" smtClean="0"/>
            </a:br>
            <a:endParaRPr lang="en-US" dirty="0" smtClean="0"/>
          </a:p>
          <a:p>
            <a:pPr lvl="1"/>
            <a:r>
              <a:rPr lang="en-US" dirty="0" smtClean="0"/>
              <a:t>Feed intake cannot match energy demands</a:t>
            </a:r>
          </a:p>
          <a:p>
            <a:pPr lvl="2"/>
            <a:r>
              <a:rPr lang="en-US" dirty="0" smtClean="0"/>
              <a:t>This means that every day, the cow will use more energy than she can consume</a:t>
            </a:r>
            <a:br>
              <a:rPr lang="en-US" dirty="0" smtClean="0"/>
            </a:br>
            <a:endParaRPr lang="en-US" dirty="0" smtClean="0"/>
          </a:p>
          <a:p>
            <a:pPr lvl="1"/>
            <a:r>
              <a:rPr lang="en-US" dirty="0" smtClean="0"/>
              <a:t>Energy concentrates (grain) should be increased by about 1 lb.</a:t>
            </a:r>
          </a:p>
          <a:p>
            <a:pPr lvl="2"/>
            <a:r>
              <a:rPr lang="en-US" dirty="0"/>
              <a:t>If grain intake is increased too rapidly or is too </a:t>
            </a:r>
            <a:r>
              <a:rPr lang="en-US" dirty="0" smtClean="0"/>
              <a:t>high, acidosis </a:t>
            </a:r>
            <a:r>
              <a:rPr lang="en-US" dirty="0"/>
              <a:t>and displaced abomasum are possible. </a:t>
            </a:r>
            <a:r>
              <a:rPr lang="en-US" dirty="0" smtClean="0"/>
              <a:t/>
            </a:r>
            <a:br>
              <a:rPr lang="en-US" dirty="0" smtClean="0"/>
            </a:br>
            <a:endParaRPr lang="en-US" dirty="0"/>
          </a:p>
          <a:p>
            <a:pPr lvl="1"/>
            <a:r>
              <a:rPr lang="en-US" dirty="0" smtClean="0"/>
              <a:t>Rumination must also be stimulated – longer fibers will activate the cow’s rumen and papillae activity m</a:t>
            </a:r>
          </a:p>
        </p:txBody>
      </p:sp>
    </p:spTree>
    <p:extLst>
      <p:ext uri="{BB962C8B-B14F-4D97-AF65-F5344CB8AC3E}">
        <p14:creationId xmlns:p14="http://schemas.microsoft.com/office/powerpoint/2010/main" xmlns="" val="32342005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Phases of Lactation </a:t>
            </a:r>
          </a:p>
        </p:txBody>
      </p:sp>
      <p:sp>
        <p:nvSpPr>
          <p:cNvPr id="3" name="Content Placeholder 2"/>
          <p:cNvSpPr>
            <a:spLocks noGrp="1"/>
          </p:cNvSpPr>
          <p:nvPr>
            <p:ph idx="1"/>
          </p:nvPr>
        </p:nvSpPr>
        <p:spPr/>
        <p:txBody>
          <a:bodyPr/>
          <a:lstStyle/>
          <a:p>
            <a:r>
              <a:rPr lang="en-US" b="1" dirty="0"/>
              <a:t>Phase 1. Early lactation—0 to 70 days after calving </a:t>
            </a:r>
            <a:r>
              <a:rPr lang="en-US" b="1" dirty="0" smtClean="0"/>
              <a:t> (</a:t>
            </a:r>
            <a:r>
              <a:rPr lang="en-US" b="1" dirty="0" err="1" smtClean="0"/>
              <a:t>cont</a:t>
            </a:r>
            <a:r>
              <a:rPr lang="en-US" b="1" dirty="0" smtClean="0"/>
              <a:t>)</a:t>
            </a:r>
            <a:endParaRPr lang="en-US" dirty="0" smtClean="0"/>
          </a:p>
          <a:p>
            <a:pPr lvl="1"/>
            <a:r>
              <a:rPr lang="en-US" dirty="0" smtClean="0"/>
              <a:t>Protein </a:t>
            </a:r>
            <a:r>
              <a:rPr lang="en-US" dirty="0"/>
              <a:t>and fat must be fed in adequate amounts more so at this time than any other </a:t>
            </a:r>
            <a:r>
              <a:rPr lang="en-US" dirty="0" smtClean="0"/>
              <a:t/>
            </a:r>
            <a:br>
              <a:rPr lang="en-US" dirty="0" smtClean="0"/>
            </a:br>
            <a:endParaRPr lang="en-US" dirty="0"/>
          </a:p>
          <a:p>
            <a:pPr lvl="2"/>
            <a:r>
              <a:rPr lang="en-US" dirty="0"/>
              <a:t>Failure to do this can lead to ketosis and low peak milk production (lowering milk production for the rest of the  lactation </a:t>
            </a:r>
            <a:r>
              <a:rPr lang="en-US" dirty="0" smtClean="0"/>
              <a:t/>
            </a:r>
            <a:br>
              <a:rPr lang="en-US" dirty="0" smtClean="0"/>
            </a:br>
            <a:endParaRPr lang="en-US" dirty="0"/>
          </a:p>
          <a:p>
            <a:pPr lvl="2"/>
            <a:r>
              <a:rPr lang="en-US" dirty="0"/>
              <a:t>A loss of 1 pound in peak milk production equates to a 220-pound loss for the lactation. </a:t>
            </a:r>
            <a:r>
              <a:rPr lang="en-US" dirty="0" smtClean="0"/>
              <a:t/>
            </a:r>
            <a:br>
              <a:rPr lang="en-US" dirty="0" smtClean="0"/>
            </a:br>
            <a:endParaRPr lang="en-US" dirty="0"/>
          </a:p>
          <a:p>
            <a:pPr lvl="1"/>
            <a:r>
              <a:rPr lang="en-US" dirty="0"/>
              <a:t>Disorders are most likely the closest to calving. </a:t>
            </a:r>
          </a:p>
          <a:p>
            <a:endParaRPr lang="en-US" dirty="0"/>
          </a:p>
        </p:txBody>
      </p:sp>
    </p:spTree>
    <p:extLst>
      <p:ext uri="{BB962C8B-B14F-4D97-AF65-F5344CB8AC3E}">
        <p14:creationId xmlns:p14="http://schemas.microsoft.com/office/powerpoint/2010/main" xmlns="" val="25827824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Phases of Lactation </a:t>
            </a:r>
          </a:p>
        </p:txBody>
      </p:sp>
      <p:sp>
        <p:nvSpPr>
          <p:cNvPr id="3" name="Content Placeholder 2"/>
          <p:cNvSpPr>
            <a:spLocks noGrp="1"/>
          </p:cNvSpPr>
          <p:nvPr>
            <p:ph idx="1"/>
          </p:nvPr>
        </p:nvSpPr>
        <p:spPr/>
        <p:txBody>
          <a:bodyPr/>
          <a:lstStyle/>
          <a:p>
            <a:r>
              <a:rPr lang="en-US" b="1" dirty="0" smtClean="0"/>
              <a:t>Phase 2. Peak DM intake—second 10 weeks after calving.</a:t>
            </a:r>
            <a:r>
              <a:rPr lang="en-US" dirty="0" smtClean="0"/>
              <a:t> </a:t>
            </a:r>
          </a:p>
          <a:p>
            <a:pPr lvl="1"/>
            <a:r>
              <a:rPr lang="en-US" dirty="0" smtClean="0"/>
              <a:t>The goal of this stage is to maintain peak milk production for as long as possible.  </a:t>
            </a:r>
          </a:p>
          <a:p>
            <a:pPr lvl="2"/>
            <a:r>
              <a:rPr lang="en-US" dirty="0" smtClean="0"/>
              <a:t>This is when feed intake reaches its peak and cows begin to regain lost body weight and tissue</a:t>
            </a:r>
            <a:br>
              <a:rPr lang="en-US" dirty="0" smtClean="0"/>
            </a:br>
            <a:endParaRPr lang="en-US" dirty="0" smtClean="0"/>
          </a:p>
          <a:p>
            <a:pPr lvl="1"/>
            <a:r>
              <a:rPr lang="en-US" dirty="0" smtClean="0"/>
              <a:t>More digestible (finer ground) grains and fibers can be fed if rumen activity is adequate</a:t>
            </a:r>
            <a:br>
              <a:rPr lang="en-US" dirty="0" smtClean="0"/>
            </a:br>
            <a:endParaRPr lang="en-US" dirty="0" smtClean="0"/>
          </a:p>
          <a:p>
            <a:pPr lvl="1"/>
            <a:r>
              <a:rPr lang="en-US" dirty="0"/>
              <a:t>Potential problems during this period include a rapid drop or decline in milk production, low fat test, silent heat (no observed heat), and ketosis. </a:t>
            </a:r>
          </a:p>
          <a:p>
            <a:pPr lvl="1"/>
            <a:endParaRPr lang="en-US" dirty="0" smtClean="0"/>
          </a:p>
          <a:p>
            <a:pPr lvl="1"/>
            <a:endParaRPr lang="en-US" dirty="0"/>
          </a:p>
        </p:txBody>
      </p:sp>
    </p:spTree>
    <p:extLst>
      <p:ext uri="{BB962C8B-B14F-4D97-AF65-F5344CB8AC3E}">
        <p14:creationId xmlns:p14="http://schemas.microsoft.com/office/powerpoint/2010/main" xmlns="" val="34673196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Phases of Digestion </a:t>
            </a:r>
            <a:endParaRPr lang="en-US" dirty="0"/>
          </a:p>
        </p:txBody>
      </p:sp>
      <p:sp>
        <p:nvSpPr>
          <p:cNvPr id="3" name="Content Placeholder 2"/>
          <p:cNvSpPr>
            <a:spLocks noGrp="1"/>
          </p:cNvSpPr>
          <p:nvPr>
            <p:ph idx="1"/>
          </p:nvPr>
        </p:nvSpPr>
        <p:spPr/>
        <p:txBody>
          <a:bodyPr>
            <a:normAutofit fontScale="92500" lnSpcReduction="20000"/>
          </a:bodyPr>
          <a:lstStyle/>
          <a:p>
            <a:r>
              <a:rPr lang="en-US" b="1" dirty="0"/>
              <a:t>Phase 3. Mid- to late lactation—140 to 305 days </a:t>
            </a:r>
            <a:r>
              <a:rPr lang="en-US" b="1" dirty="0" smtClean="0"/>
              <a:t>after calving.</a:t>
            </a:r>
            <a:r>
              <a:rPr lang="en-US" dirty="0" smtClean="0"/>
              <a:t> </a:t>
            </a:r>
            <a:endParaRPr lang="en-US" dirty="0" smtClean="0"/>
          </a:p>
          <a:p>
            <a:pPr lvl="1"/>
            <a:r>
              <a:rPr lang="en-US" dirty="0"/>
              <a:t>Milk production is declining, the cow is pregnant, and nutrient intake will easily meet or exceed </a:t>
            </a:r>
            <a:r>
              <a:rPr lang="en-US" dirty="0" smtClean="0"/>
              <a:t>requirements</a:t>
            </a:r>
          </a:p>
          <a:p>
            <a:pPr lvl="2"/>
            <a:r>
              <a:rPr lang="en-US" dirty="0"/>
              <a:t>This phase will be the easiest to </a:t>
            </a:r>
            <a:r>
              <a:rPr lang="en-US" dirty="0" smtClean="0"/>
              <a:t>manage</a:t>
            </a:r>
            <a:br>
              <a:rPr lang="en-US" dirty="0" smtClean="0"/>
            </a:br>
            <a:endParaRPr lang="en-US" dirty="0" smtClean="0"/>
          </a:p>
          <a:p>
            <a:pPr lvl="1"/>
            <a:r>
              <a:rPr lang="en-US" dirty="0"/>
              <a:t>Grain feeding should be at a level to meet milk production requirements and begin to replace body weight lost during early lactation</a:t>
            </a:r>
            <a:r>
              <a:rPr lang="en-US" dirty="0" smtClean="0"/>
              <a:t>.	</a:t>
            </a:r>
          </a:p>
          <a:p>
            <a:pPr lvl="2"/>
            <a:r>
              <a:rPr lang="en-US" dirty="0" smtClean="0"/>
              <a:t>Young </a:t>
            </a:r>
            <a:r>
              <a:rPr lang="en-US" dirty="0"/>
              <a:t>cows should receive additional nutrients for growth </a:t>
            </a:r>
            <a:r>
              <a:rPr lang="en-US" dirty="0" smtClean="0"/>
              <a:t/>
            </a:r>
            <a:br>
              <a:rPr lang="en-US" dirty="0" smtClean="0"/>
            </a:br>
            <a:endParaRPr lang="en-US" dirty="0" smtClean="0"/>
          </a:p>
          <a:p>
            <a:pPr lvl="1"/>
            <a:r>
              <a:rPr lang="en-US" dirty="0"/>
              <a:t>Potential problems during this phase are few. </a:t>
            </a:r>
            <a:r>
              <a:rPr lang="en-US" dirty="0" smtClean="0"/>
              <a:t/>
            </a:r>
            <a:br>
              <a:rPr lang="en-US" dirty="0" smtClean="0"/>
            </a:br>
            <a:endParaRPr lang="en-US" dirty="0" smtClean="0"/>
          </a:p>
          <a:p>
            <a:pPr lvl="1"/>
            <a:r>
              <a:rPr lang="en-US" dirty="0" smtClean="0"/>
              <a:t>Milk </a:t>
            </a:r>
            <a:r>
              <a:rPr lang="en-US" dirty="0"/>
              <a:t>production should slowly decline at an 8 to 10 percent drop per month</a:t>
            </a:r>
            <a:r>
              <a:rPr lang="en-US" dirty="0" smtClean="0"/>
              <a:t>.</a:t>
            </a:r>
            <a:br>
              <a:rPr lang="en-US" dirty="0" smtClean="0"/>
            </a:br>
            <a:endParaRPr lang="en-US" dirty="0" smtClean="0"/>
          </a:p>
          <a:p>
            <a:pPr lvl="1"/>
            <a:r>
              <a:rPr lang="en-US" dirty="0" smtClean="0"/>
              <a:t>Avoid </a:t>
            </a:r>
            <a:r>
              <a:rPr lang="en-US" dirty="0"/>
              <a:t>over-conditioning </a:t>
            </a:r>
            <a:r>
              <a:rPr lang="en-US" dirty="0" smtClean="0"/>
              <a:t>cows</a:t>
            </a:r>
            <a:r>
              <a:rPr lang="en-US" dirty="0"/>
              <a:t> </a:t>
            </a:r>
            <a:r>
              <a:rPr lang="en-US" dirty="0" smtClean="0"/>
              <a:t>– an over-conditioned cow with too much body fat  is more prone to digestive problems. </a:t>
            </a:r>
            <a:endParaRPr lang="en-US" dirty="0"/>
          </a:p>
          <a:p>
            <a:pPr lvl="1"/>
            <a:endParaRPr lang="en-US" dirty="0"/>
          </a:p>
        </p:txBody>
      </p:sp>
    </p:spTree>
    <p:extLst>
      <p:ext uri="{BB962C8B-B14F-4D97-AF65-F5344CB8AC3E}">
        <p14:creationId xmlns:p14="http://schemas.microsoft.com/office/powerpoint/2010/main" xmlns="" val="38099270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Phases of Lactation </a:t>
            </a:r>
            <a:endParaRPr lang="en-US" dirty="0"/>
          </a:p>
        </p:txBody>
      </p:sp>
      <p:sp>
        <p:nvSpPr>
          <p:cNvPr id="3" name="Content Placeholder 2"/>
          <p:cNvSpPr>
            <a:spLocks noGrp="1"/>
          </p:cNvSpPr>
          <p:nvPr>
            <p:ph idx="1"/>
          </p:nvPr>
        </p:nvSpPr>
        <p:spPr/>
        <p:txBody>
          <a:bodyPr>
            <a:normAutofit/>
          </a:bodyPr>
          <a:lstStyle/>
          <a:p>
            <a:r>
              <a:rPr lang="en-US" b="1" dirty="0"/>
              <a:t>Phase 4. Dry period—60 to 14 days before </a:t>
            </a:r>
            <a:r>
              <a:rPr lang="en-US" b="1" dirty="0" smtClean="0"/>
              <a:t>the next calving.</a:t>
            </a:r>
          </a:p>
          <a:p>
            <a:pPr lvl="1"/>
            <a:r>
              <a:rPr lang="en-US" dirty="0" smtClean="0"/>
              <a:t>This is the start of the dry period – when a producer stops milking a cow so that she can build up bodily reserves prior to calving</a:t>
            </a:r>
          </a:p>
          <a:p>
            <a:pPr lvl="2"/>
            <a:r>
              <a:rPr lang="en-US" dirty="0" smtClean="0"/>
              <a:t>Nutritional programs during this period help a cow reach her maximum during the next lactation and minimize metabolic problems after calving.</a:t>
            </a:r>
            <a:br>
              <a:rPr lang="en-US" dirty="0" smtClean="0"/>
            </a:br>
            <a:endParaRPr lang="en-US" dirty="0" smtClean="0"/>
          </a:p>
          <a:p>
            <a:pPr lvl="1"/>
            <a:r>
              <a:rPr lang="en-US" dirty="0" smtClean="0"/>
              <a:t>A cow in a dry period needs to be fed a different ration than a milking cow due to different physiological needs </a:t>
            </a:r>
          </a:p>
          <a:p>
            <a:pPr lvl="2"/>
            <a:r>
              <a:rPr lang="en-US" dirty="0" smtClean="0"/>
              <a:t>Her body is focused on producing a calf instead of milk</a:t>
            </a:r>
            <a:br>
              <a:rPr lang="en-US" dirty="0" smtClean="0"/>
            </a:br>
            <a:endParaRPr lang="en-US" dirty="0" smtClean="0"/>
          </a:p>
        </p:txBody>
      </p:sp>
    </p:spTree>
    <p:extLst>
      <p:ext uri="{BB962C8B-B14F-4D97-AF65-F5344CB8AC3E}">
        <p14:creationId xmlns:p14="http://schemas.microsoft.com/office/powerpoint/2010/main" xmlns="" val="12044593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906</TotalTime>
  <Words>796</Words>
  <Application>Microsoft Office PowerPoint</Application>
  <PresentationFormat>On-screen Show (4:3)</PresentationFormat>
  <Paragraphs>120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Adjacency</vt:lpstr>
      <vt:lpstr>Cattle Rations</vt:lpstr>
      <vt:lpstr>Dairy Nutrition Needs</vt:lpstr>
      <vt:lpstr>Lactation Cycles</vt:lpstr>
      <vt:lpstr>Slide 4</vt:lpstr>
      <vt:lpstr>Phases of Lactation </vt:lpstr>
      <vt:lpstr>Phases of Lactation </vt:lpstr>
      <vt:lpstr>Phases of Lactation </vt:lpstr>
      <vt:lpstr>Phases of Digestion </vt:lpstr>
      <vt:lpstr>Phases of Lactation </vt:lpstr>
      <vt:lpstr>Phases of Lactation </vt:lpstr>
      <vt:lpstr>Phases of Lactation </vt:lpstr>
      <vt:lpstr>Summary of Lactation</vt:lpstr>
      <vt:lpstr>Sample Diet Rations</vt:lpstr>
      <vt:lpstr>Sample Diet Rations</vt:lpstr>
      <vt:lpstr>Sample Diet Rations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Cattle Rations</dc:title>
  <dc:creator>Mr. Craig Kohn</dc:creator>
  <cp:lastModifiedBy>Mr. Craig A. Kohn</cp:lastModifiedBy>
  <cp:revision>56</cp:revision>
  <dcterms:created xsi:type="dcterms:W3CDTF">2011-05-23T17:35:11Z</dcterms:created>
  <dcterms:modified xsi:type="dcterms:W3CDTF">2011-05-24T19:26:45Z</dcterms:modified>
</cp:coreProperties>
</file>