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3" r:id="rId3"/>
    <p:sldId id="274" r:id="rId4"/>
    <p:sldId id="276" r:id="rId5"/>
    <p:sldId id="259" r:id="rId6"/>
    <p:sldId id="257" r:id="rId7"/>
    <p:sldId id="258" r:id="rId8"/>
    <p:sldId id="277" r:id="rId9"/>
    <p:sldId id="260" r:id="rId10"/>
    <p:sldId id="261" r:id="rId11"/>
    <p:sldId id="27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91D33A-D98C-4893-A499-8D3FB52C1F28}">
          <p14:sldIdLst>
            <p14:sldId id="256"/>
            <p14:sldId id="273"/>
            <p14:sldId id="274"/>
            <p14:sldId id="276"/>
            <p14:sldId id="259"/>
            <p14:sldId id="257"/>
            <p14:sldId id="258"/>
            <p14:sldId id="277"/>
            <p14:sldId id="260"/>
            <p14:sldId id="261"/>
            <p14:sldId id="275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33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115CE01-C217-4642-92DA-B86F0495975C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9845B44-B618-4183-9073-F5985CA5A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56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97A2ED9-CAE1-4BD5-A51C-81157F52E3E0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1F516E7-201F-4596-8646-8011A5C95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0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16E7-201F-4596-8646-8011A5C952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5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230BB-F1E3-484F-A019-18FFB6AE944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30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230BB-F1E3-484F-A019-18FFB6AE94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5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8847256-DD9F-4542-AE91-5DBDC3DF48B9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D166F98-C0E6-449E-AD82-9A4D68A1CF9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7256-DD9F-4542-AE91-5DBDC3DF48B9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6F98-C0E6-449E-AD82-9A4D68A1C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7256-DD9F-4542-AE91-5DBDC3DF48B9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6F98-C0E6-449E-AD82-9A4D68A1C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521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76200"/>
            <a:ext cx="2133600" cy="365125"/>
          </a:xfrm>
        </p:spPr>
        <p:txBody>
          <a:bodyPr/>
          <a:lstStyle/>
          <a:p>
            <a:fld id="{D8847256-DD9F-4542-AE91-5DBDC3DF48B9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92875"/>
            <a:ext cx="35021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76200"/>
            <a:ext cx="1332156" cy="365125"/>
          </a:xfrm>
        </p:spPr>
        <p:txBody>
          <a:bodyPr/>
          <a:lstStyle/>
          <a:p>
            <a:fld id="{5D166F98-C0E6-449E-AD82-9A4D68A1C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7256-DD9F-4542-AE91-5DBDC3DF48B9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6F98-C0E6-449E-AD82-9A4D68A1C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7256-DD9F-4542-AE91-5DBDC3DF48B9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6F98-C0E6-449E-AD82-9A4D68A1CF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7256-DD9F-4542-AE91-5DBDC3DF48B9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6F98-C0E6-449E-AD82-9A4D68A1C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7256-DD9F-4542-AE91-5DBDC3DF48B9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6F98-C0E6-449E-AD82-9A4D68A1C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7256-DD9F-4542-AE91-5DBDC3DF48B9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6F98-C0E6-449E-AD82-9A4D68A1C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7256-DD9F-4542-AE91-5DBDC3DF48B9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6F98-C0E6-449E-AD82-9A4D68A1CF9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7256-DD9F-4542-AE91-5DBDC3DF48B9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6F98-C0E6-449E-AD82-9A4D68A1C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8847256-DD9F-4542-AE91-5DBDC3DF48B9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D166F98-C0E6-449E-AD82-9A4D68A1CF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en.wikipedia.org/wiki/File:ATPsyn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C. Kohn</a:t>
            </a:r>
          </a:p>
          <a:p>
            <a:r>
              <a:rPr lang="en-US" dirty="0" smtClean="0"/>
              <a:t>Agricultural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9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Atoms to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group of similar cells that perform the same function is called </a:t>
            </a:r>
            <a:r>
              <a:rPr lang="en-US" b="1" dirty="0"/>
              <a:t>tissue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A group of different kinds of tissues that coordinate their actions into a main primary function is called an </a:t>
            </a:r>
            <a:r>
              <a:rPr lang="en-US" b="1" dirty="0"/>
              <a:t>organ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 group of organs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tissues </a:t>
            </a:r>
            <a:r>
              <a:rPr lang="en-US" dirty="0"/>
              <a:t>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 </a:t>
            </a:r>
            <a:r>
              <a:rPr lang="en-US" dirty="0"/>
              <a:t>together </a:t>
            </a:r>
            <a:r>
              <a:rPr lang="en-US" dirty="0" smtClean="0"/>
              <a:t>to </a:t>
            </a:r>
            <a:br>
              <a:rPr lang="en-US" dirty="0" smtClean="0"/>
            </a:br>
            <a:r>
              <a:rPr lang="en-US" dirty="0" smtClean="0"/>
              <a:t>maintain </a:t>
            </a:r>
            <a:r>
              <a:rPr lang="en-US" dirty="0"/>
              <a:t>homeostasis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the </a:t>
            </a:r>
            <a:r>
              <a:rPr lang="en-US" dirty="0"/>
              <a:t>body are called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b="1" dirty="0"/>
              <a:t>system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There are 11 major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systems </a:t>
            </a:r>
            <a:r>
              <a:rPr lang="en-US" dirty="0"/>
              <a:t>in </a:t>
            </a:r>
            <a:r>
              <a:rPr lang="en-US" dirty="0" smtClean="0"/>
              <a:t>the human body</a:t>
            </a:r>
            <a:r>
              <a:rPr lang="en-US" dirty="0"/>
              <a:t>. </a:t>
            </a:r>
          </a:p>
          <a:p>
            <a:endParaRPr lang="en-US" dirty="0" smtClean="0"/>
          </a:p>
        </p:txBody>
      </p:sp>
      <p:pic>
        <p:nvPicPr>
          <p:cNvPr id="4100" name="Picture 4" descr="http://www.mhhe.com/biosci/ap/ap_prep/anm1s1_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3237568"/>
            <a:ext cx="4659312" cy="323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74178" y="6235184"/>
            <a:ext cx="12554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mhhe.com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9259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3895016"/>
            <a:ext cx="6637468" cy="1362075"/>
          </a:xfrm>
        </p:spPr>
        <p:txBody>
          <a:bodyPr/>
          <a:lstStyle/>
          <a:p>
            <a:r>
              <a:rPr lang="en-US" dirty="0" smtClean="0"/>
              <a:t>Cellular Energy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5261387"/>
            <a:ext cx="6637467" cy="1520413"/>
          </a:xfrm>
        </p:spPr>
        <p:txBody>
          <a:bodyPr/>
          <a:lstStyle/>
          <a:p>
            <a:r>
              <a:rPr lang="en-US" dirty="0" smtClean="0"/>
              <a:t>ATP, ADP, and ATP Synthase</a:t>
            </a:r>
            <a:endParaRPr lang="en-US" dirty="0"/>
          </a:p>
        </p:txBody>
      </p:sp>
      <p:pic>
        <p:nvPicPr>
          <p:cNvPr id="4" name="Picture 4" descr="http://www.goldiesroom.org/Multimedia/Bio_Images/07%20Respiration/03%20ADP%20to%20AT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96345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05625" y="6172200"/>
            <a:ext cx="15488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goldiesroom.org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4551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and Life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00" y="1524000"/>
            <a:ext cx="80521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All living things require </a:t>
            </a:r>
            <a:r>
              <a:rPr lang="en-US" b="1" u="sng" dirty="0" smtClean="0"/>
              <a:t>energy</a:t>
            </a:r>
            <a:r>
              <a:rPr lang="en-US" b="1" dirty="0" smtClean="0"/>
              <a:t> to be alive</a:t>
            </a:r>
          </a:p>
          <a:p>
            <a:pPr lvl="1"/>
            <a:r>
              <a:rPr lang="en-US" dirty="0" smtClean="0"/>
              <a:t>Cells need energy to perform functions such as</a:t>
            </a:r>
            <a:br>
              <a:rPr lang="en-US" dirty="0" smtClean="0"/>
            </a:br>
            <a:r>
              <a:rPr lang="en-US" dirty="0" smtClean="0"/>
              <a:t>transport, signaling, contraction, movement, etc.</a:t>
            </a:r>
          </a:p>
          <a:p>
            <a:pPr lvl="1"/>
            <a:endParaRPr lang="en-US" dirty="0"/>
          </a:p>
          <a:p>
            <a:r>
              <a:rPr lang="en-US" b="1" dirty="0" smtClean="0"/>
              <a:t>All living cells use ATP as their </a:t>
            </a:r>
            <a:br>
              <a:rPr lang="en-US" b="1" dirty="0" smtClean="0"/>
            </a:br>
            <a:r>
              <a:rPr lang="en-US" b="1" dirty="0" smtClean="0"/>
              <a:t>primary source of energy</a:t>
            </a:r>
          </a:p>
          <a:p>
            <a:pPr lvl="1"/>
            <a:r>
              <a:rPr lang="en-US" dirty="0" smtClean="0"/>
              <a:t>ATP is a molecule made of </a:t>
            </a:r>
            <a:br>
              <a:rPr lang="en-US" dirty="0" smtClean="0"/>
            </a:br>
            <a:r>
              <a:rPr lang="en-US" dirty="0" smtClean="0"/>
              <a:t>an amino acid, a sugar, and</a:t>
            </a:r>
            <a:br>
              <a:rPr lang="en-US" dirty="0" smtClean="0"/>
            </a:br>
            <a:r>
              <a:rPr lang="en-US" dirty="0" smtClean="0"/>
              <a:t> three phosphate molecules</a:t>
            </a:r>
          </a:p>
          <a:p>
            <a:pPr lvl="2"/>
            <a:r>
              <a:rPr lang="en-US" dirty="0" smtClean="0"/>
              <a:t>ATP = “A Triple Phosphate”</a:t>
            </a:r>
          </a:p>
          <a:p>
            <a:pPr lvl="1"/>
            <a:endParaRPr lang="en-US" dirty="0"/>
          </a:p>
          <a:p>
            <a:r>
              <a:rPr lang="en-US" b="1" dirty="0" smtClean="0"/>
              <a:t>ATP is sort of like a rechargeable </a:t>
            </a:r>
            <a:br>
              <a:rPr lang="en-US" b="1" dirty="0" smtClean="0"/>
            </a:br>
            <a:r>
              <a:rPr lang="en-US" b="1" dirty="0" smtClean="0"/>
              <a:t>battery</a:t>
            </a:r>
          </a:p>
          <a:p>
            <a:pPr lvl="1"/>
            <a:r>
              <a:rPr lang="en-US" dirty="0" smtClean="0"/>
              <a:t>When ATP powers something in </a:t>
            </a:r>
            <a:br>
              <a:rPr lang="en-US" dirty="0" smtClean="0"/>
            </a:br>
            <a:r>
              <a:rPr lang="en-US" dirty="0" smtClean="0"/>
              <a:t>a cell, it loses a phosphate and </a:t>
            </a:r>
            <a:br>
              <a:rPr lang="en-US" dirty="0" smtClean="0"/>
            </a:br>
            <a:r>
              <a:rPr lang="en-US" dirty="0" smtClean="0"/>
              <a:t>becomes the uncharged </a:t>
            </a:r>
            <a:r>
              <a:rPr lang="en-US" u="sng" dirty="0" smtClean="0"/>
              <a:t>ADP </a:t>
            </a:r>
          </a:p>
          <a:p>
            <a:pPr lvl="2"/>
            <a:r>
              <a:rPr lang="en-US" dirty="0" smtClean="0"/>
              <a:t>ADP = “A Double Phosphate”</a:t>
            </a:r>
          </a:p>
          <a:p>
            <a:pPr lvl="1"/>
            <a:r>
              <a:rPr lang="en-US" u="sng" dirty="0" smtClean="0"/>
              <a:t>ATP</a:t>
            </a:r>
            <a:r>
              <a:rPr lang="en-US" dirty="0" smtClean="0"/>
              <a:t> is the “charged battery” </a:t>
            </a:r>
            <a:br>
              <a:rPr lang="en-US" dirty="0" smtClean="0"/>
            </a:br>
            <a:r>
              <a:rPr lang="en-US" dirty="0" smtClean="0"/>
              <a:t>version; </a:t>
            </a:r>
            <a:r>
              <a:rPr lang="en-US" u="sng" dirty="0" smtClean="0"/>
              <a:t>ADP</a:t>
            </a:r>
            <a:r>
              <a:rPr lang="en-US" dirty="0" smtClean="0"/>
              <a:t> is the “dead </a:t>
            </a:r>
            <a:br>
              <a:rPr lang="en-US" dirty="0" smtClean="0"/>
            </a:br>
            <a:r>
              <a:rPr lang="en-US" dirty="0" smtClean="0"/>
              <a:t>battery” version</a:t>
            </a:r>
            <a:endParaRPr lang="en-US" dirty="0"/>
          </a:p>
        </p:txBody>
      </p:sp>
      <p:pic>
        <p:nvPicPr>
          <p:cNvPr id="5122" name="Picture 2" descr="http://25.media.tumblr.com/tumblr_m5yptmUplE1qj8btco1_50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1" t="50000"/>
          <a:stretch/>
        </p:blipFill>
        <p:spPr bwMode="auto">
          <a:xfrm>
            <a:off x="6567487" y="3014662"/>
            <a:ext cx="2319338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29400" y="1558408"/>
            <a:ext cx="19688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sugaratoms.tumblr.com</a:t>
            </a:r>
            <a:endParaRPr lang="en-US" sz="900" i="1" dirty="0"/>
          </a:p>
        </p:txBody>
      </p:sp>
      <p:pic>
        <p:nvPicPr>
          <p:cNvPr id="5124" name="Picture 4" descr="http://www.goldiesroom.org/Multimedia/Bio_Images/07%20Respiration/03%20ADP%20to%20AT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4572000"/>
            <a:ext cx="42386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25.media.tumblr.com/tumblr_m5yptmUplE1qj8btco1_50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8" r="53595" b="22508"/>
          <a:stretch/>
        </p:blipFill>
        <p:spPr bwMode="auto">
          <a:xfrm>
            <a:off x="4648200" y="2609850"/>
            <a:ext cx="1966912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25.media.tumblr.com/tumblr_m5yptmUplE1qj8btco1_500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039" b="43730"/>
          <a:stretch/>
        </p:blipFill>
        <p:spPr bwMode="auto">
          <a:xfrm>
            <a:off x="6781800" y="1752600"/>
            <a:ext cx="211931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909378" y="6322368"/>
            <a:ext cx="15488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goldiesroom.org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40592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“Re-charging” ATP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521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Uncharged ADP can be “recharged” back into ATP</a:t>
            </a:r>
          </a:p>
          <a:p>
            <a:pPr lvl="1"/>
            <a:r>
              <a:rPr lang="en-US" dirty="0" smtClean="0"/>
              <a:t>To turn the uncharged ADP back into the charged ATP, we have to add a 3</a:t>
            </a:r>
            <a:r>
              <a:rPr lang="en-US" baseline="30000" dirty="0" smtClean="0"/>
              <a:t>rd</a:t>
            </a:r>
            <a:r>
              <a:rPr lang="en-US" dirty="0" smtClean="0"/>
              <a:t> phosphate back onto ADP</a:t>
            </a:r>
          </a:p>
          <a:p>
            <a:pPr lvl="2"/>
            <a:r>
              <a:rPr lang="en-US" dirty="0" smtClean="0"/>
              <a:t>3 phosphates = charged; 2 phosphates = uncharged</a:t>
            </a:r>
          </a:p>
          <a:p>
            <a:pPr lvl="2"/>
            <a:endParaRPr lang="en-US" dirty="0"/>
          </a:p>
          <a:p>
            <a:r>
              <a:rPr lang="en-US" b="1" dirty="0" smtClean="0"/>
              <a:t>Just like a rechargeable </a:t>
            </a:r>
            <a:br>
              <a:rPr lang="en-US" b="1" dirty="0" smtClean="0"/>
            </a:br>
            <a:r>
              <a:rPr lang="en-US" b="1" dirty="0" smtClean="0"/>
              <a:t>battery has a battery charger, </a:t>
            </a:r>
            <a:br>
              <a:rPr lang="en-US" b="1" dirty="0" smtClean="0"/>
            </a:br>
            <a:r>
              <a:rPr lang="en-US" b="1" dirty="0" smtClean="0"/>
              <a:t>ATP has ATP Synthase to </a:t>
            </a:r>
            <a:br>
              <a:rPr lang="en-US" b="1" dirty="0" smtClean="0"/>
            </a:br>
            <a:r>
              <a:rPr lang="en-US" b="1" dirty="0" smtClean="0"/>
              <a:t>‘recharge’ it</a:t>
            </a:r>
          </a:p>
          <a:p>
            <a:pPr lvl="1"/>
            <a:r>
              <a:rPr lang="en-US" u="sng" dirty="0" smtClean="0"/>
              <a:t>ATP Synthase </a:t>
            </a:r>
            <a:r>
              <a:rPr lang="en-US" dirty="0" smtClean="0"/>
              <a:t>is a large </a:t>
            </a:r>
            <a:br>
              <a:rPr lang="en-US" dirty="0" smtClean="0"/>
            </a:br>
            <a:r>
              <a:rPr lang="en-US" dirty="0" smtClean="0"/>
              <a:t>macromolecule that </a:t>
            </a:r>
            <a:br>
              <a:rPr lang="en-US" dirty="0" smtClean="0"/>
            </a:br>
            <a:r>
              <a:rPr lang="en-US" dirty="0" smtClean="0"/>
              <a:t>combines ADP and a </a:t>
            </a:r>
            <a:br>
              <a:rPr lang="en-US" dirty="0" smtClean="0"/>
            </a:br>
            <a:r>
              <a:rPr lang="en-US" dirty="0" smtClean="0"/>
              <a:t>phosphate molecule </a:t>
            </a:r>
            <a:br>
              <a:rPr lang="en-US" dirty="0" smtClean="0"/>
            </a:br>
            <a:r>
              <a:rPr lang="en-US" dirty="0" smtClean="0"/>
              <a:t>(P</a:t>
            </a:r>
            <a:r>
              <a:rPr lang="en-US" baseline="-25000" dirty="0" smtClean="0"/>
              <a:t>i</a:t>
            </a:r>
            <a:r>
              <a:rPr lang="en-US" dirty="0" smtClean="0"/>
              <a:t>) back into ATP</a:t>
            </a:r>
          </a:p>
          <a:p>
            <a:pPr lvl="1"/>
            <a:r>
              <a:rPr lang="en-US" dirty="0" smtClean="0"/>
              <a:t>ADP and P</a:t>
            </a:r>
            <a:r>
              <a:rPr lang="en-US" baseline="-25000" dirty="0" smtClean="0"/>
              <a:t>i</a:t>
            </a:r>
            <a:r>
              <a:rPr lang="en-US" dirty="0" smtClean="0"/>
              <a:t> go into ATP </a:t>
            </a:r>
            <a:br>
              <a:rPr lang="en-US" dirty="0" smtClean="0"/>
            </a:br>
            <a:r>
              <a:rPr lang="en-US" dirty="0" smtClean="0"/>
              <a:t>Synthase; ATP comes out</a:t>
            </a:r>
            <a:endParaRPr lang="en-US" dirty="0"/>
          </a:p>
        </p:txBody>
      </p:sp>
      <p:pic>
        <p:nvPicPr>
          <p:cNvPr id="6146" name="Picture 2" descr="http://t1.gstatic.com/images?q=tbn:ANd9GcTHHfeiTJdRiKdTckq1_W9z_c49O1LRMd2fhpjsHxhyNL9f2R-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42" y="3048000"/>
            <a:ext cx="358455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57214" y="6322368"/>
            <a:ext cx="15295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sparknotes.com</a:t>
            </a:r>
            <a:endParaRPr lang="en-US" sz="900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14800" y="5943600"/>
            <a:ext cx="2057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57700" y="6019800"/>
            <a:ext cx="33147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ATP Synthase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ATP Synthase is primarily found in one place – the mitochondria.</a:t>
            </a:r>
          </a:p>
          <a:p>
            <a:pPr lvl="1"/>
            <a:r>
              <a:rPr lang="en-US" dirty="0" smtClean="0"/>
              <a:t>The mitochondria is the “powerhouse” of the cell – it produces the ATP used to run the rest of the cell. </a:t>
            </a:r>
          </a:p>
          <a:p>
            <a:pPr lvl="1"/>
            <a:r>
              <a:rPr lang="en-US" dirty="0" smtClean="0"/>
              <a:t>More mitochondria = more ATP production</a:t>
            </a:r>
          </a:p>
          <a:p>
            <a:pPr lvl="1"/>
            <a:endParaRPr lang="en-US" dirty="0"/>
          </a:p>
          <a:p>
            <a:r>
              <a:rPr lang="en-US" b="1" dirty="0" smtClean="0"/>
              <a:t>ATP Synthase can also be found </a:t>
            </a:r>
            <a:br>
              <a:rPr lang="en-US" b="1" dirty="0" smtClean="0"/>
            </a:br>
            <a:r>
              <a:rPr lang="en-US" b="1" dirty="0" smtClean="0"/>
              <a:t>in the chloroplasts of plant cells. </a:t>
            </a:r>
          </a:p>
          <a:p>
            <a:pPr lvl="1"/>
            <a:r>
              <a:rPr lang="en-US" i="1" dirty="0" smtClean="0"/>
              <a:t>This</a:t>
            </a:r>
            <a:r>
              <a:rPr lang="en-US" dirty="0" smtClean="0"/>
              <a:t> ATP is used for a very specific </a:t>
            </a:r>
            <a:br>
              <a:rPr lang="en-US" dirty="0" smtClean="0"/>
            </a:br>
            <a:r>
              <a:rPr lang="en-US" dirty="0" smtClean="0"/>
              <a:t>purpose - to power the assembly </a:t>
            </a:r>
            <a:br>
              <a:rPr lang="en-US" dirty="0" smtClean="0"/>
            </a:br>
            <a:r>
              <a:rPr lang="en-US" dirty="0" smtClean="0"/>
              <a:t>of a sugar molecule during </a:t>
            </a:r>
            <a:br>
              <a:rPr lang="en-US" dirty="0" smtClean="0"/>
            </a:br>
            <a:r>
              <a:rPr lang="en-US" dirty="0" smtClean="0"/>
              <a:t>photosynthesis. </a:t>
            </a:r>
            <a:endParaRPr lang="en-US" dirty="0"/>
          </a:p>
        </p:txBody>
      </p:sp>
      <p:pic>
        <p:nvPicPr>
          <p:cNvPr id="4" name="Picture 2" descr="http://teamcarterlces.com/images/plantcel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38600"/>
            <a:ext cx="3200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 rot="1444403">
            <a:off x="7785176" y="4223411"/>
            <a:ext cx="685800" cy="457200"/>
          </a:xfrm>
          <a:prstGeom prst="ellipse">
            <a:avLst/>
          </a:prstGeom>
          <a:ln w="28575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/>
          <p:cNvCxnSpPr/>
          <p:nvPr/>
        </p:nvCxnSpPr>
        <p:spPr>
          <a:xfrm>
            <a:off x="3124200" y="2133600"/>
            <a:ext cx="5105400" cy="2286000"/>
          </a:xfrm>
          <a:prstGeom prst="bentConnector3">
            <a:avLst>
              <a:gd name="adj1" fmla="val 113806"/>
            </a:avLst>
          </a:prstGeom>
          <a:ln w="762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 rot="777239">
            <a:off x="6476289" y="5522633"/>
            <a:ext cx="1117028" cy="608306"/>
          </a:xfrm>
          <a:prstGeom prst="ellipse">
            <a:avLst/>
          </a:prstGeom>
          <a:ln w="28575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 rot="16200000" flipH="1">
            <a:off x="5524500" y="4610101"/>
            <a:ext cx="1524000" cy="838200"/>
          </a:xfrm>
          <a:prstGeom prst="bentConnector3">
            <a:avLst>
              <a:gd name="adj1" fmla="val -16250"/>
            </a:avLst>
          </a:prstGeom>
          <a:ln w="762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7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pload.wikimedia.org/wikipedia/commons/thumb/6/62/ATPsyn.gif/220px-ATPsy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2737" y="1066800"/>
            <a:ext cx="2407594" cy="205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ATP Synthase &amp; Hydrogen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ATP Synthase is like a tiny, </a:t>
            </a:r>
            <a:br>
              <a:rPr lang="en-US" b="1" dirty="0" smtClean="0"/>
            </a:br>
            <a:r>
              <a:rPr lang="en-US" b="1" dirty="0" smtClean="0"/>
              <a:t>molecular wheel.</a:t>
            </a:r>
          </a:p>
          <a:p>
            <a:pPr lvl="1"/>
            <a:r>
              <a:rPr lang="en-US" dirty="0" smtClean="0"/>
              <a:t>When the ATP Synthase “wheel” </a:t>
            </a:r>
            <a:br>
              <a:rPr lang="en-US" dirty="0" smtClean="0"/>
            </a:br>
            <a:r>
              <a:rPr lang="en-US" dirty="0" smtClean="0"/>
              <a:t>turns, it combines a single phosphate </a:t>
            </a:r>
            <a:br>
              <a:rPr lang="en-US" dirty="0" smtClean="0"/>
            </a:br>
            <a:r>
              <a:rPr lang="en-US" dirty="0" smtClean="0"/>
              <a:t>(P</a:t>
            </a:r>
            <a:r>
              <a:rPr lang="en-US" baseline="-25000" dirty="0" smtClean="0"/>
              <a:t>i</a:t>
            </a:r>
            <a:r>
              <a:rPr lang="en-US" dirty="0" smtClean="0"/>
              <a:t>) and ADP into a charged ATP. 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Hydrogen is what turns the ATP Synthase “wheel”.</a:t>
            </a:r>
          </a:p>
          <a:p>
            <a:pPr lvl="1"/>
            <a:r>
              <a:rPr lang="en-US" dirty="0" smtClean="0"/>
              <a:t>Like water turning the wheel of a mill at a dam, hydrogen turns the “wheel” of ATP Synthase.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The hydrogen that turns ATP Synthase </a:t>
            </a:r>
            <a:br>
              <a:rPr lang="en-US" b="1" dirty="0" smtClean="0"/>
            </a:br>
            <a:r>
              <a:rPr lang="en-US" b="1" dirty="0" smtClean="0"/>
              <a:t>comes from the food we eat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Foods  that are high in energy are </a:t>
            </a:r>
            <a:br>
              <a:rPr lang="en-US" dirty="0" smtClean="0"/>
            </a:br>
            <a:r>
              <a:rPr lang="en-US" dirty="0" smtClean="0"/>
              <a:t>actually high in hydrogen.</a:t>
            </a:r>
          </a:p>
          <a:p>
            <a:pPr lvl="1"/>
            <a:r>
              <a:rPr lang="en-US" dirty="0" smtClean="0"/>
              <a:t>For example, half of the molecules </a:t>
            </a:r>
            <a:br>
              <a:rPr lang="en-US" dirty="0" smtClean="0"/>
            </a:br>
            <a:r>
              <a:rPr lang="en-US" dirty="0" smtClean="0"/>
              <a:t>a sugar molecule are hydrogen </a:t>
            </a:r>
            <a:br>
              <a:rPr lang="en-US" dirty="0" smtClean="0"/>
            </a:br>
            <a:r>
              <a:rPr lang="en-US" dirty="0" smtClean="0"/>
              <a:t>atoms (C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). </a:t>
            </a:r>
            <a:endParaRPr lang="en-US" dirty="0"/>
          </a:p>
        </p:txBody>
      </p:sp>
      <p:pic>
        <p:nvPicPr>
          <p:cNvPr id="6" name="Picture 2" descr="http://upload.wikimedia.org/wikipedia/commons/6/60/D-glucose_wp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471" y="3962400"/>
            <a:ext cx="2159619" cy="227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5181600" y="5715000"/>
            <a:ext cx="847671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8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3035963"/>
            <a:ext cx="9296400" cy="3886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296400" cy="3124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2590800" y="3276600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-609600" y="3048000"/>
            <a:ext cx="10972800" cy="228600"/>
          </a:xfrm>
          <a:prstGeom prst="roundRect">
            <a:avLst/>
          </a:prstGeom>
          <a:solidFill>
            <a:srgbClr val="00206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1143000" y="838200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4953000" y="1219200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2209800" y="2057400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533400" y="1676400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>
            <a:off x="3200400" y="533400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``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 flipH="1">
            <a:off x="685800" y="1828800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/>
          <p:nvPr/>
        </p:nvPicPr>
        <p:blipFill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120900" y="3327400"/>
            <a:ext cx="2006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/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85300" y="4089400"/>
            <a:ext cx="17240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7716" t="-20513"/>
          <a:stretch>
            <a:fillRect/>
          </a:stretch>
        </p:blipFill>
        <p:spPr bwMode="auto">
          <a:xfrm>
            <a:off x="9417050" y="5118100"/>
            <a:ext cx="3841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184400" y="2971800"/>
            <a:ext cx="2108200" cy="2082800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ATP Synthase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927376" y="1348474"/>
            <a:ext cx="2292824" cy="11661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</a:rPr>
              <a:t>Intermembrane</a:t>
            </a:r>
            <a:r>
              <a:rPr lang="en-US" dirty="0" smtClean="0">
                <a:solidFill>
                  <a:sysClr val="windowText" lastClr="000000"/>
                </a:solidFill>
              </a:rPr>
              <a:t> Space (w/ Hydrogen atoms)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00" y="2870200"/>
            <a:ext cx="1810224" cy="584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Mitochondrial Inner Membrane</a:t>
            </a:r>
            <a:endParaRPr lang="en-US" sz="1300" dirty="0"/>
          </a:p>
        </p:txBody>
      </p:sp>
      <p:sp>
        <p:nvSpPr>
          <p:cNvPr id="25" name="Rounded Rectangle 24"/>
          <p:cNvSpPr/>
          <p:nvPr/>
        </p:nvSpPr>
        <p:spPr>
          <a:xfrm>
            <a:off x="6291902" y="3962400"/>
            <a:ext cx="2292824" cy="11697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Mitochondrial Matrix(inside)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Left Arrow 25"/>
          <p:cNvSpPr/>
          <p:nvPr/>
        </p:nvSpPr>
        <p:spPr>
          <a:xfrm rot="18475340">
            <a:off x="2105924" y="1828800"/>
            <a:ext cx="1854200" cy="11259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Flowing Hydrogen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27" name="Picture 26"/>
          <p:cNvPicPr/>
          <p:nvPr/>
        </p:nvPicPr>
        <p:blipFill>
          <a:blip r:embed="rId5" cstate="print">
            <a:clrChange>
              <a:clrFrom>
                <a:srgbClr val="867EB0"/>
              </a:clrFrom>
              <a:clrTo>
                <a:srgbClr val="867EB0">
                  <a:alpha val="0"/>
                </a:srgbClr>
              </a:clrTo>
            </a:clrChange>
            <a:lum contrast="40000"/>
          </a:blip>
          <a:srcRect l="30917" t="20500" r="22185" b="22895"/>
          <a:stretch>
            <a:fillRect/>
          </a:stretch>
        </p:blipFill>
        <p:spPr bwMode="auto">
          <a:xfrm>
            <a:off x="6851176" y="5295334"/>
            <a:ext cx="2292824" cy="1699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3" name="Rounded Rectangle 22"/>
          <p:cNvSpPr/>
          <p:nvPr/>
        </p:nvSpPr>
        <p:spPr>
          <a:xfrm>
            <a:off x="-609600" y="0"/>
            <a:ext cx="10972800" cy="228600"/>
          </a:xfrm>
          <a:prstGeom prst="roundRect">
            <a:avLst/>
          </a:prstGeom>
          <a:solidFill>
            <a:srgbClr val="00206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6200" y="0"/>
            <a:ext cx="1810224" cy="584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Mitochondrial Outer Membrane</a:t>
            </a:r>
          </a:p>
        </p:txBody>
      </p:sp>
      <p:cxnSp>
        <p:nvCxnSpPr>
          <p:cNvPr id="3" name="Elbow Connector 2"/>
          <p:cNvCxnSpPr/>
          <p:nvPr/>
        </p:nvCxnSpPr>
        <p:spPr>
          <a:xfrm rot="5400000">
            <a:off x="7062148" y="4139255"/>
            <a:ext cx="3706504" cy="304799"/>
          </a:xfrm>
          <a:prstGeom prst="bentConnector3">
            <a:avLst>
              <a:gd name="adj1" fmla="val 85463"/>
            </a:avLst>
          </a:prstGeom>
          <a:ln w="76200">
            <a:solidFill>
              <a:srgbClr val="FFFF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>
            <a:off x="6347061" y="4800600"/>
            <a:ext cx="1349139" cy="1040740"/>
          </a:xfrm>
          <a:prstGeom prst="bentConnector3">
            <a:avLst>
              <a:gd name="adj1" fmla="val -6480"/>
            </a:avLst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6824" y="6156944"/>
            <a:ext cx="6851176" cy="777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 hydrogen moves past ATP Synthase, it causes it to turn.  As ATP Synthase turns, it makes ATP from ADP and P</a:t>
            </a:r>
            <a:r>
              <a:rPr lang="en-US" baseline="-25000" dirty="0" smtClean="0"/>
              <a:t>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2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59  0.017 -0.08659  C 0.034 -0.15719  0.061 -0.18516  0.1 -0.18516  C 0.12 -0.18516  0.138 -0.17451  0.152 -0.15719  C 0.162 -0.1452  0.174 -0.13854  0.187 -0.13854  C 0.212 -0.13854  0.233 -0.16252  0.241 -0.19715  C 0.241 -0.19715  0.25 -0.23845  0.25 -0.23845  C 0.25 -0.23845  0.232 -0.15053  0.232 -0.15053  C 0.215 -0.08126  0.188 -0.05328  0.15 -0.05328  C 0.13 -0.05328  0.111 -0.06394  0.096 -0.08259  C 0.087 -0.09325  0.075 -0.09991  0.063 -0.09991  C 0.038 -0.09991  0.017 -0.07593  0.009 -0.0413  C 0.009 -0.0413  0 0  0 0  Z" pathEditMode="relative" ptsTypes="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8612E-6 C -3.33333E-6 0.00024 0.02605 -0.08649 0.02605 -0.08626 C 0.05209 -0.15726 0.09341 -0.18524 0.1533 -0.18524 C 0.18386 -0.18524 0.21164 -0.1746 0.23316 -0.15726 C 0.24827 -0.14523 0.26667 -0.13852 0.28664 -0.13852 C 0.325 -0.13852 0.35712 -0.16258 0.36945 -0.19703 C 0.36945 -0.1968 0.38334 -0.23843 0.38334 -0.2382 C 0.38334 -0.23843 0.35556 -0.15055 0.35556 -0.15032 C 0.32952 -0.08117 0.2882 -0.05319 0.22986 -0.05319 C 0.19931 -0.05319 0.16997 -0.06382 0.14705 -0.08256 C 0.13334 -0.0932 0.11493 -0.0999 0.09653 -0.0999 C 0.05816 -0.0999 0.02605 -0.07585 0.01372 -0.04139 C 0.01372 -0.04116 -3.33333E-6 -4.98612E-6 -3.33333E-6 0.00024 Z " pathEditMode="relative" rAng="0" ptsTypes="fffffffffffff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1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52 -0.3462 C -0.35121 -0.34458 -0.02395 -0.50416 -0.02448 -0.50323 C 0.24827 -0.62534 0.38004 -0.61008 0.42587 -0.48982 C 0.45018 -0.42807 0.43351 -0.34597 0.38889 -0.2604 C 0.35834 -0.2005 0.34879 -0.14685 0.36545 -0.1073 C 0.39566 -0.0296 0.50573 -0.02335 0.63768 -0.08371 C 0.63646 -0.08256 0.79601 -0.15633 0.7941 -0.15494 C 0.79601 -0.15633 0.46233 0.00209 0.46129 0.00324 C 0.19497 0.11957 0.06389 0.10454 0.01823 -0.01341 C -0.00642 -0.07423 0.00886 -0.15911 0.05799 -0.25115 C 0.08438 -0.30481 0.09306 -0.358 0.079 -0.395 C 0.04966 -0.47271 -0.0618 -0.47803 -0.19357 -0.41859 C -0.19409 -0.4179 -0.35052 -0.3462 -0.35121 -0.34458 Z " pathEditMode="relative" rAng="3758394" ptsTypes="fffffffffffff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9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7 1.85014E-8 C 0.54531 0.00139 0.63194 0.01203 0.6776 0.02798 L 0.78142 0.06522 C 0.80434 0.07331 0.84028 0.07724 0.88524 0.07724 C 0.94896 0.07724 1.0033 0.0666 1.00833 0.05065 C 1.0033 0.03723 0.94896 0.02521 0.88524 0.02521 C 0.84028 0.02521 0.80434 0.03053 0.78142 0.03723 L 0.6776 0.0747 C 0.63194 0.09066 0.54531 0.1013 0.44167 0.10268 C 0.33733 0.1013 0.25087 0.09066 0.20538 0.0747 L 0.10122 0.03723 C 0.07847 0.03053 0.04236 0.02521 -0.0026 0.02521 C -0.0658 0.02521 -0.11997 0.03723 -0.125 0.05065 C -0.11997 0.0666 -0.0658 0.07724 -0.0026 0.07724 C 0.04236 0.07724 0.07847 0.07331 0.10122 0.06522 L 0.20538 0.02798 C 0.25087 0.01203 0.33733 0.00139 0.44167 1.85014E-8 Z " pathEditMode="relative" rAng="0" ptsTypes="fFffffFffFffffFff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9 -0.1463 C 0.03923 -0.15602 0.09427 -0.12616 0.12934 -0.06991 L 0.20955 0.06227 C 0.22691 0.09074 0.24965 0.10139 0.27517 0.09491 C 0.31163 0.08588 0.3368 0.03611 0.33055 -0.02731 C 0.32048 -0.07963 0.28298 -0.11921 0.2467 -0.11019 C 0.221 -0.10394 0.2033 -0.07778 0.19409 -0.04815 L 0.15503 0.11412 C 0.13784 0.1838 0.09427 0.23796 0.03611 0.25856 C -0.02431 0.26736 -0.07969 0.23796 -0.11407 0.18102 L -0.19427 0.04838 C -0.21129 0.02523 -0.23455 0.00926 -0.26025 0.01574 C -0.29618 0.02477 -0.32084 0.07986 -0.31598 0.13333 C -0.30469 0.1956 -0.26771 0.22986 -0.23143 0.22083 C -0.20591 0.21458 -0.18768 0.19375 -0.179 0.1588 L -0.13993 -0.00278 C -0.12292 -0.07153 -0.07934 -0.12639 -0.02049 -0.1463 Z " pathEditMode="relative" rAng="-632351" ptsTypes="fFffffFffFffffFff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2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583 -0.19981 C 0.69392 -0.19843 0.73402 -0.18779 0.75521 -0.17183 L 0.8033 -0.1346 C 0.81389 -0.1265 0.83055 -0.12257 0.85139 -0.12257 C 0.8809 -0.12257 0.90607 -0.13321 0.90833 -0.14917 C 0.90607 -0.16258 0.8809 -0.17461 0.85139 -0.17461 C 0.83055 -0.17461 0.81389 -0.16929 0.8033 -0.16258 L 0.75521 -0.12511 C 0.73402 -0.10916 0.69392 -0.09852 0.64583 -0.09713 C 0.59757 -0.09852 0.55746 -0.10916 0.53646 -0.12511 L 0.48819 -0.16258 C 0.4776 -0.16929 0.46093 -0.17461 0.4401 -0.17461 C 0.41076 -0.17461 0.38559 -0.16258 0.38333 -0.14917 C 0.38559 -0.13321 0.41076 -0.12257 0.4401 -0.12257 C 0.46093 -0.12257 0.4776 -0.1265 0.48819 -0.1346 L 0.53646 -0.17183 C 0.55746 -0.18779 0.59757 -0.19843 0.64583 -0.19981 Z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.55112E-17 -0.0222 C -0.0224 -0.01064 -0.04462 0.00139 -0.06285 0.01781 C -0.08108 0.03399 -0.0934 0.0444 -0.10972 0.07585 C -0.12622 0.10731 -0.15 0.15795 -0.16198 0.20583 C -0.17396 0.25393 -0.17691 0.30088 -0.18212 0.36424 C -0.18715 0.42761 -0.19132 0.5481 -0.19271 0.58672 " pathEditMode="relative" rAng="0" ptsTypes="aaaaaA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30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2.11841E-6 C -0.06789 -0.00255 -0.1356 -0.00486 -0.23334 0.02497 C -0.33108 0.05481 -0.45903 0.11702 -0.58681 0.17946 " pathEditMode="relative" ptsTypes="a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C -0.04549 -0.01597 -0.09097 -0.03171 -0.21944 -0.05 C -0.34792 -0.06828 -0.55937 -0.08889 -0.77083 -0.10926 " pathEditMode="relative" ptsTypes="a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35 0.15162 C -0.05365 0.0405 -0.2033 -0.06991 -0.33108 -0.13959 C -0.45886 -0.20903 -0.56476 -0.2375 -0.67031 -0.26505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5" grpId="0" animBg="1"/>
      <p:bldP spid="21" grpId="0" animBg="1"/>
      <p:bldP spid="24" grpId="0" animBg="1"/>
      <p:bldP spid="25" grpId="0" animBg="1"/>
      <p:bldP spid="26" grpId="0" animBg="1"/>
      <p:bldP spid="28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Removal of Hydrogen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28" y="1775191"/>
            <a:ext cx="7574506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After it powers the wheel, each hydrogen atom must be removed from the mitochondria.</a:t>
            </a:r>
          </a:p>
          <a:p>
            <a:pPr lvl="1"/>
            <a:r>
              <a:rPr lang="en-US" dirty="0" smtClean="0"/>
              <a:t>If hydrogen was not continuously removed, it would stop flowing.  </a:t>
            </a:r>
            <a:r>
              <a:rPr lang="en-US" i="1" dirty="0" smtClean="0"/>
              <a:t>(Imagine if people stopped inside a revolving door!)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To remove the hydrogen, we breathe in oxygen </a:t>
            </a:r>
          </a:p>
          <a:p>
            <a:pPr lvl="1"/>
            <a:r>
              <a:rPr lang="en-US" dirty="0" smtClean="0"/>
              <a:t>The oxygen binds to two hydrogen molecules to make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and CO</a:t>
            </a:r>
            <a:r>
              <a:rPr lang="en-US" baseline="-25000" dirty="0" smtClean="0"/>
              <a:t>2</a:t>
            </a:r>
            <a:r>
              <a:rPr lang="en-US" dirty="0" smtClean="0"/>
              <a:t> are breathed out when we exhale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 be alive, four things are required:</a:t>
            </a:r>
          </a:p>
          <a:p>
            <a:pPr lvl="1"/>
            <a:r>
              <a:rPr lang="en-US" b="1" dirty="0" smtClean="0"/>
              <a:t>1)</a:t>
            </a:r>
            <a:r>
              <a:rPr lang="en-US" dirty="0" smtClean="0"/>
              <a:t> Must </a:t>
            </a:r>
            <a:r>
              <a:rPr lang="en-US" dirty="0"/>
              <a:t>have a </a:t>
            </a:r>
            <a:r>
              <a:rPr lang="en-US" b="1" dirty="0" smtClean="0"/>
              <a:t>cell; 2) </a:t>
            </a:r>
            <a:r>
              <a:rPr lang="en-US" dirty="0" smtClean="0"/>
              <a:t>must </a:t>
            </a:r>
            <a:r>
              <a:rPr lang="en-US" dirty="0"/>
              <a:t>have </a:t>
            </a:r>
            <a:r>
              <a:rPr lang="en-US" b="1" dirty="0"/>
              <a:t>genetic </a:t>
            </a:r>
            <a:r>
              <a:rPr lang="en-US" b="1" dirty="0" smtClean="0"/>
              <a:t>material; 3) </a:t>
            </a:r>
            <a:r>
              <a:rPr lang="en-US" dirty="0" smtClean="0"/>
              <a:t>must </a:t>
            </a:r>
            <a:r>
              <a:rPr lang="en-US" dirty="0"/>
              <a:t>use </a:t>
            </a:r>
            <a:r>
              <a:rPr lang="en-US" b="1" dirty="0"/>
              <a:t>energy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b="1" dirty="0" smtClean="0"/>
              <a:t>cell </a:t>
            </a:r>
            <a:r>
              <a:rPr lang="en-US" b="1" dirty="0"/>
              <a:t>growth and </a:t>
            </a:r>
            <a:r>
              <a:rPr lang="en-US" b="1" dirty="0" smtClean="0"/>
              <a:t>division; 4) </a:t>
            </a:r>
            <a:r>
              <a:rPr lang="en-US" dirty="0" smtClean="0"/>
              <a:t>must </a:t>
            </a:r>
            <a:r>
              <a:rPr lang="en-US" b="1" dirty="0"/>
              <a:t>respond to signals </a:t>
            </a:r>
            <a:r>
              <a:rPr lang="en-US" dirty="0"/>
              <a:t>from the </a:t>
            </a:r>
            <a:r>
              <a:rPr lang="en-US" dirty="0" smtClean="0"/>
              <a:t>environment</a:t>
            </a:r>
          </a:p>
          <a:p>
            <a:endParaRPr lang="en-US" dirty="0" smtClean="0"/>
          </a:p>
          <a:p>
            <a:r>
              <a:rPr lang="en-US" b="1" dirty="0" smtClean="0"/>
              <a:t>The smallest indivisible unit of matter is the </a:t>
            </a:r>
            <a:r>
              <a:rPr lang="en-US" b="1" u="sng" dirty="0" smtClean="0"/>
              <a:t>atom.</a:t>
            </a:r>
            <a:r>
              <a:rPr lang="en-US" b="1" dirty="0" smtClean="0"/>
              <a:t>  Atoms are made of 3 parts:</a:t>
            </a:r>
          </a:p>
          <a:p>
            <a:pPr lvl="1"/>
            <a:r>
              <a:rPr lang="en-US" dirty="0" smtClean="0"/>
              <a:t>A nucleus with a </a:t>
            </a:r>
            <a:r>
              <a:rPr lang="en-US" u="sng" dirty="0" smtClean="0"/>
              <a:t>proton</a:t>
            </a:r>
            <a:r>
              <a:rPr lang="en-US" dirty="0" smtClean="0"/>
              <a:t> and a </a:t>
            </a:r>
            <a:r>
              <a:rPr lang="en-US" u="sng" dirty="0" smtClean="0"/>
              <a:t>neutron</a:t>
            </a:r>
            <a:r>
              <a:rPr lang="en-US" dirty="0" smtClean="0"/>
              <a:t> and revolving </a:t>
            </a:r>
            <a:r>
              <a:rPr lang="en-US" u="sng" dirty="0" smtClean="0"/>
              <a:t>electrons</a:t>
            </a:r>
            <a:r>
              <a:rPr lang="en-US" dirty="0" smtClean="0"/>
              <a:t>. </a:t>
            </a:r>
          </a:p>
          <a:p>
            <a:pPr lvl="1"/>
            <a:endParaRPr lang="en-US" dirty="0"/>
          </a:p>
          <a:p>
            <a:r>
              <a:rPr lang="en-US" b="1" dirty="0" smtClean="0"/>
              <a:t>A group of atoms is a </a:t>
            </a:r>
            <a:r>
              <a:rPr lang="en-US" b="1" u="sng" dirty="0" smtClean="0"/>
              <a:t>molecule</a:t>
            </a:r>
            <a:r>
              <a:rPr lang="en-US" b="1" dirty="0" smtClean="0"/>
              <a:t>. Combinations of multiple molecules are </a:t>
            </a:r>
            <a:r>
              <a:rPr lang="en-US" b="1" u="sng" dirty="0" smtClean="0"/>
              <a:t>macromolecules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59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Cells</a:t>
            </a:r>
            <a:r>
              <a:rPr lang="en-US" b="1" dirty="0" smtClean="0"/>
              <a:t> are the smallest unit of life – the smallest something can be and be alive is a cell. </a:t>
            </a:r>
          </a:p>
          <a:p>
            <a:endParaRPr lang="en-US" dirty="0"/>
          </a:p>
          <a:p>
            <a:r>
              <a:rPr lang="en-US" b="1" dirty="0" smtClean="0"/>
              <a:t>Cells have </a:t>
            </a:r>
            <a:r>
              <a:rPr lang="en-US" b="1" u="sng" dirty="0" smtClean="0"/>
              <a:t>organelles</a:t>
            </a:r>
            <a:r>
              <a:rPr lang="en-US" b="1" dirty="0" smtClean="0"/>
              <a:t> – small structures inside the cell with a specific function.  Some examples include: </a:t>
            </a:r>
          </a:p>
          <a:p>
            <a:pPr lvl="1"/>
            <a:r>
              <a:rPr lang="en-US" dirty="0" smtClean="0"/>
              <a:t>Nucleus – where DNA is stored. </a:t>
            </a:r>
          </a:p>
          <a:p>
            <a:pPr lvl="1"/>
            <a:r>
              <a:rPr lang="en-US" dirty="0"/>
              <a:t>A </a:t>
            </a:r>
            <a:r>
              <a:rPr lang="en-US" u="sng" dirty="0"/>
              <a:t>mitochondria</a:t>
            </a:r>
            <a:r>
              <a:rPr lang="en-US" dirty="0"/>
              <a:t>, the </a:t>
            </a:r>
            <a:r>
              <a:rPr lang="en-US" dirty="0" smtClean="0"/>
              <a:t>energy-factory </a:t>
            </a:r>
            <a:r>
              <a:rPr lang="en-US" dirty="0"/>
              <a:t>of the cell</a:t>
            </a:r>
          </a:p>
          <a:p>
            <a:pPr lvl="1"/>
            <a:r>
              <a:rPr lang="en-US" dirty="0"/>
              <a:t>A </a:t>
            </a:r>
            <a:r>
              <a:rPr lang="en-US" u="sng" dirty="0"/>
              <a:t>membrane</a:t>
            </a:r>
            <a:r>
              <a:rPr lang="en-US" dirty="0"/>
              <a:t>, the </a:t>
            </a:r>
            <a:r>
              <a:rPr lang="en-US" dirty="0" smtClean="0"/>
              <a:t>protective </a:t>
            </a:r>
            <a:r>
              <a:rPr lang="en-US" dirty="0"/>
              <a:t>shell of the cell</a:t>
            </a:r>
          </a:p>
          <a:p>
            <a:pPr lvl="1"/>
            <a:r>
              <a:rPr lang="en-US" u="sng" dirty="0"/>
              <a:t>Cytosol</a:t>
            </a:r>
            <a:r>
              <a:rPr lang="en-US" dirty="0"/>
              <a:t>, the ‘jelly-filling’ </a:t>
            </a:r>
            <a:r>
              <a:rPr lang="en-US" dirty="0" smtClean="0"/>
              <a:t>of </a:t>
            </a:r>
            <a:r>
              <a:rPr lang="en-US" dirty="0"/>
              <a:t>the cell</a:t>
            </a:r>
          </a:p>
          <a:p>
            <a:pPr lvl="1"/>
            <a:r>
              <a:rPr lang="en-US" u="sng" dirty="0"/>
              <a:t>Ribosomes</a:t>
            </a:r>
            <a:r>
              <a:rPr lang="en-US" dirty="0"/>
              <a:t>, the protein </a:t>
            </a:r>
            <a:r>
              <a:rPr lang="en-US" dirty="0" smtClean="0"/>
              <a:t>factories </a:t>
            </a:r>
            <a:r>
              <a:rPr lang="en-US" dirty="0"/>
              <a:t>of the cell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9536\AppData\Local\Microsoft\Windows\Temporary Internet Files\Content.IE5\GA8Q5C6C\MP900431017[1]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20455" r="28637" b="12273"/>
          <a:stretch/>
        </p:blipFill>
        <p:spPr bwMode="auto">
          <a:xfrm>
            <a:off x="5715000" y="3703427"/>
            <a:ext cx="3048000" cy="315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Biology &amp; Agriculture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 order for any agriculturalist to improve the performance of plants or animals, they must understand the biological cellular processes at the heart of food production.</a:t>
            </a:r>
          </a:p>
          <a:p>
            <a:pPr lvl="1"/>
            <a:r>
              <a:rPr lang="en-US" dirty="0" smtClean="0"/>
              <a:t>Any increase in the milk production of a cow, the production of a cob in corn, or the making of any food product depends on processes such as </a:t>
            </a:r>
            <a:br>
              <a:rPr lang="en-US" dirty="0" smtClean="0"/>
            </a:br>
            <a:r>
              <a:rPr lang="en-US" dirty="0" smtClean="0"/>
              <a:t>cellular respiration, photosynthesis, </a:t>
            </a:r>
            <a:br>
              <a:rPr lang="en-US" dirty="0" smtClean="0"/>
            </a:br>
            <a:r>
              <a:rPr lang="en-US" dirty="0" smtClean="0"/>
              <a:t>and other cellular processes. 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We will focus on three key topics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ATP and ATP Synthase</a:t>
            </a:r>
          </a:p>
          <a:p>
            <a:pPr lvl="1"/>
            <a:r>
              <a:rPr lang="en-US" dirty="0" smtClean="0"/>
              <a:t>Cellular Respiration</a:t>
            </a:r>
          </a:p>
          <a:p>
            <a:pPr lvl="1"/>
            <a:r>
              <a:rPr lang="en-US" dirty="0" smtClean="0"/>
              <a:t>Photosynthesis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38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Groups of similar cells make </a:t>
            </a:r>
            <a:r>
              <a:rPr lang="en-US" b="1" u="sng" dirty="0" smtClean="0"/>
              <a:t>tissue</a:t>
            </a:r>
            <a:r>
              <a:rPr lang="en-US" b="1" dirty="0" smtClean="0"/>
              <a:t>; multiple kinds of tissue form </a:t>
            </a:r>
            <a:r>
              <a:rPr lang="en-US" b="1" u="sng" dirty="0" smtClean="0"/>
              <a:t>organs</a:t>
            </a:r>
            <a:r>
              <a:rPr lang="en-US" b="1" dirty="0" smtClean="0"/>
              <a:t>. Organs are part of </a:t>
            </a:r>
            <a:r>
              <a:rPr lang="en-US" b="1" u="sng" dirty="0" smtClean="0"/>
              <a:t>systems</a:t>
            </a:r>
            <a:r>
              <a:rPr lang="en-US" b="1" dirty="0" smtClean="0"/>
              <a:t> that perform specific functions for a body. </a:t>
            </a:r>
          </a:p>
          <a:p>
            <a:endParaRPr lang="en-US" b="1" dirty="0"/>
          </a:p>
          <a:p>
            <a:r>
              <a:rPr lang="en-US" b="1" dirty="0" smtClean="0"/>
              <a:t>All living things need energy; the primary source of energy used by cells is </a:t>
            </a:r>
            <a:r>
              <a:rPr lang="en-US" b="1" u="sng" dirty="0" smtClean="0"/>
              <a:t>ATP</a:t>
            </a:r>
            <a:r>
              <a:rPr lang="en-US" b="1" dirty="0" smtClean="0"/>
              <a:t>.</a:t>
            </a:r>
          </a:p>
          <a:p>
            <a:pPr lvl="1"/>
            <a:r>
              <a:rPr lang="en-US" dirty="0" smtClean="0"/>
              <a:t>ATP has a ribose sugar, adenine, and 3 phosphate molecules (P</a:t>
            </a:r>
            <a:r>
              <a:rPr lang="en-US" baseline="-25000" dirty="0" smtClean="0"/>
              <a:t>i</a:t>
            </a:r>
            <a:r>
              <a:rPr lang="en-US" dirty="0" smtClean="0"/>
              <a:t>) </a:t>
            </a:r>
          </a:p>
          <a:p>
            <a:endParaRPr lang="en-US" dirty="0"/>
          </a:p>
          <a:p>
            <a:r>
              <a:rPr lang="en-US" b="1" dirty="0" smtClean="0"/>
              <a:t>After ATP powers a cellular process, it loses a phosphate and becomes </a:t>
            </a:r>
            <a:r>
              <a:rPr lang="en-US" b="1" u="sng" dirty="0" smtClean="0"/>
              <a:t>ADP</a:t>
            </a:r>
            <a:r>
              <a:rPr lang="en-US" b="1" dirty="0" smtClean="0"/>
              <a:t>.</a:t>
            </a:r>
          </a:p>
          <a:p>
            <a:pPr lvl="1"/>
            <a:r>
              <a:rPr lang="en-US" dirty="0" smtClean="0"/>
              <a:t>ADP can be remade into ATP by adding a phosphate.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ATP Synthase</a:t>
            </a:r>
            <a:r>
              <a:rPr lang="en-US" b="1" dirty="0" smtClean="0"/>
              <a:t> is the protein that turns ADP and P</a:t>
            </a:r>
            <a:r>
              <a:rPr lang="en-US" b="1" baseline="-25000" dirty="0" smtClean="0"/>
              <a:t>i</a:t>
            </a:r>
            <a:r>
              <a:rPr lang="en-US" b="1" dirty="0"/>
              <a:t> </a:t>
            </a:r>
            <a:r>
              <a:rPr lang="en-US" b="1" dirty="0" smtClean="0"/>
              <a:t>back into ATP. </a:t>
            </a:r>
          </a:p>
          <a:p>
            <a:endParaRPr lang="en-US" b="1" dirty="0"/>
          </a:p>
          <a:p>
            <a:r>
              <a:rPr lang="en-US" b="1" dirty="0" smtClean="0"/>
              <a:t>ATP Synthase is primarily found in the </a:t>
            </a:r>
            <a:r>
              <a:rPr lang="en-US" b="1" u="sng" dirty="0" smtClean="0"/>
              <a:t>mitochondria</a:t>
            </a:r>
            <a:r>
              <a:rPr lang="en-US" b="1" dirty="0" smtClean="0"/>
              <a:t>. </a:t>
            </a:r>
          </a:p>
          <a:p>
            <a:pPr lvl="1"/>
            <a:r>
              <a:rPr lang="en-US" dirty="0" smtClean="0"/>
              <a:t>It is also found in the chloroplasts of plant cells. 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ATP Synthase has to turn to produce ATP; stored </a:t>
            </a:r>
            <a:r>
              <a:rPr lang="en-US" b="1" u="sng" dirty="0" smtClean="0"/>
              <a:t>hydrogen</a:t>
            </a:r>
            <a:r>
              <a:rPr lang="en-US" b="1" dirty="0" smtClean="0"/>
              <a:t> in the mitochondria is what enables ATP Synthase to turn. </a:t>
            </a:r>
          </a:p>
          <a:p>
            <a:pPr lvl="1"/>
            <a:r>
              <a:rPr lang="en-US" dirty="0" smtClean="0"/>
              <a:t>This hydrogen comes from the food we eat.</a:t>
            </a:r>
          </a:p>
          <a:p>
            <a:pPr lvl="1"/>
            <a:r>
              <a:rPr lang="en-US" dirty="0" smtClean="0"/>
              <a:t>This hydrogen must be removed by </a:t>
            </a:r>
            <a:r>
              <a:rPr lang="en-US" u="sng" dirty="0" smtClean="0"/>
              <a:t>oxygen</a:t>
            </a:r>
            <a:r>
              <a:rPr lang="en-US" dirty="0" smtClean="0"/>
              <a:t> after it flows through ATP Synthase.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Sequence of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In this course, we will start with basic concepts of biology, including:</a:t>
            </a:r>
          </a:p>
          <a:p>
            <a:pPr lvl="1"/>
            <a:r>
              <a:rPr lang="en-US" dirty="0" smtClean="0"/>
              <a:t>The requirements for something to be alive</a:t>
            </a:r>
          </a:p>
          <a:p>
            <a:pPr lvl="1"/>
            <a:r>
              <a:rPr lang="en-US" dirty="0" smtClean="0"/>
              <a:t>Components of living organisms</a:t>
            </a:r>
          </a:p>
          <a:p>
            <a:pPr lvl="1"/>
            <a:r>
              <a:rPr lang="en-US" dirty="0" smtClean="0"/>
              <a:t>Cellular sources of energy</a:t>
            </a:r>
          </a:p>
          <a:p>
            <a:pPr lvl="1"/>
            <a:r>
              <a:rPr lang="en-US" dirty="0" smtClean="0"/>
              <a:t>Cellular respiration</a:t>
            </a:r>
          </a:p>
          <a:p>
            <a:pPr lvl="1"/>
            <a:r>
              <a:rPr lang="en-US" dirty="0" smtClean="0"/>
              <a:t>Photosynthesis</a:t>
            </a:r>
          </a:p>
          <a:p>
            <a:pPr lvl="1"/>
            <a:endParaRPr lang="en-US" dirty="0"/>
          </a:p>
          <a:p>
            <a:r>
              <a:rPr lang="en-US" b="1" dirty="0" smtClean="0"/>
              <a:t>As we move through topics, think about the following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How could an agricultural scientist use this information to improve the production of plants and animals?</a:t>
            </a:r>
          </a:p>
          <a:p>
            <a:pPr lvl="1"/>
            <a:r>
              <a:rPr lang="en-US" dirty="0" smtClean="0"/>
              <a:t>How have these processes changed as animals became domesticated compared to wild animals?</a:t>
            </a:r>
          </a:p>
          <a:p>
            <a:pPr lvl="1"/>
            <a:endParaRPr lang="en-US" dirty="0"/>
          </a:p>
        </p:txBody>
      </p:sp>
      <p:pic>
        <p:nvPicPr>
          <p:cNvPr id="2050" name="Picture 2" descr="C:\Users\99536\AppData\Local\Microsoft\Windows\Temporary Internet Files\Content.IE5\CJJMPH1W\MC9003561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397" y="2895600"/>
            <a:ext cx="2302203" cy="15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99536\AppData\Local\Microsoft\Windows\Temporary Internet Files\Content.IE5\CJJMPH1W\MC9003561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399" y="3532143"/>
            <a:ext cx="1600200" cy="78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451581" y="3283336"/>
            <a:ext cx="666751" cy="802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4338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3514016"/>
            <a:ext cx="6637468" cy="1362075"/>
          </a:xfrm>
        </p:spPr>
        <p:txBody>
          <a:bodyPr/>
          <a:lstStyle/>
          <a:p>
            <a:r>
              <a:rPr lang="en-US" dirty="0" smtClean="0"/>
              <a:t>Life 101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880387"/>
            <a:ext cx="6637467" cy="1520413"/>
          </a:xfrm>
        </p:spPr>
        <p:txBody>
          <a:bodyPr/>
          <a:lstStyle/>
          <a:p>
            <a:r>
              <a:rPr lang="en-US" dirty="0" smtClean="0"/>
              <a:t>Requirements of life, atoms, molecules, cells, etc.</a:t>
            </a:r>
            <a:endParaRPr lang="en-US" dirty="0"/>
          </a:p>
        </p:txBody>
      </p:sp>
      <p:pic>
        <p:nvPicPr>
          <p:cNvPr id="4" name="Picture 4" descr="http://www.mhhe.com/biosci/ap/ap_prep/anm1s1_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90600"/>
            <a:ext cx="4659312" cy="323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94690" y="3798832"/>
            <a:ext cx="12554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mhhe.com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346515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requirements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sz="2600" b="1" i="1" dirty="0" smtClean="0"/>
              <a:t>To be alive, something...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2600" dirty="0" smtClean="0"/>
              <a:t>Must </a:t>
            </a:r>
            <a:r>
              <a:rPr lang="en-US" sz="2600" dirty="0"/>
              <a:t>have a </a:t>
            </a:r>
            <a:r>
              <a:rPr lang="en-US" sz="2600" b="1" dirty="0"/>
              <a:t>cell</a:t>
            </a:r>
            <a:r>
              <a:rPr lang="en-US" sz="2600" dirty="0"/>
              <a:t> </a:t>
            </a:r>
            <a:r>
              <a:rPr lang="en-US" sz="2600" dirty="0" smtClean="0"/>
              <a:t>(or cells) </a:t>
            </a:r>
            <a:r>
              <a:rPr lang="en-US" sz="2600" dirty="0"/>
              <a:t>with an inside different from the outside to allow for </a:t>
            </a:r>
            <a:r>
              <a:rPr lang="en-US" sz="2600" u="sng" dirty="0" smtClean="0"/>
              <a:t>homeostasis</a:t>
            </a:r>
            <a:r>
              <a:rPr lang="en-US" sz="2600" dirty="0" smtClean="0"/>
              <a:t> (</a:t>
            </a:r>
            <a:r>
              <a:rPr lang="en-US" sz="2600" i="1" dirty="0" smtClean="0"/>
              <a:t>a constant internal environment</a:t>
            </a:r>
            <a:r>
              <a:rPr lang="en-US" sz="2600" dirty="0" smtClean="0"/>
              <a:t>)</a:t>
            </a:r>
            <a:br>
              <a:rPr lang="en-US" sz="2600" dirty="0" smtClean="0"/>
            </a:br>
            <a:endParaRPr lang="en-US" sz="2600" dirty="0"/>
          </a:p>
          <a:p>
            <a:pPr marL="582930" indent="-514350">
              <a:buFont typeface="+mj-lt"/>
              <a:buAutoNum type="arabicPeriod"/>
            </a:pPr>
            <a:r>
              <a:rPr lang="en-US" sz="2600" dirty="0"/>
              <a:t>Must have </a:t>
            </a:r>
            <a:r>
              <a:rPr lang="en-US" sz="2600" b="1" dirty="0"/>
              <a:t>genetic material </a:t>
            </a:r>
            <a:r>
              <a:rPr lang="en-US" sz="2600" dirty="0"/>
              <a:t>that can be passed on through reproduction and can be changed through natural selection and </a:t>
            </a:r>
            <a:r>
              <a:rPr lang="en-US" sz="2600" dirty="0" smtClean="0"/>
              <a:t>adaptation</a:t>
            </a:r>
            <a:br>
              <a:rPr lang="en-US" sz="2600" dirty="0" smtClean="0"/>
            </a:br>
            <a:endParaRPr lang="en-US" sz="2600" dirty="0"/>
          </a:p>
          <a:p>
            <a:pPr marL="582930" indent="-514350">
              <a:buFont typeface="+mj-lt"/>
              <a:buAutoNum type="arabicPeriod"/>
            </a:pPr>
            <a:r>
              <a:rPr lang="en-US" sz="2600" dirty="0"/>
              <a:t>Must use </a:t>
            </a:r>
            <a:r>
              <a:rPr lang="en-US" sz="2600" b="1" dirty="0"/>
              <a:t>energy</a:t>
            </a:r>
            <a:r>
              <a:rPr lang="en-US" sz="2600" dirty="0"/>
              <a:t> to power both cellular activity and </a:t>
            </a:r>
            <a:r>
              <a:rPr lang="en-US" sz="2600" b="1" dirty="0"/>
              <a:t>cell growth and division 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/>
          </a:p>
          <a:p>
            <a:pPr marL="582930" indent="-514350">
              <a:buFont typeface="+mj-lt"/>
              <a:buAutoNum type="arabicPeriod"/>
            </a:pPr>
            <a:r>
              <a:rPr lang="en-US" sz="2600" dirty="0"/>
              <a:t>Must </a:t>
            </a:r>
            <a:r>
              <a:rPr lang="en-US" sz="2600" b="1" dirty="0"/>
              <a:t>respond to signals </a:t>
            </a:r>
            <a:r>
              <a:rPr lang="en-US" sz="2600" dirty="0"/>
              <a:t>from the environment in order to function in that environment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Atoms to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The smallest </a:t>
            </a:r>
            <a:r>
              <a:rPr lang="en-US" b="1" i="1" dirty="0" smtClean="0"/>
              <a:t>indivisible</a:t>
            </a:r>
            <a:r>
              <a:rPr lang="en-US" b="1" dirty="0" smtClean="0"/>
              <a:t> unit of matter is the </a:t>
            </a:r>
            <a:r>
              <a:rPr lang="en-US" b="1" u="sng" dirty="0" smtClean="0"/>
              <a:t>atom</a:t>
            </a:r>
            <a:r>
              <a:rPr lang="en-US" b="1" dirty="0" smtClean="0"/>
              <a:t>.</a:t>
            </a:r>
          </a:p>
          <a:p>
            <a:pPr lvl="1"/>
            <a:r>
              <a:rPr lang="en-US" dirty="0" smtClean="0"/>
              <a:t>In living things, the most common atoms (or </a:t>
            </a:r>
            <a:r>
              <a:rPr lang="en-US" u="sng" dirty="0" smtClean="0"/>
              <a:t>elements</a:t>
            </a:r>
            <a:r>
              <a:rPr lang="en-US" dirty="0" smtClean="0"/>
              <a:t>) are carbon, oxygen, hydrogen, and nitrogen </a:t>
            </a:r>
          </a:p>
          <a:p>
            <a:pPr lvl="2"/>
            <a:r>
              <a:rPr lang="en-US" sz="1400" i="1" dirty="0" smtClean="0"/>
              <a:t>(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COHN, sort of like me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</a:t>
            </a:r>
            <a:r>
              <a:rPr lang="en-US" sz="1400" i="1" dirty="0" smtClean="0"/>
              <a:t>)</a:t>
            </a:r>
          </a:p>
          <a:p>
            <a:pPr lvl="1"/>
            <a:endParaRPr lang="en-US" dirty="0"/>
          </a:p>
          <a:p>
            <a:r>
              <a:rPr lang="en-US" b="1" dirty="0" smtClean="0"/>
              <a:t>Atoms have parts – 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nucleus</a:t>
            </a:r>
            <a:r>
              <a:rPr lang="en-US" dirty="0" smtClean="0"/>
              <a:t> made of a neutral </a:t>
            </a:r>
            <a:br>
              <a:rPr lang="en-US" dirty="0" smtClean="0"/>
            </a:br>
            <a:r>
              <a:rPr lang="en-US" u="sng" dirty="0" smtClean="0"/>
              <a:t>neutron</a:t>
            </a:r>
            <a:r>
              <a:rPr lang="en-US" dirty="0" smtClean="0"/>
              <a:t> and a positive </a:t>
            </a:r>
            <a:r>
              <a:rPr lang="en-US" u="sng" dirty="0" smtClean="0"/>
              <a:t>proton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Revolving </a:t>
            </a:r>
            <a:r>
              <a:rPr lang="en-US" u="sng" dirty="0" smtClean="0"/>
              <a:t>electrons</a:t>
            </a:r>
            <a:r>
              <a:rPr lang="en-US" dirty="0" smtClean="0"/>
              <a:t> with a </a:t>
            </a:r>
            <a:br>
              <a:rPr lang="en-US" dirty="0" smtClean="0"/>
            </a:br>
            <a:r>
              <a:rPr lang="en-US" dirty="0" smtClean="0"/>
              <a:t>negative charge</a:t>
            </a:r>
          </a:p>
          <a:p>
            <a:pPr lvl="2"/>
            <a:r>
              <a:rPr lang="en-US" dirty="0" smtClean="0"/>
              <a:t>If an atom were to lose an </a:t>
            </a:r>
            <a:br>
              <a:rPr lang="en-US" dirty="0" smtClean="0"/>
            </a:br>
            <a:r>
              <a:rPr lang="en-US" dirty="0" smtClean="0"/>
              <a:t>electron, it would have a </a:t>
            </a:r>
            <a:br>
              <a:rPr lang="en-US" dirty="0" smtClean="0"/>
            </a:br>
            <a:r>
              <a:rPr lang="en-US" dirty="0" smtClean="0"/>
              <a:t>positive charge</a:t>
            </a:r>
          </a:p>
          <a:p>
            <a:pPr lvl="2"/>
            <a:r>
              <a:rPr lang="en-US" dirty="0" smtClean="0"/>
              <a:t>For example, hydrogen atoms can</a:t>
            </a:r>
            <a:br>
              <a:rPr lang="en-US" dirty="0" smtClean="0"/>
            </a:br>
            <a:r>
              <a:rPr lang="en-US" dirty="0" smtClean="0"/>
              <a:t>lose an electron and become H</a:t>
            </a:r>
            <a:r>
              <a:rPr lang="en-US" baseline="30000" dirty="0" smtClean="0"/>
              <a:t>+</a:t>
            </a:r>
            <a:endParaRPr lang="en-US" dirty="0" smtClean="0"/>
          </a:p>
          <a:p>
            <a:pPr lvl="1"/>
            <a:r>
              <a:rPr lang="en-US" dirty="0" smtClean="0"/>
              <a:t>Opposite charges attract; </a:t>
            </a:r>
            <a:br>
              <a:rPr lang="en-US" dirty="0" smtClean="0"/>
            </a:br>
            <a:r>
              <a:rPr lang="en-US" dirty="0" smtClean="0"/>
              <a:t>similar charges repel (like magnets)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3818" y="6248400"/>
            <a:ext cx="20377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cosbiology.pbworks.com</a:t>
            </a:r>
            <a:endParaRPr lang="en-US" sz="900" i="1" dirty="0"/>
          </a:p>
        </p:txBody>
      </p:sp>
      <p:pic>
        <p:nvPicPr>
          <p:cNvPr id="1026" name="Picture 2" descr="http://cosbiology.pbworks.com/f/1248965148/module3%20-%200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98" y="2332210"/>
            <a:ext cx="3972401" cy="429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1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11780" r="12546" b="8639"/>
          <a:stretch/>
        </p:blipFill>
        <p:spPr bwMode="auto">
          <a:xfrm>
            <a:off x="6858000" y="533400"/>
            <a:ext cx="1828800" cy="134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Atoms to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52100" cy="5257800"/>
          </a:xfrm>
        </p:spPr>
        <p:txBody>
          <a:bodyPr>
            <a:normAutofit/>
          </a:bodyPr>
          <a:lstStyle/>
          <a:p>
            <a:r>
              <a:rPr lang="en-US" b="1" dirty="0"/>
              <a:t>Atoms group together to form </a:t>
            </a:r>
            <a:r>
              <a:rPr lang="en-US" b="1" u="sng" dirty="0"/>
              <a:t>molecules</a:t>
            </a:r>
          </a:p>
          <a:p>
            <a:pPr lvl="1"/>
            <a:r>
              <a:rPr lang="en-US" dirty="0"/>
              <a:t>For example, water is a molecule because it is made of two </a:t>
            </a:r>
            <a:r>
              <a:rPr lang="en-US" dirty="0" err="1"/>
              <a:t>hydrogens</a:t>
            </a:r>
            <a:r>
              <a:rPr lang="en-US" dirty="0"/>
              <a:t> and an oxygen (H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When atoms form molecular bonds, they usually release energy</a:t>
            </a:r>
          </a:p>
          <a:p>
            <a:pPr lvl="1"/>
            <a:r>
              <a:rPr lang="en-US" dirty="0" smtClean="0"/>
              <a:t>To break apart a molecule, you have to use energy 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Molecules can bond with</a:t>
            </a:r>
            <a:br>
              <a:rPr lang="en-US" b="1" dirty="0" smtClean="0"/>
            </a:br>
            <a:r>
              <a:rPr lang="en-US" b="1" dirty="0" smtClean="0"/>
              <a:t>each other to form</a:t>
            </a:r>
            <a:br>
              <a:rPr lang="en-US" b="1" dirty="0" smtClean="0"/>
            </a:br>
            <a:r>
              <a:rPr lang="en-US" b="1" u="sng" dirty="0" smtClean="0"/>
              <a:t>macromolecules</a:t>
            </a:r>
            <a:r>
              <a:rPr lang="en-US" b="1" dirty="0" smtClean="0"/>
              <a:t>.</a:t>
            </a:r>
          </a:p>
          <a:p>
            <a:pPr lvl="1"/>
            <a:r>
              <a:rPr lang="en-US" dirty="0" smtClean="0"/>
              <a:t>A macromolecule is made </a:t>
            </a:r>
            <a:br>
              <a:rPr lang="en-US" dirty="0" smtClean="0"/>
            </a:br>
            <a:r>
              <a:rPr lang="en-US" dirty="0" smtClean="0"/>
              <a:t>of multiple molecules</a:t>
            </a:r>
            <a:br>
              <a:rPr lang="en-US" dirty="0" smtClean="0"/>
            </a:br>
            <a:r>
              <a:rPr lang="en-US" dirty="0" smtClean="0"/>
              <a:t>bonded together.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098" name="Picture 2" descr="http://www.chemistryland.com/CHM151S/06-Thermochemistry/Energy/MethaneCombustWhiteSi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962400"/>
            <a:ext cx="3619500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7000" y="6677025"/>
            <a:ext cx="17139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chemistryland.com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41679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leavingbio.net/Cell%20Structure_files/Cell%20Structure_files/image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562" y="3810000"/>
            <a:ext cx="3738238" cy="2771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Proteins &amp;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0521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 </a:t>
            </a:r>
            <a:r>
              <a:rPr lang="en-US" b="1" dirty="0"/>
              <a:t>common example of a </a:t>
            </a:r>
            <a:r>
              <a:rPr lang="en-US" b="1" dirty="0" smtClean="0"/>
              <a:t>macromolecule </a:t>
            </a:r>
            <a:r>
              <a:rPr lang="en-US" b="1" dirty="0"/>
              <a:t>is a </a:t>
            </a:r>
            <a:r>
              <a:rPr lang="en-US" b="1" u="sng" dirty="0"/>
              <a:t>protein</a:t>
            </a:r>
            <a:r>
              <a:rPr lang="en-US" b="1" dirty="0"/>
              <a:t>.</a:t>
            </a:r>
          </a:p>
          <a:p>
            <a:pPr lvl="1"/>
            <a:r>
              <a:rPr lang="en-US" dirty="0"/>
              <a:t>At the molecular level proteins </a:t>
            </a:r>
            <a:r>
              <a:rPr lang="en-US" dirty="0" smtClean="0"/>
              <a:t>are </a:t>
            </a:r>
            <a:r>
              <a:rPr lang="en-US" dirty="0"/>
              <a:t>the functional part of </a:t>
            </a:r>
            <a:br>
              <a:rPr lang="en-US" dirty="0"/>
            </a:br>
            <a:r>
              <a:rPr lang="en-US" dirty="0"/>
              <a:t>any living organism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Proteins are like tiny, molecular  machines that work inside the cell.</a:t>
            </a:r>
          </a:p>
          <a:p>
            <a:pPr lvl="1"/>
            <a:r>
              <a:rPr lang="en-US" dirty="0" smtClean="0"/>
              <a:t>Proteins are just one kind of molecule found in a cell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see image to the right</a:t>
            </a:r>
            <a:r>
              <a:rPr lang="en-US" dirty="0" smtClean="0"/>
              <a:t>). </a:t>
            </a:r>
          </a:p>
          <a:p>
            <a:pPr lvl="2"/>
            <a:r>
              <a:rPr lang="en-US" dirty="0" smtClean="0"/>
              <a:t>Cells are made of many kinds </a:t>
            </a:r>
            <a:br>
              <a:rPr lang="en-US" dirty="0" smtClean="0"/>
            </a:br>
            <a:r>
              <a:rPr lang="en-US" dirty="0" smtClean="0"/>
              <a:t>of molecules.</a:t>
            </a:r>
            <a:br>
              <a:rPr lang="en-US" dirty="0" smtClean="0"/>
            </a:br>
            <a:endParaRPr lang="en-US" dirty="0"/>
          </a:p>
          <a:p>
            <a:r>
              <a:rPr lang="en-US" b="1" u="sng" dirty="0"/>
              <a:t>Cells</a:t>
            </a:r>
            <a:r>
              <a:rPr lang="en-US" b="1" dirty="0"/>
              <a:t> are the smallest unit of life</a:t>
            </a:r>
          </a:p>
          <a:p>
            <a:pPr lvl="1"/>
            <a:r>
              <a:rPr lang="en-US" dirty="0"/>
              <a:t>The smallest that something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</a:t>
            </a:r>
            <a:r>
              <a:rPr lang="en-US" dirty="0"/>
              <a:t>be and still be alive is a cell</a:t>
            </a:r>
          </a:p>
          <a:p>
            <a:pPr lvl="2"/>
            <a:r>
              <a:rPr lang="en-US" dirty="0"/>
              <a:t>To be alive, you must have cells</a:t>
            </a:r>
          </a:p>
          <a:p>
            <a:pPr lvl="1"/>
            <a:r>
              <a:rPr lang="en-US" dirty="0"/>
              <a:t>Cells are made of molecules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macromolecules.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39000" y="6627167"/>
            <a:ext cx="14414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leavingbio.net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4725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Atoms to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Cells have functional structures called </a:t>
            </a:r>
            <a:r>
              <a:rPr lang="en-US" b="1" u="sng" dirty="0" smtClean="0"/>
              <a:t>organelles</a:t>
            </a:r>
            <a:r>
              <a:rPr lang="en-US" b="1" dirty="0" smtClean="0"/>
              <a:t>.  These include: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nucleus</a:t>
            </a:r>
            <a:r>
              <a:rPr lang="en-US" dirty="0" smtClean="0"/>
              <a:t>, where DNA is stored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mitochondria</a:t>
            </a:r>
            <a:r>
              <a:rPr lang="en-US" dirty="0" smtClean="0"/>
              <a:t>, the </a:t>
            </a:r>
            <a:br>
              <a:rPr lang="en-US" dirty="0" smtClean="0"/>
            </a:br>
            <a:r>
              <a:rPr lang="en-US" dirty="0" smtClean="0"/>
              <a:t>energy-factory of the cell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membrane</a:t>
            </a:r>
            <a:r>
              <a:rPr lang="en-US" dirty="0" smtClean="0"/>
              <a:t>, the </a:t>
            </a:r>
            <a:br>
              <a:rPr lang="en-US" dirty="0" smtClean="0"/>
            </a:br>
            <a:r>
              <a:rPr lang="en-US" dirty="0" smtClean="0"/>
              <a:t>protective shell of the cell</a:t>
            </a:r>
          </a:p>
          <a:p>
            <a:pPr lvl="1"/>
            <a:r>
              <a:rPr lang="en-US" u="sng" dirty="0" smtClean="0"/>
              <a:t>Cytosol</a:t>
            </a:r>
            <a:r>
              <a:rPr lang="en-US" dirty="0" smtClean="0"/>
              <a:t>, the ‘jelly-filling’ </a:t>
            </a:r>
            <a:br>
              <a:rPr lang="en-US" dirty="0" smtClean="0"/>
            </a:br>
            <a:r>
              <a:rPr lang="en-US" dirty="0" smtClean="0"/>
              <a:t>of the cell</a:t>
            </a:r>
          </a:p>
          <a:p>
            <a:pPr lvl="1"/>
            <a:r>
              <a:rPr lang="en-US" u="sng" dirty="0" smtClean="0"/>
              <a:t>Ribosomes</a:t>
            </a:r>
            <a:r>
              <a:rPr lang="en-US" dirty="0" smtClean="0"/>
              <a:t>, the protein </a:t>
            </a:r>
            <a:br>
              <a:rPr lang="en-US" dirty="0" smtClean="0"/>
            </a:br>
            <a:r>
              <a:rPr lang="en-US" dirty="0" smtClean="0"/>
              <a:t>factories of the cell</a:t>
            </a:r>
          </a:p>
          <a:p>
            <a:pPr lvl="1"/>
            <a:r>
              <a:rPr lang="en-US" dirty="0" smtClean="0"/>
              <a:t>And more!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2895600"/>
            <a:ext cx="3963888" cy="2972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0800" y="5868516"/>
            <a:ext cx="20874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Cell And Cell Structure 1.0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1980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425</TotalTime>
  <Words>952</Words>
  <Application>Microsoft Office PowerPoint</Application>
  <PresentationFormat>On-screen Show (4:3)</PresentationFormat>
  <Paragraphs>170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Century Gothic</vt:lpstr>
      <vt:lpstr>Wingdings</vt:lpstr>
      <vt:lpstr>Wingdings 2</vt:lpstr>
      <vt:lpstr>Austin</vt:lpstr>
      <vt:lpstr>Cell Biology</vt:lpstr>
      <vt:lpstr>Biology &amp; Agriculture </vt:lpstr>
      <vt:lpstr>Sequence of Topics</vt:lpstr>
      <vt:lpstr>Life 101</vt:lpstr>
      <vt:lpstr>The requirements of life</vt:lpstr>
      <vt:lpstr>From Atoms to Ecosystems</vt:lpstr>
      <vt:lpstr>From Atoms to Ecosystems</vt:lpstr>
      <vt:lpstr>Proteins &amp; Cells</vt:lpstr>
      <vt:lpstr>Atoms to Ecosystems</vt:lpstr>
      <vt:lpstr>Atoms to Ecosystems</vt:lpstr>
      <vt:lpstr>Cellular Energy</vt:lpstr>
      <vt:lpstr>Energy and Life </vt:lpstr>
      <vt:lpstr>“Re-charging” ATP</vt:lpstr>
      <vt:lpstr>ATP Synthase</vt:lpstr>
      <vt:lpstr>ATP Synthase &amp; Hydrogen</vt:lpstr>
      <vt:lpstr>PowerPoint Presentation</vt:lpstr>
      <vt:lpstr>Removal of Hydrogen</vt:lpstr>
      <vt:lpstr>Summary</vt:lpstr>
      <vt:lpstr>Summary (cont.)</vt:lpstr>
      <vt:lpstr>Summary (cont.)</vt:lpstr>
      <vt:lpstr>Summary (cont.)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101</dc:title>
  <dc:creator>Mr. Craig Kohn</dc:creator>
  <cp:lastModifiedBy>Kohn Craig</cp:lastModifiedBy>
  <cp:revision>64</cp:revision>
  <dcterms:created xsi:type="dcterms:W3CDTF">2012-06-20T18:13:27Z</dcterms:created>
  <dcterms:modified xsi:type="dcterms:W3CDTF">2015-09-18T15:48:43Z</dcterms:modified>
</cp:coreProperties>
</file>