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2" r:id="rId6"/>
    <p:sldId id="263" r:id="rId7"/>
    <p:sldId id="274" r:id="rId8"/>
    <p:sldId id="264" r:id="rId9"/>
    <p:sldId id="260" r:id="rId10"/>
    <p:sldId id="261" r:id="rId11"/>
    <p:sldId id="276" r:id="rId12"/>
    <p:sldId id="277" r:id="rId13"/>
    <p:sldId id="265" r:id="rId14"/>
    <p:sldId id="266" r:id="rId15"/>
    <p:sldId id="267" r:id="rId16"/>
    <p:sldId id="268" r:id="rId17"/>
    <p:sldId id="278" r:id="rId18"/>
    <p:sldId id="271" r:id="rId19"/>
    <p:sldId id="275" r:id="rId20"/>
    <p:sldId id="272" r:id="rId21"/>
    <p:sldId id="269" r:id="rId22"/>
    <p:sldId id="270" r:id="rId23"/>
    <p:sldId id="279" r:id="rId2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33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AD5F3-4B46-4299-9A1E-B8AAC597E6D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BE74B-800C-4FD6-B476-508978B8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32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DF45E-9491-4758-95D4-6DF73E73FCA6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7EFB6-A005-406E-B5CC-F5A034EBE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8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EFB6-A005-406E-B5CC-F5A034EBE2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9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230BB-F1E3-484F-A019-18FFB6AE94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27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EFB6-A005-406E-B5CC-F5A034EBE2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0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9A06862-A19F-4A21-A81C-5F51A1E9CB3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569988E-F69F-4649-BF5F-F4100998D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6862-A19F-4A21-A81C-5F51A1E9CB3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88E-F69F-4649-BF5F-F4100998D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6862-A19F-4A21-A81C-5F51A1E9CB3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88E-F69F-4649-BF5F-F4100998D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30218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885" y="1530274"/>
            <a:ext cx="7336716" cy="464192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6862-A19F-4A21-A81C-5F51A1E9CB3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88E-F69F-4649-BF5F-F4100998DEB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4.jpg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8" t="4134" r="16386"/>
          <a:stretch/>
        </p:blipFill>
        <p:spPr>
          <a:xfrm>
            <a:off x="152400" y="5943600"/>
            <a:ext cx="663388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6862-A19F-4A21-A81C-5F51A1E9CB3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88E-F69F-4649-BF5F-F4100998D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6862-A19F-4A21-A81C-5F51A1E9CB3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88E-F69F-4649-BF5F-F4100998DE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6862-A19F-4A21-A81C-5F51A1E9CB3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88E-F69F-4649-BF5F-F4100998DE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6862-A19F-4A21-A81C-5F51A1E9CB3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88E-F69F-4649-BF5F-F4100998D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6862-A19F-4A21-A81C-5F51A1E9CB3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88E-F69F-4649-BF5F-F4100998D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9A06862-A19F-4A21-A81C-5F51A1E9CB3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569988E-F69F-4649-BF5F-F4100998D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9A06862-A19F-4A21-A81C-5F51A1E9CB3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569988E-F69F-4649-BF5F-F4100998D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9A06862-A19F-4A21-A81C-5F51A1E9CB39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569988E-F69F-4649-BF5F-F4100998DE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phschool.com/science/biology_place/biocoach/cellresp/glycolysi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yblue.com/notes/note/n/exam-1-micro/deck/675131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corner.com/quiz/qz_cell_part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C. Kohn</a:t>
            </a:r>
          </a:p>
          <a:p>
            <a:r>
              <a:rPr lang="en-US" dirty="0" smtClean="0"/>
              <a:t>Agricultural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Glycolysis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b="1" dirty="0"/>
              <a:t>Glycolysis: glucose (C</a:t>
            </a:r>
            <a:r>
              <a:rPr lang="en-US" sz="2600" b="1" baseline="-25000" dirty="0"/>
              <a:t>6</a:t>
            </a:r>
            <a:r>
              <a:rPr lang="en-US" sz="2600" b="1" dirty="0"/>
              <a:t>H</a:t>
            </a:r>
            <a:r>
              <a:rPr lang="en-US" sz="2600" b="1" baseline="-25000" dirty="0"/>
              <a:t>12</a:t>
            </a:r>
            <a:r>
              <a:rPr lang="en-US" sz="2600" b="1" dirty="0"/>
              <a:t>O</a:t>
            </a:r>
            <a:r>
              <a:rPr lang="en-US" sz="2600" b="1" baseline="-25000" dirty="0"/>
              <a:t>6</a:t>
            </a:r>
            <a:r>
              <a:rPr lang="en-US" sz="2600" b="1" dirty="0"/>
              <a:t>) becomes 2 pyruvates (C</a:t>
            </a:r>
            <a:r>
              <a:rPr lang="en-US" sz="2600" b="1" baseline="-25000" dirty="0"/>
              <a:t>3</a:t>
            </a:r>
            <a:r>
              <a:rPr lang="en-US" sz="2600" b="1" dirty="0"/>
              <a:t>H</a:t>
            </a:r>
            <a:r>
              <a:rPr lang="en-US" sz="2600" b="1" baseline="-25000" dirty="0"/>
              <a:t>4</a:t>
            </a:r>
            <a:r>
              <a:rPr lang="en-US" sz="2600" b="1" dirty="0"/>
              <a:t>O</a:t>
            </a:r>
            <a:r>
              <a:rPr lang="en-US" sz="2600" b="1" baseline="-25000" dirty="0"/>
              <a:t>3</a:t>
            </a:r>
            <a:r>
              <a:rPr lang="en-US" sz="2600" b="1" dirty="0"/>
              <a:t>) and 4 </a:t>
            </a:r>
            <a:r>
              <a:rPr lang="en-US" sz="2600" b="1" dirty="0" smtClean="0"/>
              <a:t>H</a:t>
            </a:r>
            <a:r>
              <a:rPr lang="en-US" sz="2600" b="1" baseline="30000" dirty="0" smtClean="0"/>
              <a:t>+</a:t>
            </a:r>
            <a:r>
              <a:rPr lang="en-US" sz="2600" b="1" dirty="0" smtClean="0"/>
              <a:t> atoms  </a:t>
            </a:r>
          </a:p>
          <a:p>
            <a:pPr lvl="1"/>
            <a:r>
              <a:rPr lang="en-US" dirty="0" smtClean="0"/>
              <a:t>ATP transfers energy on a phosphate to split glucose in half.</a:t>
            </a:r>
            <a:endParaRPr lang="en-US" dirty="0"/>
          </a:p>
          <a:p>
            <a:pPr lvl="2"/>
            <a:r>
              <a:rPr lang="en-US" i="1" dirty="0" smtClean="0"/>
              <a:t>Note: only carbons are shown in the image below to simplify it</a:t>
            </a:r>
          </a:p>
          <a:p>
            <a:pPr lvl="1"/>
            <a:endParaRPr lang="en-US" dirty="0"/>
          </a:p>
          <a:p>
            <a:r>
              <a:rPr lang="en-US" b="1" dirty="0" smtClean="0"/>
              <a:t>It takes energy to break apart a glucose molecule:</a:t>
            </a:r>
            <a:br>
              <a:rPr lang="en-US" b="1" dirty="0" smtClean="0"/>
            </a:br>
            <a:r>
              <a:rPr lang="en-US" b="1" dirty="0" smtClean="0"/>
              <a:t>2 ATP molecules to be exact.</a:t>
            </a:r>
          </a:p>
          <a:p>
            <a:pPr lvl="1"/>
            <a:r>
              <a:rPr lang="en-US" dirty="0" smtClean="0"/>
              <a:t>However, we do</a:t>
            </a:r>
            <a:br>
              <a:rPr lang="en-US" dirty="0" smtClean="0"/>
            </a:br>
            <a:r>
              <a:rPr lang="en-US" dirty="0" smtClean="0"/>
              <a:t>get 4 ATP back eventually</a:t>
            </a:r>
          </a:p>
          <a:p>
            <a:pPr lvl="1"/>
            <a:r>
              <a:rPr lang="en-US" dirty="0" smtClean="0"/>
              <a:t>Glycolysis has a final gain </a:t>
            </a:r>
            <a:br>
              <a:rPr lang="en-US" dirty="0" smtClean="0"/>
            </a:br>
            <a:r>
              <a:rPr lang="en-US" dirty="0" smtClean="0"/>
              <a:t>of 2 ATP 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(-2+4 = +2) 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/>
              <a:t>ATP is </a:t>
            </a:r>
            <a:r>
              <a:rPr lang="en-US" b="1" dirty="0" smtClean="0"/>
              <a:t>re-created in Glycolysis</a:t>
            </a:r>
            <a:br>
              <a:rPr lang="en-US" b="1" dirty="0" smtClean="0"/>
            </a:br>
            <a:r>
              <a:rPr lang="en-US" b="1" dirty="0" smtClean="0"/>
              <a:t>using </a:t>
            </a:r>
            <a:r>
              <a:rPr lang="en-US" b="1" u="sng" dirty="0" smtClean="0"/>
              <a:t>Substrate Level </a:t>
            </a:r>
            <a:br>
              <a:rPr lang="en-US" b="1" u="sng" dirty="0" smtClean="0"/>
            </a:br>
            <a:r>
              <a:rPr lang="en-US" b="1" u="sng" dirty="0" smtClean="0"/>
              <a:t>Phosphorylation </a:t>
            </a:r>
            <a:r>
              <a:rPr lang="en-US" b="1" dirty="0" smtClean="0"/>
              <a:t>(next slide)</a:t>
            </a:r>
          </a:p>
          <a:p>
            <a:pPr lvl="1"/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746937" y="6254673"/>
            <a:ext cx="12586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</a:t>
            </a:r>
            <a:r>
              <a:rPr lang="en-US" sz="900" dirty="0">
                <a:hlinkClick r:id="rId2"/>
              </a:rPr>
              <a:t>phschool.com</a:t>
            </a:r>
            <a:endParaRPr lang="en-US" sz="900" i="1" dirty="0"/>
          </a:p>
        </p:txBody>
      </p:sp>
      <p:pic>
        <p:nvPicPr>
          <p:cNvPr id="1026" name="Picture 2" descr="http://www.phschool.com/science/biology_place/biocoach/cellresp/images/Glycov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43" y="3505200"/>
            <a:ext cx="444437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Substrate Level Phosphorylation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30274"/>
            <a:ext cx="7336716" cy="464192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ATP production during Glycolysis is slightly different than in the rest of the stages.  </a:t>
            </a:r>
          </a:p>
          <a:p>
            <a:pPr lvl="1"/>
            <a:r>
              <a:rPr lang="en-US" dirty="0" smtClean="0"/>
              <a:t>Instead of using ATP Synthase to produce ATP</a:t>
            </a:r>
            <a:r>
              <a:rPr lang="en-US" baseline="-25000" dirty="0" smtClean="0"/>
              <a:t>,</a:t>
            </a:r>
            <a:r>
              <a:rPr lang="en-US" dirty="0" smtClean="0"/>
              <a:t> ATP is produced by an “exchange” kind of chemical reaction.</a:t>
            </a:r>
          </a:p>
          <a:p>
            <a:pPr lvl="1"/>
            <a:r>
              <a:rPr lang="en-US" dirty="0" smtClean="0"/>
              <a:t>Production of ATP using an enzyme</a:t>
            </a:r>
            <a:br>
              <a:rPr lang="en-US" dirty="0" smtClean="0"/>
            </a:br>
            <a:r>
              <a:rPr lang="en-US" dirty="0" smtClean="0"/>
              <a:t>reaction to </a:t>
            </a:r>
            <a:r>
              <a:rPr lang="en-US" i="1" dirty="0" smtClean="0"/>
              <a:t>transfer</a:t>
            </a:r>
            <a:r>
              <a:rPr lang="en-US" dirty="0" smtClean="0"/>
              <a:t> a phosphate to ADP</a:t>
            </a:r>
            <a:br>
              <a:rPr lang="en-US" dirty="0" smtClean="0"/>
            </a:br>
            <a:r>
              <a:rPr lang="en-US" dirty="0" smtClean="0"/>
              <a:t>is called </a:t>
            </a:r>
            <a:r>
              <a:rPr lang="en-US" u="sng" dirty="0" smtClean="0"/>
              <a:t>Substrate Level Phosphorylation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To “phosphorylate” means to add a phosphate </a:t>
            </a:r>
          </a:p>
          <a:p>
            <a:pPr lvl="1"/>
            <a:endParaRPr lang="en-US" dirty="0"/>
          </a:p>
          <a:p>
            <a:r>
              <a:rPr lang="en-US" b="1" dirty="0" smtClean="0"/>
              <a:t>In glycolysis in the cytosol, an enzyme </a:t>
            </a:r>
            <a:br>
              <a:rPr lang="en-US" b="1" dirty="0" smtClean="0"/>
            </a:br>
            <a:r>
              <a:rPr lang="en-US" b="1" dirty="0" smtClean="0"/>
              <a:t>moves the phosphate from the halved </a:t>
            </a:r>
            <a:br>
              <a:rPr lang="en-US" b="1" dirty="0" smtClean="0"/>
            </a:br>
            <a:r>
              <a:rPr lang="en-US" b="1" dirty="0" smtClean="0"/>
              <a:t>glucose onto the ADP . </a:t>
            </a:r>
          </a:p>
          <a:p>
            <a:pPr lvl="1"/>
            <a:r>
              <a:rPr lang="en-US" dirty="0" smtClean="0"/>
              <a:t>This is different than what occurs later in </a:t>
            </a:r>
            <a:br>
              <a:rPr lang="en-US" dirty="0" smtClean="0"/>
            </a:br>
            <a:r>
              <a:rPr lang="en-US" dirty="0" smtClean="0"/>
              <a:t>the mitochondria, where the phosphate </a:t>
            </a:r>
            <a:br>
              <a:rPr lang="en-US" dirty="0" smtClean="0"/>
            </a:br>
            <a:r>
              <a:rPr lang="en-US" dirty="0" smtClean="0"/>
              <a:t>(P</a:t>
            </a:r>
            <a:r>
              <a:rPr lang="en-US" baseline="-25000" dirty="0" smtClean="0"/>
              <a:t>i</a:t>
            </a:r>
            <a:r>
              <a:rPr lang="en-US" dirty="0" smtClean="0"/>
              <a:t>) must be added by the “turning </a:t>
            </a:r>
            <a:br>
              <a:rPr lang="en-US" dirty="0" smtClean="0"/>
            </a:br>
            <a:r>
              <a:rPr lang="en-US" dirty="0" smtClean="0"/>
              <a:t>wheel” of ATP Synthase. </a:t>
            </a:r>
          </a:p>
        </p:txBody>
      </p:sp>
      <p:pic>
        <p:nvPicPr>
          <p:cNvPr id="1026" name="Picture 2" descr="http://bio1903.nicerweb.com/Locked/media/ch09/09_07Phosphorylation_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46"/>
          <a:stretch/>
        </p:blipFill>
        <p:spPr bwMode="auto">
          <a:xfrm>
            <a:off x="6279556" y="2819400"/>
            <a:ext cx="24072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io1903.nicerweb.com/Locked/media/ch09/09_07Phosphorylation_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6"/>
          <a:stretch/>
        </p:blipFill>
        <p:spPr bwMode="auto">
          <a:xfrm>
            <a:off x="6287051" y="4648200"/>
            <a:ext cx="238681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7261411" y="4267200"/>
            <a:ext cx="592620" cy="533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413679" cy="3248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Substrate Level </a:t>
            </a:r>
            <a:r>
              <a:rPr lang="en-US" dirty="0" smtClean="0"/>
              <a:t>Phosphorylation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52400" y="5125454"/>
            <a:ext cx="2667000" cy="14477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When glucose is split in half by ATP, each half acquires 2 inorganic phosphate molecules (P</a:t>
            </a:r>
            <a:r>
              <a:rPr lang="en-US" baseline="-25000" dirty="0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)  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93670" y="4191000"/>
            <a:ext cx="2590800" cy="121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“half” of glucose (with its 2 phosphates), goes into an enzyme with an ADP molecule. 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24600" y="5179340"/>
            <a:ext cx="2590800" cy="16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After the enzyme is done, a phosphate will moved from the “glucose half” to ADP to make ATP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9000" y="1674168"/>
            <a:ext cx="16401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3"/>
              </a:rPr>
              <a:t>Source: www.studyblue.com</a:t>
            </a:r>
            <a:endParaRPr lang="en-US" sz="900" i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139573" y="4550880"/>
            <a:ext cx="1" cy="7480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2904067" y="3152274"/>
            <a:ext cx="908755" cy="10768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117844" y="4816213"/>
            <a:ext cx="2" cy="4827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4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TCA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b="1" dirty="0" smtClean="0"/>
              <a:t>TCA Cycle</a:t>
            </a:r>
            <a:r>
              <a:rPr lang="en-US" sz="2600" b="1" dirty="0"/>
              <a:t>: </a:t>
            </a:r>
            <a:r>
              <a:rPr lang="en-US" sz="2600" b="1" dirty="0" smtClean="0"/>
              <a:t>The pyruvate molecules get completely broken down.</a:t>
            </a:r>
          </a:p>
          <a:p>
            <a:pPr lvl="1"/>
            <a:r>
              <a:rPr lang="en-US" dirty="0" smtClean="0"/>
              <a:t>The 2 pyruvate molecules were formed when glucose was split in half.</a:t>
            </a:r>
          </a:p>
          <a:p>
            <a:pPr lvl="1"/>
            <a:r>
              <a:rPr lang="en-US" dirty="0" smtClean="0"/>
              <a:t>The 2 pyruvate molecules leave </a:t>
            </a:r>
            <a:r>
              <a:rPr lang="en-US" dirty="0"/>
              <a:t>the cytosol and </a:t>
            </a:r>
            <a:r>
              <a:rPr lang="en-US" dirty="0" smtClean="0"/>
              <a:t>enter </a:t>
            </a:r>
            <a:r>
              <a:rPr lang="en-US" dirty="0"/>
              <a:t>the matrix </a:t>
            </a:r>
            <a:r>
              <a:rPr lang="en-US" dirty="0" smtClean="0"/>
              <a:t>(the innermost middle) of the mitochondria</a:t>
            </a:r>
            <a:r>
              <a:rPr lang="en-US" dirty="0"/>
              <a:t>.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/>
              <a:t>H</a:t>
            </a:r>
            <a:r>
              <a:rPr lang="en-US" b="1" baseline="30000" dirty="0"/>
              <a:t>+</a:t>
            </a:r>
            <a:r>
              <a:rPr lang="en-US" b="1" dirty="0"/>
              <a:t> </a:t>
            </a:r>
            <a:r>
              <a:rPr lang="en-US" b="1" dirty="0" smtClean="0"/>
              <a:t>atoms are </a:t>
            </a:r>
            <a:r>
              <a:rPr lang="en-US" b="1" dirty="0"/>
              <a:t>taken off of the disassembled </a:t>
            </a:r>
            <a:r>
              <a:rPr lang="en-US" b="1" dirty="0" smtClean="0"/>
              <a:t>glucose molecule by </a:t>
            </a:r>
            <a:r>
              <a:rPr lang="en-US" b="1" dirty="0"/>
              <a:t>NAD</a:t>
            </a:r>
            <a:r>
              <a:rPr lang="en-US" b="1" baseline="30000" dirty="0"/>
              <a:t>+</a:t>
            </a:r>
            <a:r>
              <a:rPr lang="en-US" b="1" dirty="0"/>
              <a:t> </a:t>
            </a:r>
            <a:r>
              <a:rPr lang="en-US" b="1" dirty="0" smtClean="0"/>
              <a:t>and FAD</a:t>
            </a:r>
            <a:r>
              <a:rPr lang="en-US" b="1" baseline="30000" dirty="0" smtClean="0"/>
              <a:t>+</a:t>
            </a:r>
            <a:r>
              <a:rPr lang="en-US" b="1" dirty="0" smtClean="0"/>
              <a:t> at different points of the TCA Cycle.</a:t>
            </a:r>
            <a:endParaRPr lang="en-US" b="1" dirty="0"/>
          </a:p>
          <a:p>
            <a:pPr lvl="1"/>
            <a:r>
              <a:rPr lang="en-US" dirty="0" smtClean="0"/>
              <a:t>NAD</a:t>
            </a:r>
            <a:r>
              <a:rPr lang="en-US" baseline="30000" dirty="0"/>
              <a:t>+</a:t>
            </a:r>
            <a:r>
              <a:rPr lang="en-US" dirty="0"/>
              <a:t> and FAD</a:t>
            </a:r>
            <a:r>
              <a:rPr lang="en-US" baseline="30000" dirty="0" smtClean="0"/>
              <a:t>+</a:t>
            </a:r>
            <a:r>
              <a:rPr lang="en-US" dirty="0" smtClean="0"/>
              <a:t> are sort of like </a:t>
            </a:r>
            <a:br>
              <a:rPr lang="en-US" dirty="0" smtClean="0"/>
            </a:br>
            <a:r>
              <a:rPr lang="en-US" dirty="0" smtClean="0"/>
              <a:t>molecular pickup trucks for hydrogen.</a:t>
            </a:r>
          </a:p>
          <a:p>
            <a:pPr lvl="1"/>
            <a:r>
              <a:rPr lang="en-US" dirty="0" smtClean="0"/>
              <a:t>When NAD</a:t>
            </a:r>
            <a:r>
              <a:rPr lang="en-US" baseline="30000" dirty="0" smtClean="0"/>
              <a:t>+</a:t>
            </a:r>
            <a:r>
              <a:rPr lang="en-US" dirty="0" smtClean="0"/>
              <a:t> and FAD</a:t>
            </a:r>
            <a:r>
              <a:rPr lang="en-US" baseline="30000" dirty="0" smtClean="0"/>
              <a:t>+</a:t>
            </a:r>
            <a:r>
              <a:rPr lang="en-US" dirty="0" smtClean="0"/>
              <a:t> pick up a hydrogen, </a:t>
            </a:r>
            <a:br>
              <a:rPr lang="en-US" dirty="0" smtClean="0"/>
            </a:br>
            <a:r>
              <a:rPr lang="en-US" dirty="0" smtClean="0"/>
              <a:t>they become NADH and FADH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</a:p>
          <a:p>
            <a:pPr lvl="1"/>
            <a:endParaRPr lang="en-US" dirty="0"/>
          </a:p>
          <a:p>
            <a:r>
              <a:rPr lang="en-US" b="1" dirty="0" smtClean="0"/>
              <a:t>During glycolysis and the TCA cycle, </a:t>
            </a:r>
            <a:br>
              <a:rPr lang="en-US" b="1" dirty="0" smtClean="0"/>
            </a:br>
            <a:r>
              <a:rPr lang="en-US" b="1" dirty="0" smtClean="0"/>
              <a:t>6 CO</a:t>
            </a:r>
            <a:r>
              <a:rPr lang="en-US" b="1" baseline="-25000" dirty="0" smtClean="0"/>
              <a:t>2</a:t>
            </a:r>
            <a:r>
              <a:rPr lang="en-US" b="1" dirty="0" smtClean="0"/>
              <a:t> will be produced.</a:t>
            </a:r>
          </a:p>
          <a:p>
            <a:pPr lvl="1"/>
            <a:r>
              <a:rPr lang="en-US" dirty="0" smtClean="0"/>
              <a:t>These are made from the six original </a:t>
            </a:r>
            <a:br>
              <a:rPr lang="en-US" dirty="0" smtClean="0"/>
            </a:br>
            <a:r>
              <a:rPr lang="en-US" dirty="0" smtClean="0"/>
              <a:t>carbons on glucose (C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308" y="3721259"/>
            <a:ext cx="2035492" cy="116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08" y="4648200"/>
            <a:ext cx="2286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361382" y="4038600"/>
            <a:ext cx="1204326" cy="600164"/>
          </a:xfrm>
          <a:prstGeom prst="rect">
            <a:avLst/>
          </a:prstGeom>
          <a:noFill/>
          <a:scene3d>
            <a:camera prst="isometricLeftDown">
              <a:rot lat="2100000" lon="1800000" rev="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3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FAD</a:t>
            </a:r>
            <a:r>
              <a:rPr lang="en-US" sz="3300" b="0" cap="none" spc="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endParaRPr lang="en-US" sz="33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7434" y="5033918"/>
            <a:ext cx="1204326" cy="600164"/>
          </a:xfrm>
          <a:prstGeom prst="rect">
            <a:avLst/>
          </a:prstGeom>
          <a:noFill/>
          <a:scene3d>
            <a:camera prst="isometricLeftDown">
              <a:rot lat="2100000" lon="1800000" rev="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</a:t>
            </a:r>
            <a:r>
              <a:rPr lang="en-US" sz="33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n-US" sz="3300" b="0" cap="none" spc="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endParaRPr lang="en-US" sz="33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41708" y="3497759"/>
            <a:ext cx="1204326" cy="769441"/>
          </a:xfrm>
          <a:prstGeom prst="rect">
            <a:avLst/>
          </a:prstGeom>
          <a:noFill/>
          <a:scene3d>
            <a:camera prst="isometricLeftDown">
              <a:rot lat="2100000" lon="1800000" rev="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en-US" sz="4400" b="1" cap="none" spc="0" baseline="30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endParaRPr lang="en-US" sz="4400" b="1" cap="none" spc="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4508" y="4412159"/>
            <a:ext cx="1204326" cy="769441"/>
          </a:xfrm>
          <a:prstGeom prst="rect">
            <a:avLst/>
          </a:prstGeom>
          <a:noFill/>
          <a:scene3d>
            <a:camera prst="isometricLeftDown">
              <a:rot lat="2100000" lon="1800000" rev="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en-US" sz="4400" b="1" cap="none" spc="0" baseline="30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endParaRPr lang="en-US" sz="4400" b="1" cap="none" spc="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916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/>
              <a:t>Step 3: The Electron Transport System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b="1" dirty="0"/>
              <a:t>Electron Transport </a:t>
            </a:r>
            <a:r>
              <a:rPr lang="en-US" sz="2600" b="1" dirty="0" smtClean="0"/>
              <a:t>System: H</a:t>
            </a:r>
            <a:r>
              <a:rPr lang="en-US" sz="2600" b="1" baseline="30000" dirty="0" smtClean="0"/>
              <a:t>+</a:t>
            </a:r>
            <a:r>
              <a:rPr lang="en-US" sz="2600" b="1" dirty="0" smtClean="0"/>
              <a:t> is moved from the matrix to the intermembrane space.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inner membrane of the mitochondria has special proteins that get hydrogen from NAD+ and FAD+ in the matrix and cram it into the intermembrane space.</a:t>
            </a:r>
          </a:p>
          <a:p>
            <a:pPr lvl="1"/>
            <a:r>
              <a:rPr lang="en-US" dirty="0" smtClean="0"/>
              <a:t>These proteins are </a:t>
            </a:r>
            <a:br>
              <a:rPr lang="en-US" dirty="0" smtClean="0"/>
            </a:br>
            <a:r>
              <a:rPr lang="en-US" dirty="0" smtClean="0"/>
              <a:t>powered by electrons</a:t>
            </a:r>
            <a:br>
              <a:rPr lang="en-US" dirty="0" smtClean="0"/>
            </a:br>
            <a:r>
              <a:rPr lang="en-US" dirty="0" smtClean="0"/>
              <a:t> taken from the </a:t>
            </a:r>
            <a:br>
              <a:rPr lang="en-US" dirty="0" smtClean="0"/>
            </a:br>
            <a:r>
              <a:rPr lang="en-US" dirty="0" smtClean="0"/>
              <a:t>glucose molecule.</a:t>
            </a:r>
          </a:p>
          <a:p>
            <a:pPr lvl="2"/>
            <a:r>
              <a:rPr lang="en-US" i="1" dirty="0" smtClean="0"/>
              <a:t>These electrons </a:t>
            </a:r>
            <a:br>
              <a:rPr lang="en-US" i="1" dirty="0" smtClean="0"/>
            </a:br>
            <a:r>
              <a:rPr lang="en-US" i="1" dirty="0" smtClean="0"/>
              <a:t>were removed </a:t>
            </a:r>
            <a:br>
              <a:rPr lang="en-US" i="1" dirty="0" smtClean="0"/>
            </a:br>
            <a:r>
              <a:rPr lang="en-US" i="1" dirty="0" smtClean="0"/>
              <a:t>from glucose</a:t>
            </a:r>
            <a:br>
              <a:rPr lang="en-US" i="1" dirty="0" smtClean="0"/>
            </a:br>
            <a:r>
              <a:rPr lang="en-US" i="1" dirty="0" smtClean="0"/>
              <a:t>during glycolysis </a:t>
            </a:r>
            <a:br>
              <a:rPr lang="en-US" i="1" dirty="0" smtClean="0"/>
            </a:br>
            <a:r>
              <a:rPr lang="en-US" i="1" dirty="0" smtClean="0"/>
              <a:t>and the TCA cycle.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www.teachersdomain.org/assets/wgbh/tdc02/tdc02_img_electronchai/tdc02_img_electronch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59" y="3429000"/>
            <a:ext cx="4705350" cy="2895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0" y="6324601"/>
            <a:ext cx="1560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teachersdomain.org</a:t>
            </a:r>
            <a:endParaRPr lang="en-US" sz="900" i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3" t="58178" r="51236" b="17757"/>
          <a:stretch/>
        </p:blipFill>
        <p:spPr bwMode="auto">
          <a:xfrm>
            <a:off x="2895600" y="6007171"/>
            <a:ext cx="2057400" cy="1029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ircular Arrow 4"/>
          <p:cNvSpPr/>
          <p:nvPr/>
        </p:nvSpPr>
        <p:spPr>
          <a:xfrm rot="16200000">
            <a:off x="4281145" y="5969142"/>
            <a:ext cx="762000" cy="673171"/>
          </a:xfrm>
          <a:prstGeom prst="circularArrow">
            <a:avLst>
              <a:gd name="adj1" fmla="val 6079"/>
              <a:gd name="adj2" fmla="val 1142319"/>
              <a:gd name="adj3" fmla="val 20120054"/>
              <a:gd name="adj4" fmla="val 14266824"/>
              <a:gd name="adj5" fmla="val 12500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Oxidative Phosphorylation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b="1" dirty="0"/>
              <a:t>Oxidative </a:t>
            </a:r>
            <a:r>
              <a:rPr lang="en-US" sz="2600" b="1" dirty="0" smtClean="0"/>
              <a:t>Phosphorylation: H</a:t>
            </a:r>
            <a:r>
              <a:rPr lang="en-US" sz="2600" b="1" baseline="30000" dirty="0" smtClean="0"/>
              <a:t>+</a:t>
            </a:r>
            <a:r>
              <a:rPr lang="en-US" sz="2600" b="1" dirty="0" smtClean="0"/>
              <a:t> is used to turn ATP Synthase, powering ATP production</a:t>
            </a:r>
            <a:endParaRPr lang="en-US" sz="2600" b="1" dirty="0"/>
          </a:p>
          <a:p>
            <a:pPr lvl="1"/>
            <a:r>
              <a:rPr lang="en-US" dirty="0" smtClean="0"/>
              <a:t>The H</a:t>
            </a:r>
            <a:r>
              <a:rPr lang="en-US" baseline="30000" dirty="0" smtClean="0"/>
              <a:t>+</a:t>
            </a:r>
            <a:r>
              <a:rPr lang="en-US" dirty="0" smtClean="0"/>
              <a:t> atoms are </a:t>
            </a:r>
            <a:r>
              <a:rPr lang="en-US" i="1" dirty="0" smtClean="0"/>
              <a:t>crammed</a:t>
            </a:r>
            <a:r>
              <a:rPr lang="en-US" dirty="0"/>
              <a:t> </a:t>
            </a:r>
            <a:r>
              <a:rPr lang="en-US" dirty="0" smtClean="0"/>
              <a:t>into the intermembrane space – they </a:t>
            </a:r>
            <a:r>
              <a:rPr lang="en-US" u="sng" dirty="0" smtClean="0"/>
              <a:t>want</a:t>
            </a:r>
            <a:r>
              <a:rPr lang="en-US" dirty="0" smtClean="0"/>
              <a:t> to get out!</a:t>
            </a:r>
          </a:p>
          <a:p>
            <a:pPr lvl="1"/>
            <a:r>
              <a:rPr lang="en-US" dirty="0" smtClean="0"/>
              <a:t>The only way out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intermembrane </a:t>
            </a:r>
            <a:r>
              <a:rPr lang="en-US" dirty="0" smtClean="0"/>
              <a:t>space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through </a:t>
            </a:r>
            <a:r>
              <a:rPr lang="en-US" dirty="0" smtClean="0"/>
              <a:t>ATP Synthase </a:t>
            </a:r>
            <a:r>
              <a:rPr lang="en-US" dirty="0" smtClean="0"/>
              <a:t>(</a:t>
            </a:r>
            <a:r>
              <a:rPr lang="en-US" dirty="0" smtClean="0"/>
              <a:t>like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smtClean="0"/>
              <a:t>revolving door)</a:t>
            </a:r>
          </a:p>
          <a:p>
            <a:pPr lvl="1"/>
            <a:r>
              <a:rPr lang="en-US" dirty="0" smtClean="0"/>
              <a:t>As hydrogen atoms move </a:t>
            </a:r>
            <a:br>
              <a:rPr lang="en-US" dirty="0" smtClean="0"/>
            </a:br>
            <a:r>
              <a:rPr lang="en-US" dirty="0" smtClean="0"/>
              <a:t>past ATP Synthase, they </a:t>
            </a:r>
            <a:br>
              <a:rPr lang="en-US" dirty="0" smtClean="0"/>
            </a:br>
            <a:r>
              <a:rPr lang="en-US" dirty="0" smtClean="0"/>
              <a:t>turn it, powering the </a:t>
            </a:r>
            <a:br>
              <a:rPr lang="en-US" dirty="0" smtClean="0"/>
            </a:br>
            <a:r>
              <a:rPr lang="en-US" dirty="0" smtClean="0"/>
              <a:t>production of ATP from </a:t>
            </a:r>
            <a:br>
              <a:rPr lang="en-US" dirty="0" smtClean="0"/>
            </a:br>
            <a:r>
              <a:rPr lang="en-US" dirty="0" smtClean="0"/>
              <a:t>ADP and P</a:t>
            </a:r>
            <a:r>
              <a:rPr lang="en-US" baseline="-25000" dirty="0" smtClean="0"/>
              <a:t>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98034" y="6517077"/>
            <a:ext cx="51379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</a:t>
            </a:r>
            <a:r>
              <a:rPr lang="en-US" sz="900" i="1" dirty="0"/>
              <a:t>http://www.sparknotes.com/biology/cellrespiration/oxidativephosphorylation/section3.rhtml</a:t>
            </a:r>
            <a:endParaRPr lang="en-US" sz="900" i="1" dirty="0"/>
          </a:p>
        </p:txBody>
      </p:sp>
      <p:pic>
        <p:nvPicPr>
          <p:cNvPr id="3074" name="Picture 2" descr="http://img.sparknotes.com/figures/1/152b2a1fc24da028d51724fedfa06fff/oxpho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t="5832" r="3576" b="5832"/>
          <a:stretch/>
        </p:blipFill>
        <p:spPr bwMode="auto">
          <a:xfrm>
            <a:off x="4876800" y="3016938"/>
            <a:ext cx="3886200" cy="3466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Oxidative Phosphorylation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“Phosphorylation” means to </a:t>
            </a:r>
            <a:r>
              <a:rPr lang="en-US" b="1" dirty="0" smtClean="0"/>
              <a:t>gain a </a:t>
            </a:r>
            <a:r>
              <a:rPr lang="en-US" b="1" dirty="0"/>
              <a:t>phosphorus </a:t>
            </a:r>
            <a:r>
              <a:rPr lang="en-US" b="1" dirty="0" smtClean="0"/>
              <a:t>atom</a:t>
            </a:r>
          </a:p>
          <a:p>
            <a:pPr lvl="1"/>
            <a:r>
              <a:rPr lang="en-US" dirty="0" smtClean="0"/>
              <a:t>ADP is </a:t>
            </a:r>
            <a:r>
              <a:rPr lang="en-US" i="1" dirty="0" smtClean="0"/>
              <a:t>phosphorylated</a:t>
            </a:r>
            <a:r>
              <a:rPr lang="en-US" dirty="0" smtClean="0"/>
              <a:t> to become ATP – ADP gains a P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E.g. “education” is the process of getting educated </a:t>
            </a:r>
          </a:p>
          <a:p>
            <a:pPr lvl="1"/>
            <a:r>
              <a:rPr lang="en-US" dirty="0"/>
              <a:t>For every H+ </a:t>
            </a:r>
            <a:r>
              <a:rPr lang="en-US" dirty="0" smtClean="0"/>
              <a:t>delivered by </a:t>
            </a:r>
            <a:r>
              <a:rPr lang="en-US" dirty="0"/>
              <a:t>NAD</a:t>
            </a:r>
            <a:r>
              <a:rPr lang="en-US" baseline="30000" dirty="0"/>
              <a:t>+</a:t>
            </a:r>
            <a:r>
              <a:rPr lang="en-US" dirty="0"/>
              <a:t> and FAD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smtClean="0"/>
              <a:t>3 </a:t>
            </a:r>
            <a:r>
              <a:rPr lang="en-US" dirty="0"/>
              <a:t>ATPs are created</a:t>
            </a:r>
          </a:p>
          <a:p>
            <a:endParaRPr lang="en-US" b="1" dirty="0" smtClean="0"/>
          </a:p>
          <a:p>
            <a:r>
              <a:rPr lang="en-US" b="1" dirty="0" smtClean="0"/>
              <a:t>After hydrogen atoms move </a:t>
            </a:r>
            <a:br>
              <a:rPr lang="en-US" b="1" dirty="0" smtClean="0"/>
            </a:br>
            <a:r>
              <a:rPr lang="en-US" b="1" dirty="0" smtClean="0"/>
              <a:t>past the ATP Synthase, they </a:t>
            </a:r>
            <a:br>
              <a:rPr lang="en-US" b="1" dirty="0" smtClean="0"/>
            </a:br>
            <a:r>
              <a:rPr lang="en-US" b="1" dirty="0" smtClean="0"/>
              <a:t>enter the matrix.</a:t>
            </a:r>
          </a:p>
          <a:p>
            <a:pPr lvl="1"/>
            <a:r>
              <a:rPr lang="en-US" dirty="0" smtClean="0"/>
              <a:t>Here, H</a:t>
            </a:r>
            <a:r>
              <a:rPr lang="en-US" baseline="30000" dirty="0" smtClean="0"/>
              <a:t>+</a:t>
            </a:r>
            <a:r>
              <a:rPr lang="en-US" dirty="0" smtClean="0"/>
              <a:t> atoms must be picked </a:t>
            </a:r>
            <a:br>
              <a:rPr lang="en-US" dirty="0" smtClean="0"/>
            </a:br>
            <a:r>
              <a:rPr lang="en-US" dirty="0" smtClean="0"/>
              <a:t>up by an oxygen atom.</a:t>
            </a:r>
          </a:p>
          <a:p>
            <a:pPr lvl="1"/>
            <a:r>
              <a:rPr lang="en-US" dirty="0" smtClean="0"/>
              <a:t>When </a:t>
            </a:r>
            <a:r>
              <a:rPr lang="en-US" dirty="0" smtClean="0"/>
              <a:t>two hydrogen atoms bond </a:t>
            </a:r>
            <a:br>
              <a:rPr lang="en-US" dirty="0" smtClean="0"/>
            </a:br>
            <a:r>
              <a:rPr lang="en-US" dirty="0" smtClean="0"/>
              <a:t>to an oxygen atom, they form </a:t>
            </a:r>
            <a:br>
              <a:rPr lang="en-US" dirty="0" smtClean="0"/>
            </a:b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(water). 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24600" y="6403032"/>
            <a:ext cx="17315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</a:t>
            </a:r>
            <a:r>
              <a:rPr lang="en-US" sz="900" dirty="0">
                <a:hlinkClick r:id="rId3"/>
              </a:rPr>
              <a:t>www.biologycorner.com</a:t>
            </a:r>
            <a:endParaRPr lang="en-US" sz="900" i="1" dirty="0"/>
          </a:p>
        </p:txBody>
      </p:sp>
      <p:pic>
        <p:nvPicPr>
          <p:cNvPr id="4098" name="Picture 2" descr="http://www.biologycorner.com/resources/mitochondri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2089" flipH="1">
            <a:off x="5577003" y="3593017"/>
            <a:ext cx="2505076" cy="188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77710" y="3771656"/>
            <a:ext cx="10550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Glucose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60826" y="3399977"/>
            <a:ext cx="4475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2000" b="0" cap="none" spc="0" baseline="-25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94468" y="5527168"/>
            <a:ext cx="6126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2000" b="0" cap="none" spc="0" baseline="-25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48751" y="5103533"/>
            <a:ext cx="5966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</a:t>
            </a:r>
            <a:r>
              <a:rPr lang="en-US" sz="2000" b="0" cap="none" spc="0" baseline="-25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Straight Arrow Connector 15"/>
          <p:cNvCxnSpPr>
            <a:stCxn id="11" idx="2"/>
          </p:cNvCxnSpPr>
          <p:nvPr/>
        </p:nvCxnSpPr>
        <p:spPr>
          <a:xfrm>
            <a:off x="5605258" y="4171766"/>
            <a:ext cx="527548" cy="37167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36404" y="3771656"/>
            <a:ext cx="527548" cy="37167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89297" y="5148646"/>
            <a:ext cx="527548" cy="37167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336990" y="4765022"/>
            <a:ext cx="527548" cy="37167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6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Oxidative Vs. Substrate Level Phosphorylation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885" y="1682674"/>
            <a:ext cx="7336716" cy="4641926"/>
          </a:xfrm>
        </p:spPr>
        <p:txBody>
          <a:bodyPr>
            <a:normAutofit/>
          </a:bodyPr>
          <a:lstStyle/>
          <a:p>
            <a:r>
              <a:rPr lang="en-US" b="1" dirty="0" smtClean="0"/>
              <a:t>During glycolysis in the cytosol, ATP is formed by </a:t>
            </a:r>
            <a:r>
              <a:rPr lang="en-US" b="1" u="sng" dirty="0" smtClean="0"/>
              <a:t>Substrate Level Phosphorylation </a:t>
            </a:r>
          </a:p>
          <a:p>
            <a:pPr lvl="1"/>
            <a:r>
              <a:rPr lang="en-US" dirty="0" smtClean="0"/>
              <a:t>In this case, ATP is created by an enzyme that “transfers” an inorganic phosphate (P</a:t>
            </a:r>
            <a:r>
              <a:rPr lang="en-US" baseline="-25000" dirty="0" smtClean="0"/>
              <a:t>i</a:t>
            </a:r>
            <a:r>
              <a:rPr lang="en-US" dirty="0" smtClean="0"/>
              <a:t>) from the halved glucose onto ADP.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In the mitochondria, ATP is formed by oxidative phosphorylation (when ATP Synthase protein powered by the H</a:t>
            </a:r>
            <a:r>
              <a:rPr lang="en-US" b="1" baseline="30000" dirty="0" smtClean="0"/>
              <a:t>+</a:t>
            </a:r>
            <a:r>
              <a:rPr lang="en-US" b="1" dirty="0" smtClean="0"/>
              <a:t> from glucose makes ATP).</a:t>
            </a:r>
            <a:endParaRPr lang="en-US" b="1" dirty="0"/>
          </a:p>
          <a:p>
            <a:pPr lvl="1"/>
            <a:r>
              <a:rPr lang="en-US" dirty="0" smtClean="0"/>
              <a:t>In </a:t>
            </a:r>
            <a:r>
              <a:rPr lang="en-US" u="sng" dirty="0" smtClean="0"/>
              <a:t>oxidative phosphorylation</a:t>
            </a:r>
            <a:r>
              <a:rPr lang="en-US" dirty="0" smtClean="0"/>
              <a:t>, H</a:t>
            </a:r>
            <a:r>
              <a:rPr lang="en-US" baseline="30000" dirty="0" smtClean="0"/>
              <a:t>+</a:t>
            </a:r>
            <a:r>
              <a:rPr lang="en-US" dirty="0" smtClean="0"/>
              <a:t> moving through ATP Synthase turns a “wheel” that smashes an inorganic phosphate (P</a:t>
            </a:r>
            <a:r>
              <a:rPr lang="en-US" baseline="-25000" dirty="0" smtClean="0"/>
              <a:t>i</a:t>
            </a:r>
            <a:r>
              <a:rPr lang="en-US" dirty="0" smtClean="0"/>
              <a:t>) onto an ADP to make ATP.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‘Clogged’ ATP Synthase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885" y="1530274"/>
            <a:ext cx="7336716" cy="494672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If hydrogen wasn’t removed from the </a:t>
            </a:r>
            <a:r>
              <a:rPr lang="en-US" b="1" dirty="0" smtClean="0"/>
              <a:t>matrix by oxygen, </a:t>
            </a:r>
            <a:r>
              <a:rPr lang="en-US" b="1" dirty="0"/>
              <a:t>it would “clog” ATP Synthase.</a:t>
            </a:r>
          </a:p>
          <a:p>
            <a:pPr lvl="1"/>
            <a:r>
              <a:rPr lang="en-US" dirty="0"/>
              <a:t>This would slow and eventually stop ATP Synthase from turning.</a:t>
            </a:r>
          </a:p>
          <a:p>
            <a:pPr lvl="1"/>
            <a:r>
              <a:rPr lang="en-US" dirty="0"/>
              <a:t>If ATP Synthase doesn’t turn, ATP isn’t produced.</a:t>
            </a:r>
          </a:p>
          <a:p>
            <a:pPr lvl="1"/>
            <a:r>
              <a:rPr lang="en-US" dirty="0"/>
              <a:t>If ATP isn’t produced, </a:t>
            </a:r>
            <a:r>
              <a:rPr lang="en-US" dirty="0" smtClean="0"/>
              <a:t>most cells will eventually shut </a:t>
            </a:r>
            <a:r>
              <a:rPr lang="en-US" dirty="0"/>
              <a:t>down because </a:t>
            </a:r>
            <a:r>
              <a:rPr lang="en-US" dirty="0" smtClean="0"/>
              <a:t>they won’t </a:t>
            </a:r>
            <a:r>
              <a:rPr lang="en-US" dirty="0"/>
              <a:t>have </a:t>
            </a:r>
            <a:r>
              <a:rPr lang="en-US" dirty="0" smtClean="0"/>
              <a:t>enough ATP to power cellular activity. </a:t>
            </a:r>
          </a:p>
          <a:p>
            <a:pPr lvl="2"/>
            <a:r>
              <a:rPr lang="en-US" u="sng" dirty="0" smtClean="0"/>
              <a:t>Exception</a:t>
            </a:r>
            <a:r>
              <a:rPr lang="en-US" dirty="0" smtClean="0"/>
              <a:t>: cells that can produce ATP by fermentation.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The lower the concentration of hydrogen in the matrix, the faster ATP Synthase turns and the faster ATP is produced. </a:t>
            </a:r>
          </a:p>
          <a:p>
            <a:pPr lvl="1"/>
            <a:r>
              <a:rPr lang="en-US" dirty="0" smtClean="0"/>
              <a:t>More oxygen in the matrix means faster H</a:t>
            </a:r>
            <a:r>
              <a:rPr lang="en-US" baseline="30000" dirty="0" smtClean="0"/>
              <a:t>+</a:t>
            </a:r>
            <a:r>
              <a:rPr lang="en-US" dirty="0" smtClean="0"/>
              <a:t> removal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his is why you breathe more heavily </a:t>
            </a:r>
            <a:br>
              <a:rPr lang="en-US" dirty="0" smtClean="0"/>
            </a:br>
            <a:r>
              <a:rPr lang="en-US" dirty="0" smtClean="0"/>
              <a:t>during exercise than at rest</a:t>
            </a:r>
          </a:p>
          <a:p>
            <a:pPr lvl="2"/>
            <a:r>
              <a:rPr lang="en-US" dirty="0" smtClean="0"/>
              <a:t>During exercise, you need more oxygen </a:t>
            </a:r>
            <a:br>
              <a:rPr lang="en-US" dirty="0" smtClean="0"/>
            </a:br>
            <a:r>
              <a:rPr lang="en-US" dirty="0" smtClean="0"/>
              <a:t>to remove more H</a:t>
            </a:r>
            <a:r>
              <a:rPr lang="en-US" baseline="30000" dirty="0" smtClean="0"/>
              <a:t>+</a:t>
            </a:r>
            <a:r>
              <a:rPr lang="en-US" dirty="0" smtClean="0"/>
              <a:t> to turn ATP Synthase </a:t>
            </a:r>
            <a:br>
              <a:rPr lang="en-US" dirty="0" smtClean="0"/>
            </a:br>
            <a:r>
              <a:rPr lang="en-US" dirty="0" smtClean="0"/>
              <a:t>faster to make ATP more quickly</a:t>
            </a:r>
          </a:p>
          <a:p>
            <a:pPr lvl="1"/>
            <a:r>
              <a:rPr lang="en-US" dirty="0" smtClean="0"/>
              <a:t>In agriculture, plants &amp; animals that can </a:t>
            </a:r>
            <a:br>
              <a:rPr lang="en-US" dirty="0" smtClean="0"/>
            </a:br>
            <a:r>
              <a:rPr lang="en-US" dirty="0" smtClean="0"/>
              <a:t>produce more ATP will produce more food.</a:t>
            </a:r>
            <a:endParaRPr lang="en-US" dirty="0"/>
          </a:p>
        </p:txBody>
      </p:sp>
      <p:pic>
        <p:nvPicPr>
          <p:cNvPr id="8194" name="Picture 2" descr="http://student.ccbcmd.edu/~gkaiser/biotutorials/energy/images/atpase_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0"/>
            <a:ext cx="2705730" cy="2171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4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there is no oxygen?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As long as there is oxygen present, it will bind to the hydrogen in the matrix (innermost middle) of the mitochondria. </a:t>
            </a:r>
          </a:p>
          <a:p>
            <a:pPr lvl="1"/>
            <a:r>
              <a:rPr lang="en-US" dirty="0" smtClean="0"/>
              <a:t>Oxygen will continue to go to the matrix to bind with H</a:t>
            </a:r>
            <a:r>
              <a:rPr lang="en-US" baseline="30000" dirty="0" smtClean="0"/>
              <a:t>+</a:t>
            </a:r>
            <a:r>
              <a:rPr lang="en-US" dirty="0"/>
              <a:t> </a:t>
            </a:r>
            <a:r>
              <a:rPr lang="en-US" dirty="0" smtClean="0"/>
              <a:t>to form water and leave the mitochondria.</a:t>
            </a:r>
          </a:p>
          <a:p>
            <a:pPr lvl="1"/>
            <a:r>
              <a:rPr lang="en-US" dirty="0"/>
              <a:t>Oxidative Phosphorylation produces 36-38 ATP. 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However, if there is no oxygen, Oxidative Phosphorylation cannot occur and ATP cannot be made by ATP Synthase in the mitochondria.</a:t>
            </a:r>
          </a:p>
          <a:p>
            <a:pPr lvl="1"/>
            <a:r>
              <a:rPr lang="en-US" dirty="0" smtClean="0"/>
              <a:t>ATP can be made by Substrate-level Phosphorylation in the cytosol.  </a:t>
            </a:r>
          </a:p>
          <a:p>
            <a:pPr lvl="1"/>
            <a:r>
              <a:rPr lang="en-US" dirty="0" smtClean="0"/>
              <a:t>However, this kind of phosphorylation only produces 2 net ATP. 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This occurs in humans for short periods when not enough oxygen is available (such as when you are sprinting).</a:t>
            </a:r>
          </a:p>
          <a:p>
            <a:pPr lvl="1"/>
            <a:r>
              <a:rPr lang="en-US" dirty="0" smtClean="0"/>
              <a:t>It also occurs in some microorganisms when they </a:t>
            </a:r>
            <a:r>
              <a:rPr lang="en-US" u="sng" dirty="0" smtClean="0"/>
              <a:t>ferment</a:t>
            </a:r>
            <a:r>
              <a:rPr lang="en-US" dirty="0" smtClean="0"/>
              <a:t>.</a:t>
            </a:r>
          </a:p>
          <a:p>
            <a:pPr lvl="1"/>
            <a:r>
              <a:rPr lang="en-US" u="sng" dirty="0" smtClean="0"/>
              <a:t>Fermentation</a:t>
            </a:r>
            <a:r>
              <a:rPr lang="en-US" dirty="0" smtClean="0"/>
              <a:t> – the breakdown of glucose into ethanol to produce small amounts of ATP in the absence of oxygen. </a:t>
            </a:r>
          </a:p>
          <a:p>
            <a:pPr lvl="2"/>
            <a:r>
              <a:rPr lang="en-US" dirty="0" smtClean="0"/>
              <a:t>Energy does remain in the ethanol that is excreted.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1.gstatic.com/images?q=tbn:ANd9GcTHHfeiTJdRiKdTckq1_W9z_c49O1LRMd2fhpjsHxhyNL9f2R-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39" y="4375384"/>
            <a:ext cx="2058222" cy="19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a nutshell…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Cellular Respiration</a:t>
            </a:r>
            <a:r>
              <a:rPr lang="en-US" b="1" dirty="0" smtClean="0"/>
              <a:t> </a:t>
            </a:r>
            <a:r>
              <a:rPr lang="en-US" dirty="0" smtClean="0"/>
              <a:t>is a series of chemical reactions in which </a:t>
            </a:r>
            <a:r>
              <a:rPr lang="en-US" b="1" dirty="0" smtClean="0"/>
              <a:t>hydrogen atoms </a:t>
            </a:r>
            <a:r>
              <a:rPr lang="en-US" dirty="0" smtClean="0"/>
              <a:t>on a </a:t>
            </a:r>
            <a:r>
              <a:rPr lang="en-US" b="1" dirty="0" smtClean="0"/>
              <a:t>glucose molecule </a:t>
            </a:r>
            <a:r>
              <a:rPr lang="en-US" dirty="0" smtClean="0"/>
              <a:t>are removed so that they can be used to turn ATP Synthase proteins and</a:t>
            </a:r>
            <a:r>
              <a:rPr lang="en-US" b="1" dirty="0" smtClean="0"/>
              <a:t> power the production of ATP </a:t>
            </a:r>
            <a:r>
              <a:rPr lang="en-US" dirty="0" smtClean="0"/>
              <a:t>(the source of energy for cellular activity). 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Key points of Cellular Respiration:</a:t>
            </a:r>
          </a:p>
          <a:p>
            <a:pPr lvl="1"/>
            <a:r>
              <a:rPr lang="en-US" dirty="0" smtClean="0"/>
              <a:t>Hydrogen atoms are </a:t>
            </a:r>
            <a:br>
              <a:rPr lang="en-US" dirty="0" smtClean="0"/>
            </a:br>
            <a:r>
              <a:rPr lang="en-US" dirty="0" smtClean="0"/>
              <a:t>removed from glucose</a:t>
            </a:r>
          </a:p>
          <a:p>
            <a:pPr lvl="1"/>
            <a:r>
              <a:rPr lang="en-US" dirty="0" smtClean="0"/>
              <a:t>Those hydrogen </a:t>
            </a:r>
            <a:br>
              <a:rPr lang="en-US" dirty="0" smtClean="0"/>
            </a:br>
            <a:r>
              <a:rPr lang="en-US" dirty="0" smtClean="0"/>
              <a:t>atoms are used </a:t>
            </a:r>
            <a:br>
              <a:rPr lang="en-US" dirty="0" smtClean="0"/>
            </a:br>
            <a:r>
              <a:rPr lang="en-US" dirty="0" smtClean="0"/>
              <a:t>to turn ATP Synthase</a:t>
            </a:r>
          </a:p>
          <a:p>
            <a:pPr lvl="1"/>
            <a:r>
              <a:rPr lang="en-US" dirty="0" smtClean="0"/>
              <a:t>ATP Synthase makes ATP  from ADP</a:t>
            </a:r>
            <a:br>
              <a:rPr lang="en-US" dirty="0" smtClean="0"/>
            </a:br>
            <a:r>
              <a:rPr lang="en-US" dirty="0" smtClean="0"/>
              <a:t>and P</a:t>
            </a:r>
            <a:r>
              <a:rPr lang="en-US" baseline="-25000" dirty="0" smtClean="0"/>
              <a:t>i</a:t>
            </a:r>
            <a:r>
              <a:rPr lang="en-US" dirty="0" smtClean="0"/>
              <a:t> every time it turns</a:t>
            </a:r>
          </a:p>
        </p:txBody>
      </p:sp>
      <p:pic>
        <p:nvPicPr>
          <p:cNvPr id="1026" name="Picture 2" descr="http://upload.wikimedia.org/wikipedia/commons/6/60/D-glucose_wp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69702"/>
            <a:ext cx="1343025" cy="141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c/c6/Pyruv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1956">
            <a:off x="5495924" y="3005797"/>
            <a:ext cx="809625" cy="6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c/c6/Pyruv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7648">
            <a:off x="6217763" y="3418783"/>
            <a:ext cx="809625" cy="6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9728816">
            <a:off x="5366693" y="3965266"/>
            <a:ext cx="688552" cy="318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23293">
            <a:off x="5706877" y="4603233"/>
            <a:ext cx="688552" cy="318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 Arrow 4"/>
          <p:cNvSpPr/>
          <p:nvPr/>
        </p:nvSpPr>
        <p:spPr>
          <a:xfrm rot="5003786">
            <a:off x="7065519" y="3632898"/>
            <a:ext cx="980937" cy="6377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62400" y="5199946"/>
            <a:ext cx="2992556" cy="134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14537" y="5863442"/>
            <a:ext cx="4505463" cy="156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844687" y="3820087"/>
            <a:ext cx="1205269" cy="1316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170244" y="4124480"/>
            <a:ext cx="173156" cy="250904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70244" y="4702096"/>
            <a:ext cx="173156" cy="250904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60844" y="3657600"/>
            <a:ext cx="173156" cy="250904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76800" y="4953000"/>
            <a:ext cx="173156" cy="250904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389444" y="4702096"/>
            <a:ext cx="173156" cy="250904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62000"/>
            <a:ext cx="6965245" cy="630218"/>
          </a:xfrm>
        </p:spPr>
        <p:txBody>
          <a:bodyPr/>
          <a:lstStyle/>
          <a:p>
            <a:r>
              <a:rPr lang="en-US" dirty="0" smtClean="0"/>
              <a:t>In a nutshell…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885" y="1474690"/>
            <a:ext cx="7336716" cy="48499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Five ways to maximize Mitochondrial ATP Production </a:t>
            </a:r>
            <a:br>
              <a:rPr lang="en-US" dirty="0" smtClean="0"/>
            </a:br>
            <a:r>
              <a:rPr lang="en-US" dirty="0" smtClean="0"/>
              <a:t>(Note: max ATP = max food production by plants &amp; animals):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Maximize H</a:t>
            </a:r>
            <a:r>
              <a:rPr lang="en-US" baseline="30000" dirty="0" smtClean="0"/>
              <a:t>+</a:t>
            </a:r>
            <a:r>
              <a:rPr lang="en-US" dirty="0" smtClean="0"/>
              <a:t> in the intermembrane space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Minimize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smtClean="0"/>
              <a:t>in the matrix.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Maximize O</a:t>
            </a:r>
            <a:r>
              <a:rPr lang="en-US" baseline="-25000" dirty="0" smtClean="0"/>
              <a:t>2</a:t>
            </a:r>
            <a:r>
              <a:rPr lang="en-US" dirty="0" smtClean="0"/>
              <a:t> in </a:t>
            </a:r>
            <a:br>
              <a:rPr lang="en-US" dirty="0" smtClean="0"/>
            </a:br>
            <a:r>
              <a:rPr lang="en-US" dirty="0" smtClean="0"/>
              <a:t>the matrix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Maximize the </a:t>
            </a:r>
            <a:br>
              <a:rPr lang="en-US" dirty="0" smtClean="0"/>
            </a:br>
            <a:r>
              <a:rPr lang="en-US" dirty="0" smtClean="0"/>
              <a:t>number of ATP</a:t>
            </a:r>
            <a:br>
              <a:rPr lang="en-US" dirty="0" smtClean="0"/>
            </a:br>
            <a:r>
              <a:rPr lang="en-US" dirty="0" smtClean="0"/>
              <a:t>Synthase.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Maximize the </a:t>
            </a:r>
            <a:br>
              <a:rPr lang="en-US" dirty="0" smtClean="0"/>
            </a:br>
            <a:r>
              <a:rPr lang="en-US" dirty="0" smtClean="0"/>
              <a:t>number of total</a:t>
            </a:r>
            <a:br>
              <a:rPr lang="en-US" dirty="0" smtClean="0"/>
            </a:br>
            <a:r>
              <a:rPr lang="en-US" dirty="0" smtClean="0"/>
              <a:t>mitochondria in </a:t>
            </a:r>
            <a:br>
              <a:rPr lang="en-US" dirty="0" smtClean="0"/>
            </a:br>
            <a:r>
              <a:rPr lang="en-US" dirty="0" smtClean="0"/>
              <a:t>an organism’s cells.</a:t>
            </a:r>
            <a:endParaRPr lang="en-US" dirty="0"/>
          </a:p>
        </p:txBody>
      </p:sp>
      <p:pic>
        <p:nvPicPr>
          <p:cNvPr id="10242" name="Picture 2" descr="http://student.ccbcmd.edu/~gkaiser/biotutorials/energy/images/atpase_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798" y="3178871"/>
            <a:ext cx="4963402" cy="398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128899" y="2797871"/>
            <a:ext cx="348101" cy="7620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04799" y="3124200"/>
            <a:ext cx="767201" cy="2710543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95600" y="3559871"/>
            <a:ext cx="1371600" cy="2536129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67000" y="4691764"/>
            <a:ext cx="4038600" cy="26758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0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Glucose </a:t>
            </a:r>
            <a:r>
              <a:rPr lang="en-US" sz="2600" dirty="0"/>
              <a:t>is consumed, enters the </a:t>
            </a:r>
            <a:r>
              <a:rPr lang="en-US" sz="2600" dirty="0" smtClean="0"/>
              <a:t>bloodstream</a:t>
            </a:r>
            <a:r>
              <a:rPr lang="en-US" sz="2600" dirty="0"/>
              <a:t>, and is absorbed by cells </a:t>
            </a:r>
            <a:endParaRPr lang="en-US" sz="2600" dirty="0" smtClean="0"/>
          </a:p>
          <a:p>
            <a:pPr lvl="1"/>
            <a:r>
              <a:rPr lang="en-US" dirty="0" smtClean="0"/>
              <a:t>Glucose is absorbed by cells because </a:t>
            </a:r>
            <a:r>
              <a:rPr lang="en-US" dirty="0"/>
              <a:t>higher </a:t>
            </a:r>
            <a:r>
              <a:rPr lang="en-US" dirty="0" smtClean="0"/>
              <a:t>concentrations are found in </a:t>
            </a:r>
            <a:r>
              <a:rPr lang="en-US" dirty="0"/>
              <a:t>the blood than </a:t>
            </a:r>
            <a:r>
              <a:rPr lang="en-US" dirty="0" smtClean="0"/>
              <a:t>inside </a:t>
            </a:r>
            <a:r>
              <a:rPr lang="en-US" dirty="0"/>
              <a:t>the </a:t>
            </a:r>
            <a:r>
              <a:rPr lang="en-US" dirty="0" smtClean="0"/>
              <a:t>cells.</a:t>
            </a:r>
            <a:br>
              <a:rPr lang="en-US" dirty="0" smtClean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Glucose enters the cytosol of the cell and is broken </a:t>
            </a:r>
            <a:r>
              <a:rPr lang="en-US" sz="2600" dirty="0" smtClean="0"/>
              <a:t>in half into </a:t>
            </a:r>
            <a:r>
              <a:rPr lang="en-US" sz="2600" dirty="0"/>
              <a:t>2 </a:t>
            </a:r>
            <a:r>
              <a:rPr lang="en-US" sz="2600" dirty="0" smtClean="0"/>
              <a:t>pyruvates</a:t>
            </a:r>
          </a:p>
          <a:p>
            <a:pPr lvl="1"/>
            <a:r>
              <a:rPr lang="en-US" dirty="0"/>
              <a:t>ATP is produced by substrate-level phosphorylation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The pyruvate molecules enter </a:t>
            </a:r>
            <a:r>
              <a:rPr lang="en-US" sz="2600" dirty="0"/>
              <a:t>the matrix (innermost </a:t>
            </a:r>
            <a:r>
              <a:rPr lang="en-US" sz="2600" dirty="0" smtClean="0"/>
              <a:t>middle) </a:t>
            </a:r>
            <a:r>
              <a:rPr lang="en-US" sz="2600" dirty="0"/>
              <a:t>of the mitochondria and </a:t>
            </a:r>
            <a:r>
              <a:rPr lang="en-US" sz="2600" dirty="0" smtClean="0"/>
              <a:t>are broken </a:t>
            </a:r>
            <a:r>
              <a:rPr lang="en-US" sz="2600" dirty="0"/>
              <a:t>down in a series of </a:t>
            </a:r>
            <a:r>
              <a:rPr lang="en-US" sz="2600" dirty="0" smtClean="0"/>
              <a:t>steps so that hydrogen can be removed </a:t>
            </a:r>
          </a:p>
          <a:p>
            <a:pPr lvl="1"/>
            <a:r>
              <a:rPr lang="en-US" sz="2100" i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sz="2100" i="1" dirty="0">
                <a:solidFill>
                  <a:schemeClr val="bg1">
                    <a:lumMod val="50000"/>
                  </a:schemeClr>
                </a:solidFill>
              </a:rPr>
              <a:t>total of 6 CO</a:t>
            </a:r>
            <a:r>
              <a:rPr lang="en-US" sz="2100" i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21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100" i="1" dirty="0" smtClean="0">
                <a:solidFill>
                  <a:schemeClr val="bg1">
                    <a:lumMod val="50000"/>
                  </a:schemeClr>
                </a:solidFill>
              </a:rPr>
              <a:t>molecules are </a:t>
            </a:r>
            <a:r>
              <a:rPr lang="en-US" sz="2100" i="1" dirty="0">
                <a:solidFill>
                  <a:schemeClr val="bg1">
                    <a:lumMod val="50000"/>
                  </a:schemeClr>
                </a:solidFill>
              </a:rPr>
              <a:t>released during cellular respiration </a:t>
            </a:r>
            <a:r>
              <a:rPr lang="en-US" sz="2100" i="1" dirty="0" smtClean="0">
                <a:solidFill>
                  <a:schemeClr val="bg1">
                    <a:lumMod val="50000"/>
                  </a:schemeClr>
                </a:solidFill>
              </a:rPr>
              <a:t>(from the </a:t>
            </a:r>
            <a:r>
              <a:rPr lang="en-US" sz="2100" i="1" dirty="0">
                <a:solidFill>
                  <a:schemeClr val="bg1">
                    <a:lumMod val="50000"/>
                  </a:schemeClr>
                </a:solidFill>
              </a:rPr>
              <a:t>original 6 carbons)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600" dirty="0"/>
              <a:t>As glucose is broken down </a:t>
            </a:r>
            <a:r>
              <a:rPr lang="en-US" sz="2600" dirty="0" smtClean="0"/>
              <a:t>completely, </a:t>
            </a:r>
            <a:r>
              <a:rPr lang="en-US" sz="2600" dirty="0"/>
              <a:t>NAD</a:t>
            </a:r>
            <a:r>
              <a:rPr lang="en-US" sz="2600" baseline="30000" dirty="0"/>
              <a:t>+</a:t>
            </a:r>
            <a:r>
              <a:rPr lang="en-US" sz="2600" dirty="0"/>
              <a:t> and FAD</a:t>
            </a:r>
            <a:r>
              <a:rPr lang="en-US" sz="2600" baseline="30000" dirty="0"/>
              <a:t>+ </a:t>
            </a:r>
            <a:r>
              <a:rPr lang="en-US" sz="2600" dirty="0"/>
              <a:t>collect </a:t>
            </a:r>
            <a:r>
              <a:rPr lang="en-US" sz="2600" dirty="0" smtClean="0"/>
              <a:t>hydrogen atoms (like a molecular pickup truck)</a:t>
            </a:r>
            <a:br>
              <a:rPr lang="en-US" sz="2600" dirty="0" smtClean="0"/>
            </a:br>
            <a:endParaRPr lang="en-US" sz="2600" dirty="0"/>
          </a:p>
          <a:p>
            <a:pPr marL="514350" indent="-514350">
              <a:buFont typeface="+mj-lt"/>
              <a:buAutoNum type="arabicPeriod" startAt="4"/>
            </a:pPr>
            <a:r>
              <a:rPr lang="en-US" sz="2600" dirty="0"/>
              <a:t>The </a:t>
            </a:r>
            <a:r>
              <a:rPr lang="en-US" sz="2600" dirty="0" err="1"/>
              <a:t>hydrogens</a:t>
            </a:r>
            <a:r>
              <a:rPr lang="en-US" sz="2600" dirty="0"/>
              <a:t> </a:t>
            </a:r>
            <a:r>
              <a:rPr lang="en-US" sz="2600" dirty="0" smtClean="0"/>
              <a:t>are brought to the inner membrane of the mitochondria; there they are  </a:t>
            </a:r>
            <a:r>
              <a:rPr lang="en-US" sz="2600" dirty="0"/>
              <a:t>crammed into the intermembrane space </a:t>
            </a:r>
            <a:r>
              <a:rPr lang="en-US" sz="2600" dirty="0" smtClean="0"/>
              <a:t>by </a:t>
            </a:r>
            <a:r>
              <a:rPr lang="en-US" sz="2600" dirty="0"/>
              <a:t>protein pumps </a:t>
            </a:r>
            <a:endParaRPr lang="en-US" sz="2600" dirty="0" smtClean="0"/>
          </a:p>
          <a:p>
            <a:pPr lvl="1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The protein pumps are powered by the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electrons taken from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the glucose molecule.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sz="2600" dirty="0"/>
              <a:t>The </a:t>
            </a:r>
            <a:r>
              <a:rPr lang="en-US" sz="2600" dirty="0" smtClean="0"/>
              <a:t>hydrogen atoms that are crammed in the intermembrane space want </a:t>
            </a:r>
            <a:r>
              <a:rPr lang="en-US" sz="2600" dirty="0"/>
              <a:t>to </a:t>
            </a:r>
            <a:r>
              <a:rPr lang="en-US" sz="2600" dirty="0" smtClean="0"/>
              <a:t>leave; </a:t>
            </a:r>
            <a:r>
              <a:rPr lang="en-US" sz="2600" dirty="0"/>
              <a:t>the only way out is through </a:t>
            </a:r>
            <a:r>
              <a:rPr lang="en-US" sz="2600" dirty="0" smtClean="0"/>
              <a:t>ATP Synthase.</a:t>
            </a:r>
            <a:br>
              <a:rPr lang="en-US" sz="2600" dirty="0" smtClean="0"/>
            </a:br>
            <a:endParaRPr lang="en-US" sz="2600" dirty="0"/>
          </a:p>
          <a:p>
            <a:pPr marL="514350" indent="-514350">
              <a:buFont typeface="+mj-lt"/>
              <a:buAutoNum type="arabicPeriod" startAt="4"/>
            </a:pPr>
            <a:r>
              <a:rPr lang="en-US" sz="2600" dirty="0"/>
              <a:t>As H</a:t>
            </a:r>
            <a:r>
              <a:rPr lang="en-US" sz="2600" baseline="30000" dirty="0"/>
              <a:t>+</a:t>
            </a:r>
            <a:r>
              <a:rPr lang="en-US" sz="2600" dirty="0"/>
              <a:t> atoms move through ATP </a:t>
            </a:r>
            <a:r>
              <a:rPr lang="en-US" sz="2600" dirty="0" smtClean="0"/>
              <a:t>Synthase</a:t>
            </a:r>
            <a:r>
              <a:rPr lang="en-US" sz="2600" dirty="0"/>
              <a:t>, they turn the “revolving door</a:t>
            </a:r>
            <a:r>
              <a:rPr lang="en-US" sz="2600" dirty="0" smtClean="0"/>
              <a:t>”; when ATP Synthase turns, it makes ATP</a:t>
            </a:r>
            <a:endParaRPr lang="en-US" sz="2600" dirty="0"/>
          </a:p>
          <a:p>
            <a:pPr lvl="1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With each H+ atom, 2-3 ATPs are created from ADP and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Pi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List the parts of the mitochondria and where each step of respiration occurs in the cytosol/mitochondria.</a:t>
            </a:r>
          </a:p>
          <a:p>
            <a:r>
              <a:rPr lang="en-US" dirty="0" smtClean="0"/>
              <a:t>State the differences and similarities between substrate-level phosphorylation and oxidative phosphorylation.</a:t>
            </a:r>
          </a:p>
          <a:p>
            <a:r>
              <a:rPr lang="en-US" dirty="0" smtClean="0"/>
              <a:t>Identify the roles of glucose, pyruvate, NAD+/FAD+, the TCA cycle, the Electron Transport System, hydrogen, ATP Synthase, and oxygen. </a:t>
            </a:r>
          </a:p>
          <a:p>
            <a:r>
              <a:rPr lang="en-US" dirty="0" smtClean="0"/>
              <a:t>List 5 ways to increase ATP production</a:t>
            </a:r>
          </a:p>
          <a:p>
            <a:r>
              <a:rPr lang="en-US" smtClean="0"/>
              <a:t>Summarize the </a:t>
            </a:r>
            <a:r>
              <a:rPr lang="en-US" dirty="0" smtClean="0"/>
              <a:t>4 steps of respiration</a:t>
            </a:r>
            <a:r>
              <a:rPr lang="en-US" smtClean="0"/>
              <a:t>: Glycolysis</a:t>
            </a:r>
            <a:r>
              <a:rPr lang="en-US" dirty="0" smtClean="0"/>
              <a:t>, TCA cycle, Electron Transport System, and Oxidative Phosphorylation.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4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0"/>
            <a:ext cx="6965245" cy="630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Glucose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336716" cy="514273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Glucose is the simplest carbohydrate</a:t>
            </a:r>
          </a:p>
          <a:p>
            <a:pPr lvl="1"/>
            <a:r>
              <a:rPr lang="en-US" dirty="0" smtClean="0"/>
              <a:t>A</a:t>
            </a:r>
            <a:r>
              <a:rPr lang="en-US" dirty="0"/>
              <a:t> </a:t>
            </a:r>
            <a:r>
              <a:rPr lang="en-US" u="sng" dirty="0" smtClean="0"/>
              <a:t>carbohydrate</a:t>
            </a:r>
            <a:r>
              <a:rPr lang="en-US" dirty="0" smtClean="0"/>
              <a:t> is an organic </a:t>
            </a:r>
            <a:br>
              <a:rPr lang="en-US" dirty="0" smtClean="0"/>
            </a:br>
            <a:r>
              <a:rPr lang="en-US" dirty="0" smtClean="0"/>
              <a:t>molecule that contains </a:t>
            </a:r>
            <a:r>
              <a:rPr lang="en-US" u="sng" dirty="0" smtClean="0"/>
              <a:t>c</a:t>
            </a:r>
            <a:r>
              <a:rPr lang="en-US" dirty="0" smtClean="0"/>
              <a:t>arbon, </a:t>
            </a:r>
            <a:br>
              <a:rPr lang="en-US" dirty="0" smtClean="0"/>
            </a:br>
            <a:r>
              <a:rPr lang="en-US" u="sng" dirty="0" smtClean="0"/>
              <a:t>o</a:t>
            </a:r>
            <a:r>
              <a:rPr lang="en-US" dirty="0" smtClean="0"/>
              <a:t>xygen, and </a:t>
            </a:r>
            <a:r>
              <a:rPr lang="en-US" u="sng" dirty="0" smtClean="0"/>
              <a:t>h</a:t>
            </a:r>
            <a:r>
              <a:rPr lang="en-US" dirty="0" smtClean="0"/>
              <a:t>ydrogen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note</a:t>
            </a:r>
            <a:r>
              <a:rPr lang="en-US" dirty="0" smtClean="0"/>
              <a:t>: </a:t>
            </a:r>
            <a:r>
              <a:rPr lang="en-US" u="sng" dirty="0" smtClean="0"/>
              <a:t>c</a:t>
            </a:r>
            <a:r>
              <a:rPr lang="en-US" dirty="0" smtClean="0"/>
              <a:t>arb-</a:t>
            </a:r>
            <a:r>
              <a:rPr lang="en-US" u="sng" dirty="0" smtClean="0"/>
              <a:t>o</a:t>
            </a:r>
            <a:r>
              <a:rPr lang="en-US" dirty="0" smtClean="0"/>
              <a:t>-</a:t>
            </a:r>
            <a:r>
              <a:rPr lang="en-US" u="sng" dirty="0" err="1" smtClean="0"/>
              <a:t>h</a:t>
            </a:r>
            <a:r>
              <a:rPr lang="en-US" dirty="0" err="1" smtClean="0"/>
              <a:t>ydr</a:t>
            </a:r>
            <a:r>
              <a:rPr lang="en-US" dirty="0" smtClean="0"/>
              <a:t>-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ate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Examples include sugars, starches, </a:t>
            </a:r>
            <a:br>
              <a:rPr lang="en-US" dirty="0" smtClean="0"/>
            </a:br>
            <a:r>
              <a:rPr lang="en-US" dirty="0" smtClean="0"/>
              <a:t>fibers, and cellulose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Glucose is </a:t>
            </a:r>
            <a:r>
              <a:rPr lang="en-US" b="1" i="1" u="sng" dirty="0" smtClean="0"/>
              <a:t>NOT</a:t>
            </a:r>
            <a:r>
              <a:rPr lang="en-US" b="1" dirty="0" smtClean="0"/>
              <a:t> used to power cellular activities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Instead, the hydrogen atoms on glucose are used to power the production of cellular energy </a:t>
            </a:r>
          </a:p>
          <a:p>
            <a:pPr lvl="1"/>
            <a:r>
              <a:rPr lang="en-US" dirty="0" smtClean="0"/>
              <a:t>Glucose is the way in which living organisms get hydrogen into their mitochondria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hose hydrogen atoms are </a:t>
            </a:r>
            <a:br>
              <a:rPr lang="en-US" dirty="0" smtClean="0"/>
            </a:br>
            <a:r>
              <a:rPr lang="en-US" dirty="0" smtClean="0"/>
              <a:t>used to turn ATP Synthase.</a:t>
            </a:r>
          </a:p>
          <a:p>
            <a:pPr lvl="1"/>
            <a:r>
              <a:rPr lang="en-US" dirty="0" smtClean="0"/>
              <a:t>ATP Synthase is the </a:t>
            </a:r>
            <a:br>
              <a:rPr lang="en-US" dirty="0" smtClean="0"/>
            </a:br>
            <a:r>
              <a:rPr lang="en-US" dirty="0" smtClean="0"/>
              <a:t>protein that produces </a:t>
            </a:r>
            <a:br>
              <a:rPr lang="en-US" dirty="0" smtClean="0"/>
            </a:br>
            <a:r>
              <a:rPr lang="en-US" dirty="0" smtClean="0"/>
              <a:t>ATP</a:t>
            </a:r>
          </a:p>
          <a:p>
            <a:pPr lvl="1"/>
            <a:r>
              <a:rPr lang="en-US" dirty="0" smtClean="0"/>
              <a:t>ATP powers cellular activity </a:t>
            </a:r>
          </a:p>
        </p:txBody>
      </p:sp>
      <p:pic>
        <p:nvPicPr>
          <p:cNvPr id="4" name="Picture 2" descr="http://upload.wikimedia.org/wikipedia/commons/6/60/D-glucose_wp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381" y="838200"/>
            <a:ext cx="2159619" cy="227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goldiesroom.org/Multimedia/Bio_Images/07%20Respiration/03%20ADP%20to%20AT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4610870"/>
            <a:ext cx="4010025" cy="20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09378" y="6322368"/>
            <a:ext cx="15488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goldiesroom.org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42230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17583"/>
            <a:ext cx="6965245" cy="630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885" y="1530274"/>
            <a:ext cx="7336716" cy="487052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All carbohydrates are made of chains </a:t>
            </a:r>
            <a:br>
              <a:rPr lang="en-US" b="1" dirty="0" smtClean="0"/>
            </a:br>
            <a:r>
              <a:rPr lang="en-US" b="1" dirty="0" smtClean="0"/>
              <a:t>of glucose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longer the chain of glucose, </a:t>
            </a:r>
            <a:br>
              <a:rPr lang="en-US" dirty="0" smtClean="0"/>
            </a:br>
            <a:r>
              <a:rPr lang="en-US" dirty="0" smtClean="0"/>
              <a:t>the more difficult the carbohydrate </a:t>
            </a:r>
            <a:br>
              <a:rPr lang="en-US" dirty="0" smtClean="0"/>
            </a:br>
            <a:r>
              <a:rPr lang="en-US" dirty="0" smtClean="0"/>
              <a:t>is to break apart and digest.</a:t>
            </a:r>
          </a:p>
          <a:p>
            <a:pPr lvl="1"/>
            <a:r>
              <a:rPr lang="en-US" dirty="0" smtClean="0"/>
              <a:t>E.g. simple sugars break down easily </a:t>
            </a:r>
            <a:br>
              <a:rPr lang="en-US" dirty="0" smtClean="0"/>
            </a:br>
            <a:r>
              <a:rPr lang="en-US" dirty="0" smtClean="0"/>
              <a:t>in our bodies because they are very </a:t>
            </a:r>
            <a:br>
              <a:rPr lang="en-US" dirty="0" smtClean="0"/>
            </a:br>
            <a:r>
              <a:rPr lang="en-US" dirty="0" smtClean="0"/>
              <a:t>short chains of glucose</a:t>
            </a:r>
          </a:p>
          <a:p>
            <a:pPr lvl="1"/>
            <a:r>
              <a:rPr lang="en-US" dirty="0" smtClean="0"/>
              <a:t>Fibers break down very slowly because </a:t>
            </a:r>
            <a:br>
              <a:rPr lang="en-US" dirty="0" smtClean="0"/>
            </a:br>
            <a:r>
              <a:rPr lang="en-US" dirty="0" smtClean="0"/>
              <a:t>they are very long chains of glucose. </a:t>
            </a:r>
          </a:p>
          <a:p>
            <a:pPr lvl="1"/>
            <a:endParaRPr lang="en-US" dirty="0"/>
          </a:p>
          <a:p>
            <a:r>
              <a:rPr lang="en-US" b="1" dirty="0" smtClean="0"/>
              <a:t>All carbohydrates must be broken down into individual glucose molecules when we consume them.</a:t>
            </a:r>
          </a:p>
          <a:p>
            <a:pPr lvl="1"/>
            <a:r>
              <a:rPr lang="en-US" dirty="0" smtClean="0"/>
              <a:t>It is necessary to break carbohydrates into individual glucose molecules so that they can be absorbed into the bloodstream</a:t>
            </a:r>
          </a:p>
          <a:p>
            <a:pPr lvl="1"/>
            <a:r>
              <a:rPr lang="en-US" dirty="0" smtClean="0"/>
              <a:t>A starch or fiber would be way too big to be absorbed across the lining of the intestines and through the membrane of a cell. 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712" y="4112568"/>
            <a:ext cx="13708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bioweb.wku.edu</a:t>
            </a:r>
            <a:endParaRPr lang="en-US" sz="900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5638800" y="685800"/>
            <a:ext cx="2743200" cy="3429000"/>
            <a:chOff x="5638800" y="685800"/>
            <a:chExt cx="2743200" cy="3429000"/>
          </a:xfrm>
        </p:grpSpPr>
        <p:grpSp>
          <p:nvGrpSpPr>
            <p:cNvPr id="9" name="Group 8"/>
            <p:cNvGrpSpPr/>
            <p:nvPr/>
          </p:nvGrpSpPr>
          <p:grpSpPr>
            <a:xfrm>
              <a:off x="5695950" y="685800"/>
              <a:ext cx="2686050" cy="3429000"/>
              <a:chOff x="5695950" y="685800"/>
              <a:chExt cx="2686050" cy="3429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695950" y="685800"/>
                <a:ext cx="2647950" cy="3429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5695950" y="1466850"/>
                <a:ext cx="2686050" cy="2647950"/>
                <a:chOff x="5695950" y="1466850"/>
                <a:chExt cx="2686050" cy="2647950"/>
              </a:xfrm>
            </p:grpSpPr>
            <p:pic>
              <p:nvPicPr>
                <p:cNvPr id="2050" name="Picture 2" descr="http://bioweb.wku.edu/courses/biol115/wyatt/biochem/Carbos/Carb_poly.gif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95950" y="1466850"/>
                  <a:ext cx="2647950" cy="2647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7429500" y="1676400"/>
                  <a:ext cx="952500" cy="6096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2" name="Picture 2" descr="http://bioweb.wku.edu/courses/biol115/wyatt/biochem/Carbos/Carb_poly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10" r="85413" b="68981"/>
            <a:stretch/>
          </p:blipFill>
          <p:spPr bwMode="auto">
            <a:xfrm>
              <a:off x="5695950" y="1056159"/>
              <a:ext cx="386255" cy="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638800" y="685800"/>
              <a:ext cx="122020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Glucose</a:t>
              </a:r>
              <a:endParaRPr lang="en-US" sz="2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2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191000" y="4724400"/>
            <a:ext cx="4343400" cy="220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0"/>
            <a:ext cx="6965245" cy="630218"/>
          </a:xfrm>
        </p:spPr>
        <p:txBody>
          <a:bodyPr/>
          <a:lstStyle/>
          <a:p>
            <a:r>
              <a:rPr lang="en-US" dirty="0" smtClean="0"/>
              <a:t>In the cell…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885" y="1219200"/>
            <a:ext cx="7336716" cy="368972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Once absorbed into the bloodstream, cells absorb the glucose </a:t>
            </a:r>
            <a:r>
              <a:rPr lang="en-US" b="1" dirty="0" smtClean="0"/>
              <a:t>from the blood across their cell membrane and into </a:t>
            </a:r>
            <a:r>
              <a:rPr lang="en-US" b="1" dirty="0"/>
              <a:t>their cytosol. </a:t>
            </a:r>
          </a:p>
          <a:p>
            <a:pPr lvl="1"/>
            <a:r>
              <a:rPr lang="en-US" dirty="0"/>
              <a:t>The breakdown of sugar and the process of cellular respiration begins in the cytosol of a cell. </a:t>
            </a:r>
          </a:p>
          <a:p>
            <a:endParaRPr lang="en-US" dirty="0" smtClean="0"/>
          </a:p>
          <a:p>
            <a:r>
              <a:rPr lang="en-US" b="1" dirty="0" smtClean="0"/>
              <a:t>When a glucose molecule is absorbed by a cell, it is broken down over a series of steps that  each occur in different places.  These places include: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cytosol</a:t>
            </a:r>
            <a:r>
              <a:rPr lang="en-US" dirty="0" smtClean="0"/>
              <a:t>: the “jelly filling” of the cell that surrounds the organelles</a:t>
            </a:r>
          </a:p>
          <a:p>
            <a:pPr lvl="2"/>
            <a:r>
              <a:rPr lang="en-US" i="1" dirty="0" smtClean="0"/>
              <a:t>Glucose is split in half in the cytosol to form 2 pyruvate molecules.</a:t>
            </a:r>
            <a:br>
              <a:rPr lang="en-US" i="1" dirty="0" smtClean="0"/>
            </a:br>
            <a:endParaRPr lang="en-US" i="1" dirty="0" smtClean="0"/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matrix of the mitochondria</a:t>
            </a:r>
            <a:r>
              <a:rPr lang="en-US" dirty="0" smtClean="0"/>
              <a:t>: this is the</a:t>
            </a:r>
            <a:r>
              <a:rPr lang="en-US" sz="2400" dirty="0"/>
              <a:t> </a:t>
            </a:r>
            <a:r>
              <a:rPr lang="en-US" dirty="0"/>
              <a:t>innermost middle </a:t>
            </a:r>
            <a:r>
              <a:rPr lang="en-US" dirty="0" smtClean="0"/>
              <a:t>of the mitochondria</a:t>
            </a:r>
          </a:p>
          <a:p>
            <a:pPr lvl="2"/>
            <a:r>
              <a:rPr lang="en-US" i="1" dirty="0"/>
              <a:t>T</a:t>
            </a:r>
            <a:r>
              <a:rPr lang="en-US" i="1" dirty="0" smtClean="0"/>
              <a:t>his is where the pyruvate molecules are completely broken down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3" t="58178" r="51236" b="17757"/>
          <a:stretch/>
        </p:blipFill>
        <p:spPr bwMode="auto">
          <a:xfrm>
            <a:off x="685800" y="5023224"/>
            <a:ext cx="34290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2" t="27570" r="8426" b="13084"/>
          <a:stretch/>
        </p:blipFill>
        <p:spPr bwMode="auto">
          <a:xfrm>
            <a:off x="4267201" y="4794624"/>
            <a:ext cx="1752599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5175624"/>
            <a:ext cx="609600" cy="685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 Arrow 6"/>
          <p:cNvSpPr/>
          <p:nvPr/>
        </p:nvSpPr>
        <p:spPr>
          <a:xfrm>
            <a:off x="2057400" y="4794624"/>
            <a:ext cx="2057400" cy="533400"/>
          </a:xfrm>
          <a:prstGeom prst="bentArrow">
            <a:avLst>
              <a:gd name="adj1" fmla="val 25000"/>
              <a:gd name="adj2" fmla="val 44242"/>
              <a:gd name="adj3" fmla="val 50000"/>
              <a:gd name="adj4" fmla="val 4375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4730092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Outer membrane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4830" y="5111092"/>
            <a:ext cx="322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smtClean="0"/>
              <a:t>Intermembrane</a:t>
            </a:r>
            <a:r>
              <a:rPr lang="en-US" dirty="0"/>
              <a:t> </a:t>
            </a:r>
            <a:r>
              <a:rPr lang="en-US" dirty="0" smtClean="0"/>
              <a:t>Space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5568292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Inner membrane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3600" y="593762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 Matrix (</a:t>
            </a:r>
            <a:r>
              <a:rPr lang="en-US" sz="1300" dirty="0" smtClean="0">
                <a:sym typeface="Wingdings" pitchFamily="2" charset="2"/>
              </a:rPr>
              <a:t>innermost middle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08" b="53505"/>
          <a:stretch/>
        </p:blipFill>
        <p:spPr bwMode="auto">
          <a:xfrm>
            <a:off x="-152400" y="3124200"/>
            <a:ext cx="1702784" cy="1670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Down Arrow 12"/>
          <p:cNvSpPr/>
          <p:nvPr/>
        </p:nvSpPr>
        <p:spPr>
          <a:xfrm rot="20886841">
            <a:off x="797709" y="4269514"/>
            <a:ext cx="195740" cy="110704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191000" y="4724400"/>
            <a:ext cx="4343400" cy="220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cell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885" y="1530274"/>
            <a:ext cx="7336716" cy="327032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b="1" dirty="0"/>
              <a:t>The </a:t>
            </a:r>
            <a:r>
              <a:rPr lang="en-US" b="1" u="sng" dirty="0"/>
              <a:t>intermembrane space of the mitochondria</a:t>
            </a:r>
            <a:r>
              <a:rPr lang="en-US" b="1" dirty="0"/>
              <a:t>: this is the space between the inner and outer membrane of the mitochondria.  </a:t>
            </a:r>
          </a:p>
          <a:p>
            <a:pPr lvl="2"/>
            <a:r>
              <a:rPr lang="en-US" i="1" dirty="0"/>
              <a:t>The hydrogen atoms that were taken from glucose are crammed in </a:t>
            </a:r>
            <a:r>
              <a:rPr lang="en-US" i="1" dirty="0" smtClean="0"/>
              <a:t>here so that they can turn ATP Synthase.</a:t>
            </a:r>
            <a:br>
              <a:rPr lang="en-US" i="1" dirty="0" smtClean="0"/>
            </a:br>
            <a:endParaRPr lang="en-US" i="1" dirty="0"/>
          </a:p>
          <a:p>
            <a:pPr lvl="1"/>
            <a:r>
              <a:rPr lang="en-US" b="1" dirty="0"/>
              <a:t>The </a:t>
            </a:r>
            <a:r>
              <a:rPr lang="en-US" b="1" u="sng" dirty="0"/>
              <a:t>inner membrane of the mitochondria</a:t>
            </a:r>
            <a:r>
              <a:rPr lang="en-US" b="1" dirty="0"/>
              <a:t>: this is where we would find ATP </a:t>
            </a:r>
            <a:r>
              <a:rPr lang="en-US" b="1" dirty="0" smtClean="0"/>
              <a:t>Synthase.</a:t>
            </a:r>
            <a:endParaRPr lang="en-US" b="1" dirty="0"/>
          </a:p>
          <a:p>
            <a:pPr lvl="2"/>
            <a:r>
              <a:rPr lang="en-US" i="1" dirty="0"/>
              <a:t>To get out of the intermembrane space, </a:t>
            </a:r>
            <a:r>
              <a:rPr lang="en-US" i="1" dirty="0" smtClean="0"/>
              <a:t>H</a:t>
            </a:r>
            <a:r>
              <a:rPr lang="en-US" i="1" dirty="0"/>
              <a:t>+ atoms must pass through ATP </a:t>
            </a:r>
            <a:r>
              <a:rPr lang="en-US" i="1" dirty="0" smtClean="0"/>
              <a:t>Synthase proteins, </a:t>
            </a:r>
            <a:r>
              <a:rPr lang="en-US" i="1" dirty="0"/>
              <a:t>causing them to turn and make ATP.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3" t="58178" r="51236" b="17757"/>
          <a:stretch/>
        </p:blipFill>
        <p:spPr bwMode="auto">
          <a:xfrm>
            <a:off x="685800" y="5029200"/>
            <a:ext cx="34290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2" t="27570" r="8426" b="13084"/>
          <a:stretch/>
        </p:blipFill>
        <p:spPr bwMode="auto">
          <a:xfrm>
            <a:off x="4267201" y="4800600"/>
            <a:ext cx="1752599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5181600"/>
            <a:ext cx="609600" cy="685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 Arrow 6"/>
          <p:cNvSpPr/>
          <p:nvPr/>
        </p:nvSpPr>
        <p:spPr>
          <a:xfrm>
            <a:off x="2057400" y="4800600"/>
            <a:ext cx="2057400" cy="533400"/>
          </a:xfrm>
          <a:prstGeom prst="bentArrow">
            <a:avLst>
              <a:gd name="adj1" fmla="val 25000"/>
              <a:gd name="adj2" fmla="val 44242"/>
              <a:gd name="adj3" fmla="val 50000"/>
              <a:gd name="adj4" fmla="val 4375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47360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Outer membrane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4830" y="5117068"/>
            <a:ext cx="322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smtClean="0"/>
              <a:t>Intermembrane</a:t>
            </a:r>
            <a:r>
              <a:rPr lang="en-US" dirty="0"/>
              <a:t> </a:t>
            </a:r>
            <a:r>
              <a:rPr lang="en-US" dirty="0" smtClean="0"/>
              <a:t>Space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55742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Inner membrane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3600" y="5943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 Matrix</a:t>
            </a:r>
            <a:endParaRPr lang="en-US" dirty="0" smtClean="0"/>
          </a:p>
        </p:txBody>
      </p:sp>
      <p:pic>
        <p:nvPicPr>
          <p:cNvPr id="12" name="Picture 11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08" b="53505"/>
          <a:stretch/>
        </p:blipFill>
        <p:spPr bwMode="auto">
          <a:xfrm>
            <a:off x="-152400" y="3130176"/>
            <a:ext cx="1702784" cy="1670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Down Arrow 12"/>
          <p:cNvSpPr/>
          <p:nvPr/>
        </p:nvSpPr>
        <p:spPr>
          <a:xfrm rot="20886841">
            <a:off x="797709" y="4275490"/>
            <a:ext cx="195740" cy="110704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3035963"/>
            <a:ext cx="929640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296400" cy="3124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2590800" y="3276600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-609600" y="3048000"/>
            <a:ext cx="10972800" cy="228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1143000" y="838200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4953000" y="1219200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2209800" y="2057400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533400" y="1676400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>
            <a:off x="3200400" y="533400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``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 flipH="1">
            <a:off x="685800" y="1828800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/>
          <p:nvPr/>
        </p:nvPicPr>
        <p:blipFill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120900" y="3327400"/>
            <a:ext cx="2006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/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85300" y="4089400"/>
            <a:ext cx="17240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77716" t="-20513"/>
          <a:stretch>
            <a:fillRect/>
          </a:stretch>
        </p:blipFill>
        <p:spPr bwMode="auto">
          <a:xfrm>
            <a:off x="9417050" y="5118100"/>
            <a:ext cx="3841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184400" y="2971800"/>
            <a:ext cx="2108200" cy="2082800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ATP Synthase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851176" y="1348474"/>
            <a:ext cx="2292824" cy="11661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Intermembrane Space (w/ Hydrogen atoms)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6837" y="2819400"/>
            <a:ext cx="1962302" cy="54877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Mitochondrial Inner Membrane</a:t>
            </a:r>
            <a:endParaRPr lang="en-US" sz="1300" dirty="0"/>
          </a:p>
        </p:txBody>
      </p:sp>
      <p:sp>
        <p:nvSpPr>
          <p:cNvPr id="25" name="Rounded Rectangle 24"/>
          <p:cNvSpPr/>
          <p:nvPr/>
        </p:nvSpPr>
        <p:spPr>
          <a:xfrm>
            <a:off x="6629400" y="3962400"/>
            <a:ext cx="2292824" cy="11697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Mitochondrial Matrix (inside)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6" name="Left Arrow 25"/>
          <p:cNvSpPr/>
          <p:nvPr/>
        </p:nvSpPr>
        <p:spPr>
          <a:xfrm rot="18475340">
            <a:off x="2105924" y="1828800"/>
            <a:ext cx="1854200" cy="112594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Flowing Hydrogen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27" name="Picture 26"/>
          <p:cNvPicPr/>
          <p:nvPr/>
        </p:nvPicPr>
        <p:blipFill>
          <a:blip r:embed="rId5" cstate="print">
            <a:clrChange>
              <a:clrFrom>
                <a:srgbClr val="867EB0"/>
              </a:clrFrom>
              <a:clrTo>
                <a:srgbClr val="867EB0">
                  <a:alpha val="0"/>
                </a:srgbClr>
              </a:clrTo>
            </a:clrChange>
            <a:lum contrast="40000"/>
          </a:blip>
          <a:srcRect l="30917" t="20500" r="22185" b="22895"/>
          <a:stretch>
            <a:fillRect/>
          </a:stretch>
        </p:blipFill>
        <p:spPr bwMode="auto">
          <a:xfrm>
            <a:off x="6851176" y="5295334"/>
            <a:ext cx="2292824" cy="1699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3" name="Rounded Rectangle 22"/>
          <p:cNvSpPr/>
          <p:nvPr/>
        </p:nvSpPr>
        <p:spPr>
          <a:xfrm>
            <a:off x="-609600" y="0"/>
            <a:ext cx="10972800" cy="228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6837" y="0"/>
            <a:ext cx="1962302" cy="54877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Mitochondrial Outer Membrane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3024" y="6156944"/>
            <a:ext cx="6470176" cy="777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 hydrogen moves past ATP Synthase, it causes it to turn.  As ATP Synthase turns, it makes ATP from ADP and P</a:t>
            </a:r>
            <a:r>
              <a:rPr lang="en-US" baseline="-25000" dirty="0" smtClean="0"/>
              <a:t>i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30" name="Elbow Connector 29"/>
          <p:cNvCxnSpPr/>
          <p:nvPr/>
        </p:nvCxnSpPr>
        <p:spPr>
          <a:xfrm rot="5400000">
            <a:off x="7062148" y="4139255"/>
            <a:ext cx="3706504" cy="304799"/>
          </a:xfrm>
          <a:prstGeom prst="bentConnector3">
            <a:avLst>
              <a:gd name="adj1" fmla="val 85463"/>
            </a:avLst>
          </a:prstGeom>
          <a:ln w="76200">
            <a:solidFill>
              <a:srgbClr val="FFFF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6200000" flipH="1">
            <a:off x="6838545" y="4983685"/>
            <a:ext cx="1040740" cy="674570"/>
          </a:xfrm>
          <a:prstGeom prst="bentConnector3">
            <a:avLst>
              <a:gd name="adj1" fmla="val 100867"/>
            </a:avLst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34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59  0.017 -0.08659  C 0.034 -0.15719  0.061 -0.18516  0.1 -0.18516  C 0.12 -0.18516  0.138 -0.17451  0.152 -0.15719  C 0.162 -0.1452  0.174 -0.13854  0.187 -0.13854  C 0.212 -0.13854  0.233 -0.16252  0.241 -0.19715  C 0.241 -0.19715  0.25 -0.23845  0.25 -0.23845  C 0.25 -0.23845  0.232 -0.15053  0.232 -0.15053  C 0.215 -0.08126  0.188 -0.05328  0.15 -0.05328  C 0.13 -0.05328  0.111 -0.06394  0.096 -0.08259  C 0.087 -0.09325  0.075 -0.09991  0.063 -0.09991  C 0.038 -0.09991  0.017 -0.07593  0.009 -0.0413  C 0.009 -0.0413  0 0  0 0  Z" pathEditMode="relative" ptsTypes="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8612E-6 C -3.33333E-6 0.00024 0.02605 -0.08649 0.02605 -0.08626 C 0.05209 -0.15726 0.09341 -0.18524 0.1533 -0.18524 C 0.18386 -0.18524 0.21164 -0.1746 0.23316 -0.15726 C 0.24827 -0.14523 0.26667 -0.13852 0.28664 -0.13852 C 0.325 -0.13852 0.35712 -0.16258 0.36945 -0.19703 C 0.36945 -0.1968 0.38334 -0.23843 0.38334 -0.2382 C 0.38334 -0.23843 0.35556 -0.15055 0.35556 -0.15032 C 0.32952 -0.08117 0.2882 -0.05319 0.22986 -0.05319 C 0.19931 -0.05319 0.16997 -0.06382 0.14705 -0.08256 C 0.13334 -0.0932 0.11493 -0.0999 0.09653 -0.0999 C 0.05816 -0.0999 0.02605 -0.07585 0.01372 -0.04139 C 0.01372 -0.04116 -3.33333E-6 -4.98612E-6 -3.33333E-6 0.00024 Z " pathEditMode="relative" rAng="0" ptsTypes="fffffffffffff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1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52 -0.3462 C -0.35121 -0.34458 -0.02395 -0.50416 -0.02448 -0.50323 C 0.24827 -0.62534 0.38004 -0.61008 0.42587 -0.48982 C 0.45018 -0.42807 0.43351 -0.34597 0.38889 -0.2604 C 0.35834 -0.2005 0.34879 -0.14685 0.36545 -0.1073 C 0.39566 -0.0296 0.50573 -0.02335 0.63768 -0.08371 C 0.63646 -0.08256 0.79601 -0.15633 0.7941 -0.15494 C 0.79601 -0.15633 0.46233 0.00209 0.46129 0.00324 C 0.19497 0.11957 0.06389 0.10454 0.01823 -0.01341 C -0.00642 -0.07423 0.00886 -0.15911 0.05799 -0.25115 C 0.08438 -0.30481 0.09306 -0.358 0.079 -0.395 C 0.04966 -0.47271 -0.0618 -0.47803 -0.19357 -0.41859 C -0.19409 -0.4179 -0.35052 -0.3462 -0.35121 -0.34458 Z " pathEditMode="relative" rAng="3758394" ptsTypes="fffffffffffff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9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7 1.85014E-8 C 0.54531 0.00139 0.63194 0.01203 0.6776 0.02798 L 0.78142 0.06522 C 0.80434 0.07331 0.84028 0.07724 0.88524 0.07724 C 0.94896 0.07724 1.0033 0.0666 1.00833 0.05065 C 1.0033 0.03723 0.94896 0.02521 0.88524 0.02521 C 0.84028 0.02521 0.80434 0.03053 0.78142 0.03723 L 0.6776 0.0747 C 0.63194 0.09066 0.54531 0.1013 0.44167 0.10268 C 0.33733 0.1013 0.25087 0.09066 0.20538 0.0747 L 0.10122 0.03723 C 0.07847 0.03053 0.04236 0.02521 -0.0026 0.02521 C -0.0658 0.02521 -0.11997 0.03723 -0.125 0.05065 C -0.11997 0.0666 -0.0658 0.07724 -0.0026 0.07724 C 0.04236 0.07724 0.07847 0.07331 0.10122 0.06522 L 0.20538 0.02798 C 0.25087 0.01203 0.33733 0.00139 0.44167 1.85014E-8 Z " pathEditMode="relative" rAng="0" ptsTypes="fFffffFffFffffFff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9 -0.1463 C 0.03923 -0.15602 0.09427 -0.12616 0.12934 -0.06991 L 0.20955 0.06227 C 0.22691 0.09074 0.24965 0.10139 0.27517 0.09491 C 0.31163 0.08588 0.3368 0.03611 0.33055 -0.02731 C 0.32048 -0.07963 0.28298 -0.11921 0.2467 -0.11019 C 0.221 -0.10394 0.2033 -0.07778 0.19409 -0.04815 L 0.15503 0.11412 C 0.13784 0.1838 0.09427 0.23796 0.03611 0.25856 C -0.02431 0.26736 -0.07969 0.23796 -0.11407 0.18102 L -0.19427 0.04838 C -0.21129 0.02523 -0.23455 0.00926 -0.26025 0.01574 C -0.29618 0.02477 -0.32084 0.07986 -0.31598 0.13333 C -0.30469 0.1956 -0.26771 0.22986 -0.23143 0.22083 C -0.20591 0.21458 -0.18768 0.19375 -0.179 0.1588 L -0.13993 -0.00278 C -0.12292 -0.07153 -0.07934 -0.12639 -0.02049 -0.1463 Z " pathEditMode="relative" rAng="-632351" ptsTypes="fFffffFffFffffFff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20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583 -0.19981 C 0.69392 -0.19843 0.73402 -0.18779 0.75521 -0.17183 L 0.8033 -0.1346 C 0.81389 -0.1265 0.83055 -0.12257 0.85139 -0.12257 C 0.8809 -0.12257 0.90607 -0.13321 0.90833 -0.14917 C 0.90607 -0.16258 0.8809 -0.17461 0.85139 -0.17461 C 0.83055 -0.17461 0.81389 -0.16929 0.8033 -0.16258 L 0.75521 -0.12511 C 0.73402 -0.10916 0.69392 -0.09852 0.64583 -0.09713 C 0.59757 -0.09852 0.55746 -0.10916 0.53646 -0.12511 L 0.48819 -0.16258 C 0.4776 -0.16929 0.46093 -0.17461 0.4401 -0.17461 C 0.41076 -0.17461 0.38559 -0.16258 0.38333 -0.14917 C 0.38559 -0.13321 0.41076 -0.12257 0.4401 -0.12257 C 0.46093 -0.12257 0.4776 -0.1265 0.48819 -0.1346 L 0.53646 -0.17183 C 0.55746 -0.18779 0.59757 -0.19843 0.64583 -0.19981 Z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.55112E-17 -0.0222 C -0.0224 -0.01064 -0.04462 0.00139 -0.06285 0.01781 C -0.08108 0.03399 -0.0934 0.0444 -0.10972 0.07585 C -0.12622 0.10731 -0.15 0.15795 -0.16198 0.20583 C -0.17396 0.25393 -0.17691 0.30088 -0.18212 0.36424 C -0.18715 0.42761 -0.19132 0.5481 -0.19271 0.58672 " pathEditMode="relative" rAng="0" ptsTypes="aaaaaA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30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2.11841E-6 C -0.06789 -0.00255 -0.1356 -0.00486 -0.23334 0.02497 C -0.33108 0.05481 -0.45903 0.11702 -0.58681 0.17946 " pathEditMode="relative" ptsTypes="a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C -0.04549 -0.01597 -0.09097 -0.03171 -0.21944 -0.05 C -0.34792 -0.06828 -0.55937 -0.08889 -0.77083 -0.10926 " pathEditMode="relative" ptsTypes="a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35 0.15162 C -0.05365 0.0405 -0.2033 -0.06991 -0.33108 -0.13959 C -0.45886 -0.20903 -0.56476 -0.2375 -0.67031 -0.26505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5" grpId="0" animBg="1"/>
      <p:bldP spid="21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The main point of cellular respiration is to obtain hydrogen atoms in order to power ATP Synthase.</a:t>
            </a:r>
          </a:p>
          <a:p>
            <a:pPr lvl="1"/>
            <a:r>
              <a:rPr lang="en-US" dirty="0" smtClean="0"/>
              <a:t>These H+ atoms primarily come from glucose </a:t>
            </a:r>
          </a:p>
          <a:p>
            <a:pPr lvl="2"/>
            <a:r>
              <a:rPr lang="en-US" sz="1200" i="1" dirty="0" smtClean="0"/>
              <a:t>(although fat and other components of food can be used as a source of hydrogen as well). 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A series of multiple </a:t>
            </a:r>
            <a:br>
              <a:rPr lang="en-US" b="1" dirty="0" smtClean="0"/>
            </a:br>
            <a:r>
              <a:rPr lang="en-US" b="1" dirty="0" smtClean="0"/>
              <a:t>chemical reactions </a:t>
            </a:r>
            <a:br>
              <a:rPr lang="en-US" b="1" dirty="0" smtClean="0"/>
            </a:br>
            <a:r>
              <a:rPr lang="en-US" b="1" dirty="0" smtClean="0"/>
              <a:t>are necessary to break </a:t>
            </a:r>
            <a:br>
              <a:rPr lang="en-US" b="1" dirty="0" smtClean="0"/>
            </a:br>
            <a:r>
              <a:rPr lang="en-US" b="1" dirty="0" smtClean="0"/>
              <a:t>down glucose in </a:t>
            </a:r>
            <a:br>
              <a:rPr lang="en-US" b="1" dirty="0" smtClean="0"/>
            </a:br>
            <a:r>
              <a:rPr lang="en-US" b="1" dirty="0" smtClean="0"/>
              <a:t>order to remove the </a:t>
            </a:r>
            <a:br>
              <a:rPr lang="en-US" b="1" dirty="0" smtClean="0"/>
            </a:br>
            <a:r>
              <a:rPr lang="en-US" b="1" dirty="0" smtClean="0"/>
              <a:t>hydrogen atoms. </a:t>
            </a:r>
            <a:endParaRPr lang="en-US" dirty="0"/>
          </a:p>
          <a:p>
            <a:pPr lvl="1"/>
            <a:r>
              <a:rPr lang="en-US" dirty="0" smtClean="0"/>
              <a:t>The process of cellular </a:t>
            </a:r>
            <a:br>
              <a:rPr lang="en-US" dirty="0" smtClean="0"/>
            </a:br>
            <a:r>
              <a:rPr lang="en-US" dirty="0" smtClean="0"/>
              <a:t>respiration can be broken</a:t>
            </a:r>
            <a:br>
              <a:rPr lang="en-US" dirty="0" smtClean="0"/>
            </a:br>
            <a:r>
              <a:rPr lang="en-US" dirty="0" smtClean="0"/>
              <a:t>into four basic steps</a:t>
            </a:r>
          </a:p>
          <a:p>
            <a:pPr lvl="1"/>
            <a:r>
              <a:rPr lang="en-US" dirty="0" smtClean="0"/>
              <a:t>Each step consists of </a:t>
            </a:r>
            <a:br>
              <a:rPr lang="en-US" dirty="0" smtClean="0"/>
            </a:br>
            <a:r>
              <a:rPr lang="en-US" dirty="0" smtClean="0"/>
              <a:t>multiple chemical reactions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11915"/>
          <a:stretch/>
        </p:blipFill>
        <p:spPr bwMode="auto">
          <a:xfrm>
            <a:off x="3657600" y="2609850"/>
            <a:ext cx="4779646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04324" y="6324600"/>
            <a:ext cx="15776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student.ccbcmd.edu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42608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686" y="1530274"/>
            <a:ext cx="7489114" cy="48705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1. </a:t>
            </a:r>
            <a:r>
              <a:rPr lang="en-US" b="1" u="sng" dirty="0" smtClean="0"/>
              <a:t>Glycolysis</a:t>
            </a:r>
            <a:r>
              <a:rPr lang="en-US" dirty="0" smtClean="0"/>
              <a:t>: glucose is split in half to become 2 </a:t>
            </a:r>
            <a:r>
              <a:rPr lang="en-US" u="sng" dirty="0" smtClean="0"/>
              <a:t>pyruvates</a:t>
            </a:r>
            <a:r>
              <a:rPr lang="en-US" dirty="0" smtClean="0"/>
              <a:t>.  This occurs in the </a:t>
            </a:r>
            <a:r>
              <a:rPr lang="en-US" u="sng" dirty="0" smtClean="0"/>
              <a:t>cytosol</a:t>
            </a:r>
            <a:r>
              <a:rPr lang="en-US" dirty="0" smtClean="0"/>
              <a:t>.  Some hydrogen is removed.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 ATP are used, but </a:t>
            </a:r>
            <a:r>
              <a:rPr lang="en-US" dirty="0" smtClean="0"/>
              <a:t>4 ATP </a:t>
            </a:r>
            <a:r>
              <a:rPr lang="en-US" dirty="0" smtClean="0"/>
              <a:t>are produced via </a:t>
            </a:r>
            <a:r>
              <a:rPr lang="en-US" u="sng" dirty="0" smtClean="0"/>
              <a:t>Substrate-level Phosphorylation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2. </a:t>
            </a:r>
            <a:r>
              <a:rPr lang="en-US" b="1" u="sng" dirty="0" smtClean="0"/>
              <a:t>TCA Cycle</a:t>
            </a:r>
            <a:r>
              <a:rPr lang="en-US" dirty="0" smtClean="0"/>
              <a:t>: Pyruvates move from the </a:t>
            </a:r>
            <a:r>
              <a:rPr lang="en-US" u="sng" dirty="0" smtClean="0"/>
              <a:t>cytosol</a:t>
            </a:r>
            <a:r>
              <a:rPr lang="en-US" dirty="0" smtClean="0"/>
              <a:t> into the </a:t>
            </a:r>
            <a:r>
              <a:rPr lang="en-US" u="sng" dirty="0" smtClean="0"/>
              <a:t>matrix</a:t>
            </a:r>
            <a:r>
              <a:rPr lang="en-US" dirty="0" smtClean="0"/>
              <a:t> (</a:t>
            </a:r>
            <a:r>
              <a:rPr lang="en-US" dirty="0"/>
              <a:t>innermost middle</a:t>
            </a:r>
            <a:r>
              <a:rPr lang="en-US" dirty="0" smtClean="0"/>
              <a:t>) of the mitochondria.  The remaining hydrogen is all removed during the TCA Cycle.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3. </a:t>
            </a:r>
            <a:r>
              <a:rPr lang="en-US" b="1" u="sng" dirty="0" smtClean="0"/>
              <a:t>Electron Transport System</a:t>
            </a:r>
            <a:r>
              <a:rPr lang="en-US" dirty="0" smtClean="0"/>
              <a:t>: the hydrogen atoms that were removed from glucose are moved into the </a:t>
            </a:r>
            <a:r>
              <a:rPr lang="en-US" u="sng" dirty="0" smtClean="0"/>
              <a:t>intermembrane space</a:t>
            </a:r>
            <a:r>
              <a:rPr lang="en-US" dirty="0" smtClean="0"/>
              <a:t> </a:t>
            </a:r>
            <a:r>
              <a:rPr lang="en-US" dirty="0" smtClean="0"/>
              <a:t>between the membranes of </a:t>
            </a:r>
            <a:r>
              <a:rPr lang="en-US" dirty="0" smtClean="0"/>
              <a:t>the mitochondria.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4. </a:t>
            </a:r>
            <a:r>
              <a:rPr lang="en-US" b="1" u="sng" dirty="0" smtClean="0"/>
              <a:t>Oxidative phosphorylation</a:t>
            </a:r>
            <a:r>
              <a:rPr lang="en-US" dirty="0" smtClean="0"/>
              <a:t>: the hydrogen is used to turn </a:t>
            </a:r>
            <a:r>
              <a:rPr lang="en-US" u="sng" dirty="0" smtClean="0"/>
              <a:t>ATP Synthase</a:t>
            </a:r>
            <a:r>
              <a:rPr lang="en-US" dirty="0" smtClean="0"/>
              <a:t> so that ATP can be produced from ADP and P</a:t>
            </a:r>
            <a:r>
              <a:rPr lang="en-US" baseline="-25000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5107</TotalTime>
  <Words>1367</Words>
  <Application>Microsoft Office PowerPoint</Application>
  <PresentationFormat>On-screen Show (4:3)</PresentationFormat>
  <Paragraphs>201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</vt:lpstr>
      <vt:lpstr>Brush Script MT</vt:lpstr>
      <vt:lpstr>Calibri</vt:lpstr>
      <vt:lpstr>Constantia</vt:lpstr>
      <vt:lpstr>Franklin Gothic Book</vt:lpstr>
      <vt:lpstr>Rage Italic</vt:lpstr>
      <vt:lpstr>Wingdings</vt:lpstr>
      <vt:lpstr>Pushpin</vt:lpstr>
      <vt:lpstr>Cellular Respiration</vt:lpstr>
      <vt:lpstr>In a nutshell…</vt:lpstr>
      <vt:lpstr>Glucose</vt:lpstr>
      <vt:lpstr>Carbohydrates</vt:lpstr>
      <vt:lpstr>In the cell…</vt:lpstr>
      <vt:lpstr>Inside the cell (cont.)</vt:lpstr>
      <vt:lpstr>PowerPoint Presentation</vt:lpstr>
      <vt:lpstr>Cellular Respiration</vt:lpstr>
      <vt:lpstr>Steps of Cellular Respiration</vt:lpstr>
      <vt:lpstr>Step 1: Glycolysis</vt:lpstr>
      <vt:lpstr>Substrate Level Phosphorylation</vt:lpstr>
      <vt:lpstr>Substrate Level Phosphorylation</vt:lpstr>
      <vt:lpstr>Step 2: TCA Cycle</vt:lpstr>
      <vt:lpstr>Step 3: The Electron Transport System</vt:lpstr>
      <vt:lpstr>Step 4: Oxidative Phosphorylation</vt:lpstr>
      <vt:lpstr>Step 4: Oxidative Phosphorylation</vt:lpstr>
      <vt:lpstr>Oxidative Vs. Substrate Level Phosphorylation</vt:lpstr>
      <vt:lpstr>‘Clogged’ ATP Synthase</vt:lpstr>
      <vt:lpstr>What if there is no oxygen?</vt:lpstr>
      <vt:lpstr>In a nutshell…</vt:lpstr>
      <vt:lpstr>Summary of Cellular Respiration</vt:lpstr>
      <vt:lpstr>Summary of Cellular Respiration</vt:lpstr>
      <vt:lpstr>Review Concepts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Craig Kohn</dc:creator>
  <cp:lastModifiedBy>Kohn Craig</cp:lastModifiedBy>
  <cp:revision>117</cp:revision>
  <cp:lastPrinted>2012-10-09T18:08:37Z</cp:lastPrinted>
  <dcterms:created xsi:type="dcterms:W3CDTF">2012-06-19T21:33:01Z</dcterms:created>
  <dcterms:modified xsi:type="dcterms:W3CDTF">2015-09-29T21:14:48Z</dcterms:modified>
</cp:coreProperties>
</file>