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76" r:id="rId12"/>
    <p:sldId id="275" r:id="rId13"/>
    <p:sldId id="267" r:id="rId14"/>
    <p:sldId id="268" r:id="rId15"/>
    <p:sldId id="269" r:id="rId16"/>
    <p:sldId id="270" r:id="rId17"/>
    <p:sldId id="271" r:id="rId18"/>
    <p:sldId id="272" r:id="rId19"/>
    <p:sldId id="278" r:id="rId20"/>
    <p:sldId id="273" r:id="rId21"/>
    <p:sldId id="274" r:id="rId22"/>
    <p:sldId id="277" r:id="rId23"/>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39" y="48"/>
      </p:cViewPr>
      <p:guideLst>
        <p:guide orient="horz" pos="2160"/>
        <p:guide pos="2880"/>
      </p:guideLst>
    </p:cSldViewPr>
  </p:slideViewPr>
  <p:notesTextViewPr>
    <p:cViewPr>
      <p:scale>
        <a:sx n="1" d="1"/>
        <a:sy n="1" d="1"/>
      </p:scale>
      <p:origin x="0" y="0"/>
    </p:cViewPr>
  </p:notesTextViewPr>
  <p:notesViewPr>
    <p:cSldViewPr>
      <p:cViewPr varScale="1">
        <p:scale>
          <a:sx n="38" d="100"/>
          <a:sy n="38" d="100"/>
        </p:scale>
        <p:origin x="-2262" y="-120"/>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19348703-CFB6-4219-B88D-EFF510AD8BEF}" type="datetimeFigureOut">
              <a:rPr lang="en-US" smtClean="0"/>
              <a:t>3/2/2015</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A3797235-406F-40B1-9817-4B60BFD4956C}" type="slidenum">
              <a:rPr lang="en-US" smtClean="0"/>
              <a:t>‹#›</a:t>
            </a:fld>
            <a:endParaRPr lang="en-US"/>
          </a:p>
        </p:txBody>
      </p:sp>
    </p:spTree>
    <p:extLst>
      <p:ext uri="{BB962C8B-B14F-4D97-AF65-F5344CB8AC3E}">
        <p14:creationId xmlns:p14="http://schemas.microsoft.com/office/powerpoint/2010/main" val="39730560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C00AD14-1CCB-4817-8C7F-9FF39C1CCA69}" type="datetimeFigureOut">
              <a:rPr lang="en-US" smtClean="0"/>
              <a:t>3/2/2015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0648A2E-8E92-430F-B6EB-0DCFBDAB83F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0989" y="289929"/>
            <a:ext cx="1904999" cy="9665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0AD14-1CCB-4817-8C7F-9FF39C1CCA69}"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0AD14-1CCB-4817-8C7F-9FF39C1CCA69}"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0"/>
            <a:ext cx="7848600" cy="4648200"/>
          </a:xfrm>
        </p:spPr>
        <p:txBody>
          <a:bodyPr>
            <a:normAutofit/>
          </a:bodyPr>
          <a:lstStyle>
            <a:lvl1pPr>
              <a:defRPr sz="3200" b="1"/>
            </a:lvl1pPr>
            <a:lvl2pPr>
              <a:defRPr sz="2800"/>
            </a:lvl2pPr>
            <a:lvl3pPr>
              <a:defRPr sz="2800" i="1"/>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C00AD14-1CCB-4817-8C7F-9FF39C1CCA69}" type="datetimeFigureOut">
              <a:rPr lang="en-US" smtClean="0"/>
              <a:t>3/2/2015</a:t>
            </a:fld>
            <a:endParaRPr lang="en-US"/>
          </a:p>
        </p:txBody>
      </p:sp>
      <p:sp>
        <p:nvSpPr>
          <p:cNvPr id="6" name="Slide Number Placeholder 5"/>
          <p:cNvSpPr>
            <a:spLocks noGrp="1"/>
          </p:cNvSpPr>
          <p:nvPr>
            <p:ph type="sldNum" sz="quarter" idx="12"/>
          </p:nvPr>
        </p:nvSpPr>
        <p:spPr/>
        <p:txBody>
          <a:bodyPr/>
          <a:lstStyle/>
          <a:p>
            <a:fld id="{80648A2E-8E92-430F-B6EB-0DCFBDAB83FC}" type="slidenum">
              <a:rPr lang="en-US" smtClean="0"/>
              <a:t>‹#›</a:t>
            </a:fld>
            <a:endParaRPr lang="en-US"/>
          </a:p>
        </p:txBody>
      </p:sp>
      <p:pic>
        <p:nvPicPr>
          <p:cNvPr id="7" name="Picture 2"/>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33816" y="152400"/>
            <a:ext cx="743416" cy="90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0"/>
            <a:ext cx="2133600" cy="5662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0AD14-1CCB-4817-8C7F-9FF39C1CCA69}"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C00AD14-1CCB-4817-8C7F-9FF39C1CCA69}"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8A2E-8E92-430F-B6EB-0DCFBDAB83F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00AD14-1CCB-4817-8C7F-9FF39C1CCA69}"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0AD14-1CCB-4817-8C7F-9FF39C1CCA69}"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0AD14-1CCB-4817-8C7F-9FF39C1CCA69}"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C00AD14-1CCB-4817-8C7F-9FF39C1CCA69}" type="datetimeFigureOut">
              <a:rPr lang="en-US" smtClean="0"/>
              <a:t>3/2/2015</a:t>
            </a:fld>
            <a:endParaRPr lang="en-US"/>
          </a:p>
        </p:txBody>
      </p:sp>
      <p:sp>
        <p:nvSpPr>
          <p:cNvPr id="7" name="Slide Number Placeholder 6"/>
          <p:cNvSpPr>
            <a:spLocks noGrp="1"/>
          </p:cNvSpPr>
          <p:nvPr>
            <p:ph type="sldNum" sz="quarter" idx="12"/>
          </p:nvPr>
        </p:nvSpPr>
        <p:spPr/>
        <p:txBody>
          <a:bodyPr/>
          <a:lstStyle/>
          <a:p>
            <a:fld id="{80648A2E-8E92-430F-B6EB-0DCFBDAB83F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0AD14-1CCB-4817-8C7F-9FF39C1CCA69}" type="datetimeFigureOut">
              <a:rPr lang="en-US" smtClean="0"/>
              <a:t>3/2/2015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0648A2E-8E92-430F-B6EB-0DCFBDAB83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C00AD14-1CCB-4817-8C7F-9FF39C1CCA69}" type="datetimeFigureOut">
              <a:rPr lang="en-US" smtClean="0"/>
              <a:t>3/2/2015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0648A2E-8E92-430F-B6EB-0DCFBDAB83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ture.com/scitable/topicpage/promising-biofuel-resources-lignocellulose-and-algae-14255919"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urdue.edu/lorre/research/bioenergy/index.php"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otek.com/resources/articles/enzymatic-digestion-of-polysaccharides-2.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CAYQjB0&amp;url=http://babcock.wisc.edu/node/126&amp;ei=QhrhVIWxNIq0sATA3YDYCw&amp;bvm=bv.85970519,d.cWc&amp;psig=AFQjCNHem3G4IlZ9P9zsBenyyadB8Wt6qg&amp;ust=1424124832397260"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hyperlink" Target="http://www.agricultured.org/cows-are-ruminants/" TargetMode="Externa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hyperlink" Target="http://dairy.merial.u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a.com/discoveryguides/biofuel/review6.php"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chnologyreview.com/notebook/409221/cellulosic-biofuels/"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ol.conservation-us.org/byorg/abbey/ap/ap04/ap04-4/ap04-402.html" TargetMode="External"/><Relationship Id="rId2" Type="http://schemas.openxmlformats.org/officeDocument/2006/relationships/hyperlink" Target="https://www.glbrc.org/sites/default/files/Cellulosic_Ethanol.pdf" TargetMode="External"/><Relationship Id="rId1" Type="http://schemas.openxmlformats.org/officeDocument/2006/relationships/slideLayout" Target="../slideLayouts/slideLayout2.xml"/><Relationship Id="rId5" Type="http://schemas.openxmlformats.org/officeDocument/2006/relationships/hyperlink" Target="https://www.glbrc.org/education/classroom-materials/cb2e-converting-cellulosic-biomass-ethanol" TargetMode="External"/><Relationship Id="rId4" Type="http://schemas.openxmlformats.org/officeDocument/2006/relationships/hyperlink" Target="http://www.c2es.org/technology/factsheet/CellulosicEthan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appyhourforyourbrain.blogspot.com/2014/01/transportation-fuels-part-2-corn-based.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ectrum.ieee.org/energywise/energy/renewables/commercial-scale-production-cellulosic-ethanol-in-the-work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Cellulosic Ethanol</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pic>
        <p:nvPicPr>
          <p:cNvPr id="5122" name="Picture 2" descr="http://www.nature.com/scitable/content/ne0000/ne0000/ne0000/ne0000/14464273/f3_rubin_nature07190-f2.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152126"/>
            <a:ext cx="4597111" cy="42580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627168"/>
            <a:ext cx="1473480"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www.nature.com</a:t>
            </a:r>
            <a:endParaRPr lang="en-US" sz="900" i="1" dirty="0"/>
          </a:p>
        </p:txBody>
      </p:sp>
    </p:spTree>
    <p:extLst>
      <p:ext uri="{BB962C8B-B14F-4D97-AF65-F5344CB8AC3E}">
        <p14:creationId xmlns:p14="http://schemas.microsoft.com/office/powerpoint/2010/main" val="45115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Walls – Intricate Networks</a:t>
            </a:r>
            <a:endParaRPr lang="en-US" dirty="0"/>
          </a:p>
        </p:txBody>
      </p:sp>
      <p:sp>
        <p:nvSpPr>
          <p:cNvPr id="3" name="Content Placeholder 2"/>
          <p:cNvSpPr>
            <a:spLocks noGrp="1"/>
          </p:cNvSpPr>
          <p:nvPr>
            <p:ph idx="1"/>
          </p:nvPr>
        </p:nvSpPr>
        <p:spPr>
          <a:xfrm>
            <a:off x="533400" y="1600200"/>
            <a:ext cx="7848600" cy="4648200"/>
          </a:xfrm>
        </p:spPr>
        <p:txBody>
          <a:bodyPr>
            <a:normAutofit fontScale="77500" lnSpcReduction="20000"/>
          </a:bodyPr>
          <a:lstStyle/>
          <a:p>
            <a:pPr lvl="0"/>
            <a:r>
              <a:rPr lang="en-US" dirty="0"/>
              <a:t>Plant cell walls are composed of an intricate combination of cellulose, hemicellulose, lignin, and other molecules. </a:t>
            </a:r>
          </a:p>
          <a:p>
            <a:pPr lvl="1"/>
            <a:r>
              <a:rPr lang="en-US" dirty="0"/>
              <a:t>Most of the mass of the cell wall is made up of cellulose and hemicellulose; </a:t>
            </a:r>
            <a:r>
              <a:rPr lang="en-US" u="sng" dirty="0"/>
              <a:t>hemicellulose</a:t>
            </a:r>
            <a:r>
              <a:rPr lang="en-US" dirty="0"/>
              <a:t> is molecule that forms a protective sheath around cellulose and increases the level of protection against degradation. </a:t>
            </a:r>
          </a:p>
          <a:p>
            <a:pPr lvl="1"/>
            <a:r>
              <a:rPr lang="en-US" u="sng" dirty="0"/>
              <a:t>Lignin</a:t>
            </a:r>
            <a:r>
              <a:rPr lang="en-US" dirty="0"/>
              <a:t> is an alcohol polymer </a:t>
            </a:r>
            <a:r>
              <a:rPr lang="en-US" dirty="0" smtClean="0"/>
              <a:t/>
            </a:r>
            <a:br>
              <a:rPr lang="en-US" dirty="0" smtClean="0"/>
            </a:br>
            <a:r>
              <a:rPr lang="en-US" dirty="0" smtClean="0"/>
              <a:t>that </a:t>
            </a:r>
            <a:r>
              <a:rPr lang="en-US" dirty="0"/>
              <a:t>is found alongside </a:t>
            </a:r>
            <a:r>
              <a:rPr lang="en-US" dirty="0" smtClean="0"/>
              <a:t/>
            </a:r>
            <a:br>
              <a:rPr lang="en-US" dirty="0" smtClean="0"/>
            </a:br>
            <a:r>
              <a:rPr lang="en-US" dirty="0" smtClean="0"/>
              <a:t>cellulose </a:t>
            </a:r>
            <a:r>
              <a:rPr lang="en-US" dirty="0"/>
              <a:t>and </a:t>
            </a:r>
            <a:r>
              <a:rPr lang="en-US" dirty="0" smtClean="0"/>
              <a:t>hemicellulose </a:t>
            </a:r>
            <a:br>
              <a:rPr lang="en-US" dirty="0" smtClean="0"/>
            </a:br>
            <a:r>
              <a:rPr lang="en-US" dirty="0" smtClean="0"/>
              <a:t>that </a:t>
            </a:r>
            <a:r>
              <a:rPr lang="en-US" dirty="0"/>
              <a:t>adds </a:t>
            </a:r>
            <a:r>
              <a:rPr lang="en-US" dirty="0" smtClean="0"/>
              <a:t>to </a:t>
            </a:r>
            <a:r>
              <a:rPr lang="en-US" dirty="0"/>
              <a:t>the structural </a:t>
            </a:r>
            <a:r>
              <a:rPr lang="en-US" dirty="0" smtClean="0"/>
              <a:t/>
            </a:r>
            <a:br>
              <a:rPr lang="en-US" dirty="0" smtClean="0"/>
            </a:br>
            <a:r>
              <a:rPr lang="en-US" dirty="0" smtClean="0"/>
              <a:t>strength </a:t>
            </a:r>
            <a:r>
              <a:rPr lang="en-US" dirty="0"/>
              <a:t>of </a:t>
            </a:r>
            <a:r>
              <a:rPr lang="en-US" dirty="0" smtClean="0"/>
              <a:t>cell </a:t>
            </a:r>
            <a:r>
              <a:rPr lang="en-US" dirty="0"/>
              <a:t>walls in the </a:t>
            </a:r>
            <a:r>
              <a:rPr lang="en-US" dirty="0" smtClean="0"/>
              <a:t/>
            </a:r>
            <a:br>
              <a:rPr lang="en-US" dirty="0" smtClean="0"/>
            </a:br>
            <a:r>
              <a:rPr lang="en-US" dirty="0" smtClean="0"/>
              <a:t>cells </a:t>
            </a:r>
            <a:r>
              <a:rPr lang="en-US" dirty="0"/>
              <a:t>of plants; it is the </a:t>
            </a:r>
            <a:r>
              <a:rPr lang="en-US" dirty="0" smtClean="0"/>
              <a:t>‘</a:t>
            </a:r>
            <a:r>
              <a:rPr lang="en-US" dirty="0"/>
              <a:t>fiber’ </a:t>
            </a:r>
            <a:r>
              <a:rPr lang="en-US" dirty="0" smtClean="0"/>
              <a:t/>
            </a:r>
            <a:br>
              <a:rPr lang="en-US" dirty="0" smtClean="0"/>
            </a:br>
            <a:r>
              <a:rPr lang="en-US" dirty="0" smtClean="0"/>
              <a:t>in </a:t>
            </a:r>
            <a:r>
              <a:rPr lang="en-US" dirty="0"/>
              <a:t>food and woody plants. </a:t>
            </a:r>
            <a:br>
              <a:rPr lang="en-US" dirty="0"/>
            </a:br>
            <a:endParaRPr lang="en-US" dirty="0"/>
          </a:p>
          <a:p>
            <a:endParaRPr lang="en-US" dirty="0"/>
          </a:p>
        </p:txBody>
      </p:sp>
      <p:sp>
        <p:nvSpPr>
          <p:cNvPr id="4" name="AutoShape 4" descr="http://www.intechopen.com/source/html/45623/media/image5.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intechopen.com/source/html/45623/media/image5.jpeg"/>
          <p:cNvPicPr>
            <a:picLocks noChangeAspect="1" noChangeArrowheads="1"/>
          </p:cNvPicPr>
          <p:nvPr/>
        </p:nvPicPr>
        <p:blipFill rotWithShape="1">
          <a:blip r:embed="rId2">
            <a:extLst>
              <a:ext uri="{28A0092B-C50C-407E-A947-70E740481C1C}">
                <a14:useLocalDpi xmlns:a14="http://schemas.microsoft.com/office/drawing/2010/main" val="0"/>
              </a:ext>
            </a:extLst>
          </a:blip>
          <a:srcRect l="20566" t="32857" r="30099"/>
          <a:stretch/>
        </p:blipFill>
        <p:spPr bwMode="auto">
          <a:xfrm>
            <a:off x="5257800" y="3733800"/>
            <a:ext cx="3581400" cy="2994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73395" y="6620892"/>
            <a:ext cx="4572000" cy="215444"/>
          </a:xfrm>
          <a:prstGeom prst="rect">
            <a:avLst/>
          </a:prstGeom>
        </p:spPr>
        <p:txBody>
          <a:bodyPr>
            <a:spAutoFit/>
          </a:bodyPr>
          <a:lstStyle/>
          <a:p>
            <a:r>
              <a:rPr lang="en-US" sz="800" i="1" dirty="0" smtClean="0"/>
              <a:t>Source: http://www.intechopen.com/source/html/45623/media/image5.jpeg</a:t>
            </a:r>
            <a:endParaRPr lang="en-US" sz="800" i="1" dirty="0"/>
          </a:p>
        </p:txBody>
      </p:sp>
    </p:spTree>
    <p:extLst>
      <p:ext uri="{BB962C8B-B14F-4D97-AF65-F5344CB8AC3E}">
        <p14:creationId xmlns:p14="http://schemas.microsoft.com/office/powerpoint/2010/main" val="178840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facstaff.bucknell.edu/mvigeant/thermo_demos/mathiasmetzmetzler/images/cellul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0" y="952499"/>
            <a:ext cx="8707125" cy="5905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76625" y="6595646"/>
            <a:ext cx="5410200" cy="338554"/>
          </a:xfrm>
          <a:prstGeom prst="rect">
            <a:avLst/>
          </a:prstGeom>
        </p:spPr>
        <p:txBody>
          <a:bodyPr wrap="square">
            <a:spAutoFit/>
          </a:bodyPr>
          <a:lstStyle/>
          <a:p>
            <a:r>
              <a:rPr lang="en-US" sz="800" i="1" dirty="0" smtClean="0"/>
              <a:t>Source: http</a:t>
            </a:r>
            <a:r>
              <a:rPr lang="en-US" sz="800" i="1" dirty="0"/>
              <a:t>://www.facstaff.bucknell.edu/mvigeant/thermo_demos/mathiasmetzmetzler/images/cellulose.gif</a:t>
            </a:r>
          </a:p>
        </p:txBody>
      </p:sp>
      <p:sp>
        <p:nvSpPr>
          <p:cNvPr id="6" name="Content Placeholder 2"/>
          <p:cNvSpPr txBox="1">
            <a:spLocks/>
          </p:cNvSpPr>
          <p:nvPr/>
        </p:nvSpPr>
        <p:spPr>
          <a:xfrm>
            <a:off x="0" y="0"/>
            <a:ext cx="6324600" cy="51816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4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3200" b="1"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800" i="1"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sz="4200" dirty="0" smtClean="0"/>
          </a:p>
          <a:p>
            <a:r>
              <a:rPr lang="en-US" sz="4200" dirty="0" smtClean="0"/>
              <a:t>Cellulose, like starch, is a complex carbohydrate made up of chains of glucose. </a:t>
            </a:r>
          </a:p>
          <a:p>
            <a:pPr lvl="1"/>
            <a:r>
              <a:rPr lang="en-US" sz="4000" dirty="0" smtClean="0"/>
              <a:t>However, the bonds holding the glucose together in cellulose alternate orientation between every individual glucose molecule, meaning that enzymes that can break down simpler carbohydrates are unable to break down cellulose. </a:t>
            </a:r>
          </a:p>
          <a:p>
            <a:pPr lvl="1"/>
            <a:r>
              <a:rPr lang="en-US" sz="4000" dirty="0" smtClean="0"/>
              <a:t>To complicate matters even further, the cellulose molecules are packed into tight crystals and then wrapped up in lignin and hemicellulose; the lignin and hemicellulose have to be degraded and broken down before the cellulose can even begin to broken down into individual glucose molecules. </a:t>
            </a:r>
          </a:p>
          <a:p>
            <a:pPr lvl="1"/>
            <a:r>
              <a:rPr lang="en-US" sz="4000" dirty="0" smtClean="0"/>
              <a:t>This process is called “pretreatment” and is currently the most expensive part of the conversion process for cellulose ethanol</a:t>
            </a:r>
            <a:r>
              <a:rPr lang="en-US" sz="4000" dirty="0"/>
              <a:t>.</a:t>
            </a:r>
            <a:endParaRPr lang="en-US" sz="4000" dirty="0" smtClean="0"/>
          </a:p>
        </p:txBody>
      </p:sp>
    </p:spTree>
    <p:extLst>
      <p:ext uri="{BB962C8B-B14F-4D97-AF65-F5344CB8AC3E}">
        <p14:creationId xmlns:p14="http://schemas.microsoft.com/office/powerpoint/2010/main" val="224176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facstaff.bucknell.edu/mvigeant/thermo_demos/mathiasmetzmetzler/images/cellul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0" y="762000"/>
            <a:ext cx="8707125" cy="5905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76625" y="6595646"/>
            <a:ext cx="5410200" cy="338554"/>
          </a:xfrm>
          <a:prstGeom prst="rect">
            <a:avLst/>
          </a:prstGeom>
        </p:spPr>
        <p:txBody>
          <a:bodyPr wrap="square">
            <a:spAutoFit/>
          </a:bodyPr>
          <a:lstStyle/>
          <a:p>
            <a:r>
              <a:rPr lang="en-US" sz="800" i="1" dirty="0" smtClean="0"/>
              <a:t>Source: http</a:t>
            </a:r>
            <a:r>
              <a:rPr lang="en-US" sz="800" i="1" dirty="0"/>
              <a:t>://www.facstaff.bucknell.edu/mvigeant/thermo_demos/mathiasmetzmetzler/images/cellulose.gif</a:t>
            </a:r>
          </a:p>
        </p:txBody>
      </p:sp>
    </p:spTree>
    <p:extLst>
      <p:ext uri="{BB962C8B-B14F-4D97-AF65-F5344CB8AC3E}">
        <p14:creationId xmlns:p14="http://schemas.microsoft.com/office/powerpoint/2010/main" val="155016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7772400" cy="5029200"/>
          </a:xfrm>
        </p:spPr>
        <p:txBody>
          <a:bodyPr>
            <a:normAutofit fontScale="70000" lnSpcReduction="20000"/>
          </a:bodyPr>
          <a:lstStyle/>
          <a:p>
            <a:pPr lvl="0"/>
            <a:r>
              <a:rPr lang="en-US" dirty="0"/>
              <a:t>Production of ethanol from cellulose requires additional steps compared to production ethanol from sugar cane and from corn. </a:t>
            </a:r>
          </a:p>
          <a:p>
            <a:pPr lvl="1"/>
            <a:r>
              <a:rPr lang="en-US" dirty="0"/>
              <a:t>Sugar cane can be directly fermented into ethanol, making it the simplest feedstock for ethanol production. However, sugar does not grow in most of the United States. </a:t>
            </a:r>
          </a:p>
          <a:p>
            <a:pPr lvl="1"/>
            <a:r>
              <a:rPr lang="en-US" dirty="0"/>
              <a:t>Corn must be first treated with heat and/or enzymes before it can be converted into ethanol. </a:t>
            </a:r>
          </a:p>
          <a:p>
            <a:pPr lvl="1"/>
            <a:r>
              <a:rPr lang="en-US" dirty="0"/>
              <a:t>To produce cellulosic ethanol, </a:t>
            </a:r>
            <a:r>
              <a:rPr lang="en-US" dirty="0" smtClean="0"/>
              <a:t/>
            </a:r>
            <a:br>
              <a:rPr lang="en-US" dirty="0" smtClean="0"/>
            </a:br>
            <a:r>
              <a:rPr lang="en-US" dirty="0" smtClean="0"/>
              <a:t>you </a:t>
            </a:r>
            <a:r>
              <a:rPr lang="en-US" dirty="0"/>
              <a:t>must first get past the </a:t>
            </a:r>
            <a:r>
              <a:rPr lang="en-US" dirty="0" smtClean="0"/>
              <a:t/>
            </a:r>
            <a:br>
              <a:rPr lang="en-US" dirty="0" smtClean="0"/>
            </a:br>
            <a:r>
              <a:rPr lang="en-US" dirty="0" smtClean="0"/>
              <a:t>hemicellulose </a:t>
            </a:r>
            <a:r>
              <a:rPr lang="en-US" dirty="0"/>
              <a:t>and lignin that </a:t>
            </a:r>
            <a:r>
              <a:rPr lang="en-US" dirty="0" smtClean="0"/>
              <a:t/>
            </a:r>
            <a:br>
              <a:rPr lang="en-US" dirty="0" smtClean="0"/>
            </a:br>
            <a:r>
              <a:rPr lang="en-US" dirty="0" smtClean="0"/>
              <a:t>surround </a:t>
            </a:r>
            <a:r>
              <a:rPr lang="en-US" dirty="0"/>
              <a:t>the cellulose. </a:t>
            </a:r>
          </a:p>
          <a:p>
            <a:pPr lvl="2"/>
            <a:r>
              <a:rPr lang="en-US" dirty="0"/>
              <a:t>The elimination of the </a:t>
            </a:r>
            <a:r>
              <a:rPr lang="en-US" dirty="0" smtClean="0"/>
              <a:t/>
            </a:r>
            <a:br>
              <a:rPr lang="en-US" dirty="0" smtClean="0"/>
            </a:br>
            <a:r>
              <a:rPr lang="en-US" dirty="0" smtClean="0"/>
              <a:t>protection </a:t>
            </a:r>
            <a:r>
              <a:rPr lang="en-US" dirty="0"/>
              <a:t>by hemicellulose </a:t>
            </a:r>
            <a:r>
              <a:rPr lang="en-US" dirty="0" smtClean="0"/>
              <a:t/>
            </a:r>
            <a:br>
              <a:rPr lang="en-US" dirty="0" smtClean="0"/>
            </a:br>
            <a:r>
              <a:rPr lang="en-US" dirty="0" smtClean="0"/>
              <a:t>and </a:t>
            </a:r>
            <a:r>
              <a:rPr lang="en-US" dirty="0"/>
              <a:t>lignin in order to </a:t>
            </a:r>
            <a:r>
              <a:rPr lang="en-US" dirty="0" smtClean="0"/>
              <a:t/>
            </a:r>
            <a:br>
              <a:rPr lang="en-US" dirty="0" smtClean="0"/>
            </a:br>
            <a:r>
              <a:rPr lang="en-US" dirty="0" smtClean="0"/>
              <a:t>produce cellulosic </a:t>
            </a:r>
            <a:r>
              <a:rPr lang="en-US" dirty="0"/>
              <a:t>ethanol </a:t>
            </a:r>
            <a:r>
              <a:rPr lang="en-US" dirty="0" smtClean="0"/>
              <a:t/>
            </a:r>
            <a:br>
              <a:rPr lang="en-US" dirty="0" smtClean="0"/>
            </a:br>
            <a:r>
              <a:rPr lang="en-US" dirty="0" smtClean="0"/>
              <a:t>is </a:t>
            </a:r>
            <a:r>
              <a:rPr lang="en-US" dirty="0"/>
              <a:t>called </a:t>
            </a:r>
            <a:r>
              <a:rPr lang="en-US" u="sng" dirty="0" smtClean="0"/>
              <a:t>pretreatment</a:t>
            </a:r>
            <a:r>
              <a:rPr lang="en-US" dirty="0"/>
              <a:t>. </a:t>
            </a:r>
          </a:p>
        </p:txBody>
      </p:sp>
      <p:sp>
        <p:nvSpPr>
          <p:cNvPr id="4" name="Title 1"/>
          <p:cNvSpPr>
            <a:spLocks noGrp="1"/>
          </p:cNvSpPr>
          <p:nvPr>
            <p:ph type="title"/>
          </p:nvPr>
        </p:nvSpPr>
        <p:spPr>
          <a:xfrm>
            <a:off x="685800" y="685800"/>
            <a:ext cx="7848600" cy="685800"/>
          </a:xfrm>
        </p:spPr>
        <p:txBody>
          <a:bodyPr>
            <a:normAutofit fontScale="90000"/>
          </a:bodyPr>
          <a:lstStyle/>
          <a:p>
            <a:r>
              <a:rPr lang="en-US" dirty="0" smtClean="0"/>
              <a:t>Pretreatment</a:t>
            </a:r>
            <a:endParaRPr lang="en-US" dirty="0"/>
          </a:p>
        </p:txBody>
      </p:sp>
      <p:pic>
        <p:nvPicPr>
          <p:cNvPr id="2050" name="Picture 2" descr="http://www.purdue.edu/lorre/research/bioenergy/images/thepretreamentpicture.png"/>
          <p:cNvPicPr>
            <a:picLocks noChangeAspect="1" noChangeArrowheads="1"/>
          </p:cNvPicPr>
          <p:nvPr/>
        </p:nvPicPr>
        <p:blipFill rotWithShape="1">
          <a:blip r:embed="rId2">
            <a:extLst>
              <a:ext uri="{28A0092B-C50C-407E-A947-70E740481C1C}">
                <a14:useLocalDpi xmlns:a14="http://schemas.microsoft.com/office/drawing/2010/main" val="0"/>
              </a:ext>
            </a:extLst>
          </a:blip>
          <a:srcRect l="7051" r="7051"/>
          <a:stretch/>
        </p:blipFill>
        <p:spPr bwMode="auto">
          <a:xfrm>
            <a:off x="5105400" y="3886200"/>
            <a:ext cx="4090876" cy="2809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508967" y="6612062"/>
            <a:ext cx="1463862" cy="215444"/>
          </a:xfrm>
          <a:prstGeom prst="rect">
            <a:avLst/>
          </a:prstGeom>
        </p:spPr>
        <p:txBody>
          <a:bodyPr wrap="none">
            <a:spAutoFit/>
          </a:bodyPr>
          <a:lstStyle/>
          <a:p>
            <a:r>
              <a:rPr lang="en-US" sz="800" i="1" dirty="0" smtClean="0">
                <a:hlinkClick r:id="rId3"/>
              </a:rPr>
              <a:t>Source: www.purdue.edu</a:t>
            </a:r>
            <a:endParaRPr lang="en-US" sz="800" i="1" dirty="0"/>
          </a:p>
        </p:txBody>
      </p:sp>
    </p:spTree>
    <p:extLst>
      <p:ext uri="{BB962C8B-B14F-4D97-AF65-F5344CB8AC3E}">
        <p14:creationId xmlns:p14="http://schemas.microsoft.com/office/powerpoint/2010/main" val="84728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Hydrolysis </a:t>
            </a:r>
            <a:endParaRPr lang="en-US" dirty="0"/>
          </a:p>
        </p:txBody>
      </p:sp>
      <p:sp>
        <p:nvSpPr>
          <p:cNvPr id="3" name="Content Placeholder 2"/>
          <p:cNvSpPr>
            <a:spLocks noGrp="1"/>
          </p:cNvSpPr>
          <p:nvPr>
            <p:ph idx="1"/>
          </p:nvPr>
        </p:nvSpPr>
        <p:spPr>
          <a:xfrm>
            <a:off x="685800" y="1600200"/>
            <a:ext cx="7848600" cy="2895600"/>
          </a:xfrm>
        </p:spPr>
        <p:txBody>
          <a:bodyPr>
            <a:normAutofit fontScale="77500" lnSpcReduction="20000"/>
          </a:bodyPr>
          <a:lstStyle/>
          <a:p>
            <a:r>
              <a:rPr lang="en-US" dirty="0"/>
              <a:t>Once the cellulosic feedstock has undergone pretreatment, the cellulose molecules must be broken down into individual glucose molecules in a process called hydrolysis. </a:t>
            </a:r>
          </a:p>
          <a:p>
            <a:pPr lvl="1"/>
            <a:r>
              <a:rPr lang="en-US" u="sng" dirty="0"/>
              <a:t>Hydrolysis</a:t>
            </a:r>
            <a:r>
              <a:rPr lang="en-US" dirty="0"/>
              <a:t> is the chemical breakdown of a molecule. </a:t>
            </a:r>
          </a:p>
          <a:p>
            <a:pPr lvl="1"/>
            <a:r>
              <a:rPr lang="en-US" dirty="0"/>
              <a:t>In sense pretreatment is the “unraveling” step and hydrolysis is the “unpacking” of each individual glucose molecule from the cellulose polymer. </a:t>
            </a:r>
          </a:p>
          <a:p>
            <a:endParaRPr lang="en-US" dirty="0"/>
          </a:p>
        </p:txBody>
      </p:sp>
      <p:pic>
        <p:nvPicPr>
          <p:cNvPr id="4098" name="Picture 2" descr="http://www.biotek.com/assets/tech_resources/11087/figure2.jpg"/>
          <p:cNvPicPr>
            <a:picLocks noChangeAspect="1" noChangeArrowheads="1"/>
          </p:cNvPicPr>
          <p:nvPr/>
        </p:nvPicPr>
        <p:blipFill rotWithShape="1">
          <a:blip r:embed="rId2">
            <a:extLst>
              <a:ext uri="{28A0092B-C50C-407E-A947-70E740481C1C}">
                <a14:useLocalDpi xmlns:a14="http://schemas.microsoft.com/office/drawing/2010/main" val="0"/>
              </a:ext>
            </a:extLst>
          </a:blip>
          <a:srcRect b="59364"/>
          <a:stretch/>
        </p:blipFill>
        <p:spPr bwMode="auto">
          <a:xfrm>
            <a:off x="533400" y="4704576"/>
            <a:ext cx="4495800" cy="11966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otek.com/assets/tech_resources/11087/figure2.jpg"/>
          <p:cNvPicPr>
            <a:picLocks noChangeAspect="1" noChangeArrowheads="1"/>
          </p:cNvPicPr>
          <p:nvPr/>
        </p:nvPicPr>
        <p:blipFill rotWithShape="1">
          <a:blip r:embed="rId2">
            <a:extLst>
              <a:ext uri="{28A0092B-C50C-407E-A947-70E740481C1C}">
                <a14:useLocalDpi xmlns:a14="http://schemas.microsoft.com/office/drawing/2010/main" val="0"/>
              </a:ext>
            </a:extLst>
          </a:blip>
          <a:srcRect l="43536" t="42797" r="50000" b="38836"/>
          <a:stretch/>
        </p:blipFill>
        <p:spPr bwMode="auto">
          <a:xfrm rot="16200000">
            <a:off x="5186474" y="5158458"/>
            <a:ext cx="369481" cy="6875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iotek.com/assets/tech_resources/11087/figure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070" t="61400" r="39752"/>
          <a:stretch/>
        </p:blipFill>
        <p:spPr bwMode="auto">
          <a:xfrm>
            <a:off x="7247860" y="5108280"/>
            <a:ext cx="1438940" cy="1444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biotek.com/assets/tech_resources/11087/figure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070" t="61400" r="39752" b="8633"/>
          <a:stretch/>
        </p:blipFill>
        <p:spPr bwMode="auto">
          <a:xfrm>
            <a:off x="5952460" y="4415950"/>
            <a:ext cx="1438940" cy="1121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biotek.com/assets/tech_resources/11087/figure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070" t="61400" r="39752" b="8633"/>
          <a:stretch/>
        </p:blipFill>
        <p:spPr bwMode="auto">
          <a:xfrm>
            <a:off x="5791200" y="5460936"/>
            <a:ext cx="1438940" cy="1121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biotek.com/assets/tech_resources/11087/figure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070" t="61400" r="39752" b="8633"/>
          <a:stretch/>
        </p:blipFill>
        <p:spPr bwMode="auto">
          <a:xfrm>
            <a:off x="7467600" y="4007482"/>
            <a:ext cx="1438940" cy="11217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7008" y="6553200"/>
            <a:ext cx="1441420" cy="215444"/>
          </a:xfrm>
          <a:prstGeom prst="rect">
            <a:avLst/>
          </a:prstGeom>
        </p:spPr>
        <p:txBody>
          <a:bodyPr wrap="none">
            <a:spAutoFit/>
          </a:bodyPr>
          <a:lstStyle/>
          <a:p>
            <a:r>
              <a:rPr lang="en-US" sz="800" i="1" dirty="0" smtClean="0">
                <a:hlinkClick r:id="rId3"/>
              </a:rPr>
              <a:t>Source: www.biotek.com</a:t>
            </a:r>
            <a:endParaRPr lang="en-US" sz="800" i="1" dirty="0"/>
          </a:p>
        </p:txBody>
      </p:sp>
    </p:spTree>
    <p:extLst>
      <p:ext uri="{BB962C8B-B14F-4D97-AF65-F5344CB8AC3E}">
        <p14:creationId xmlns:p14="http://schemas.microsoft.com/office/powerpoint/2010/main" val="428408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828800"/>
            <a:ext cx="191659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The Most Difficult Steps</a:t>
            </a:r>
            <a:endParaRPr lang="en-US" dirty="0"/>
          </a:p>
        </p:txBody>
      </p:sp>
      <p:sp>
        <p:nvSpPr>
          <p:cNvPr id="3" name="Content Placeholder 2"/>
          <p:cNvSpPr>
            <a:spLocks noGrp="1"/>
          </p:cNvSpPr>
          <p:nvPr>
            <p:ph idx="1"/>
          </p:nvPr>
        </p:nvSpPr>
        <p:spPr>
          <a:xfrm>
            <a:off x="76200" y="1447800"/>
            <a:ext cx="7162800" cy="52578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en-US" dirty="0"/>
              <a:t>Pretreatment and hydrolysis is the primary obstacle standing between now and a future of a plentiful and affordable supply of cellulosic ethanol. </a:t>
            </a:r>
          </a:p>
          <a:p>
            <a:pPr lvl="1"/>
            <a:r>
              <a:rPr lang="en-US" dirty="0"/>
              <a:t>The most common method use to pretreat cellulosic </a:t>
            </a:r>
            <a:r>
              <a:rPr lang="en-US" dirty="0" err="1"/>
              <a:t>feedstocks</a:t>
            </a:r>
            <a:r>
              <a:rPr lang="en-US" dirty="0"/>
              <a:t> is to use a dilute acid raised to a moderately-high temperature and kept under high pressure to disrupt or dissolve the lignin and hydrolyze the hemicellulose. </a:t>
            </a:r>
          </a:p>
          <a:p>
            <a:pPr lvl="1"/>
            <a:r>
              <a:rPr lang="en-US" dirty="0"/>
              <a:t>This then exposes the cellulose for hydrolysis into glucose. </a:t>
            </a:r>
          </a:p>
          <a:p>
            <a:pPr lvl="1"/>
            <a:r>
              <a:rPr lang="en-US" dirty="0"/>
              <a:t>While it is technically feasible to produce cellulose ethanol using this common pretreatment method, the problem is that it makes cellulosic ethanol more expensive than gasoline. </a:t>
            </a:r>
          </a:p>
          <a:p>
            <a:pPr lvl="1"/>
            <a:r>
              <a:rPr lang="en-US" dirty="0"/>
              <a:t>The Department of Energy has determined that in order to be economically viable, the cost of producing cellulosic ethanol has to be reduced to $1.07 or less (in 2002 dollars). </a:t>
            </a:r>
          </a:p>
        </p:txBody>
      </p:sp>
      <p:sp>
        <p:nvSpPr>
          <p:cNvPr id="4" name="Rectangle 3"/>
          <p:cNvSpPr/>
          <p:nvPr/>
        </p:nvSpPr>
        <p:spPr>
          <a:xfrm>
            <a:off x="6477000" y="6642556"/>
            <a:ext cx="2678596" cy="215444"/>
          </a:xfrm>
          <a:prstGeom prst="rect">
            <a:avLst/>
          </a:prstGeom>
        </p:spPr>
        <p:txBody>
          <a:bodyPr wrap="square">
            <a:spAutoFit/>
          </a:bodyPr>
          <a:lstStyle/>
          <a:p>
            <a:r>
              <a:rPr lang="en-US" sz="800" b="1" i="1" dirty="0" smtClean="0"/>
              <a:t>Source: Cellulosic </a:t>
            </a:r>
            <a:r>
              <a:rPr lang="en-US" sz="800" b="1" i="1" dirty="0"/>
              <a:t>Ethanol—Biofuel Beyond Corn </a:t>
            </a:r>
            <a:endParaRPr lang="en-US" sz="800" i="1" dirty="0"/>
          </a:p>
        </p:txBody>
      </p:sp>
    </p:spTree>
    <p:extLst>
      <p:ext uri="{BB962C8B-B14F-4D97-AF65-F5344CB8AC3E}">
        <p14:creationId xmlns:p14="http://schemas.microsoft.com/office/powerpoint/2010/main" val="359583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Models of Success</a:t>
            </a:r>
            <a:endParaRPr lang="en-US" dirty="0"/>
          </a:p>
        </p:txBody>
      </p:sp>
      <p:sp>
        <p:nvSpPr>
          <p:cNvPr id="3" name="Content Placeholder 2"/>
          <p:cNvSpPr>
            <a:spLocks noGrp="1"/>
          </p:cNvSpPr>
          <p:nvPr>
            <p:ph idx="1"/>
          </p:nvPr>
        </p:nvSpPr>
        <p:spPr>
          <a:xfrm>
            <a:off x="457200" y="1600200"/>
            <a:ext cx="5257800" cy="4648200"/>
          </a:xfrm>
        </p:spPr>
        <p:txBody>
          <a:bodyPr>
            <a:normAutofit fontScale="70000" lnSpcReduction="20000"/>
          </a:bodyPr>
          <a:lstStyle/>
          <a:p>
            <a:pPr lvl="0"/>
            <a:r>
              <a:rPr lang="en-US" dirty="0"/>
              <a:t>However, there are reasons to believe that methods will be found to make the production of fuel from cellulose more efficient and cost effective. </a:t>
            </a:r>
          </a:p>
          <a:p>
            <a:pPr lvl="1"/>
            <a:r>
              <a:rPr lang="en-US" dirty="0"/>
              <a:t>The primary reason to believe that cellulose can be used as a primary source of energy is because one species has already succeeded at doing this: the dairy cow. </a:t>
            </a:r>
          </a:p>
          <a:p>
            <a:pPr lvl="1"/>
            <a:r>
              <a:rPr lang="en-US" dirty="0"/>
              <a:t>The processes needed to convert ethanol into a fermentable source of ethanol are the same processes that a dairy cow uses to produce milk from hay, alfalfa, and other sources of ethanol. </a:t>
            </a:r>
            <a:br>
              <a:rPr lang="en-US" dirty="0"/>
            </a:br>
            <a:endParaRPr lang="en-US" dirty="0"/>
          </a:p>
          <a:p>
            <a:endParaRPr lang="en-US" dirty="0"/>
          </a:p>
        </p:txBody>
      </p:sp>
      <p:pic>
        <p:nvPicPr>
          <p:cNvPr id="6146" name="Picture 2" descr="http://babcock.wisc.edu/sites/default/files/de_images/en1_diges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384079"/>
            <a:ext cx="3552825" cy="2476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168436" y="3886200"/>
            <a:ext cx="1518364" cy="215444"/>
          </a:xfrm>
          <a:prstGeom prst="rect">
            <a:avLst/>
          </a:prstGeom>
        </p:spPr>
        <p:txBody>
          <a:bodyPr wrap="none">
            <a:spAutoFit/>
          </a:bodyPr>
          <a:lstStyle/>
          <a:p>
            <a:r>
              <a:rPr lang="en-US" sz="800" i="1" dirty="0" smtClean="0">
                <a:hlinkClick r:id="rId3"/>
              </a:rPr>
              <a:t>Source: babcock.wisc.edu</a:t>
            </a:r>
            <a:endParaRPr lang="en-US" sz="800" i="1" dirty="0"/>
          </a:p>
        </p:txBody>
      </p:sp>
      <p:sp>
        <p:nvSpPr>
          <p:cNvPr id="5" name="AutoShape 4" descr="http://agriculturedblog.files.wordpress.com/2012/02/rumen-line-drawing.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s://agriculturedblog.files.wordpress.com/2012/02/rumen-line-drawing.gif"/>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591175" y="4419600"/>
            <a:ext cx="3466914"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664784" y="6642556"/>
            <a:ext cx="1672253" cy="215444"/>
          </a:xfrm>
          <a:prstGeom prst="rect">
            <a:avLst/>
          </a:prstGeom>
        </p:spPr>
        <p:txBody>
          <a:bodyPr wrap="none">
            <a:spAutoFit/>
          </a:bodyPr>
          <a:lstStyle/>
          <a:p>
            <a:r>
              <a:rPr lang="en-US" sz="800" i="1" dirty="0" smtClean="0">
                <a:hlinkClick r:id="rId5"/>
              </a:rPr>
              <a:t>Source: www.agricultured.org</a:t>
            </a:r>
            <a:endParaRPr lang="en-US" sz="800" i="1" dirty="0"/>
          </a:p>
        </p:txBody>
      </p:sp>
    </p:spTree>
    <p:extLst>
      <p:ext uri="{BB962C8B-B14F-4D97-AF65-F5344CB8AC3E}">
        <p14:creationId xmlns:p14="http://schemas.microsoft.com/office/powerpoint/2010/main" val="333146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7292"/>
            <a:ext cx="7848600" cy="685800"/>
          </a:xfrm>
        </p:spPr>
        <p:txBody>
          <a:bodyPr>
            <a:normAutofit fontScale="90000"/>
          </a:bodyPr>
          <a:lstStyle/>
          <a:p>
            <a:r>
              <a:rPr lang="en-US" dirty="0" smtClean="0"/>
              <a:t>The Steps for a Cow</a:t>
            </a:r>
            <a:endParaRPr lang="en-US" dirty="0"/>
          </a:p>
        </p:txBody>
      </p:sp>
      <p:sp>
        <p:nvSpPr>
          <p:cNvPr id="3" name="Content Placeholder 2"/>
          <p:cNvSpPr>
            <a:spLocks noGrp="1"/>
          </p:cNvSpPr>
          <p:nvPr>
            <p:ph idx="1"/>
          </p:nvPr>
        </p:nvSpPr>
        <p:spPr>
          <a:xfrm>
            <a:off x="685800" y="1253092"/>
            <a:ext cx="7239000" cy="5147708"/>
          </a:xfrm>
        </p:spPr>
        <p:txBody>
          <a:bodyPr>
            <a:normAutofit fontScale="70000" lnSpcReduction="20000"/>
          </a:bodyPr>
          <a:lstStyle/>
          <a:p>
            <a:pPr lvl="0"/>
            <a:r>
              <a:rPr lang="en-US" dirty="0"/>
              <a:t>To convert grasses, hay, or alfalfa into a source of a bodily energy, a cow must undergo the following steps: </a:t>
            </a:r>
          </a:p>
          <a:p>
            <a:pPr lvl="1"/>
            <a:r>
              <a:rPr lang="en-US" dirty="0"/>
              <a:t>First, a cow has to acquire a source of cellulose to consume, bringing that feed into her mouth.</a:t>
            </a:r>
          </a:p>
          <a:p>
            <a:pPr lvl="1"/>
            <a:r>
              <a:rPr lang="en-US" dirty="0"/>
              <a:t>Next, she has to grind the cellulose she has consumed into smaller and smaller particles to make it easier for the enzymes produced in her rumen (first stomach chamber) to more easily break down the cellulose molecules. </a:t>
            </a:r>
          </a:p>
          <a:p>
            <a:pPr lvl="1"/>
            <a:r>
              <a:rPr lang="en-US" dirty="0"/>
              <a:t>Third, enzymes produced by microbes in her rumen break down the lignin and hemicellulose, unraveling it from the cellulose. </a:t>
            </a:r>
          </a:p>
          <a:p>
            <a:pPr lvl="1"/>
            <a:r>
              <a:rPr lang="en-US" dirty="0"/>
              <a:t>Fourth, the cellulose has to be hydrolyzed into glucose by cellulase enzymes produced by other microbes in the cow’s rumen. </a:t>
            </a:r>
          </a:p>
          <a:p>
            <a:pPr lvl="1"/>
            <a:r>
              <a:rPr lang="en-US" dirty="0"/>
              <a:t>Finally, other microbes will ferment the glucose </a:t>
            </a:r>
            <a:r>
              <a:rPr lang="en-US" dirty="0" smtClean="0"/>
              <a:t/>
            </a:r>
            <a:br>
              <a:rPr lang="en-US" dirty="0" smtClean="0"/>
            </a:br>
            <a:r>
              <a:rPr lang="en-US" dirty="0" smtClean="0"/>
              <a:t>that </a:t>
            </a:r>
            <a:r>
              <a:rPr lang="en-US" dirty="0"/>
              <a:t>was unpacked from the cellulose polymers into </a:t>
            </a:r>
            <a:r>
              <a:rPr lang="en-US" dirty="0" smtClean="0"/>
              <a:t/>
            </a:r>
            <a:br>
              <a:rPr lang="en-US" dirty="0" smtClean="0"/>
            </a:br>
            <a:r>
              <a:rPr lang="en-US" dirty="0" smtClean="0"/>
              <a:t>a </a:t>
            </a:r>
            <a:r>
              <a:rPr lang="en-US" dirty="0"/>
              <a:t>source of energy that the cow’s body can use. </a:t>
            </a:r>
          </a:p>
        </p:txBody>
      </p:sp>
      <p:sp>
        <p:nvSpPr>
          <p:cNvPr id="4" name="AutoShape 2" descr="https://encrypted-tbn2.gstatic.com/images?q=tbn:ANd9GcRloKez9gHGFJNWHgst5YijxqRGpbrByL4V7Dan8fJtOUTRuWbz"/>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dairy.merial.us/SiteCollectionImages/ruminant-dairy.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138053" y="4876800"/>
            <a:ext cx="2310747" cy="1985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1268" y="6584499"/>
            <a:ext cx="1438214" cy="230832"/>
          </a:xfrm>
          <a:prstGeom prst="rect">
            <a:avLst/>
          </a:prstGeom>
        </p:spPr>
        <p:txBody>
          <a:bodyPr wrap="none">
            <a:spAutoFit/>
          </a:bodyPr>
          <a:lstStyle/>
          <a:p>
            <a:r>
              <a:rPr lang="en-US" sz="900" i="1" dirty="0" smtClean="0">
                <a:hlinkClick r:id="rId3"/>
              </a:rPr>
              <a:t>Source: dairy.merial.us</a:t>
            </a:r>
            <a:endParaRPr lang="en-US" sz="900" i="1" dirty="0"/>
          </a:p>
        </p:txBody>
      </p:sp>
    </p:spTree>
    <p:extLst>
      <p:ext uri="{BB962C8B-B14F-4D97-AF65-F5344CB8AC3E}">
        <p14:creationId xmlns:p14="http://schemas.microsoft.com/office/powerpoint/2010/main" val="379515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Steps for People</a:t>
            </a:r>
            <a:endParaRPr lang="en-US" dirty="0"/>
          </a:p>
        </p:txBody>
      </p:sp>
      <p:sp>
        <p:nvSpPr>
          <p:cNvPr id="3" name="Content Placeholder 2"/>
          <p:cNvSpPr>
            <a:spLocks noGrp="1"/>
          </p:cNvSpPr>
          <p:nvPr>
            <p:ph idx="1"/>
          </p:nvPr>
        </p:nvSpPr>
        <p:spPr>
          <a:xfrm>
            <a:off x="152400" y="1447800"/>
            <a:ext cx="6858000" cy="530247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r>
              <a:rPr lang="en-US" dirty="0"/>
              <a:t>Similar steps exist for the production of ethanol from cellulosic </a:t>
            </a:r>
            <a:r>
              <a:rPr lang="en-US" dirty="0" err="1"/>
              <a:t>feedstocks</a:t>
            </a:r>
            <a:r>
              <a:rPr lang="en-US" dirty="0"/>
              <a:t>. </a:t>
            </a:r>
          </a:p>
          <a:p>
            <a:pPr lvl="1"/>
            <a:r>
              <a:rPr lang="en-US" dirty="0"/>
              <a:t>First, the feedstock has to be harvested and transported to a production facility. </a:t>
            </a:r>
          </a:p>
          <a:p>
            <a:pPr lvl="1"/>
            <a:r>
              <a:rPr lang="en-US" dirty="0"/>
              <a:t>Next, that feedstock has to be ground down into fine particles.</a:t>
            </a:r>
          </a:p>
          <a:p>
            <a:pPr lvl="1"/>
            <a:r>
              <a:rPr lang="en-US" dirty="0"/>
              <a:t>Third, the feedstock has to be pretreated with acids and heat in order to break down the lignin and hemicellulose and expose the cellulose polymers. </a:t>
            </a:r>
          </a:p>
          <a:p>
            <a:pPr lvl="1"/>
            <a:r>
              <a:rPr lang="en-US" dirty="0"/>
              <a:t>Fourth, cellulase enzymes are needed to break down the cellulose into glucose. </a:t>
            </a:r>
          </a:p>
          <a:p>
            <a:pPr lvl="1"/>
            <a:r>
              <a:rPr lang="en-US" dirty="0"/>
              <a:t>Fifth, the glucose has to be fermented into ethanol.</a:t>
            </a:r>
          </a:p>
          <a:p>
            <a:pPr lvl="1"/>
            <a:r>
              <a:rPr lang="en-US" dirty="0"/>
              <a:t>Finally, the ethanol must be distilled (separated from the other non-ethanol components), processed, and shipped to a station where it can be sold as fuel.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828800"/>
            <a:ext cx="191659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00800" y="6642556"/>
            <a:ext cx="2678596" cy="215444"/>
          </a:xfrm>
          <a:prstGeom prst="rect">
            <a:avLst/>
          </a:prstGeom>
        </p:spPr>
        <p:txBody>
          <a:bodyPr wrap="square">
            <a:spAutoFit/>
          </a:bodyPr>
          <a:lstStyle/>
          <a:p>
            <a:r>
              <a:rPr lang="en-US" sz="800" b="1" i="1" dirty="0" smtClean="0"/>
              <a:t>Source: Cellulosic </a:t>
            </a:r>
            <a:r>
              <a:rPr lang="en-US" sz="800" b="1" i="1" dirty="0"/>
              <a:t>Ethanol—Biofuel Beyond Corn </a:t>
            </a:r>
            <a:endParaRPr lang="en-US" sz="800" i="1" dirty="0"/>
          </a:p>
        </p:txBody>
      </p:sp>
    </p:spTree>
    <p:extLst>
      <p:ext uri="{BB962C8B-B14F-4D97-AF65-F5344CB8AC3E}">
        <p14:creationId xmlns:p14="http://schemas.microsoft.com/office/powerpoint/2010/main" val="372722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csa.com/discoveryguides/biofuel/images/cellulosep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762000"/>
            <a:ext cx="9131968" cy="59966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33113" y="6567280"/>
            <a:ext cx="1202573"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www.csa.com</a:t>
            </a:r>
            <a:endParaRPr lang="en-US" sz="800" i="1" dirty="0"/>
          </a:p>
        </p:txBody>
      </p:sp>
    </p:spTree>
    <p:extLst>
      <p:ext uri="{BB962C8B-B14F-4D97-AF65-F5344CB8AC3E}">
        <p14:creationId xmlns:p14="http://schemas.microsoft.com/office/powerpoint/2010/main" val="406006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48600" cy="685800"/>
          </a:xfrm>
        </p:spPr>
        <p:txBody>
          <a:bodyPr>
            <a:normAutofit fontScale="90000"/>
          </a:bodyPr>
          <a:lstStyle/>
          <a:p>
            <a:r>
              <a:rPr lang="en-US" dirty="0" smtClean="0"/>
              <a:t>Imperfect Ethanol</a:t>
            </a:r>
            <a:endParaRPr lang="en-US" dirty="0"/>
          </a:p>
        </p:txBody>
      </p:sp>
      <p:sp>
        <p:nvSpPr>
          <p:cNvPr id="3" name="Content Placeholder 2"/>
          <p:cNvSpPr>
            <a:spLocks noGrp="1"/>
          </p:cNvSpPr>
          <p:nvPr>
            <p:ph idx="1"/>
          </p:nvPr>
        </p:nvSpPr>
        <p:spPr>
          <a:xfrm>
            <a:off x="685800" y="1371600"/>
            <a:ext cx="7848600" cy="4953000"/>
          </a:xfrm>
        </p:spPr>
        <p:txBody>
          <a:bodyPr>
            <a:normAutofit fontScale="62500" lnSpcReduction="20000"/>
          </a:bodyPr>
          <a:lstStyle/>
          <a:p>
            <a:pPr lvl="0"/>
            <a:r>
              <a:rPr lang="en-US" dirty="0"/>
              <a:t>Ethanol is still far from a perfect fuel. </a:t>
            </a:r>
          </a:p>
          <a:p>
            <a:pPr lvl="1"/>
            <a:r>
              <a:rPr lang="en-US" dirty="0"/>
              <a:t>The biggest drawback of ethanol is its reduced energy content compared to gasoline. </a:t>
            </a:r>
          </a:p>
          <a:p>
            <a:pPr lvl="1"/>
            <a:r>
              <a:rPr lang="en-US" dirty="0"/>
              <a:t>Per gallon, ethanol contains about 30% less energy than gasoline. </a:t>
            </a:r>
          </a:p>
          <a:p>
            <a:pPr lvl="1"/>
            <a:r>
              <a:rPr lang="en-US" dirty="0"/>
              <a:t>E85 contains about 25% less energy than gasoline.</a:t>
            </a:r>
          </a:p>
          <a:p>
            <a:pPr lvl="1"/>
            <a:r>
              <a:rPr lang="en-US" dirty="0"/>
              <a:t>This means that it would take more gallons of fuel to go the same distance if ethanol is used instead of gasoline</a:t>
            </a:r>
            <a:r>
              <a:rPr lang="en-US" dirty="0" smtClean="0"/>
              <a:t>.</a:t>
            </a:r>
            <a:br>
              <a:rPr lang="en-US" dirty="0" smtClean="0"/>
            </a:br>
            <a:endParaRPr lang="en-US" dirty="0"/>
          </a:p>
          <a:p>
            <a:pPr lvl="0"/>
            <a:r>
              <a:rPr lang="en-US" dirty="0"/>
              <a:t>Ethanol can be more expensive compared to gasoline. </a:t>
            </a:r>
          </a:p>
          <a:p>
            <a:pPr lvl="1"/>
            <a:r>
              <a:rPr lang="en-US" dirty="0"/>
              <a:t>The cost of ethanol and the cost of gasoline fluctuate differently because of different markets, meaning that sometimes ethanol is cheaper, and sometimes gasoline is cheaper. </a:t>
            </a:r>
          </a:p>
          <a:p>
            <a:pPr lvl="1"/>
            <a:r>
              <a:rPr lang="en-US" dirty="0"/>
              <a:t>As prices of gasoline have decreased due to a surplus of shale oil, the price of ethanol compared to gasoline has become less favorable. </a:t>
            </a:r>
          </a:p>
          <a:p>
            <a:pPr lvl="1"/>
            <a:r>
              <a:rPr lang="en-US" dirty="0"/>
              <a:t>As of December 2014, ethanol was $2.40 per gallon versus $1.73 for unleaded gasoline</a:t>
            </a:r>
            <a:r>
              <a:rPr lang="en-US" dirty="0" smtClean="0"/>
              <a:t>.</a:t>
            </a:r>
            <a:endParaRPr lang="en-US" dirty="0"/>
          </a:p>
        </p:txBody>
      </p:sp>
    </p:spTree>
    <p:extLst>
      <p:ext uri="{BB962C8B-B14F-4D97-AF65-F5344CB8AC3E}">
        <p14:creationId xmlns:p14="http://schemas.microsoft.com/office/powerpoint/2010/main" val="262900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Millions of Years of Evolution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reason cows and other ruminant animals can efficiently use cellulose as their primary source of energy is due to millions of years of natural selection and artificial selection (in the case of domesticated animals).</a:t>
            </a:r>
          </a:p>
          <a:p>
            <a:pPr lvl="1"/>
            <a:r>
              <a:rPr lang="en-US" dirty="0"/>
              <a:t>This selection pressure enabled ruminants to develop a hospitable environment in their rumen for microbes that produced the exact right amounts of enzymes needed for the efficient pretreatment and hydrolysis of cellulosic </a:t>
            </a:r>
            <a:r>
              <a:rPr lang="en-US" dirty="0" err="1"/>
              <a:t>feedstocks</a:t>
            </a:r>
            <a:r>
              <a:rPr lang="en-US" dirty="0"/>
              <a:t>. </a:t>
            </a:r>
          </a:p>
          <a:p>
            <a:pPr lvl="1"/>
            <a:r>
              <a:rPr lang="en-US" dirty="0"/>
              <a:t>Scientists are confident that if they can either discover the right kinds of enzymes produced naturally by microbes or synthetically develop and produce synthetic enzymes, they can reduce the difficulty of the steps of pretreatment and hydrolysis. </a:t>
            </a:r>
          </a:p>
        </p:txBody>
      </p:sp>
    </p:spTree>
    <p:extLst>
      <p:ext uri="{BB962C8B-B14F-4D97-AF65-F5344CB8AC3E}">
        <p14:creationId xmlns:p14="http://schemas.microsoft.com/office/powerpoint/2010/main" val="32588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Hope for the Future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If the pretreatment and hydrolysis steps can be made more efficient and cost effective, this would lower the cost of producing cellulosic ethanol.</a:t>
            </a:r>
          </a:p>
          <a:p>
            <a:pPr lvl="1"/>
            <a:r>
              <a:rPr lang="en-US" dirty="0"/>
              <a:t>Due to the fact that cellulosic feedstocks are already produced through existing agricultural and forestry industries, cellulosic ethanol shows a lot of potential </a:t>
            </a:r>
            <a:r>
              <a:rPr lang="en-US" dirty="0" smtClean="0"/>
              <a:t/>
            </a:r>
            <a:br>
              <a:rPr lang="en-US" dirty="0" smtClean="0"/>
            </a:br>
            <a:r>
              <a:rPr lang="en-US" dirty="0" smtClean="0"/>
              <a:t>as </a:t>
            </a:r>
            <a:r>
              <a:rPr lang="en-US" dirty="0"/>
              <a:t>a future major source of </a:t>
            </a:r>
            <a:r>
              <a:rPr lang="en-US" dirty="0" smtClean="0"/>
              <a:t/>
            </a:r>
            <a:br>
              <a:rPr lang="en-US" dirty="0" smtClean="0"/>
            </a:br>
            <a:r>
              <a:rPr lang="en-US" dirty="0" smtClean="0"/>
              <a:t>transportation energy </a:t>
            </a:r>
            <a:r>
              <a:rPr lang="en-US" dirty="0"/>
              <a:t>that is </a:t>
            </a:r>
            <a:r>
              <a:rPr lang="en-US" dirty="0" smtClean="0"/>
              <a:t/>
            </a:r>
            <a:br>
              <a:rPr lang="en-US" dirty="0" smtClean="0"/>
            </a:br>
            <a:r>
              <a:rPr lang="en-US" dirty="0" smtClean="0"/>
              <a:t>renewable</a:t>
            </a:r>
            <a:r>
              <a:rPr lang="en-US" dirty="0"/>
              <a:t>, </a:t>
            </a:r>
            <a:r>
              <a:rPr lang="en-US" dirty="0" smtClean="0"/>
              <a:t>widespread</a:t>
            </a:r>
            <a:r>
              <a:rPr lang="en-US" dirty="0"/>
              <a:t>, made </a:t>
            </a:r>
            <a:r>
              <a:rPr lang="en-US" dirty="0" smtClean="0"/>
              <a:t/>
            </a:r>
            <a:br>
              <a:rPr lang="en-US" dirty="0" smtClean="0"/>
            </a:br>
            <a:r>
              <a:rPr lang="en-US" dirty="0" smtClean="0"/>
              <a:t>in </a:t>
            </a:r>
            <a:r>
              <a:rPr lang="en-US" dirty="0"/>
              <a:t>the USA, </a:t>
            </a:r>
            <a:r>
              <a:rPr lang="en-US" dirty="0" smtClean="0"/>
              <a:t>carbon </a:t>
            </a:r>
            <a:r>
              <a:rPr lang="en-US" dirty="0"/>
              <a:t>neutral, </a:t>
            </a:r>
            <a:r>
              <a:rPr lang="en-US" dirty="0" smtClean="0"/>
              <a:t/>
            </a:r>
            <a:br>
              <a:rPr lang="en-US" dirty="0" smtClean="0"/>
            </a:br>
            <a:r>
              <a:rPr lang="en-US" dirty="0" smtClean="0"/>
              <a:t>affordable</a:t>
            </a:r>
            <a:r>
              <a:rPr lang="en-US" dirty="0"/>
              <a:t>, and sustainable. </a:t>
            </a:r>
          </a:p>
          <a:p>
            <a:endParaRPr lang="en-US" dirty="0"/>
          </a:p>
        </p:txBody>
      </p:sp>
      <p:pic>
        <p:nvPicPr>
          <p:cNvPr id="4098" name="Picture 2" descr="http://www.technologyreview.com/sites/default/files/legacy/0108-notebooksa_x22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553198" y="4343400"/>
            <a:ext cx="2614863" cy="2362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41760" y="6590183"/>
            <a:ext cx="2037737"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www.technologyreview.com</a:t>
            </a:r>
            <a:endParaRPr lang="en-US" sz="900" i="1" dirty="0"/>
          </a:p>
        </p:txBody>
      </p:sp>
    </p:spTree>
    <p:extLst>
      <p:ext uri="{BB962C8B-B14F-4D97-AF65-F5344CB8AC3E}">
        <p14:creationId xmlns:p14="http://schemas.microsoft.com/office/powerpoint/2010/main" val="180374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p:txBody>
          <a:bodyPr>
            <a:normAutofit fontScale="55000" lnSpcReduction="20000"/>
          </a:bodyPr>
          <a:lstStyle/>
          <a:p>
            <a:r>
              <a:rPr lang="en-US" dirty="0"/>
              <a:t>Works Cited: </a:t>
            </a:r>
          </a:p>
          <a:p>
            <a:r>
              <a:rPr lang="en-US" u="sng" dirty="0">
                <a:hlinkClick r:id="rId2"/>
              </a:rPr>
              <a:t>https://www.glbrc.org/sites/default/files/Cellulosic_Ethanol.pdf</a:t>
            </a:r>
            <a:endParaRPr lang="en-US" dirty="0"/>
          </a:p>
          <a:p>
            <a:r>
              <a:rPr lang="en-US" u="sng" dirty="0">
                <a:hlinkClick r:id="rId3"/>
              </a:rPr>
              <a:t>http://cool.conservation-us.org/byorg/abbey/ap/ap04/ap04-4/ap04-402.html</a:t>
            </a:r>
            <a:endParaRPr lang="en-US" dirty="0"/>
          </a:p>
          <a:p>
            <a:r>
              <a:rPr lang="en-US" u="sng" dirty="0">
                <a:hlinkClick r:id="rId4"/>
              </a:rPr>
              <a:t>http://www.c2es.org/technology/factsheet/CellulosicEthanol</a:t>
            </a:r>
            <a:endParaRPr lang="en-US" dirty="0"/>
          </a:p>
          <a:p>
            <a:r>
              <a:rPr lang="en-US" u="sng" dirty="0">
                <a:hlinkClick r:id="rId5"/>
              </a:rPr>
              <a:t>https://</a:t>
            </a:r>
            <a:r>
              <a:rPr lang="en-US" u="sng" dirty="0" smtClean="0">
                <a:hlinkClick r:id="rId5"/>
              </a:rPr>
              <a:t>www.glbrc.org/education/classroom-materials/cb2e-converting-cellulosic-biomass-ethanol</a:t>
            </a:r>
            <a:endParaRPr lang="en-US" u="sng" dirty="0" smtClean="0"/>
          </a:p>
          <a:p>
            <a:endParaRPr lang="en-US" b="0" dirty="0"/>
          </a:p>
          <a:p>
            <a:r>
              <a:rPr lang="en-US" smtClean="0"/>
              <a:t>Nathan </a:t>
            </a:r>
            <a:r>
              <a:rPr lang="en-US" dirty="0"/>
              <a:t>S. </a:t>
            </a:r>
            <a:r>
              <a:rPr lang="en-US" dirty="0" smtClean="0"/>
              <a:t>Mosier. 2012. Cellulosic </a:t>
            </a:r>
            <a:r>
              <a:rPr lang="en-US" dirty="0"/>
              <a:t>ethanol—Biofuel Beyond </a:t>
            </a:r>
            <a:r>
              <a:rPr lang="en-US" dirty="0" smtClean="0"/>
              <a:t>Corn. </a:t>
            </a:r>
            <a:r>
              <a:rPr lang="en-US" dirty="0"/>
              <a:t>Department of Agricultural and Biological Engineering Purdue </a:t>
            </a:r>
            <a:r>
              <a:rPr lang="en-US" dirty="0" smtClean="0"/>
              <a:t>University.</a:t>
            </a:r>
            <a:br>
              <a:rPr lang="en-US" dirty="0" smtClean="0"/>
            </a:br>
            <a:endParaRPr lang="en-US" dirty="0" smtClean="0"/>
          </a:p>
          <a:p>
            <a:r>
              <a:rPr lang="en-US" dirty="0" smtClean="0"/>
              <a:t>Yang, B. Wyman, C. 2008. </a:t>
            </a:r>
            <a:r>
              <a:rPr lang="en-US" dirty="0"/>
              <a:t>Pretreatment: the key </a:t>
            </a:r>
            <a:r>
              <a:rPr lang="en-US" dirty="0" smtClean="0"/>
              <a:t>to unlocking </a:t>
            </a:r>
            <a:r>
              <a:rPr lang="en-US" dirty="0"/>
              <a:t>low-cost </a:t>
            </a:r>
            <a:r>
              <a:rPr lang="en-US" dirty="0" smtClean="0"/>
              <a:t>cellulosic ethanol</a:t>
            </a:r>
            <a:r>
              <a:rPr lang="en-US" dirty="0"/>
              <a:t>. Wiley </a:t>
            </a:r>
            <a:r>
              <a:rPr lang="en-US" dirty="0" err="1" smtClean="0"/>
              <a:t>InterScience</a:t>
            </a:r>
            <a:r>
              <a:rPr lang="en-US" dirty="0" smtClean="0"/>
              <a:t>: DOI:10.1002/bbb.49 Biofuels</a:t>
            </a:r>
            <a:r>
              <a:rPr lang="en-US" dirty="0"/>
              <a:t>, </a:t>
            </a:r>
            <a:r>
              <a:rPr lang="en-US" dirty="0" err="1"/>
              <a:t>Bioprod</a:t>
            </a:r>
            <a:r>
              <a:rPr lang="en-US" dirty="0"/>
              <a:t>. </a:t>
            </a:r>
            <a:r>
              <a:rPr lang="en-US" dirty="0" err="1"/>
              <a:t>Bioref</a:t>
            </a:r>
            <a:r>
              <a:rPr lang="en-US" dirty="0"/>
              <a:t>. 2:26–40</a:t>
            </a:r>
          </a:p>
          <a:p>
            <a:endParaRPr lang="en-US" dirty="0" smtClean="0"/>
          </a:p>
          <a:p>
            <a:r>
              <a:rPr lang="en-US" dirty="0" smtClean="0"/>
              <a:t>NREL. 2007. Research Advances: Cellulosic Ethanol. US Dept. of Energy. </a:t>
            </a:r>
            <a:endParaRPr lang="en-US" dirty="0"/>
          </a:p>
        </p:txBody>
      </p:sp>
    </p:spTree>
    <p:extLst>
      <p:ext uri="{BB962C8B-B14F-4D97-AF65-F5344CB8AC3E}">
        <p14:creationId xmlns:p14="http://schemas.microsoft.com/office/powerpoint/2010/main" val="381598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Imperfect Ethanol</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Ethanol is very corrosive.</a:t>
            </a:r>
          </a:p>
          <a:p>
            <a:pPr lvl="1"/>
            <a:r>
              <a:rPr lang="en-US" dirty="0"/>
              <a:t>While most vehicles made after 2001 can handle ethanol blends, very few vehicles can handle pure ethanol or E85. </a:t>
            </a:r>
          </a:p>
          <a:p>
            <a:pPr lvl="1"/>
            <a:r>
              <a:rPr lang="en-US" dirty="0"/>
              <a:t>This is largely because ethanol is corrosive, and will break down non-metallic parts of the engine over time (particularly hoses, gaskets, and any components made from plastic or rubber). </a:t>
            </a:r>
          </a:p>
          <a:p>
            <a:pPr lvl="1"/>
            <a:r>
              <a:rPr lang="en-US" dirty="0"/>
              <a:t>Ethanol can absorb water and dirt very easily; especially in older engines where these contaminants are not filtered out successfully, they can cause damage and corrosion inside the engine block.</a:t>
            </a:r>
            <a:br>
              <a:rPr lang="en-US" dirty="0"/>
            </a:br>
            <a:endParaRPr lang="en-US" dirty="0"/>
          </a:p>
          <a:p>
            <a:pPr lvl="0"/>
            <a:r>
              <a:rPr lang="en-US" dirty="0"/>
              <a:t>Corn ethanol can only replace a fraction of the transportation energy needs of Americans. </a:t>
            </a:r>
          </a:p>
          <a:p>
            <a:pPr lvl="1"/>
            <a:r>
              <a:rPr lang="en-US" dirty="0"/>
              <a:t>In 2012, biofuels accounted for only 7% of total transportation fuel consumed in the US. </a:t>
            </a:r>
          </a:p>
          <a:p>
            <a:pPr lvl="1"/>
            <a:r>
              <a:rPr lang="en-US" dirty="0"/>
              <a:t>If all of the corn produced in the US were converted into ethanol fuel, it would only displace 25% of the transportation fuel used by Americans. </a:t>
            </a:r>
          </a:p>
        </p:txBody>
      </p:sp>
    </p:spTree>
    <p:extLst>
      <p:ext uri="{BB962C8B-B14F-4D97-AF65-F5344CB8AC3E}">
        <p14:creationId xmlns:p14="http://schemas.microsoft.com/office/powerpoint/2010/main" val="32663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48600" cy="685800"/>
          </a:xfrm>
        </p:spPr>
        <p:txBody>
          <a:bodyPr>
            <a:normAutofit fontScale="90000"/>
          </a:bodyPr>
          <a:lstStyle/>
          <a:p>
            <a:r>
              <a:rPr lang="en-US" dirty="0" smtClean="0"/>
              <a:t>Imperfect Ethanol</a:t>
            </a:r>
            <a:endParaRPr lang="en-US" dirty="0"/>
          </a:p>
        </p:txBody>
      </p:sp>
      <p:sp>
        <p:nvSpPr>
          <p:cNvPr id="3" name="Content Placeholder 2"/>
          <p:cNvSpPr>
            <a:spLocks noGrp="1"/>
          </p:cNvSpPr>
          <p:nvPr>
            <p:ph idx="1"/>
          </p:nvPr>
        </p:nvSpPr>
        <p:spPr>
          <a:xfrm>
            <a:off x="533400" y="1447800"/>
            <a:ext cx="8001000" cy="5029200"/>
          </a:xfrm>
        </p:spPr>
        <p:txBody>
          <a:bodyPr>
            <a:normAutofit fontScale="55000" lnSpcReduction="20000"/>
          </a:bodyPr>
          <a:lstStyle/>
          <a:p>
            <a:pPr lvl="0"/>
            <a:r>
              <a:rPr lang="en-US" dirty="0"/>
              <a:t>Ethanol can have a very negative environmental impact depending on how its </a:t>
            </a:r>
            <a:r>
              <a:rPr lang="en-US" dirty="0" err="1"/>
              <a:t>feedstocks</a:t>
            </a:r>
            <a:r>
              <a:rPr lang="en-US" dirty="0"/>
              <a:t> are grown. </a:t>
            </a:r>
          </a:p>
          <a:p>
            <a:pPr lvl="1"/>
            <a:r>
              <a:rPr lang="en-US" sz="2900" dirty="0"/>
              <a:t>If large amounts of native habitat are cleared for monoculture crop production, the environmental benefits of ethanol can be outweighed by the environmental damage.</a:t>
            </a:r>
          </a:p>
          <a:p>
            <a:pPr lvl="2"/>
            <a:r>
              <a:rPr lang="en-US" sz="2900" dirty="0"/>
              <a:t>Monoculture crop production is when only one species is grown in a field. </a:t>
            </a:r>
          </a:p>
          <a:p>
            <a:pPr lvl="1"/>
            <a:r>
              <a:rPr lang="en-US" sz="2900" dirty="0"/>
              <a:t>Not only does the clearing of habitat for crop production affect ecological sustainability, but this will also reduce the amount of CO</a:t>
            </a:r>
            <a:r>
              <a:rPr lang="en-US" sz="2900" baseline="-25000" dirty="0"/>
              <a:t>2</a:t>
            </a:r>
            <a:r>
              <a:rPr lang="en-US" sz="2900" dirty="0"/>
              <a:t> absorbed from the atmosphere. </a:t>
            </a:r>
          </a:p>
          <a:p>
            <a:pPr lvl="1"/>
            <a:r>
              <a:rPr lang="en-US" sz="2900" dirty="0"/>
              <a:t>Because native vegetation tends to absorb more CO</a:t>
            </a:r>
            <a:r>
              <a:rPr lang="en-US" sz="2900" baseline="-25000" dirty="0"/>
              <a:t>2</a:t>
            </a:r>
            <a:r>
              <a:rPr lang="en-US" sz="2900" dirty="0"/>
              <a:t> for longer periods, replacing native vegetation with crops will offset any reductions in CO</a:t>
            </a:r>
            <a:r>
              <a:rPr lang="en-US" sz="2900" baseline="-25000" dirty="0"/>
              <a:t>2</a:t>
            </a:r>
            <a:r>
              <a:rPr lang="en-US" sz="2900" dirty="0"/>
              <a:t>. </a:t>
            </a:r>
            <a:r>
              <a:rPr lang="en-US" dirty="0" smtClean="0"/>
              <a:t/>
            </a:r>
            <a:br>
              <a:rPr lang="en-US" dirty="0" smtClean="0"/>
            </a:br>
            <a:endParaRPr lang="en-US" dirty="0"/>
          </a:p>
          <a:p>
            <a:pPr lvl="0"/>
            <a:r>
              <a:rPr lang="en-US" dirty="0"/>
              <a:t>Depending on how it is made, ethanol can require large amounts of fossil fuels. </a:t>
            </a:r>
          </a:p>
          <a:p>
            <a:pPr lvl="1"/>
            <a:r>
              <a:rPr lang="en-US" sz="2900" dirty="0"/>
              <a:t>Because corn production can involve intensive practices that require large amounts of fossil fuels, the method in which corn is grown can greatly affect the sustainability of ethanol.</a:t>
            </a:r>
          </a:p>
          <a:p>
            <a:pPr lvl="1"/>
            <a:r>
              <a:rPr lang="en-US" sz="2900" dirty="0"/>
              <a:t>If corn is produced using large amounts of fossil fuels, the sustainability, energy balance, and CO</a:t>
            </a:r>
            <a:r>
              <a:rPr lang="en-US" sz="2900" baseline="-25000" dirty="0"/>
              <a:t>2</a:t>
            </a:r>
            <a:r>
              <a:rPr lang="en-US" sz="2900" dirty="0"/>
              <a:t> emissions will be far more harmful than if corn is grown using more low-energy, sustainable methods. </a:t>
            </a:r>
          </a:p>
        </p:txBody>
      </p:sp>
    </p:spTree>
    <p:extLst>
      <p:ext uri="{BB962C8B-B14F-4D97-AF65-F5344CB8AC3E}">
        <p14:creationId xmlns:p14="http://schemas.microsoft.com/office/powerpoint/2010/main" val="74324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Competition w/ Food</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Ethanol production may compete with food production, possibly causing increased food prices. </a:t>
            </a:r>
          </a:p>
          <a:p>
            <a:pPr lvl="1"/>
            <a:r>
              <a:rPr lang="en-US" dirty="0"/>
              <a:t>In 2000, over 90% of the U.S. corn crop went to feed people and livestock; less than 5% was used to produce ethanol. </a:t>
            </a:r>
          </a:p>
          <a:p>
            <a:pPr lvl="1"/>
            <a:r>
              <a:rPr lang="en-US" dirty="0"/>
              <a:t>In 2013, 40% of U.S. corn went to produce ethanol; 60% was used to feed people and livestock</a:t>
            </a:r>
            <a:r>
              <a:rPr lang="en-US" b="1" dirty="0"/>
              <a:t>.</a:t>
            </a:r>
            <a:endParaRPr lang="en-US" dirty="0"/>
          </a:p>
          <a:p>
            <a:pPr lvl="1"/>
            <a:r>
              <a:rPr lang="en-US" dirty="0"/>
              <a:t>While ethanol’s competition with corn for food is lessened by the utilization of Distillers Dried Grains (DDGs) as feed for cattle, DDGs </a:t>
            </a:r>
            <a:r>
              <a:rPr lang="en-US" dirty="0" smtClean="0"/>
              <a:t/>
            </a:r>
            <a:br>
              <a:rPr lang="en-US" dirty="0" smtClean="0"/>
            </a:br>
            <a:r>
              <a:rPr lang="en-US" dirty="0" smtClean="0"/>
              <a:t>account </a:t>
            </a:r>
            <a:r>
              <a:rPr lang="en-US" dirty="0"/>
              <a:t>for less than a third </a:t>
            </a:r>
            <a:r>
              <a:rPr lang="en-US" dirty="0" smtClean="0"/>
              <a:t/>
            </a:r>
            <a:br>
              <a:rPr lang="en-US" dirty="0" smtClean="0"/>
            </a:br>
            <a:r>
              <a:rPr lang="en-US" dirty="0" smtClean="0"/>
              <a:t>of </a:t>
            </a:r>
            <a:r>
              <a:rPr lang="en-US" dirty="0"/>
              <a:t>the corn kernel’s weight. </a:t>
            </a:r>
          </a:p>
          <a:p>
            <a:pPr lvl="1"/>
            <a:r>
              <a:rPr lang="en-US" dirty="0"/>
              <a:t>Because the U.S. produces </a:t>
            </a:r>
            <a:r>
              <a:rPr lang="en-US" dirty="0" smtClean="0"/>
              <a:t/>
            </a:r>
            <a:br>
              <a:rPr lang="en-US" dirty="0" smtClean="0"/>
            </a:br>
            <a:r>
              <a:rPr lang="en-US" dirty="0" smtClean="0"/>
              <a:t>40</a:t>
            </a:r>
            <a:r>
              <a:rPr lang="en-US" dirty="0"/>
              <a:t>% of the world’s corn, how </a:t>
            </a:r>
            <a:r>
              <a:rPr lang="en-US" dirty="0" smtClean="0"/>
              <a:t/>
            </a:r>
            <a:br>
              <a:rPr lang="en-US" dirty="0" smtClean="0"/>
            </a:br>
            <a:r>
              <a:rPr lang="en-US" dirty="0" smtClean="0"/>
              <a:t>the </a:t>
            </a:r>
            <a:r>
              <a:rPr lang="en-US" dirty="0"/>
              <a:t>majority of that corn is </a:t>
            </a:r>
            <a:r>
              <a:rPr lang="en-US" dirty="0" smtClean="0"/>
              <a:t/>
            </a:r>
            <a:br>
              <a:rPr lang="en-US" dirty="0" smtClean="0"/>
            </a:br>
            <a:r>
              <a:rPr lang="en-US" dirty="0" smtClean="0"/>
              <a:t>used </a:t>
            </a:r>
            <a:r>
              <a:rPr lang="en-US" dirty="0"/>
              <a:t>can have major </a:t>
            </a:r>
            <a:r>
              <a:rPr lang="en-US" dirty="0" smtClean="0"/>
              <a:t/>
            </a:r>
            <a:br>
              <a:rPr lang="en-US" dirty="0" smtClean="0"/>
            </a:br>
            <a:r>
              <a:rPr lang="en-US" dirty="0" smtClean="0"/>
              <a:t>ramifications </a:t>
            </a:r>
            <a:r>
              <a:rPr lang="en-US" dirty="0"/>
              <a:t>on food prices. </a:t>
            </a:r>
          </a:p>
          <a:p>
            <a:endParaRPr lang="en-US" dirty="0"/>
          </a:p>
        </p:txBody>
      </p:sp>
      <p:pic>
        <p:nvPicPr>
          <p:cNvPr id="1026" name="Picture 2" descr="http://ipolitics_assets.s3.amazonaws.com/wp-content/uploads/2012/08/PHAN110-1024x8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21"/>
          <a:stretch/>
        </p:blipFill>
        <p:spPr bwMode="auto">
          <a:xfrm>
            <a:off x="5029200" y="4114800"/>
            <a:ext cx="3733800" cy="265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770242" y="6551944"/>
            <a:ext cx="225093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happyhourforyourbrain.blogspot.com</a:t>
            </a:r>
            <a:endParaRPr lang="en-US" sz="800" i="1" dirty="0"/>
          </a:p>
        </p:txBody>
      </p:sp>
    </p:spTree>
    <p:extLst>
      <p:ext uri="{BB962C8B-B14F-4D97-AF65-F5344CB8AC3E}">
        <p14:creationId xmlns:p14="http://schemas.microsoft.com/office/powerpoint/2010/main" val="257311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Bother?</a:t>
            </a:r>
            <a:endParaRPr lang="en-US" dirty="0"/>
          </a:p>
        </p:txBody>
      </p:sp>
      <p:sp>
        <p:nvSpPr>
          <p:cNvPr id="3" name="Content Placeholder 2"/>
          <p:cNvSpPr>
            <a:spLocks noGrp="1"/>
          </p:cNvSpPr>
          <p:nvPr>
            <p:ph idx="1"/>
          </p:nvPr>
        </p:nvSpPr>
        <p:spPr>
          <a:xfrm>
            <a:off x="685800" y="1371600"/>
            <a:ext cx="7848600" cy="5181600"/>
          </a:xfrm>
        </p:spPr>
        <p:txBody>
          <a:bodyPr>
            <a:normAutofit fontScale="55000" lnSpcReduction="20000"/>
          </a:bodyPr>
          <a:lstStyle/>
          <a:p>
            <a:pPr lvl="0"/>
            <a:r>
              <a:rPr lang="en-US" dirty="0"/>
              <a:t>If ethanol has so many drawbacks, why even bother with it?</a:t>
            </a:r>
          </a:p>
          <a:p>
            <a:pPr lvl="1"/>
            <a:r>
              <a:rPr lang="en-US" sz="2900" dirty="0"/>
              <a:t>First, it is important to remember why we are seeking an alternative to fossil fuels. </a:t>
            </a:r>
          </a:p>
          <a:p>
            <a:pPr lvl="1"/>
            <a:r>
              <a:rPr lang="en-US" sz="2900" dirty="0"/>
              <a:t>The overdependence on foreign fossil fuels threatens the national and economic security of the United States, as evidenced by the oil embargos of the 1970s. </a:t>
            </a:r>
          </a:p>
          <a:p>
            <a:pPr lvl="1"/>
            <a:r>
              <a:rPr lang="en-US" sz="2900" dirty="0"/>
              <a:t>Secondly, the use of fossil fuels the cause of some of the most harmful effects on the environment and sustainability and is a leading contributor to climate change. </a:t>
            </a:r>
          </a:p>
          <a:p>
            <a:pPr lvl="1"/>
            <a:r>
              <a:rPr lang="en-US" sz="2900" dirty="0"/>
              <a:t>Finally, fossil fuels are limited and will become increasingly limited. While there is a large supply of fossil fuels at the moment due to easy-to-access shale oil, fossil fuels will become increasingly more difficult to obtain and more expensive as a result. </a:t>
            </a:r>
            <a:r>
              <a:rPr lang="en-US" dirty="0"/>
              <a:t/>
            </a:r>
            <a:br>
              <a:rPr lang="en-US" dirty="0"/>
            </a:br>
            <a:endParaRPr lang="en-US" dirty="0"/>
          </a:p>
          <a:p>
            <a:pPr lvl="0"/>
            <a:r>
              <a:rPr lang="en-US" dirty="0"/>
              <a:t>It is important to remember that corn ethanol is not the only kind of biofuel. </a:t>
            </a:r>
          </a:p>
          <a:p>
            <a:pPr lvl="1"/>
            <a:r>
              <a:rPr lang="en-US" sz="2900" dirty="0"/>
              <a:t>Corn ethanol has a positive energy balance, is carbon neutral, and reduces the needs for hundreds of millions of barrels of oil.</a:t>
            </a:r>
          </a:p>
          <a:p>
            <a:pPr lvl="1"/>
            <a:r>
              <a:rPr lang="en-US" sz="2900" dirty="0"/>
              <a:t>However, corn ethanol also has many drawbacks including environmental impacts, limited capacity for production, and the potential to require as much fossil fuel as it displaces for corn production. </a:t>
            </a:r>
          </a:p>
          <a:p>
            <a:pPr lvl="1"/>
            <a:r>
              <a:rPr lang="en-US" sz="2900" dirty="0"/>
              <a:t>Not all ethanol is corn ethanol, and not all biofuels are ethanol. </a:t>
            </a:r>
          </a:p>
        </p:txBody>
      </p:sp>
    </p:spTree>
    <p:extLst>
      <p:ext uri="{BB962C8B-B14F-4D97-AF65-F5344CB8AC3E}">
        <p14:creationId xmlns:p14="http://schemas.microsoft.com/office/powerpoint/2010/main" val="5816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Cellulosic Ethanol</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Cellulosic ethanol has the potential to become an even-more valuable fuel than corn ethanol. </a:t>
            </a:r>
          </a:p>
          <a:p>
            <a:pPr lvl="1"/>
            <a:r>
              <a:rPr lang="en-US" dirty="0"/>
              <a:t>Unlike corn, cellulosic ethanol can be produced from a wide variety of sources (including corn).</a:t>
            </a:r>
          </a:p>
          <a:p>
            <a:pPr lvl="1"/>
            <a:r>
              <a:rPr lang="en-US" dirty="0"/>
              <a:t>Because cellulose is the most abundant organic molecule on earth, the potential amount of fuel that is able to be produced from cellulosic ethanol is far greater than what could be produced from corn ethanol alone. </a:t>
            </a:r>
          </a:p>
          <a:p>
            <a:pPr lvl="1"/>
            <a:r>
              <a:rPr lang="en-US" dirty="0"/>
              <a:t>Agricultural and forest residues (such as wood chips, grasses, and corn fodder) </a:t>
            </a:r>
            <a:r>
              <a:rPr lang="en-US" dirty="0" smtClean="0"/>
              <a:t/>
            </a:r>
            <a:br>
              <a:rPr lang="en-US" dirty="0" smtClean="0"/>
            </a:br>
            <a:r>
              <a:rPr lang="en-US" dirty="0" smtClean="0"/>
              <a:t>could </a:t>
            </a:r>
            <a:r>
              <a:rPr lang="en-US" dirty="0"/>
              <a:t>produce enough ethanol </a:t>
            </a:r>
            <a:r>
              <a:rPr lang="en-US" dirty="0" smtClean="0"/>
              <a:t/>
            </a:r>
            <a:br>
              <a:rPr lang="en-US" dirty="0" smtClean="0"/>
            </a:br>
            <a:r>
              <a:rPr lang="en-US" dirty="0" smtClean="0"/>
              <a:t>(</a:t>
            </a:r>
            <a:r>
              <a:rPr lang="en-US" dirty="0"/>
              <a:t>60 billion gallons per year) to </a:t>
            </a:r>
            <a:r>
              <a:rPr lang="en-US" dirty="0" smtClean="0"/>
              <a:t/>
            </a:r>
            <a:br>
              <a:rPr lang="en-US" dirty="0" smtClean="0"/>
            </a:br>
            <a:r>
              <a:rPr lang="en-US" dirty="0" smtClean="0"/>
              <a:t>displace </a:t>
            </a:r>
            <a:r>
              <a:rPr lang="en-US" dirty="0"/>
              <a:t>30% of US gasoline </a:t>
            </a:r>
            <a:r>
              <a:rPr lang="en-US" dirty="0" smtClean="0"/>
              <a:t/>
            </a:r>
            <a:br>
              <a:rPr lang="en-US" dirty="0" smtClean="0"/>
            </a:br>
            <a:r>
              <a:rPr lang="en-US" dirty="0" smtClean="0"/>
              <a:t>consumption </a:t>
            </a:r>
            <a:r>
              <a:rPr lang="en-US" dirty="0"/>
              <a:t>by 2030 using </a:t>
            </a:r>
            <a:r>
              <a:rPr lang="en-US" dirty="0" smtClean="0"/>
              <a:t/>
            </a:r>
            <a:br>
              <a:rPr lang="en-US" dirty="0" smtClean="0"/>
            </a:br>
            <a:r>
              <a:rPr lang="en-US" dirty="0" smtClean="0"/>
              <a:t>infrastructure </a:t>
            </a:r>
            <a:r>
              <a:rPr lang="en-US" dirty="0"/>
              <a:t>and </a:t>
            </a:r>
            <a:r>
              <a:rPr lang="en-US" dirty="0" smtClean="0"/>
              <a:t>businesses</a:t>
            </a:r>
            <a:br>
              <a:rPr lang="en-US" dirty="0" smtClean="0"/>
            </a:br>
            <a:r>
              <a:rPr lang="en-US" dirty="0" smtClean="0"/>
              <a:t>that </a:t>
            </a:r>
            <a:r>
              <a:rPr lang="en-US" dirty="0"/>
              <a:t>are already in existence. </a:t>
            </a:r>
          </a:p>
        </p:txBody>
      </p:sp>
      <p:pic>
        <p:nvPicPr>
          <p:cNvPr id="2050" name="Picture 2" descr="http://spectrum.ieee.org/img/lignin_virdia-1331143953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74018"/>
            <a:ext cx="3429000" cy="2185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57800" y="6559535"/>
            <a:ext cx="1537600"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spectrum.ieee.org</a:t>
            </a:r>
            <a:endParaRPr lang="en-US" sz="900" i="1" dirty="0"/>
          </a:p>
        </p:txBody>
      </p:sp>
    </p:spTree>
    <p:extLst>
      <p:ext uri="{BB962C8B-B14F-4D97-AF65-F5344CB8AC3E}">
        <p14:creationId xmlns:p14="http://schemas.microsoft.com/office/powerpoint/2010/main" val="130612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Cellulosic Ethanol</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Cellulosic ethanol has many potential benefits over corn ethanol, including…</a:t>
            </a:r>
          </a:p>
          <a:p>
            <a:pPr lvl="1"/>
            <a:r>
              <a:rPr lang="en-US" dirty="0"/>
              <a:t>A greater potential supply of cellulosic ethanol that could more effectively reduce our reliance on fossil fuels.</a:t>
            </a:r>
          </a:p>
          <a:p>
            <a:pPr lvl="1"/>
            <a:r>
              <a:rPr lang="en-US" dirty="0"/>
              <a:t>A more positive energy balance than corn ethanol. </a:t>
            </a:r>
          </a:p>
          <a:p>
            <a:pPr lvl="1"/>
            <a:r>
              <a:rPr lang="en-US" dirty="0"/>
              <a:t>Less reliance on fossil fuels during production. </a:t>
            </a:r>
          </a:p>
          <a:p>
            <a:pPr lvl="1"/>
            <a:r>
              <a:rPr lang="en-US" dirty="0"/>
              <a:t>Less likelihood of displacing native habitat. </a:t>
            </a:r>
          </a:p>
          <a:p>
            <a:pPr lvl="1"/>
            <a:r>
              <a:rPr lang="en-US" dirty="0"/>
              <a:t>Greater potential reductions in atmospheric CO</a:t>
            </a:r>
            <a:r>
              <a:rPr lang="en-US" baseline="-25000" dirty="0"/>
              <a:t>2</a:t>
            </a:r>
            <a:r>
              <a:rPr lang="en-US" dirty="0"/>
              <a:t>.</a:t>
            </a:r>
          </a:p>
          <a:p>
            <a:pPr lvl="1"/>
            <a:r>
              <a:rPr lang="en-US" dirty="0"/>
              <a:t>Potential avoidance of </a:t>
            </a:r>
            <a:r>
              <a:rPr lang="en-US" dirty="0" err="1"/>
              <a:t>monocultural</a:t>
            </a:r>
            <a:r>
              <a:rPr lang="en-US" dirty="0"/>
              <a:t> production (e.g. if prairie grass is used as a feedstock). </a:t>
            </a:r>
          </a:p>
          <a:p>
            <a:pPr lvl="1"/>
            <a:r>
              <a:rPr lang="en-US" dirty="0"/>
              <a:t>Generally greater drought tolerance. </a:t>
            </a:r>
          </a:p>
          <a:p>
            <a:pPr lvl="1"/>
            <a:r>
              <a:rPr lang="en-US" dirty="0"/>
              <a:t>Generally reduced need for fertilizers and pesticides. </a:t>
            </a:r>
          </a:p>
          <a:p>
            <a:pPr lvl="1"/>
            <a:r>
              <a:rPr lang="en-US" dirty="0"/>
              <a:t>Most cellulosic </a:t>
            </a:r>
            <a:r>
              <a:rPr lang="en-US" dirty="0" err="1"/>
              <a:t>feedstocks</a:t>
            </a:r>
            <a:r>
              <a:rPr lang="en-US" dirty="0"/>
              <a:t> are perennial crops (regrow every year), whereas corn is an annual crop (it has to be planted every year). </a:t>
            </a:r>
            <a:br>
              <a:rPr lang="en-US" dirty="0"/>
            </a:br>
            <a:endParaRPr lang="en-US" dirty="0"/>
          </a:p>
        </p:txBody>
      </p:sp>
    </p:spTree>
    <p:extLst>
      <p:ext uri="{BB962C8B-B14F-4D97-AF65-F5344CB8AC3E}">
        <p14:creationId xmlns:p14="http://schemas.microsoft.com/office/powerpoint/2010/main" val="91907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Cellulose – A Difficult Molecule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greatest drawback of cellulosic ethanol is that it is very difficult to produce ethanol from cellulosic </a:t>
            </a:r>
            <a:r>
              <a:rPr lang="en-US" dirty="0" err="1"/>
              <a:t>feedstocks</a:t>
            </a:r>
            <a:r>
              <a:rPr lang="en-US" dirty="0"/>
              <a:t>. </a:t>
            </a:r>
          </a:p>
          <a:p>
            <a:pPr lvl="1"/>
            <a:r>
              <a:rPr lang="en-US" dirty="0"/>
              <a:t>While cellulose is made of long chains of sugar, these sugars are locked in a complex polymer that resists breakdown. </a:t>
            </a:r>
          </a:p>
          <a:p>
            <a:pPr lvl="2"/>
            <a:r>
              <a:rPr lang="en-US" dirty="0"/>
              <a:t>A polymer is a long repeating chain of a molecule.</a:t>
            </a:r>
          </a:p>
          <a:p>
            <a:pPr lvl="2"/>
            <a:r>
              <a:rPr lang="en-US" dirty="0"/>
              <a:t>In this case, cellulose is a long, repeating chain of glucose. </a:t>
            </a:r>
          </a:p>
          <a:p>
            <a:pPr lvl="1"/>
            <a:r>
              <a:rPr lang="en-US" dirty="0"/>
              <a:t>Cellulose is what comprises the cell wall of plants; because plants depend on the cellulose in their cell walls for structure and rigidity, it is important to the plant that the cellulose is not degraded. </a:t>
            </a:r>
          </a:p>
          <a:p>
            <a:pPr lvl="1"/>
            <a:r>
              <a:rPr lang="en-US" dirty="0"/>
              <a:t>Plants have evolved over hundreds of millions of years to resistant degradation by the weather, bacteria, fungi, insects, etc. As a result, breaking down the cellulose to a point in which it can be fermented into ethanol is extraordinarily challenging. </a:t>
            </a:r>
          </a:p>
        </p:txBody>
      </p:sp>
      <p:pic>
        <p:nvPicPr>
          <p:cNvPr id="4" name="Picture 2" descr="http://www.facstaff.bucknell.edu/mvigeant/thermo_demos/mathiasmetzmetzler/images/cellulose.gif"/>
          <p:cNvPicPr>
            <a:picLocks noChangeAspect="1" noChangeArrowheads="1"/>
          </p:cNvPicPr>
          <p:nvPr/>
        </p:nvPicPr>
        <p:blipFill rotWithShape="1">
          <a:blip r:embed="rId2">
            <a:extLst>
              <a:ext uri="{28A0092B-C50C-407E-A947-70E740481C1C}">
                <a14:useLocalDpi xmlns:a14="http://schemas.microsoft.com/office/drawing/2010/main" val="0"/>
              </a:ext>
            </a:extLst>
          </a:blip>
          <a:srcRect l="3798" t="71733" r="14386"/>
          <a:stretch/>
        </p:blipFill>
        <p:spPr bwMode="auto">
          <a:xfrm>
            <a:off x="990600" y="5188688"/>
            <a:ext cx="7123814" cy="16693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493" y="6519446"/>
            <a:ext cx="5410200" cy="338554"/>
          </a:xfrm>
          <a:prstGeom prst="rect">
            <a:avLst/>
          </a:prstGeom>
        </p:spPr>
        <p:txBody>
          <a:bodyPr wrap="square">
            <a:spAutoFit/>
          </a:bodyPr>
          <a:lstStyle/>
          <a:p>
            <a:r>
              <a:rPr lang="en-US" sz="800" i="1" dirty="0" smtClean="0"/>
              <a:t>Source: http</a:t>
            </a:r>
            <a:r>
              <a:rPr lang="en-US" sz="800" i="1" dirty="0"/>
              <a:t>://www.facstaff.bucknell.edu/mvigeant/thermo_demos/mathiasmetzmetzler/images/cellulose.gif</a:t>
            </a:r>
          </a:p>
        </p:txBody>
      </p:sp>
    </p:spTree>
    <p:extLst>
      <p:ext uri="{BB962C8B-B14F-4D97-AF65-F5344CB8AC3E}">
        <p14:creationId xmlns:p14="http://schemas.microsoft.com/office/powerpoint/2010/main" val="751998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71</TotalTime>
  <Words>1970</Words>
  <Application>Microsoft Office PowerPoint</Application>
  <PresentationFormat>On-screen Show (4:3)</PresentationFormat>
  <Paragraphs>148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2</vt:lpstr>
      <vt:lpstr>Austin</vt:lpstr>
      <vt:lpstr>Cellulosic Ethanol</vt:lpstr>
      <vt:lpstr>Imperfect Ethanol</vt:lpstr>
      <vt:lpstr>Imperfect Ethanol</vt:lpstr>
      <vt:lpstr>Imperfect Ethanol</vt:lpstr>
      <vt:lpstr>Competition w/ Food</vt:lpstr>
      <vt:lpstr>Why Bother?</vt:lpstr>
      <vt:lpstr>Cellulosic Ethanol</vt:lpstr>
      <vt:lpstr>Cellulosic Ethanol</vt:lpstr>
      <vt:lpstr>Cellulose – A Difficult Molecule</vt:lpstr>
      <vt:lpstr>Cell Walls – Intricate Networks</vt:lpstr>
      <vt:lpstr>PowerPoint Presentation</vt:lpstr>
      <vt:lpstr>PowerPoint Presentation</vt:lpstr>
      <vt:lpstr>Pretreatment</vt:lpstr>
      <vt:lpstr>Hydrolysis </vt:lpstr>
      <vt:lpstr>The Most Difficult Steps</vt:lpstr>
      <vt:lpstr>The Models of Success</vt:lpstr>
      <vt:lpstr>The Steps for a Cow</vt:lpstr>
      <vt:lpstr>The Steps for People</vt:lpstr>
      <vt:lpstr>PowerPoint Presentation</vt:lpstr>
      <vt:lpstr>Millions of Years of Evolution</vt:lpstr>
      <vt:lpstr>Hope for the Future</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Cellulosic Ethanol</dc:title>
  <dc:creator>WUHS</dc:creator>
  <cp:lastModifiedBy>Kohn Craig</cp:lastModifiedBy>
  <cp:revision>33</cp:revision>
  <dcterms:created xsi:type="dcterms:W3CDTF">2015-02-15T21:31:13Z</dcterms:created>
  <dcterms:modified xsi:type="dcterms:W3CDTF">2015-03-02T14:23:04Z</dcterms:modified>
</cp:coreProperties>
</file>