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6" r:id="rId10"/>
    <p:sldId id="263"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AAABB8C-22F5-4E91-B30C-DFAD8CF3D502}" type="datetimeFigureOut">
              <a:rPr lang="en-US" smtClean="0"/>
              <a:pPr/>
              <a:t>12/13/2011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3EBA9F4-B9E4-4D68-A788-5485A2D620F0}" type="slidenum">
              <a:rPr lang="en-US" smtClean="0"/>
              <a:pPr/>
              <a:t>‹#›</a:t>
            </a:fld>
            <a:endParaRPr lang="en-US"/>
          </a:p>
        </p:txBody>
      </p:sp>
      <p:pic>
        <p:nvPicPr>
          <p:cNvPr id="12" name="Picture 11" descr="Logo2.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152400" y="6096000"/>
            <a:ext cx="1950261" cy="762000"/>
          </a:xfrm>
          <a:prstGeom prst="rect">
            <a:avLst/>
          </a:prstGeom>
          <a:ln>
            <a:noFill/>
          </a:ln>
          <a:effectLst>
            <a:outerShdw blurRad="190500" algn="tl" rotWithShape="0">
              <a:srgbClr val="000000">
                <a:alpha val="70000"/>
              </a:srgbClr>
            </a:outerShdw>
          </a:effectLst>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AABB8C-22F5-4E91-B30C-DFAD8CF3D502}" type="datetimeFigureOut">
              <a:rPr lang="en-US" smtClean="0"/>
              <a:pPr/>
              <a:t>12/13/2011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BA9F4-B9E4-4D68-A788-5485A2D620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AAABB8C-22F5-4E91-B30C-DFAD8CF3D502}" type="datetimeFigureOut">
              <a:rPr lang="en-US" smtClean="0"/>
              <a:pPr/>
              <a:t>12/13/2011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3EBA9F4-B9E4-4D68-A788-5485A2D620F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AAABB8C-22F5-4E91-B30C-DFAD8CF3D502}" type="datetimeFigureOut">
              <a:rPr lang="en-US" smtClean="0"/>
              <a:pPr/>
              <a:t>12/13/2011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3EBA9F4-B9E4-4D68-A788-5485A2D620F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9" name="Picture 8" descr="Logo4.jpg"/>
          <p:cNvPicPr>
            <a:picLocks noChangeAspect="1"/>
          </p:cNvPicPr>
          <p:nvPr userDrawn="1"/>
        </p:nvPicPr>
        <p:blipFill>
          <a:blip r:embed="rId2" cstate="print">
            <a:clrChange>
              <a:clrFrom>
                <a:srgbClr val="FFFFFF"/>
              </a:clrFrom>
              <a:clrTo>
                <a:srgbClr val="FFFFFF">
                  <a:alpha val="0"/>
                </a:srgbClr>
              </a:clrTo>
            </a:clrChange>
          </a:blip>
          <a:srcRect l="21190" t="5556" r="29138" b="3333"/>
          <a:stretch>
            <a:fillRect/>
          </a:stretch>
        </p:blipFill>
        <p:spPr>
          <a:xfrm>
            <a:off x="68766" y="6248400"/>
            <a:ext cx="325244" cy="533400"/>
          </a:xfrm>
          <a:prstGeom prst="rect">
            <a:avLst/>
          </a:prstGeom>
          <a:ln>
            <a:noFill/>
          </a:ln>
          <a:effectLst>
            <a:outerShdw blurRad="190500" algn="tl" rotWithShape="0">
              <a:srgbClr val="000000">
                <a:alpha val="70000"/>
              </a:srgb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AAABB8C-22F5-4E91-B30C-DFAD8CF3D502}" type="datetimeFigureOut">
              <a:rPr lang="en-US" smtClean="0"/>
              <a:pPr/>
              <a:t>12/13/2011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3EBA9F4-B9E4-4D68-A788-5485A2D620F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AAABB8C-22F5-4E91-B30C-DFAD8CF3D502}" type="datetimeFigureOut">
              <a:rPr lang="en-US" smtClean="0"/>
              <a:pPr/>
              <a:t>12/13/2011</a:t>
            </a:fld>
            <a:endParaRPr lang="en-US"/>
          </a:p>
        </p:txBody>
      </p:sp>
      <p:sp>
        <p:nvSpPr>
          <p:cNvPr id="10" name="Slide Number Placeholder 9"/>
          <p:cNvSpPr>
            <a:spLocks noGrp="1"/>
          </p:cNvSpPr>
          <p:nvPr>
            <p:ph type="sldNum" sz="quarter" idx="16"/>
          </p:nvPr>
        </p:nvSpPr>
        <p:spPr/>
        <p:txBody>
          <a:bodyPr rtlCol="0"/>
          <a:lstStyle/>
          <a:p>
            <a:fld id="{53EBA9F4-B9E4-4D68-A788-5485A2D620F0}"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AAABB8C-22F5-4E91-B30C-DFAD8CF3D502}" type="datetimeFigureOut">
              <a:rPr lang="en-US" smtClean="0"/>
              <a:pPr/>
              <a:t>12/13/2011</a:t>
            </a:fld>
            <a:endParaRPr lang="en-US"/>
          </a:p>
        </p:txBody>
      </p:sp>
      <p:sp>
        <p:nvSpPr>
          <p:cNvPr id="12" name="Slide Number Placeholder 11"/>
          <p:cNvSpPr>
            <a:spLocks noGrp="1"/>
          </p:cNvSpPr>
          <p:nvPr>
            <p:ph type="sldNum" sz="quarter" idx="16"/>
          </p:nvPr>
        </p:nvSpPr>
        <p:spPr/>
        <p:txBody>
          <a:bodyPr rtlCol="0"/>
          <a:lstStyle/>
          <a:p>
            <a:fld id="{53EBA9F4-B9E4-4D68-A788-5485A2D620F0}"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AABB8C-22F5-4E91-B30C-DFAD8CF3D502}" type="datetimeFigureOut">
              <a:rPr lang="en-US" smtClean="0"/>
              <a:pPr/>
              <a:t>12/13/2011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3EBA9F4-B9E4-4D68-A788-5485A2D620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AABB8C-22F5-4E91-B30C-DFAD8CF3D502}" type="datetimeFigureOut">
              <a:rPr lang="en-US" smtClean="0"/>
              <a:pPr/>
              <a:t>12/13/2011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3EBA9F4-B9E4-4D68-A788-5485A2D620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AAABB8C-22F5-4E91-B30C-DFAD8CF3D502}" type="datetimeFigureOut">
              <a:rPr lang="en-US" smtClean="0"/>
              <a:pPr/>
              <a:t>12/13/2011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3EBA9F4-B9E4-4D68-A788-5485A2D620F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AAABB8C-22F5-4E91-B30C-DFAD8CF3D502}" type="datetimeFigureOut">
              <a:rPr lang="en-US" smtClean="0"/>
              <a:pPr/>
              <a:t>12/13/2011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3EBA9F4-B9E4-4D68-A788-5485A2D620F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AAABB8C-22F5-4E91-B30C-DFAD8CF3D502}" type="datetimeFigureOut">
              <a:rPr lang="en-US" smtClean="0"/>
              <a:pPr/>
              <a:t>12/13/2011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3EBA9F4-B9E4-4D68-A788-5485A2D620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fda.gov/animalveterinary/resourcesforyou/ucm047113.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Choosing a Pet Food</a:t>
            </a:r>
            <a:endParaRPr lang="en-US" dirty="0"/>
          </a:p>
        </p:txBody>
      </p:sp>
      <p:sp>
        <p:nvSpPr>
          <p:cNvPr id="3" name="Subtitle 2"/>
          <p:cNvSpPr>
            <a:spLocks noGrp="1"/>
          </p:cNvSpPr>
          <p:nvPr>
            <p:ph type="subTitle" idx="1"/>
          </p:nvPr>
        </p:nvSpPr>
        <p:spPr>
          <a:xfrm>
            <a:off x="914400" y="3505200"/>
            <a:ext cx="8229600" cy="1752600"/>
          </a:xfrm>
        </p:spPr>
        <p:txBody>
          <a:bodyPr>
            <a:normAutofit/>
          </a:bodyPr>
          <a:lstStyle/>
          <a:p>
            <a:r>
              <a:rPr lang="en-US" dirty="0" smtClean="0"/>
              <a:t>By C Kohn - Agricultural Sciences, Waterford WI</a:t>
            </a:r>
          </a:p>
          <a:p>
            <a:r>
              <a:rPr lang="en-US" sz="2200" dirty="0" smtClean="0"/>
              <a:t>Based on </a:t>
            </a:r>
            <a:r>
              <a:rPr lang="en-US" sz="2200" i="1" dirty="0" smtClean="0">
                <a:hlinkClick r:id="rId2"/>
              </a:rPr>
              <a:t>Interpreting Pet Food Labels</a:t>
            </a:r>
            <a:r>
              <a:rPr lang="en-US" sz="2200" i="1" dirty="0" smtClean="0"/>
              <a:t>, </a:t>
            </a:r>
            <a:r>
              <a:rPr lang="en-US" sz="2200" dirty="0" smtClean="0"/>
              <a:t>by Dr. </a:t>
            </a:r>
            <a:r>
              <a:rPr lang="en-US" sz="2200" dirty="0" err="1" smtClean="0"/>
              <a:t>Dzanis</a:t>
            </a:r>
            <a:r>
              <a:rPr lang="en-US" sz="2200" dirty="0" smtClean="0"/>
              <a:t>, DVM, USDA</a:t>
            </a:r>
            <a:endParaRPr lang="en-US" sz="2200" dirty="0"/>
          </a:p>
        </p:txBody>
      </p:sp>
      <p:pic>
        <p:nvPicPr>
          <p:cNvPr id="4" name="Picture 3" descr="Logo2.jpg"/>
          <p:cNvPicPr>
            <a:picLocks noChangeAspect="1"/>
          </p:cNvPicPr>
          <p:nvPr/>
        </p:nvPicPr>
        <p:blipFill>
          <a:blip r:embed="rId3" cstate="print"/>
          <a:stretch>
            <a:fillRect/>
          </a:stretch>
        </p:blipFill>
        <p:spPr>
          <a:xfrm>
            <a:off x="152400" y="6096000"/>
            <a:ext cx="1950261" cy="762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AAFCO Rules</a:t>
            </a:r>
            <a:endParaRPr lang="en-US" dirty="0"/>
          </a:p>
        </p:txBody>
      </p:sp>
      <p:sp>
        <p:nvSpPr>
          <p:cNvPr id="3" name="Content Placeholder 2"/>
          <p:cNvSpPr>
            <a:spLocks noGrp="1"/>
          </p:cNvSpPr>
          <p:nvPr>
            <p:ph sz="quarter" idx="1"/>
          </p:nvPr>
        </p:nvSpPr>
        <p:spPr/>
        <p:txBody>
          <a:bodyPr/>
          <a:lstStyle/>
          <a:p>
            <a:r>
              <a:rPr lang="en-US" dirty="0" smtClean="0"/>
              <a:t>3% Rule was created to allow manufacturers to point out the presence of minor ingredients that do not equate to enough to qualify for the “dinner” rule. </a:t>
            </a:r>
          </a:p>
          <a:p>
            <a:pPr lvl="1"/>
            <a:r>
              <a:rPr lang="en-US" dirty="0" smtClean="0"/>
              <a:t>E.g. “Cheese Dinner for Dogs” would require the product to be made from 25% cheese or more</a:t>
            </a:r>
          </a:p>
          <a:p>
            <a:pPr lvl="1"/>
            <a:r>
              <a:rPr lang="en-US" dirty="0" smtClean="0"/>
              <a:t>That’s a lot of cheese!</a:t>
            </a:r>
          </a:p>
          <a:p>
            <a:r>
              <a:rPr lang="en-US" dirty="0" smtClean="0"/>
              <a:t>To enable this to be advertised without requiring 25% of a product, the 3% Rule was instated.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AAFCO Rules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3% Rule (cont)</a:t>
            </a:r>
          </a:p>
          <a:p>
            <a:pPr lvl="1"/>
            <a:r>
              <a:rPr lang="en-US" dirty="0" smtClean="0"/>
              <a:t>If an ingredient is preceded by “with”, that ingredient must comprise 3% or more of a product.</a:t>
            </a:r>
          </a:p>
          <a:p>
            <a:pPr lvl="1"/>
            <a:r>
              <a:rPr lang="en-US" dirty="0" smtClean="0"/>
              <a:t>For example…</a:t>
            </a:r>
          </a:p>
          <a:p>
            <a:pPr lvl="2"/>
            <a:r>
              <a:rPr lang="en-US" dirty="0" smtClean="0"/>
              <a:t>Beef for Dogs: Beef must be 95% or more of the product</a:t>
            </a:r>
          </a:p>
          <a:p>
            <a:pPr lvl="2"/>
            <a:r>
              <a:rPr lang="en-US" dirty="0" smtClean="0"/>
              <a:t>Beef </a:t>
            </a:r>
            <a:r>
              <a:rPr lang="en-US" u="sng" dirty="0" smtClean="0"/>
              <a:t>Dinner</a:t>
            </a:r>
            <a:r>
              <a:rPr lang="en-US" dirty="0" smtClean="0"/>
              <a:t> for Dogs: Beef must be 25% or more </a:t>
            </a:r>
          </a:p>
          <a:p>
            <a:pPr lvl="2"/>
            <a:r>
              <a:rPr lang="en-US" dirty="0" smtClean="0"/>
              <a:t>Dog Food </a:t>
            </a:r>
            <a:r>
              <a:rPr lang="en-US" u="sng" dirty="0" smtClean="0"/>
              <a:t>With</a:t>
            </a:r>
            <a:r>
              <a:rPr lang="en-US" dirty="0" smtClean="0"/>
              <a:t> Beef: Beef must be 3% or more</a:t>
            </a:r>
          </a:p>
          <a:p>
            <a:pPr lvl="2"/>
            <a:endParaRPr lang="en-US" dirty="0" smtClean="0"/>
          </a:p>
          <a:p>
            <a:r>
              <a:rPr lang="en-US" dirty="0" smtClean="0"/>
              <a:t>Small changes in wording make a huge difference!</a:t>
            </a:r>
          </a:p>
          <a:p>
            <a:pPr lvl="1"/>
            <a:r>
              <a:rPr lang="en-US" dirty="0" smtClean="0"/>
              <a:t>E.g. “Tuna Cat Food” and “Cat Food With Tuna” could have a 92% difference in Tuna content!</a:t>
            </a:r>
          </a:p>
          <a:p>
            <a:pPr lv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AAFCO Rules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Under the Flavor Rule, a specific percentage of an ingredient is not required, but that ingredient must be detectable. </a:t>
            </a:r>
          </a:p>
          <a:p>
            <a:pPr lvl="1"/>
            <a:r>
              <a:rPr lang="en-US" dirty="0" smtClean="0"/>
              <a:t>For example, “Chicken Cat Food with Bacon Flavor” would require 95% chicken, but only ‘detectable’ flavors of bacon. </a:t>
            </a:r>
          </a:p>
          <a:p>
            <a:pPr lvl="1"/>
            <a:r>
              <a:rPr lang="en-US" dirty="0" smtClean="0"/>
              <a:t>Flavor must be present in the same size, font, and color as the rest of the title. </a:t>
            </a:r>
          </a:p>
          <a:p>
            <a:r>
              <a:rPr lang="en-US" dirty="0" smtClean="0"/>
              <a:t>Rarely are artificial flavors found in dog foods; the exceptions are smoke or bacon.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AAFCO Rules - Overview</a:t>
            </a:r>
            <a:endParaRPr lang="en-US" dirty="0"/>
          </a:p>
        </p:txBody>
      </p:sp>
      <p:sp>
        <p:nvSpPr>
          <p:cNvPr id="3" name="Content Placeholder 2"/>
          <p:cNvSpPr>
            <a:spLocks noGrp="1"/>
          </p:cNvSpPr>
          <p:nvPr>
            <p:ph sz="quarter" idx="1"/>
          </p:nvPr>
        </p:nvSpPr>
        <p:spPr>
          <a:xfrm>
            <a:off x="381000" y="1600200"/>
            <a:ext cx="8458200" cy="5257800"/>
          </a:xfrm>
        </p:spPr>
        <p:txBody>
          <a:bodyPr>
            <a:normAutofit fontScale="85000" lnSpcReduction="20000"/>
          </a:bodyPr>
          <a:lstStyle/>
          <a:p>
            <a:r>
              <a:rPr lang="en-US" dirty="0" smtClean="0"/>
              <a:t>95% Rule – if an ingredient is present in the title with no descriptive terms or modifier, it must comprise at least 95% of the product</a:t>
            </a:r>
          </a:p>
          <a:p>
            <a:pPr lvl="1"/>
            <a:r>
              <a:rPr lang="en-US" dirty="0" smtClean="0"/>
              <a:t>E.g. Beef Dog Food must be 95%+ beef</a:t>
            </a:r>
          </a:p>
          <a:p>
            <a:r>
              <a:rPr lang="en-US" dirty="0" smtClean="0"/>
              <a:t>25% Rule (Dinner Rule) – if an ingredient is in the title but has a descriptive term, it must comprise at least 25% of the product</a:t>
            </a:r>
          </a:p>
          <a:p>
            <a:pPr lvl="1"/>
            <a:r>
              <a:rPr lang="en-US" dirty="0" smtClean="0"/>
              <a:t>E.g. Beef Dinner Dog Food must be 25%+ beef</a:t>
            </a:r>
          </a:p>
          <a:p>
            <a:r>
              <a:rPr lang="en-US" dirty="0" smtClean="0"/>
              <a:t>3% Rule (With Rule) – if an ingredient is in the title but preceded by “with”, it must be present in at least 3% of the product</a:t>
            </a:r>
          </a:p>
          <a:p>
            <a:pPr lvl="1"/>
            <a:r>
              <a:rPr lang="en-US" dirty="0" smtClean="0"/>
              <a:t>E.g. Dog Food With Beef must be 3%+ beef. </a:t>
            </a:r>
          </a:p>
          <a:p>
            <a:r>
              <a:rPr lang="en-US" dirty="0" smtClean="0"/>
              <a:t>Flavor Rule – if a title’s ingredient is followed by “flavor”, it must be detectable in the product.</a:t>
            </a:r>
          </a:p>
          <a:p>
            <a:pPr lvl="1"/>
            <a:r>
              <a:rPr lang="en-US" dirty="0" smtClean="0"/>
              <a:t>E.g. Dog Food with Beef Flavor has no minimum percentage of beef.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Quantity Statement</a:t>
            </a:r>
            <a:endParaRPr lang="en-US" dirty="0"/>
          </a:p>
        </p:txBody>
      </p:sp>
      <p:sp>
        <p:nvSpPr>
          <p:cNvPr id="3" name="Content Placeholder 2"/>
          <p:cNvSpPr>
            <a:spLocks noGrp="1"/>
          </p:cNvSpPr>
          <p:nvPr>
            <p:ph sz="quarter" idx="1"/>
          </p:nvPr>
        </p:nvSpPr>
        <p:spPr/>
        <p:txBody>
          <a:bodyPr/>
          <a:lstStyle/>
          <a:p>
            <a:r>
              <a:rPr lang="en-US" dirty="0" smtClean="0"/>
              <a:t>The Net Quantity Statement tells you how much product is in the container.</a:t>
            </a:r>
          </a:p>
          <a:p>
            <a:pPr lvl="1"/>
            <a:r>
              <a:rPr lang="en-US" dirty="0" smtClean="0"/>
              <a:t>E.g. “Net Quantity: 50 lbs.”</a:t>
            </a:r>
          </a:p>
          <a:p>
            <a:r>
              <a:rPr lang="en-US" dirty="0" smtClean="0"/>
              <a:t>This is important to check</a:t>
            </a:r>
          </a:p>
          <a:p>
            <a:pPr lvl="1"/>
            <a:r>
              <a:rPr lang="en-US" dirty="0" smtClean="0"/>
              <a:t>Two similar sized bags may vary greatly by weight if one of the products is “puffed” with air</a:t>
            </a:r>
          </a:p>
          <a:p>
            <a:pPr lvl="1"/>
            <a:r>
              <a:rPr lang="en-US" dirty="0" smtClean="0"/>
              <a:t>It is difficult to determine how much empty space exists in a package that is not clear. </a:t>
            </a:r>
          </a:p>
          <a:p>
            <a:pPr lvl="1"/>
            <a:r>
              <a:rPr lang="en-US" dirty="0" smtClean="0"/>
              <a:t>The NQS is legally enforced; it cannot be inaccurate.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Manufacturers Name &amp; Address</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77500" lnSpcReduction="20000"/>
          </a:bodyPr>
          <a:lstStyle/>
          <a:p>
            <a:r>
              <a:rPr lang="en-US" dirty="0" smtClean="0"/>
              <a:t>This identifies the company responsible for the quality of the food.</a:t>
            </a:r>
          </a:p>
          <a:p>
            <a:r>
              <a:rPr lang="en-US" dirty="0" smtClean="0"/>
              <a:t>The name on the label is the responsible group. </a:t>
            </a:r>
          </a:p>
          <a:p>
            <a:pPr lvl="1"/>
            <a:r>
              <a:rPr lang="en-US" dirty="0" smtClean="0"/>
              <a:t>If the label says "manufactured for..." or "distributed by...," the food was manufactured by a separate company.  They are not responsible for the quality of the product. </a:t>
            </a:r>
          </a:p>
          <a:p>
            <a:pPr lvl="1"/>
            <a:r>
              <a:rPr lang="en-US" dirty="0" smtClean="0"/>
              <a:t>The name on the label still designates the responsible party. </a:t>
            </a:r>
          </a:p>
          <a:p>
            <a:r>
              <a:rPr lang="en-US" dirty="0" smtClean="0"/>
              <a:t>By law, a company should be listed in either a city directory or a telephone directory.</a:t>
            </a:r>
          </a:p>
          <a:p>
            <a:pPr lvl="1"/>
            <a:r>
              <a:rPr lang="en-US" dirty="0" smtClean="0"/>
              <a:t>Not all labels include a street address along with the city, State, and zip code.</a:t>
            </a:r>
          </a:p>
          <a:p>
            <a:r>
              <a:rPr lang="en-US" dirty="0" smtClean="0"/>
              <a:t>Many manufacturers also include a toll-free number on the label for consumer inquiries. </a:t>
            </a:r>
          </a:p>
          <a:p>
            <a:pPr lvl="1"/>
            <a:r>
              <a:rPr lang="en-US" dirty="0" smtClean="0"/>
              <a:t>If a consumer has a question or complaint about the product, he or she should not hesitate to use this information to contact the responsible party.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Ingredient List</a:t>
            </a:r>
            <a:endParaRPr lang="en-US" dirty="0"/>
          </a:p>
        </p:txBody>
      </p:sp>
      <p:sp>
        <p:nvSpPr>
          <p:cNvPr id="3" name="Content Placeholder 2"/>
          <p:cNvSpPr>
            <a:spLocks noGrp="1"/>
          </p:cNvSpPr>
          <p:nvPr>
            <p:ph sz="quarter" idx="1"/>
          </p:nvPr>
        </p:nvSpPr>
        <p:spPr/>
        <p:txBody>
          <a:bodyPr/>
          <a:lstStyle/>
          <a:p>
            <a:r>
              <a:rPr lang="en-US" dirty="0" smtClean="0"/>
              <a:t>All ingredients must be listed by order of weight</a:t>
            </a:r>
          </a:p>
          <a:p>
            <a:pPr lvl="1"/>
            <a:r>
              <a:rPr lang="en-US" dirty="0" smtClean="0"/>
              <a:t>Heaviest, or most prevalent ingredients, must be listed first</a:t>
            </a:r>
          </a:p>
          <a:p>
            <a:pPr lvl="1"/>
            <a:r>
              <a:rPr lang="en-US" dirty="0" smtClean="0"/>
              <a:t>Weights of ingredients include their water weight. </a:t>
            </a:r>
          </a:p>
          <a:p>
            <a:pPr lvl="1"/>
            <a:r>
              <a:rPr lang="en-US" dirty="0" smtClean="0"/>
              <a:t>This can be important to note as some ingredients, particularly meat, are mostly water (animal tissue is 70% water).</a:t>
            </a:r>
          </a:p>
          <a:p>
            <a:pPr lvl="1"/>
            <a:r>
              <a:rPr lang="en-US" dirty="0" smtClean="0"/>
              <a:t>A meat byproduct may have more protein than pure meat for this reason.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Water Weight and Pet Food Quality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For example, Pet Food I may list meat as its first ingredient and corn as its second.</a:t>
            </a:r>
          </a:p>
          <a:p>
            <a:r>
              <a:rPr lang="en-US" dirty="0" smtClean="0"/>
              <a:t>Pet Food II may have corn as its first ingredient and “meat meal” as its second. </a:t>
            </a:r>
          </a:p>
          <a:p>
            <a:r>
              <a:rPr lang="en-US" dirty="0" smtClean="0"/>
              <a:t>Food I may claim because it has meat as its first ingredient that it has more protein.</a:t>
            </a:r>
          </a:p>
          <a:p>
            <a:pPr lvl="1"/>
            <a:r>
              <a:rPr lang="en-US" dirty="0" smtClean="0"/>
              <a:t>However, because meat is up to 75% water, while meat meal is only 10% water, this may not be true. </a:t>
            </a:r>
          </a:p>
          <a:p>
            <a:pPr lvl="1"/>
            <a:r>
              <a:rPr lang="en-US" dirty="0" smtClean="0"/>
              <a:t>Remove the water from the meat, and it becomes a much smaller percentage of the ingredient list.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of Meat</a:t>
            </a:r>
            <a:endParaRPr lang="en-US" dirty="0"/>
          </a:p>
        </p:txBody>
      </p:sp>
      <p:sp>
        <p:nvSpPr>
          <p:cNvPr id="3" name="Content Placeholder 2"/>
          <p:cNvSpPr>
            <a:spLocks noGrp="1"/>
          </p:cNvSpPr>
          <p:nvPr>
            <p:ph sz="quarter" idx="1"/>
          </p:nvPr>
        </p:nvSpPr>
        <p:spPr/>
        <p:txBody>
          <a:bodyPr/>
          <a:lstStyle/>
          <a:p>
            <a:r>
              <a:rPr lang="en-US" u="sng" dirty="0" smtClean="0"/>
              <a:t>Meat</a:t>
            </a:r>
            <a:r>
              <a:rPr lang="en-US" dirty="0" smtClean="0"/>
              <a:t>: defined as the "clean flesh of slaughtered mammals and is limited to...the striate muscle...with or without the accompanying and overlying fat and the portions of the skin, sinew, nerve and blood vessels which normally accompany the flesh." </a:t>
            </a:r>
          </a:p>
          <a:p>
            <a:r>
              <a:rPr lang="en-US" u="sng" dirty="0" smtClean="0"/>
              <a:t>Meat Meal</a:t>
            </a:r>
            <a:r>
              <a:rPr lang="en-US" dirty="0" smtClean="0"/>
              <a:t>: "the rendered product from mammal tissues, exclusive of any added blood, hair, horn, hide trimmings, manure, stomach and rumen contents."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Meat vs. Meat Meal</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Meat meal may not sound all that appetizing</a:t>
            </a:r>
          </a:p>
          <a:p>
            <a:r>
              <a:rPr lang="en-US" dirty="0" smtClean="0"/>
              <a:t>However, it is probably more nutritious. </a:t>
            </a:r>
          </a:p>
          <a:p>
            <a:pPr lvl="1"/>
            <a:r>
              <a:rPr lang="en-US" dirty="0" smtClean="0"/>
              <a:t>Animals do not care if what they are getting is an animal’s striated muscle or intestines. </a:t>
            </a:r>
          </a:p>
          <a:p>
            <a:pPr lvl="1"/>
            <a:r>
              <a:rPr lang="en-US" dirty="0" smtClean="0"/>
              <a:t>With proportionally more protein, meat meal can be a better option.</a:t>
            </a:r>
          </a:p>
          <a:p>
            <a:r>
              <a:rPr lang="en-US" dirty="0" smtClean="0"/>
              <a:t>NOTE: </a:t>
            </a:r>
            <a:r>
              <a:rPr lang="en-US" u="sng" dirty="0" smtClean="0"/>
              <a:t>lamb meal</a:t>
            </a:r>
            <a:r>
              <a:rPr lang="en-US" dirty="0" smtClean="0"/>
              <a:t>, as a primary ingredient, would not work as “Lamb Dinner”.  Only </a:t>
            </a:r>
            <a:r>
              <a:rPr lang="en-US" u="sng" dirty="0" smtClean="0"/>
              <a:t>lamb</a:t>
            </a:r>
            <a:r>
              <a:rPr lang="en-US" dirty="0" smtClean="0"/>
              <a:t>  would. </a:t>
            </a:r>
          </a:p>
          <a:p>
            <a:pPr lvl="1"/>
            <a:r>
              <a:rPr lang="en-US" dirty="0" smtClean="0"/>
              <a:t>Only a product with meat (and not meat meal) would work for the 95% and 25% rules.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sz="quarter" idx="1"/>
          </p:nvPr>
        </p:nvSpPr>
        <p:spPr/>
        <p:txBody>
          <a:bodyPr/>
          <a:lstStyle/>
          <a:p>
            <a:r>
              <a:rPr lang="en-US" dirty="0" smtClean="0"/>
              <a:t>The best source to consult when choosing a pet food (other than your veterinarian) is the label on the bag.</a:t>
            </a:r>
          </a:p>
          <a:p>
            <a:r>
              <a:rPr lang="en-US" dirty="0" smtClean="0"/>
              <a:t>Pet food labeling is regulated at two levels – </a:t>
            </a:r>
          </a:p>
          <a:p>
            <a:pPr lvl="1"/>
            <a:r>
              <a:rPr lang="en-US" u="sng" dirty="0" smtClean="0"/>
              <a:t>Federal regulations</a:t>
            </a:r>
            <a:r>
              <a:rPr lang="en-US" dirty="0" smtClean="0"/>
              <a:t>, under the FDA Center for Vet Medicine (CVM), establish the standards by which all animal feeds are regulated. </a:t>
            </a:r>
          </a:p>
          <a:p>
            <a:pPr lvl="1"/>
            <a:r>
              <a:rPr lang="en-US" u="sng" dirty="0" smtClean="0"/>
              <a:t>State regulations</a:t>
            </a:r>
            <a:r>
              <a:rPr lang="en-US" dirty="0" smtClean="0"/>
              <a:t> may also exist for pet food labels. Most resemble guidelines established by the AAFCO (Association of American Feed Control Officials)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Guaranteed Analysis </a:t>
            </a:r>
            <a:endParaRPr lang="en-US" dirty="0"/>
          </a:p>
        </p:txBody>
      </p:sp>
      <p:sp>
        <p:nvSpPr>
          <p:cNvPr id="3" name="Content Placeholder 2"/>
          <p:cNvSpPr>
            <a:spLocks noGrp="1"/>
          </p:cNvSpPr>
          <p:nvPr>
            <p:ph sz="quarter" idx="1"/>
          </p:nvPr>
        </p:nvSpPr>
        <p:spPr/>
        <p:txBody>
          <a:bodyPr/>
          <a:lstStyle/>
          <a:p>
            <a:r>
              <a:rPr lang="en-US" dirty="0" smtClean="0"/>
              <a:t>A pet food label must state guarantees for minimum percentages of </a:t>
            </a:r>
            <a:r>
              <a:rPr lang="en-US" u="sng" dirty="0" smtClean="0"/>
              <a:t>protein</a:t>
            </a:r>
            <a:r>
              <a:rPr lang="en-US" dirty="0" smtClean="0"/>
              <a:t> and </a:t>
            </a:r>
            <a:r>
              <a:rPr lang="en-US" u="sng" dirty="0" smtClean="0"/>
              <a:t>fat</a:t>
            </a:r>
          </a:p>
          <a:p>
            <a:r>
              <a:rPr lang="en-US" dirty="0" smtClean="0"/>
              <a:t>A pet food label must also guarantee maximum levels for </a:t>
            </a:r>
            <a:r>
              <a:rPr lang="en-US" u="sng" dirty="0" smtClean="0"/>
              <a:t>fiber</a:t>
            </a:r>
            <a:r>
              <a:rPr lang="en-US" dirty="0" smtClean="0"/>
              <a:t> and </a:t>
            </a:r>
            <a:r>
              <a:rPr lang="en-US" u="sng" dirty="0" smtClean="0"/>
              <a:t>moisture</a:t>
            </a:r>
            <a:r>
              <a:rPr lang="en-US" dirty="0" smtClean="0"/>
              <a:t> are not surpassed. </a:t>
            </a:r>
          </a:p>
          <a:p>
            <a:r>
              <a:rPr lang="en-US" dirty="0" smtClean="0"/>
              <a:t>These are valuable for comparing different brands.</a:t>
            </a:r>
          </a:p>
          <a:p>
            <a:pPr lvl="1"/>
            <a:r>
              <a:rPr lang="en-US" dirty="0" smtClean="0"/>
              <a:t>In the previous example, it would be easy to compare whether the dog food with meat or the one with meat meal is better in part by looking at the minimum percentage protein for each brand.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Nutritional Adequacy Statement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If a product claimed it was “complete” or “100% nutritious” and wasn’t, it could seriously harm a pet.</a:t>
            </a:r>
          </a:p>
          <a:p>
            <a:pPr lvl="1"/>
            <a:r>
              <a:rPr lang="en-US" dirty="0" smtClean="0"/>
              <a:t>For this reason, the AAFCO Nutritional Adequacy Statement is among the most important considerations. </a:t>
            </a:r>
          </a:p>
          <a:p>
            <a:pPr lvl="1"/>
            <a:r>
              <a:rPr lang="en-US" dirty="0" smtClean="0"/>
              <a:t>A “Complete and Balanced” food must be tested to prove if a brand is adequate for all dietary needs </a:t>
            </a:r>
            <a:r>
              <a:rPr lang="en-US" smtClean="0"/>
              <a:t>of the pet.</a:t>
            </a:r>
            <a:endParaRPr lang="en-US" dirty="0" smtClean="0"/>
          </a:p>
          <a:p>
            <a:r>
              <a:rPr lang="en-US" dirty="0" smtClean="0"/>
              <a:t>There are two ways to test for “Complete &amp; Balanced”</a:t>
            </a:r>
          </a:p>
          <a:p>
            <a:pPr lvl="1"/>
            <a:r>
              <a:rPr lang="en-US" dirty="0" smtClean="0"/>
              <a:t>1. Feeding Trials, w/ analysis of pet responses to the food.</a:t>
            </a:r>
          </a:p>
          <a:p>
            <a:pPr lvl="1"/>
            <a:r>
              <a:rPr lang="en-US" dirty="0" smtClean="0"/>
              <a:t>2. Whether ingredients meet or surpass minimum standards established by the AAFCO for nutrients in a pet food.</a:t>
            </a:r>
          </a:p>
          <a:p>
            <a:pPr lvl="1"/>
            <a:r>
              <a:rPr lang="en-US" dirty="0" smtClean="0"/>
              <a:t>Either can be used to test for this claim.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Nutritional Adequacy Statement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Besides stating if a food is “complete and balanced” (i.e. by itself, this food is enough for a pet), it will also state the stage of life for which this food is intended. </a:t>
            </a:r>
          </a:p>
          <a:p>
            <a:pPr lvl="1"/>
            <a:r>
              <a:rPr lang="en-US" dirty="0" smtClean="0"/>
              <a:t>A product intended “For All Life Stages” must meet the most stringent requirements.</a:t>
            </a:r>
          </a:p>
          <a:p>
            <a:pPr lvl="1"/>
            <a:r>
              <a:rPr lang="en-US" dirty="0" smtClean="0"/>
              <a:t>A “Maintenance Ration” will be adequate for adult, non-reproducing dogs or cats (but not other categories).</a:t>
            </a:r>
          </a:p>
          <a:p>
            <a:pPr lvl="1"/>
            <a:r>
              <a:rPr lang="en-US" dirty="0" smtClean="0"/>
              <a:t>“Senior” or “Puppy” foods should be used only for that age category.</a:t>
            </a:r>
          </a:p>
          <a:p>
            <a:pPr lvl="1"/>
            <a:r>
              <a:rPr lang="en-US" dirty="0" smtClean="0"/>
              <a:t>“Intended for Intermittent Feeding” means it is not suitable as a primary food for your animal (but ok as a treat).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Feeding Directions </a:t>
            </a:r>
            <a:endParaRPr lang="en-US" dirty="0"/>
          </a:p>
        </p:txBody>
      </p:sp>
      <p:sp>
        <p:nvSpPr>
          <p:cNvPr id="3" name="Content Placeholder 2"/>
          <p:cNvSpPr>
            <a:spLocks noGrp="1"/>
          </p:cNvSpPr>
          <p:nvPr>
            <p:ph sz="quarter" idx="1"/>
          </p:nvPr>
        </p:nvSpPr>
        <p:spPr>
          <a:xfrm>
            <a:off x="612648" y="1600200"/>
            <a:ext cx="8302752" cy="4800600"/>
          </a:xfrm>
        </p:spPr>
        <p:txBody>
          <a:bodyPr>
            <a:normAutofit/>
          </a:bodyPr>
          <a:lstStyle/>
          <a:p>
            <a:r>
              <a:rPr lang="en-US" dirty="0" smtClean="0"/>
              <a:t>Feeding directions tell the consumer how much product should be fed to the animal. </a:t>
            </a:r>
          </a:p>
          <a:p>
            <a:r>
              <a:rPr lang="en-US" dirty="0" smtClean="0"/>
              <a:t>At minimum, they should include something like "feed ___ cups per ___ pounds of body weight daily.“</a:t>
            </a:r>
          </a:p>
          <a:p>
            <a:pPr lvl="1"/>
            <a:r>
              <a:rPr lang="en-US" dirty="0" smtClean="0"/>
              <a:t>These are simply general suggestions; breed, size, and other factors can affect and change this. </a:t>
            </a:r>
          </a:p>
          <a:p>
            <a:pPr lvl="1"/>
            <a:r>
              <a:rPr lang="en-US" dirty="0" smtClean="0"/>
              <a:t>Offer the suggested amount first and then change as needed. </a:t>
            </a:r>
          </a:p>
          <a:p>
            <a:pPr lvl="1"/>
            <a:r>
              <a:rPr lang="en-US" dirty="0" smtClean="0"/>
              <a:t>A nursing mother should be provided as much as she eats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Label Claims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Some foods are labeled as “premium</a:t>
            </a:r>
            <a:r>
              <a:rPr lang="en-US" smtClean="0"/>
              <a:t>”, </a:t>
            </a:r>
            <a:r>
              <a:rPr lang="en-US" smtClean="0"/>
              <a:t>“gourmet”, </a:t>
            </a:r>
            <a:r>
              <a:rPr lang="en-US" dirty="0" smtClean="0"/>
              <a:t>or “choice”.  These mean nothing. </a:t>
            </a:r>
          </a:p>
          <a:p>
            <a:pPr lvl="1"/>
            <a:r>
              <a:rPr lang="en-US" dirty="0" smtClean="0"/>
              <a:t>Anything could be labeled as “gourmet”</a:t>
            </a:r>
          </a:p>
          <a:p>
            <a:r>
              <a:rPr lang="en-US" dirty="0" smtClean="0"/>
              <a:t>“Natural” is sometimes found on labels; this too means absolutely nothing. </a:t>
            </a:r>
          </a:p>
          <a:p>
            <a:endParaRPr lang="en-US" dirty="0" smtClean="0"/>
          </a:p>
          <a:p>
            <a:r>
              <a:rPr lang="en-US" dirty="0" smtClean="0"/>
              <a:t>Organic DOES mean something specific. Organic refers to the method in which the ingredients were produced. </a:t>
            </a:r>
          </a:p>
          <a:p>
            <a:pPr lvl="1"/>
            <a:r>
              <a:rPr lang="en-US" dirty="0" smtClean="0"/>
              <a:t>As of 2010, there are no regulations for the organic term in pet foods; there are strict regulations for “organic” in human food.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Dog Foods – Guidelines for Selection</a:t>
            </a:r>
            <a:endParaRPr lang="en-US" dirty="0"/>
          </a:p>
        </p:txBody>
      </p:sp>
      <p:sp>
        <p:nvSpPr>
          <p:cNvPr id="3" name="Content Placeholder 2"/>
          <p:cNvSpPr>
            <a:spLocks noGrp="1"/>
          </p:cNvSpPr>
          <p:nvPr>
            <p:ph sz="quarter" idx="1"/>
          </p:nvPr>
        </p:nvSpPr>
        <p:spPr/>
        <p:txBody>
          <a:bodyPr>
            <a:normAutofit/>
          </a:bodyPr>
          <a:lstStyle/>
          <a:p>
            <a:r>
              <a:rPr lang="en-US" u="sng" dirty="0" smtClean="0"/>
              <a:t>Make sure that the label in commercially manufactured foods has the Association of American Feed Control Officials (AAFCO) guarantee.</a:t>
            </a:r>
          </a:p>
          <a:p>
            <a:r>
              <a:rPr lang="en-US" dirty="0" smtClean="0"/>
              <a:t>Be certain that the food has an expiration date</a:t>
            </a:r>
          </a:p>
          <a:p>
            <a:r>
              <a:rPr lang="en-US" dirty="0" smtClean="0"/>
              <a:t>Look for meat (beef, chicken, lamb or turkey) as the first ingredient.</a:t>
            </a:r>
          </a:p>
          <a:p>
            <a:r>
              <a:rPr lang="en-US" dirty="0" smtClean="0"/>
              <a:t>Look for rice as the main grain in the formula, and mixed </a:t>
            </a:r>
            <a:r>
              <a:rPr lang="en-US" dirty="0" err="1" smtClean="0"/>
              <a:t>tocopherols</a:t>
            </a:r>
            <a:r>
              <a:rPr lang="en-US" dirty="0" smtClean="0"/>
              <a:t> (vitamin E) as preservatives.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Dog Foods – Guidelines for Selection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Try to avoid BHA/BHT preservatives (they may increase the risk of some cancers).</a:t>
            </a:r>
          </a:p>
          <a:p>
            <a:r>
              <a:rPr lang="en-US" dirty="0" smtClean="0"/>
              <a:t>Store food in a sealed container in a cool, dry place.</a:t>
            </a:r>
          </a:p>
          <a:p>
            <a:r>
              <a:rPr lang="en-US" dirty="0" smtClean="0"/>
              <a:t>Consider feeding homemade diets for dogs with special dietary needs. </a:t>
            </a:r>
          </a:p>
          <a:p>
            <a:r>
              <a:rPr lang="en-US" dirty="0" smtClean="0"/>
              <a:t>Feed the dog according to correct body weight and condition, and consider factors such as growth, adult maintenance, level of activity, gestation, lactation, and age.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Dog Foods – Guidelines for Selection</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When changing foods, mix 1/4 of the new food to 3/4 of the old food, and increase gradually to prevent gastric upsets. </a:t>
            </a:r>
          </a:p>
          <a:p>
            <a:pPr lvl="1"/>
            <a:r>
              <a:rPr lang="en-US" dirty="0" smtClean="0"/>
              <a:t>Watch the dog's stool, weight, and coat while changing foods.</a:t>
            </a:r>
          </a:p>
          <a:p>
            <a:r>
              <a:rPr lang="en-US" dirty="0" smtClean="0"/>
              <a:t>Feed adult dogs twice a day to prevent gorging on a single meal and to reduce the occurrence of gastric upsets. </a:t>
            </a:r>
          </a:p>
          <a:p>
            <a:r>
              <a:rPr lang="en-US" dirty="0" smtClean="0"/>
              <a:t>Allow approximately 20 minutes per feeding for the dog to clean the bowl.  </a:t>
            </a:r>
          </a:p>
          <a:p>
            <a:r>
              <a:rPr lang="en-US" u="sng" dirty="0" smtClean="0"/>
              <a:t>Make sure that the dog has fresh and clean water at all times.</a:t>
            </a:r>
          </a:p>
          <a:p>
            <a:pPr lvl="8"/>
            <a:r>
              <a:rPr lang="en-US" dirty="0" smtClean="0"/>
              <a:t>Source: </a:t>
            </a:r>
            <a:r>
              <a:rPr lang="en-US" i="1" dirty="0" smtClean="0"/>
              <a:t>Canine Feeding &amp; Nutrition, Alabama Cooperative Extension System</a:t>
            </a:r>
            <a:endParaRPr lang="en-US"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Label Standards</a:t>
            </a:r>
            <a:endParaRPr lang="en-US" dirty="0"/>
          </a:p>
        </p:txBody>
      </p:sp>
      <p:sp>
        <p:nvSpPr>
          <p:cNvPr id="3" name="Content Placeholder 2"/>
          <p:cNvSpPr>
            <a:spLocks noGrp="1"/>
          </p:cNvSpPr>
          <p:nvPr>
            <p:ph sz="quarter" idx="1"/>
          </p:nvPr>
        </p:nvSpPr>
        <p:spPr/>
        <p:txBody>
          <a:bodyPr/>
          <a:lstStyle/>
          <a:p>
            <a:r>
              <a:rPr lang="en-US" dirty="0" smtClean="0"/>
              <a:t>According to the FDA CVM, all animal feed must include the following on their labels – </a:t>
            </a:r>
          </a:p>
          <a:p>
            <a:pPr lvl="1"/>
            <a:r>
              <a:rPr lang="en-US" dirty="0" smtClean="0"/>
              <a:t>proper identification of product</a:t>
            </a:r>
          </a:p>
          <a:p>
            <a:pPr lvl="1"/>
            <a:r>
              <a:rPr lang="en-US" dirty="0" smtClean="0"/>
              <a:t>net quantity statement (at minimum, how much product is in the container)</a:t>
            </a:r>
          </a:p>
          <a:p>
            <a:pPr lvl="1"/>
            <a:r>
              <a:rPr lang="en-US" dirty="0" smtClean="0"/>
              <a:t>manufacturer's address</a:t>
            </a:r>
          </a:p>
          <a:p>
            <a:pPr lvl="1"/>
            <a:r>
              <a:rPr lang="en-US" dirty="0" smtClean="0"/>
              <a:t>proper listing of ingredients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Name</a:t>
            </a:r>
            <a:endParaRPr lang="en-US" dirty="0"/>
          </a:p>
        </p:txBody>
      </p:sp>
      <p:sp>
        <p:nvSpPr>
          <p:cNvPr id="3" name="Content Placeholder 2"/>
          <p:cNvSpPr>
            <a:spLocks noGrp="1"/>
          </p:cNvSpPr>
          <p:nvPr>
            <p:ph sz="quarter" idx="1"/>
          </p:nvPr>
        </p:nvSpPr>
        <p:spPr/>
        <p:txBody>
          <a:bodyPr/>
          <a:lstStyle/>
          <a:p>
            <a:r>
              <a:rPr lang="en-US" dirty="0" smtClean="0"/>
              <a:t>The product name is the first part of the label that is visible to consumers. </a:t>
            </a:r>
          </a:p>
          <a:p>
            <a:r>
              <a:rPr lang="en-US" dirty="0" smtClean="0"/>
              <a:t>Because of this, manufactures may choose to use a fanciful or sometimes misleading name to emphasize their product and increase sales. </a:t>
            </a:r>
          </a:p>
          <a:p>
            <a:r>
              <a:rPr lang="en-US" dirty="0" smtClean="0"/>
              <a:t>Some manufacturers may choose to emphasize a particular ingredient.</a:t>
            </a:r>
          </a:p>
          <a:p>
            <a:pPr lvl="1"/>
            <a:r>
              <a:rPr lang="en-US" dirty="0" smtClean="0"/>
              <a:t>How an ingredient may be used in a title is closely regulated by AAFCO rules.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AAFCO Rules</a:t>
            </a:r>
            <a:endParaRPr lang="en-US" dirty="0"/>
          </a:p>
        </p:txBody>
      </p:sp>
      <p:sp>
        <p:nvSpPr>
          <p:cNvPr id="3" name="Content Placeholder 2"/>
          <p:cNvSpPr>
            <a:spLocks noGrp="1"/>
          </p:cNvSpPr>
          <p:nvPr>
            <p:ph sz="quarter" idx="1"/>
          </p:nvPr>
        </p:nvSpPr>
        <p:spPr/>
        <p:txBody>
          <a:bodyPr>
            <a:normAutofit fontScale="92500"/>
          </a:bodyPr>
          <a:lstStyle/>
          <a:p>
            <a:r>
              <a:rPr lang="en-US" dirty="0" smtClean="0"/>
              <a:t>How terms are used on a package of animal food is closely regulated.  Regulations include…</a:t>
            </a:r>
          </a:p>
          <a:p>
            <a:pPr lvl="1"/>
            <a:r>
              <a:rPr lang="en-US" dirty="0" smtClean="0"/>
              <a:t>95% Rule: this rule applies to products consisting primarily of meat, poultry, or fish. </a:t>
            </a:r>
          </a:p>
          <a:p>
            <a:pPr lvl="1"/>
            <a:r>
              <a:rPr lang="en-US" dirty="0" smtClean="0"/>
              <a:t>In these cases, 95% or more of the product must contain the ingredient if it is used in the title.</a:t>
            </a:r>
          </a:p>
          <a:p>
            <a:pPr lvl="1"/>
            <a:r>
              <a:rPr lang="en-US" dirty="0" smtClean="0"/>
              <a:t>For example, if a bag is labeled “Beef for Dogs”, it must be 95% or more beef. </a:t>
            </a:r>
          </a:p>
          <a:p>
            <a:pPr lvl="1"/>
            <a:r>
              <a:rPr lang="en-US" dirty="0" smtClean="0"/>
              <a:t>If a can says “Tuna for Cats”, it must be 95% or more tuna. </a:t>
            </a:r>
          </a:p>
          <a:p>
            <a:r>
              <a:rPr lang="en-US" u="sng" dirty="0" smtClean="0"/>
              <a:t>This ingredient must be first on the ingredient list.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AAFCO Rules</a:t>
            </a:r>
            <a:endParaRPr lang="en-US" dirty="0"/>
          </a:p>
        </p:txBody>
      </p:sp>
      <p:sp>
        <p:nvSpPr>
          <p:cNvPr id="3" name="Content Placeholder 2"/>
          <p:cNvSpPr>
            <a:spLocks noGrp="1"/>
          </p:cNvSpPr>
          <p:nvPr>
            <p:ph sz="quarter" idx="1"/>
          </p:nvPr>
        </p:nvSpPr>
        <p:spPr/>
        <p:txBody>
          <a:bodyPr/>
          <a:lstStyle/>
          <a:p>
            <a:r>
              <a:rPr lang="en-US" dirty="0" smtClean="0"/>
              <a:t>The 25% Rule (or “Dinner” rule) applies to many canned or dry products. </a:t>
            </a:r>
          </a:p>
          <a:p>
            <a:pPr lvl="1"/>
            <a:r>
              <a:rPr lang="en-US" dirty="0" smtClean="0"/>
              <a:t>In the 25% Rule, if an ingredient is followed or preceded by a descriptive term, that ingredient must comprise at least 25% of the product. </a:t>
            </a:r>
          </a:p>
          <a:p>
            <a:pPr lvl="1"/>
            <a:r>
              <a:rPr lang="en-US" dirty="0" smtClean="0"/>
              <a:t>For example, if a product is labeled “Chicken Nuggets for Cats”, it must be 25% or more chicken. </a:t>
            </a:r>
          </a:p>
          <a:p>
            <a:pPr lvl="1"/>
            <a:r>
              <a:rPr lang="en-US" dirty="0" smtClean="0"/>
              <a:t>“Beef Dinner for Dogs” must be 25%+ beef.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AAFCO Rules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25% Rule (cont)</a:t>
            </a:r>
          </a:p>
          <a:p>
            <a:pPr lvl="1"/>
            <a:r>
              <a:rPr lang="en-US" dirty="0" smtClean="0"/>
              <a:t>Because it can be as low as 25%, this particular ingredient may not be first on the ingredient list</a:t>
            </a:r>
          </a:p>
          <a:p>
            <a:pPr lvl="1"/>
            <a:r>
              <a:rPr lang="en-US" dirty="0" smtClean="0"/>
              <a:t>For example a product may be 25% beef, 50% corn, and 25% other.  In this case, beef would be second on the ingredient list after corn. </a:t>
            </a:r>
          </a:p>
          <a:p>
            <a:pPr lvl="1"/>
            <a:r>
              <a:rPr lang="en-US" dirty="0" smtClean="0"/>
              <a:t>The ingredient list should always be checked to ensure that more prevalent ingredients are as desirable. </a:t>
            </a:r>
          </a:p>
          <a:p>
            <a:pPr lvl="1"/>
            <a:r>
              <a:rPr lang="en-US" dirty="0" smtClean="0"/>
              <a:t>E.g. if your cat does not like fish, but also does not like the “Chicken Cat Formula”, it may actually have more fish than chicken!  Check the ingredient label.</a:t>
            </a:r>
          </a:p>
          <a:p>
            <a:pPr lvl="1"/>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AAFCO Rules</a:t>
            </a:r>
            <a:endParaRPr lang="en-US" dirty="0"/>
          </a:p>
        </p:txBody>
      </p:sp>
      <p:sp>
        <p:nvSpPr>
          <p:cNvPr id="3" name="Content Placeholder 2"/>
          <p:cNvSpPr>
            <a:spLocks noGrp="1"/>
          </p:cNvSpPr>
          <p:nvPr>
            <p:ph sz="quarter" idx="1"/>
          </p:nvPr>
        </p:nvSpPr>
        <p:spPr/>
        <p:txBody>
          <a:bodyPr>
            <a:normAutofit/>
          </a:bodyPr>
          <a:lstStyle/>
          <a:p>
            <a:r>
              <a:rPr lang="en-US" dirty="0" smtClean="0"/>
              <a:t>25% Rule (cont)</a:t>
            </a:r>
          </a:p>
          <a:p>
            <a:pPr lvl="1"/>
            <a:r>
              <a:rPr lang="en-US" dirty="0" smtClean="0"/>
              <a:t>If more than one ingredient is included in a dinner name, they must total 25% and be listed in the same order as found on the ingredient list. </a:t>
            </a:r>
          </a:p>
          <a:p>
            <a:pPr lvl="1"/>
            <a:r>
              <a:rPr lang="en-US" dirty="0" smtClean="0"/>
              <a:t>Furthermore each named ingredient cannot be less than 3% of the total product. </a:t>
            </a:r>
          </a:p>
          <a:p>
            <a:pPr lvl="1"/>
            <a:r>
              <a:rPr lang="en-US" dirty="0" smtClean="0"/>
              <a:t>For example, “Chicken n’ Fish Dinner for Cats” must have at least 3% chicken, 3% fish, and together fish and chicken must total at least 25%.  Furthermore, fish cannot exceed the percentage of chicken. </a:t>
            </a:r>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AAFCO Rules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25% Rule (cont)</a:t>
            </a:r>
          </a:p>
          <a:p>
            <a:pPr lvl="1"/>
            <a:r>
              <a:rPr lang="en-US" dirty="0" smtClean="0"/>
              <a:t>Keep in mind that this rule can be used to the advantage of the manufacturer to cut costs. </a:t>
            </a:r>
          </a:p>
          <a:p>
            <a:pPr lvl="1"/>
            <a:r>
              <a:rPr lang="en-US" dirty="0" smtClean="0"/>
              <a:t>If a product is called “Lamb and Beef Dinner for Dogs”, lamb must comprise only 13% of the product rather than 25% of the product.  </a:t>
            </a:r>
          </a:p>
          <a:p>
            <a:pPr lvl="2"/>
            <a:r>
              <a:rPr lang="en-US" dirty="0" smtClean="0"/>
              <a:t>Lamb must be greater than Beef</a:t>
            </a:r>
            <a:r>
              <a:rPr lang="en-US" smtClean="0"/>
              <a:t>; Beef can be as low as 3%</a:t>
            </a:r>
            <a:endParaRPr lang="en-US" dirty="0" smtClean="0"/>
          </a:p>
          <a:p>
            <a:pPr lvl="1"/>
            <a:r>
              <a:rPr lang="en-US" dirty="0" smtClean="0"/>
              <a:t>So, to reiterate…</a:t>
            </a:r>
          </a:p>
          <a:p>
            <a:pPr lvl="2"/>
            <a:r>
              <a:rPr lang="en-US" dirty="0" smtClean="0"/>
              <a:t>Lamb and Beef Dinner for Dogs – lamb must be 3% or more</a:t>
            </a:r>
          </a:p>
          <a:p>
            <a:pPr lvl="2"/>
            <a:r>
              <a:rPr lang="en-US" dirty="0" smtClean="0"/>
              <a:t>Lamb Dinner for Dogs – lamb must be 25% or more</a:t>
            </a:r>
          </a:p>
          <a:p>
            <a:pPr lvl="2"/>
            <a:r>
              <a:rPr lang="en-US" dirty="0" smtClean="0"/>
              <a:t>Lamb for Dogs – lamb must be 95% or higher </a:t>
            </a:r>
          </a:p>
          <a:p>
            <a:pPr lvl="1"/>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119</TotalTime>
  <Words>2513</Words>
  <Application>Microsoft Office PowerPoint</Application>
  <PresentationFormat>On-screen Show (4:3)</PresentationFormat>
  <Paragraphs>167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Median</vt:lpstr>
      <vt:lpstr>Choosing a Pet Food</vt:lpstr>
      <vt:lpstr>Introduction </vt:lpstr>
      <vt:lpstr>Animal Label Standards</vt:lpstr>
      <vt:lpstr>Product Name</vt:lpstr>
      <vt:lpstr>AAFCO Rules</vt:lpstr>
      <vt:lpstr>AAFCO Rules</vt:lpstr>
      <vt:lpstr>AAFCO Rules</vt:lpstr>
      <vt:lpstr>AAFCO Rules</vt:lpstr>
      <vt:lpstr>AAFCO Rules</vt:lpstr>
      <vt:lpstr>AAFCO Rules</vt:lpstr>
      <vt:lpstr>AAFCO Rules</vt:lpstr>
      <vt:lpstr>AAFCO Rules</vt:lpstr>
      <vt:lpstr>AAFCO Rules - Overview</vt:lpstr>
      <vt:lpstr>Net Quantity Statement</vt:lpstr>
      <vt:lpstr>Manufacturers Name &amp; Address</vt:lpstr>
      <vt:lpstr>Ingredient List</vt:lpstr>
      <vt:lpstr>Water Weight and Pet Food Quality</vt:lpstr>
      <vt:lpstr>Definitions of Meat</vt:lpstr>
      <vt:lpstr>Meat vs. Meat Meal</vt:lpstr>
      <vt:lpstr>Guaranteed Analysis </vt:lpstr>
      <vt:lpstr>Nutritional Adequacy Statement</vt:lpstr>
      <vt:lpstr>Nutritional Adequacy Statement</vt:lpstr>
      <vt:lpstr>Feeding Directions </vt:lpstr>
      <vt:lpstr>Other Label Claims</vt:lpstr>
      <vt:lpstr>Dog Foods – Guidelines for Selection</vt:lpstr>
      <vt:lpstr>Dog Foods – Guidelines for Selection</vt:lpstr>
      <vt:lpstr>Dog Foods – Guidelines for Selection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Choosing a Dog Food</dc:title>
  <dc:creator>Mr. Craig A. Kohn</dc:creator>
  <cp:lastModifiedBy>Mr. Craig A. Kohn</cp:lastModifiedBy>
  <cp:revision>50</cp:revision>
  <dcterms:created xsi:type="dcterms:W3CDTF">2010-12-09T20:58:08Z</dcterms:created>
  <dcterms:modified xsi:type="dcterms:W3CDTF">2011-12-13T22:00:35Z</dcterms:modified>
</cp:coreProperties>
</file>