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71" r:id="rId15"/>
    <p:sldId id="272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</p:sldIdLst>
  <p:sldSz cx="9144000" cy="6858000" type="screen4x3"/>
  <p:notesSz cx="9236075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21" autoAdjust="0"/>
    <p:restoredTop sz="86329" autoAdjust="0"/>
  </p:normalViewPr>
  <p:slideViewPr>
    <p:cSldViewPr>
      <p:cViewPr varScale="1">
        <p:scale>
          <a:sx n="54" d="100"/>
          <a:sy n="54" d="100"/>
        </p:scale>
        <p:origin x="1344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57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3136" cy="3518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0849" y="0"/>
            <a:ext cx="4003136" cy="3518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FAE6E4-C96F-4138-B3D6-34375C74FC1C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555"/>
            <a:ext cx="4003136" cy="3518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0849" y="6658555"/>
            <a:ext cx="4003136" cy="3518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EC792A-4E1D-46D4-A160-8901CB305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0343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505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1639" y="0"/>
            <a:ext cx="4002299" cy="3505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3F64BF-1F00-4949-B6F8-9BE2636ABEB1}" type="datetimeFigureOut">
              <a:rPr lang="en-US" smtClean="0"/>
              <a:pPr/>
              <a:t>5/6/2016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65438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608" y="3329940"/>
            <a:ext cx="7388860" cy="31546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02299" cy="3505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1639" y="6658664"/>
            <a:ext cx="4002299" cy="3505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AF832A-0BA3-465E-AF1F-C6326134D2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005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F832A-0BA3-465E-AF1F-C6326134D27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4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18700-9BE6-4703-AF14-1291B9166EA8}" type="datetime1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F131758-96B6-4653-B415-869140A63A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5" name="Picture 14" descr="Logo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048000" y="5575654"/>
            <a:ext cx="3048000" cy="119090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C947-2791-4AA8-BE9D-2AEF070E3983}" type="datetime1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1758-96B6-4653-B415-869140A63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FB5FA-FF18-4D93-894B-C58CBBEC7E17}" type="datetime1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1758-96B6-4653-B415-869140A63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22A94-15A9-42F1-A7E2-D70B9CB7B0EF}" type="datetime1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324600"/>
            <a:ext cx="2133600" cy="365125"/>
          </a:xfrm>
        </p:spPr>
        <p:txBody>
          <a:bodyPr/>
          <a:lstStyle>
            <a:lvl1pPr>
              <a:defRPr sz="2000"/>
            </a:lvl1pPr>
          </a:lstStyle>
          <a:p>
            <a:fld id="{3F131758-96B6-4653-B415-869140A63A7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Logo2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1405" b="19688"/>
          <a:stretch>
            <a:fillRect/>
          </a:stretch>
        </p:blipFill>
        <p:spPr>
          <a:xfrm>
            <a:off x="3733800" y="6324600"/>
            <a:ext cx="1981200" cy="533400"/>
          </a:xfrm>
          <a:prstGeom prst="rect">
            <a:avLst/>
          </a:prstGeom>
          <a:effectLst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D2F7A-DEBE-412A-96B2-0D7A2A05703A}" type="datetime1">
              <a:rPr lang="en-US" smtClean="0"/>
              <a:t>5/6/2016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1758-96B6-4653-B415-869140A63A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537C6-4048-44A5-A7DB-0C9B5D27EEEB}" type="datetime1">
              <a:rPr lang="en-US" smtClean="0"/>
              <a:t>5/6/2016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1758-96B6-4653-B415-869140A63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73ED1-11B7-4623-86E1-4D200CE13C72}" type="datetime1">
              <a:rPr lang="en-US" smtClean="0"/>
              <a:t>5/6/2016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1758-96B6-4653-B415-869140A63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B29A4-1C30-42AC-81B1-4CE016F31F81}" type="datetime1">
              <a:rPr lang="en-US" smtClean="0"/>
              <a:t>5/6/2016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1758-96B6-4653-B415-869140A63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060ED-BE8B-4946-82F8-E49ABA7DFCF9}" type="datetime1">
              <a:rPr lang="en-US" smtClean="0"/>
              <a:t>5/6/2016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1758-96B6-4653-B415-869140A63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D2C8E-3C9F-47E6-8556-8EF746C6502C}" type="datetime1">
              <a:rPr lang="en-US" smtClean="0"/>
              <a:t>5/6/2016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1758-96B6-4653-B415-869140A63A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61818-E7F1-4966-A6FD-650FDD3B6384}" type="datetime1">
              <a:rPr lang="en-US" smtClean="0"/>
              <a:t>5/6/2016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1758-96B6-4653-B415-869140A63A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77B9F49-F774-4EE0-85DF-F39B5C71D82F}" type="datetime1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F131758-96B6-4653-B415-869140A63A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www.thepregnancyzone.com/wp-content/uploads/2008/02/in-vitro-fertiliz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358985"/>
            <a:ext cx="3581400" cy="230801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 smtClean="0"/>
              <a:t>By C Kohn</a:t>
            </a:r>
          </a:p>
          <a:p>
            <a:r>
              <a:rPr lang="en-US" dirty="0" err="1" smtClean="0"/>
              <a:t>Dept</a:t>
            </a:r>
            <a:r>
              <a:rPr lang="en-US" dirty="0" smtClean="0"/>
              <a:t> of Agricultural Sciences</a:t>
            </a:r>
          </a:p>
          <a:p>
            <a:r>
              <a:rPr lang="en-US" dirty="0" smtClean="0"/>
              <a:t>Waterford, WI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811567"/>
          </a:xfrm>
        </p:spPr>
        <p:txBody>
          <a:bodyPr/>
          <a:lstStyle/>
          <a:p>
            <a:r>
              <a:rPr lang="en-US" dirty="0" smtClean="0">
                <a:effectLst>
                  <a:reflection blurRad="6350" stA="55000" endA="50" endPos="85000" dist="60007" dir="5400000" sy="-100000" algn="bl" rotWithShape="0"/>
                </a:effectLst>
              </a:rPr>
              <a:t>Cloning</a:t>
            </a:r>
            <a:endParaRPr lang="en-US" dirty="0">
              <a:effectLst>
                <a:reflection blurRad="6350" stA="55000" endA="50" endPos="85000" dist="60007" dir="5400000" sy="-100000" algn="bl" rotWithShape="0"/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1758-96B6-4653-B415-869140A63A7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27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Remaining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Despite these early successes, we still didn’t have a concrete answer to two key questions:</a:t>
            </a:r>
          </a:p>
          <a:p>
            <a:r>
              <a:rPr lang="en-US" dirty="0" smtClean="0"/>
              <a:t>1. Do genes disappear or are they turned off?</a:t>
            </a:r>
          </a:p>
          <a:p>
            <a:r>
              <a:rPr lang="en-US" dirty="0" smtClean="0"/>
              <a:t>2. Can any nucleus control any cell?</a:t>
            </a:r>
          </a:p>
          <a:p>
            <a:endParaRPr lang="en-US" dirty="0"/>
          </a:p>
          <a:p>
            <a:r>
              <a:rPr lang="en-US" dirty="0" smtClean="0"/>
              <a:t>The work of a British scientist, John Gurdon, would help answer this question.</a:t>
            </a:r>
          </a:p>
        </p:txBody>
      </p:sp>
      <p:pic>
        <p:nvPicPr>
          <p:cNvPr id="14338" name="Picture 2" descr="http://www.pnas.org/site/misc/images/removingnucleus.jpg"/>
          <p:cNvPicPr>
            <a:picLocks noChangeAspect="1" noChangeArrowheads="1"/>
          </p:cNvPicPr>
          <p:nvPr/>
        </p:nvPicPr>
        <p:blipFill>
          <a:blip r:embed="rId2" cstate="print"/>
          <a:srcRect t="20000" b="20000"/>
          <a:stretch>
            <a:fillRect/>
          </a:stretch>
        </p:blipFill>
        <p:spPr bwMode="auto">
          <a:xfrm>
            <a:off x="3048000" y="4876800"/>
            <a:ext cx="3429000" cy="1371600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1758-96B6-4653-B415-869140A63A7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8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www.torontozoo.com/adoptapond/guide_images/Leopard%20Frog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865377" flipH="1">
            <a:off x="5996186" y="4466501"/>
            <a:ext cx="3782130" cy="273638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Gurdon’s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Gurdon cloned tadpoles using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nuclei </a:t>
            </a:r>
            <a:r>
              <a:rPr lang="en-US" dirty="0"/>
              <a:t>from fully differentiated cells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taken </a:t>
            </a:r>
            <a:r>
              <a:rPr lang="en-US" dirty="0"/>
              <a:t>from the intestines of adult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leopard frogs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 smtClean="0"/>
              <a:t>These cells (w/ the nuclei from adult </a:t>
            </a:r>
            <a:br>
              <a:rPr lang="en-US" dirty="0" smtClean="0"/>
            </a:br>
            <a:r>
              <a:rPr lang="en-US" dirty="0" smtClean="0"/>
              <a:t>intestinal cells) grew into tadpoles.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Gurdon’s work showed that adult </a:t>
            </a:r>
            <a:br>
              <a:rPr lang="en-US" dirty="0" smtClean="0"/>
            </a:br>
            <a:r>
              <a:rPr lang="en-US" dirty="0" smtClean="0"/>
              <a:t>nuclei did not lose genes and still carried all the genetic information to create an entirely new animal.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Gurdon also showed that cell </a:t>
            </a:r>
            <a:br>
              <a:rPr lang="en-US" dirty="0" smtClean="0"/>
            </a:br>
            <a:r>
              <a:rPr lang="en-US" dirty="0" smtClean="0"/>
              <a:t>differentiation is reversible and </a:t>
            </a:r>
            <a:br>
              <a:rPr lang="en-US" dirty="0" smtClean="0"/>
            </a:br>
            <a:r>
              <a:rPr lang="en-US" dirty="0" smtClean="0"/>
              <a:t>not permanent.  </a:t>
            </a:r>
          </a:p>
          <a:p>
            <a:pPr lvl="1"/>
            <a:r>
              <a:rPr lang="en-US" dirty="0" smtClean="0"/>
              <a:t>I.e. genes stay the same but can </a:t>
            </a:r>
            <a:br>
              <a:rPr lang="en-US" dirty="0" smtClean="0"/>
            </a:br>
            <a:r>
              <a:rPr lang="en-US" dirty="0" smtClean="0"/>
              <a:t>be switched on and off. </a:t>
            </a:r>
            <a:endParaRPr lang="en-US" dirty="0"/>
          </a:p>
          <a:p>
            <a:endParaRPr lang="en-US" dirty="0"/>
          </a:p>
        </p:txBody>
      </p:sp>
      <p:pic>
        <p:nvPicPr>
          <p:cNvPr id="13316" name="Picture 4" descr="http://static.howstuffworks.com/gif/cloning-frog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1524000"/>
            <a:ext cx="2996118" cy="2133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1758-96B6-4653-B415-869140A63A7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17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Success rates were pretty meager in both the Briggs and King experiments and the Gurdon experiments. </a:t>
            </a:r>
          </a:p>
          <a:p>
            <a:pPr lvl="1"/>
            <a:r>
              <a:rPr lang="en-US" dirty="0" smtClean="0"/>
              <a:t>Briggs and King had success in creating tadpole clones from transferred nuclei about 40% of the time.</a:t>
            </a:r>
          </a:p>
          <a:p>
            <a:pPr lvl="1"/>
            <a:r>
              <a:rPr lang="en-US" dirty="0" smtClean="0"/>
              <a:t>Gurdon’s success rate was not nearly this high.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This was evidence that ‘reprogramming’ a cell’s genetic information became increasingly difficult as an animal developed and matured.  </a:t>
            </a:r>
          </a:p>
          <a:p>
            <a:r>
              <a:rPr lang="en-US" dirty="0" smtClean="0"/>
              <a:t>For decades later, a string of failures in other species led many to believe that the cloning of mammalian cells would never work.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1758-96B6-4653-B415-869140A63A7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04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Dolly the Sheep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5486400" cy="43735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 1996, Dolly the Sheep would prove skeptics of mammalian cloning wrong.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Scottish scientists Ian </a:t>
            </a:r>
            <a:r>
              <a:rPr lang="en-US" dirty="0" err="1" smtClean="0"/>
              <a:t>Wilmut</a:t>
            </a:r>
            <a:r>
              <a:rPr lang="en-US" dirty="0" smtClean="0"/>
              <a:t> and Keith Campbell created Dolly the Sheep by taking the nucleus from the mammary glands of an adult Finn Dorset sheep and put it into an enucleated egg from a different breed (the Scottish Blackface).  </a:t>
            </a:r>
          </a:p>
          <a:p>
            <a:pPr lvl="1"/>
            <a:r>
              <a:rPr lang="en-US" dirty="0" smtClean="0"/>
              <a:t>In short, they put a white-faced sheep nucleus into a black-faced sheep egg cell with its nucleus removed).</a:t>
            </a:r>
            <a:endParaRPr lang="en-US" dirty="0"/>
          </a:p>
        </p:txBody>
      </p:sp>
      <p:pic>
        <p:nvPicPr>
          <p:cNvPr id="11266" name="Picture 2" descr="http://biotechnogiosity.files.wordpress.com/2007/10/dolly-shee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04126" y="1981200"/>
            <a:ext cx="3007514" cy="3962400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1758-96B6-4653-B415-869140A63A7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25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Dolly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74837"/>
            <a:ext cx="5943600" cy="43735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Dolly the Sheep was created via the following steps:</a:t>
            </a:r>
          </a:p>
          <a:p>
            <a:r>
              <a:rPr lang="en-US" dirty="0" smtClean="0"/>
              <a:t>1. The nucleus of a Finn Dorset (white-faced) sheep was removed from an adult mammary cell. </a:t>
            </a:r>
          </a:p>
          <a:p>
            <a:r>
              <a:rPr lang="en-US" dirty="0" smtClean="0"/>
              <a:t>2. This nucleus was inserted into an enucleated egg cell of a Scottish Blackface sheep. </a:t>
            </a:r>
          </a:p>
          <a:p>
            <a:r>
              <a:rPr lang="en-US" dirty="0" smtClean="0"/>
              <a:t>3.  The re-nucleated egg cell was jolted with electricity to induce the cell to start dividing. </a:t>
            </a:r>
          </a:p>
          <a:p>
            <a:r>
              <a:rPr lang="en-US" dirty="0" smtClean="0"/>
              <a:t>4. The re-nucleated egg was put in the uterus of a Blackface sheep. </a:t>
            </a:r>
          </a:p>
          <a:p>
            <a:r>
              <a:rPr lang="en-US" dirty="0" smtClean="0"/>
              <a:t>5. A few months later, the Blackface mother gave birth to a clone of a white-faced sheep: Dolly</a:t>
            </a:r>
          </a:p>
        </p:txBody>
      </p:sp>
      <p:pic>
        <p:nvPicPr>
          <p:cNvPr id="10242" name="Picture 2" descr="http://www.clonesafety.org/images/DollyDiagra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65637" y="1905000"/>
            <a:ext cx="3002163" cy="4410075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1758-96B6-4653-B415-869140A63A7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25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Dolly Success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It took 277 attempts to create Dolly – in other words, Dolly was the first success after 276 failed attempts.</a:t>
            </a:r>
          </a:p>
          <a:p>
            <a:endParaRPr lang="en-US" dirty="0"/>
          </a:p>
          <a:p>
            <a:r>
              <a:rPr lang="en-US" dirty="0" smtClean="0"/>
              <a:t>Furthermore, Dolly was put down after 6 years of life due to a lung disease that was more common in older sheep. </a:t>
            </a:r>
          </a:p>
          <a:p>
            <a:pPr lvl="1"/>
            <a:r>
              <a:rPr lang="en-US" dirty="0" smtClean="0"/>
              <a:t>When she died, she suffered from not only this lung disorder but also from obesity and arthritis. </a:t>
            </a:r>
          </a:p>
          <a:p>
            <a:pPr lvl="1"/>
            <a:r>
              <a:rPr lang="en-US" dirty="0" smtClean="0"/>
              <a:t>It is still not known if her early death was due to her method of creation or because of her pampered lifestyle.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As a whole, cloned animals (the few that are successfully created) suffer from enlarged organs, problematic immune systems, joint problems, liver disease, and obesity.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1758-96B6-4653-B415-869140A63A7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28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Cellular Age vs. Biological 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One proposed hypothesis for this increase in physical problems in cloned animals is the difference between an animals actual age and their cellular age. </a:t>
            </a:r>
          </a:p>
          <a:p>
            <a:r>
              <a:rPr lang="en-US" dirty="0" smtClean="0"/>
              <a:t>The age of a cell can be determined by the length of its telomeres.</a:t>
            </a:r>
          </a:p>
          <a:p>
            <a:pPr lvl="1"/>
            <a:r>
              <a:rPr lang="en-US" dirty="0" smtClean="0"/>
              <a:t>Telomeres are the protective pieces of DNA at the end of chromosomes</a:t>
            </a:r>
          </a:p>
          <a:p>
            <a:pPr lvl="1"/>
            <a:r>
              <a:rPr lang="en-US" dirty="0" smtClean="0"/>
              <a:t>They are sort of like the plastic caps at the end of your shoelaces.</a:t>
            </a:r>
          </a:p>
          <a:p>
            <a:r>
              <a:rPr lang="en-US" dirty="0" smtClean="0"/>
              <a:t>Telomeres become shorter the </a:t>
            </a:r>
            <a:br>
              <a:rPr lang="en-US" dirty="0" smtClean="0"/>
            </a:br>
            <a:r>
              <a:rPr lang="en-US" dirty="0" smtClean="0"/>
              <a:t>more times a cell divides. </a:t>
            </a:r>
            <a:endParaRPr lang="en-US" dirty="0"/>
          </a:p>
        </p:txBody>
      </p:sp>
      <p:pic>
        <p:nvPicPr>
          <p:cNvPr id="8194" name="Picture 2" descr="http://2.bp.blogspot.com/_DiO0m7pXyjA/Ssrs2JpZU4I/AAAAAAAADAU/wv_sobl_z2I/s400/Telomer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4876800"/>
            <a:ext cx="2857500" cy="1714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1758-96B6-4653-B415-869140A63A7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30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Cloning and Telomeres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239000" cy="43735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As a cell divides more and more, its telomeres become shorter and shorter.</a:t>
            </a:r>
          </a:p>
          <a:p>
            <a:pPr lvl="1"/>
            <a:r>
              <a:rPr lang="en-US" dirty="0" smtClean="0"/>
              <a:t>If telomeres become too short, that cell will not function as well and will stop dividing.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Dolly, like many cloned animals, had unusually short telomeres, a sign that her cells aged too rapidly.  </a:t>
            </a:r>
          </a:p>
          <a:p>
            <a:endParaRPr lang="en-US" dirty="0"/>
          </a:p>
          <a:p>
            <a:r>
              <a:rPr lang="en-US" dirty="0" smtClean="0"/>
              <a:t>However this is not true of ALL cloned animals – Hawaiian scientists in 2000 showed no signs of shortened telomeres over 6 generations of cloned mice </a:t>
            </a:r>
          </a:p>
          <a:p>
            <a:pPr lvl="1"/>
            <a:r>
              <a:rPr lang="en-US" dirty="0" smtClean="0"/>
              <a:t>This showed that not all clones are subject to the telomere problem.</a:t>
            </a:r>
            <a:endParaRPr lang="en-US" dirty="0"/>
          </a:p>
          <a:p>
            <a:pPr lvl="1"/>
            <a:r>
              <a:rPr lang="en-US" dirty="0"/>
              <a:t>T</a:t>
            </a:r>
            <a:r>
              <a:rPr lang="en-US" dirty="0" smtClean="0"/>
              <a:t>hey would have kept going but a foster mouse mother ate the entire 6</a:t>
            </a:r>
            <a:r>
              <a:rPr lang="en-US" baseline="30000" dirty="0" smtClean="0"/>
              <a:t>th</a:t>
            </a:r>
            <a:r>
              <a:rPr lang="en-US" dirty="0" smtClean="0"/>
              <a:t> generation</a:t>
            </a:r>
          </a:p>
        </p:txBody>
      </p:sp>
      <p:pic>
        <p:nvPicPr>
          <p:cNvPr id="7170" name="Picture 2" descr="http://www.cbs.dtu.dk/dtucourse/cookbooks/dave/Fig6_20b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9621" r="42169"/>
          <a:stretch>
            <a:fillRect/>
          </a:stretch>
        </p:blipFill>
        <p:spPr bwMode="auto">
          <a:xfrm>
            <a:off x="7408316" y="2133600"/>
            <a:ext cx="1735684" cy="4373564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1758-96B6-4653-B415-869140A63A7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9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Cloning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problems associated with animal cloning (low success rate, enlarged organs, immune failure, rapid cellular aging) easily convinced Congress to ban human cloning in 2001 after only 6 hours of debate.</a:t>
            </a:r>
          </a:p>
          <a:p>
            <a:pPr lvl="1"/>
            <a:r>
              <a:rPr lang="en-US" dirty="0" smtClean="0"/>
              <a:t>Any human cloning would likely result in high rates of miscarriage and deformity</a:t>
            </a:r>
          </a:p>
          <a:p>
            <a:pPr lvl="1"/>
            <a:r>
              <a:rPr lang="en-US" dirty="0" smtClean="0"/>
              <a:t>Those human clones that would make it to adulthood would likely face lives of great medical and psychological trauma. </a:t>
            </a:r>
          </a:p>
          <a:p>
            <a:r>
              <a:rPr lang="en-US" dirty="0" smtClean="0"/>
              <a:t>This does not mean that </a:t>
            </a:r>
            <a:r>
              <a:rPr lang="en-US" i="1" dirty="0" smtClean="0"/>
              <a:t>everyone </a:t>
            </a:r>
            <a:r>
              <a:rPr lang="en-US" dirty="0" smtClean="0"/>
              <a:t>is against human cloning, but the majority agree with the ban.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1758-96B6-4653-B415-869140A63A7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47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cartoonstock.com/newscartoons/cartoonists/sde/lowres/sden294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81725" y="1752600"/>
            <a:ext cx="2962275" cy="3810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Clone?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5867400" cy="43735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Most cloning even today is rare and rarely occurs outside of agricultural </a:t>
            </a:r>
            <a:r>
              <a:rPr lang="en-US" dirty="0"/>
              <a:t>research </a:t>
            </a:r>
            <a:r>
              <a:rPr lang="en-US" dirty="0" smtClean="0"/>
              <a:t>and developmental biology labs. </a:t>
            </a:r>
          </a:p>
          <a:p>
            <a:pPr lvl="1"/>
            <a:r>
              <a:rPr lang="en-US" dirty="0" smtClean="0"/>
              <a:t>Very few commercial cloning firms exist – but there are some out there. </a:t>
            </a:r>
          </a:p>
          <a:p>
            <a:endParaRPr lang="en-US" dirty="0" smtClean="0"/>
          </a:p>
          <a:p>
            <a:r>
              <a:rPr lang="en-US" dirty="0" smtClean="0"/>
              <a:t>Given the large failure rate and high likelihood of physical problems, why would anyone want to clone?  What practical applications would cloning have? </a:t>
            </a:r>
            <a:br>
              <a:rPr lang="en-US" dirty="0" smtClean="0"/>
            </a:br>
            <a:r>
              <a:rPr lang="en-US" dirty="0" smtClean="0"/>
              <a:t>	TPS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1758-96B6-4653-B415-869140A63A7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954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By taking and planting a leaf cutting, you can create a new plant with identical DNA.  Is this cloning? Why or why not? </a:t>
            </a:r>
          </a:p>
          <a:p>
            <a:r>
              <a:rPr lang="en-US" dirty="0" smtClean="0"/>
              <a:t>Could identical twins be considered clones?  Why or why not? </a:t>
            </a:r>
          </a:p>
          <a:p>
            <a:r>
              <a:rPr lang="en-US" dirty="0" smtClean="0"/>
              <a:t>If you cloned your dog, would the </a:t>
            </a:r>
            <a:br>
              <a:rPr lang="en-US" dirty="0" smtClean="0"/>
            </a:br>
            <a:r>
              <a:rPr lang="en-US" dirty="0" smtClean="0"/>
              <a:t>clone look and behave just like </a:t>
            </a:r>
            <a:br>
              <a:rPr lang="en-US" dirty="0" smtClean="0"/>
            </a:br>
            <a:r>
              <a:rPr lang="en-US" dirty="0" smtClean="0"/>
              <a:t>the original?</a:t>
            </a:r>
          </a:p>
          <a:p>
            <a:r>
              <a:rPr lang="en-US" dirty="0" smtClean="0"/>
              <a:t>If someone cloned you, would that </a:t>
            </a:r>
            <a:br>
              <a:rPr lang="en-US" dirty="0" smtClean="0"/>
            </a:br>
            <a:r>
              <a:rPr lang="en-US" dirty="0" smtClean="0"/>
              <a:t>clone be any different from you?  </a:t>
            </a:r>
            <a:br>
              <a:rPr lang="en-US" dirty="0" smtClean="0"/>
            </a:br>
            <a:r>
              <a:rPr lang="en-US" dirty="0" smtClean="0"/>
              <a:t>How so?</a:t>
            </a:r>
          </a:p>
          <a:p>
            <a:r>
              <a:rPr lang="en-US" dirty="0" smtClean="0"/>
              <a:t>Is cloning ethical?  Why or why not? </a:t>
            </a:r>
            <a:endParaRPr lang="en-US" dirty="0"/>
          </a:p>
        </p:txBody>
      </p:sp>
      <p:pic>
        <p:nvPicPr>
          <p:cNvPr id="23554" name="Picture 2" descr="http://www.ryantmalone.com/wp-content/uploads/2010/06/If-You-Can-Clone-A-Sheep-You-Can-Clone-A-WordPress-Inst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3268980"/>
            <a:ext cx="2400300" cy="3160396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1758-96B6-4653-B415-869140A63A7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72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Clone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primary reason for perfecting cloning technology would be so that we could mass-produce animals with useful qualities (like pharm animals).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E.g. The same lab that created Dolly also created the clone Polly (below) – a sheep that was genetically engineered to produce a medicine for hemophilia (blood clotting problem) in her milk.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Creating clones of genetically altered pharm animals would hypothetically be easier, faster, and cheaper than trying to create these same animals through standard breeding practices. </a:t>
            </a:r>
          </a:p>
          <a:p>
            <a:pPr lvl="1"/>
            <a:r>
              <a:rPr lang="en-US" dirty="0" smtClean="0"/>
              <a:t>Once standardized, genetically </a:t>
            </a:r>
            <a:br>
              <a:rPr lang="en-US" dirty="0" smtClean="0"/>
            </a:br>
            <a:r>
              <a:rPr lang="en-US" dirty="0" smtClean="0"/>
              <a:t>altered nuclei could be grown in </a:t>
            </a:r>
            <a:br>
              <a:rPr lang="en-US" dirty="0" smtClean="0"/>
            </a:br>
            <a:r>
              <a:rPr lang="en-US" dirty="0" smtClean="0"/>
              <a:t>lab and inserted into enucleated </a:t>
            </a:r>
            <a:br>
              <a:rPr lang="en-US" dirty="0" smtClean="0"/>
            </a:br>
            <a:r>
              <a:rPr lang="en-US" dirty="0" smtClean="0"/>
              <a:t>cells, assembly-line style. </a:t>
            </a:r>
            <a:endParaRPr lang="en-US" dirty="0"/>
          </a:p>
        </p:txBody>
      </p:sp>
      <p:pic>
        <p:nvPicPr>
          <p:cNvPr id="4098" name="Picture 2" descr="http://www.biology.iupui.edu/biocourses/biol540/images/dollypoll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4924425"/>
            <a:ext cx="2362200" cy="17125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1758-96B6-4653-B415-869140A63A7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38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smh.com.au/ffxImage/urlpicture_id_1049567684738_2003/04/08/9wld_clone,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4648200"/>
            <a:ext cx="2951187" cy="20574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Endangered/Extinct Species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3200399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Cloning could also be used to create more of an endangered species. </a:t>
            </a:r>
          </a:p>
          <a:p>
            <a:pPr lvl="1"/>
            <a:r>
              <a:rPr lang="en-US" dirty="0" smtClean="0"/>
              <a:t>For example, in 2001 a guar (endangered species of wild ox) was cloned.</a:t>
            </a:r>
          </a:p>
          <a:p>
            <a:pPr lvl="1"/>
            <a:r>
              <a:rPr lang="en-US" dirty="0" smtClean="0"/>
              <a:t>Also in 2001, a baby </a:t>
            </a:r>
            <a:r>
              <a:rPr lang="en-US" dirty="0" err="1" smtClean="0"/>
              <a:t>mouflon</a:t>
            </a:r>
            <a:r>
              <a:rPr lang="en-US" dirty="0" smtClean="0"/>
              <a:t> (wild sheep) was cloned as well (left)</a:t>
            </a:r>
          </a:p>
          <a:p>
            <a:pPr lvl="1"/>
            <a:r>
              <a:rPr lang="en-US" dirty="0" smtClean="0"/>
              <a:t>In 2004, a rare breed of cattle, the </a:t>
            </a:r>
            <a:r>
              <a:rPr lang="en-US" dirty="0" err="1" smtClean="0"/>
              <a:t>banteng</a:t>
            </a:r>
            <a:r>
              <a:rPr lang="en-US" dirty="0" smtClean="0"/>
              <a:t>, was cloned (right).</a:t>
            </a:r>
          </a:p>
          <a:p>
            <a:pPr lvl="1"/>
            <a:r>
              <a:rPr lang="en-US" dirty="0" smtClean="0"/>
              <a:t>In 2004 a rare African wildcat was cloned. </a:t>
            </a:r>
          </a:p>
          <a:p>
            <a:r>
              <a:rPr lang="en-US" dirty="0" smtClean="0"/>
              <a:t>Mammoth cloning has also been proposed, but would be far more difficult because the donor enucleated egg would be from a different species.  </a:t>
            </a:r>
            <a:endParaRPr lang="en-US" dirty="0"/>
          </a:p>
        </p:txBody>
      </p:sp>
      <p:pic>
        <p:nvPicPr>
          <p:cNvPr id="3076" name="Picture 4" descr="http://www.genomenewsnetwork.org/gnn_images/news_content/10_01/cloned_sheep/sheepclones_artic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4930521"/>
            <a:ext cx="2133600" cy="1632205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1758-96B6-4653-B415-869140A63A7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05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spokesmanreview.com/stories/2005/may/26/26catty_05-26-2005_594JHA5.jpg"/>
          <p:cNvPicPr>
            <a:picLocks noChangeAspect="1" noChangeArrowheads="1"/>
          </p:cNvPicPr>
          <p:nvPr/>
        </p:nvPicPr>
        <p:blipFill>
          <a:blip r:embed="rId2" cstate="print"/>
          <a:srcRect l="13642" r="11776"/>
          <a:stretch>
            <a:fillRect/>
          </a:stretch>
        </p:blipFill>
        <p:spPr bwMode="auto">
          <a:xfrm>
            <a:off x="7467600" y="3581400"/>
            <a:ext cx="1447800" cy="28194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One of the first commercial applications of cloning was for pets.  </a:t>
            </a:r>
          </a:p>
          <a:p>
            <a:r>
              <a:rPr lang="en-US" dirty="0" smtClean="0"/>
              <a:t>In 2004, an airline worker from Dallas paid $50,000 to clone her pet cat Nicky.  “Little Nicky” was born in October 2004.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While the owner claimed the clone was just </a:t>
            </a:r>
            <a:br>
              <a:rPr lang="en-US" dirty="0" smtClean="0"/>
            </a:br>
            <a:r>
              <a:rPr lang="en-US" dirty="0" smtClean="0"/>
              <a:t>like the original, this is not really true. </a:t>
            </a:r>
          </a:p>
          <a:p>
            <a:pPr lvl="1"/>
            <a:r>
              <a:rPr lang="en-US" dirty="0" smtClean="0"/>
              <a:t>For one, not all DNA is found in the nucleus </a:t>
            </a:r>
            <a:br>
              <a:rPr lang="en-US" dirty="0" smtClean="0"/>
            </a:br>
            <a:r>
              <a:rPr lang="en-US" dirty="0" smtClean="0"/>
              <a:t>– some is also located in the mitochondria.</a:t>
            </a:r>
          </a:p>
          <a:p>
            <a:pPr lvl="1"/>
            <a:r>
              <a:rPr lang="en-US" dirty="0" smtClean="0"/>
              <a:t>Because the enucleated donor egg provides </a:t>
            </a:r>
            <a:br>
              <a:rPr lang="en-US" dirty="0" smtClean="0"/>
            </a:br>
            <a:r>
              <a:rPr lang="en-US" dirty="0" smtClean="0"/>
              <a:t>the mitochondria, some DNA will be different.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1758-96B6-4653-B415-869140A63A7C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30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Cloned Cats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82000" cy="3428999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first cloned cat, CC (short for “Carbon Copy”), did not even look like her original, Rainbow. </a:t>
            </a:r>
          </a:p>
          <a:p>
            <a:pPr lvl="1"/>
            <a:r>
              <a:rPr lang="en-US" dirty="0" smtClean="0"/>
              <a:t>This is because some genes for hair color in cats are located on the X-chromosome. </a:t>
            </a:r>
          </a:p>
          <a:p>
            <a:pPr lvl="1"/>
            <a:r>
              <a:rPr lang="en-US" dirty="0" smtClean="0"/>
              <a:t>Only one X-chromosome is needed for a cell to function; because of this, each cell randomly switches off an X-chromosome (in females, who have two X-chromosomes).</a:t>
            </a:r>
          </a:p>
          <a:p>
            <a:r>
              <a:rPr lang="en-US" dirty="0" smtClean="0"/>
              <a:t>Rainbow (left) had patterns of black and orange – some cells expressed the ‘orange’ X chromosome and some cells expressed the ‘black’ one.  </a:t>
            </a:r>
          </a:p>
          <a:p>
            <a:pPr lvl="1"/>
            <a:r>
              <a:rPr lang="en-US" dirty="0" smtClean="0"/>
              <a:t>CC (right) was all black, meaning the ‘orange’ X chromosome in the cell nucleus she was cloned from was completely “switched off”.  </a:t>
            </a:r>
            <a:endParaRPr lang="en-US" dirty="0"/>
          </a:p>
        </p:txBody>
      </p:sp>
      <p:pic>
        <p:nvPicPr>
          <p:cNvPr id="1026" name="Picture 2" descr="http://www.mun.ca/biology/scarr/Rainbow_&amp;_cc_&amp;_Allie2.jpg"/>
          <p:cNvPicPr>
            <a:picLocks noChangeAspect="1" noChangeArrowheads="1"/>
          </p:cNvPicPr>
          <p:nvPr/>
        </p:nvPicPr>
        <p:blipFill>
          <a:blip r:embed="rId2" cstate="print"/>
          <a:srcRect t="2042" b="47365"/>
          <a:stretch>
            <a:fillRect/>
          </a:stretch>
        </p:blipFill>
        <p:spPr bwMode="auto">
          <a:xfrm>
            <a:off x="2667000" y="4998067"/>
            <a:ext cx="4410075" cy="1859933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1758-96B6-4653-B415-869140A63A7C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86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of the most complicated questions regarding genes in the early 1900s was how they changed as your cells diversified. </a:t>
            </a:r>
          </a:p>
          <a:p>
            <a:pPr lvl="1"/>
            <a:r>
              <a:rPr lang="en-US" dirty="0" smtClean="0"/>
              <a:t>It is clear that when a sperm cell fertilizes an egg to create that first cell (a </a:t>
            </a:r>
            <a:r>
              <a:rPr lang="en-US" u="sng" dirty="0" smtClean="0"/>
              <a:t>zygote</a:t>
            </a:r>
            <a:r>
              <a:rPr lang="en-US" dirty="0" smtClean="0"/>
              <a:t>), that particular cell must have every functional gene in order to become a fully developed adult.</a:t>
            </a:r>
          </a:p>
          <a:p>
            <a:pPr lvl="1"/>
            <a:r>
              <a:rPr lang="en-US" dirty="0" smtClean="0"/>
              <a:t>What scientists did not know was whether the genes were ‘lost’ as cells specialized into skin cells, </a:t>
            </a:r>
            <a:br>
              <a:rPr lang="en-US" dirty="0" smtClean="0"/>
            </a:br>
            <a:r>
              <a:rPr lang="en-US" dirty="0" smtClean="0"/>
              <a:t>liver cells, nerves, etc., or if these genes </a:t>
            </a:r>
            <a:br>
              <a:rPr lang="en-US" dirty="0" smtClean="0"/>
            </a:br>
            <a:r>
              <a:rPr lang="en-US" dirty="0" smtClean="0"/>
              <a:t>were simply “turned off”.</a:t>
            </a:r>
          </a:p>
          <a:p>
            <a:r>
              <a:rPr lang="en-US" dirty="0" smtClean="0"/>
              <a:t>What do you think?  TPS</a:t>
            </a:r>
            <a:endParaRPr lang="en-US" dirty="0"/>
          </a:p>
        </p:txBody>
      </p:sp>
      <p:pic>
        <p:nvPicPr>
          <p:cNvPr id="22530" name="Picture 2" descr="http://biology.ucsd.edu/classes/old.web.classes/bimm110.SP04/fertilization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4572000"/>
            <a:ext cx="2667000" cy="2133600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1758-96B6-4653-B415-869140A63A7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75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16 Salamanders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One of the first scientists to successfully address this question was the German embryologist Hans Spemann.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Spemann took a newly fertilized salamander zygote (fertilized egg) and tied it in half </a:t>
            </a:r>
            <a:br>
              <a:rPr lang="en-US" dirty="0" smtClean="0"/>
            </a:br>
            <a:r>
              <a:rPr lang="en-US" dirty="0" smtClean="0"/>
              <a:t>using a piece of hair.  </a:t>
            </a:r>
          </a:p>
          <a:p>
            <a:pPr lvl="1"/>
            <a:r>
              <a:rPr lang="en-US" dirty="0" smtClean="0"/>
              <a:t>One half contained the nucleus; </a:t>
            </a:r>
            <a:br>
              <a:rPr lang="en-US" dirty="0" smtClean="0"/>
            </a:br>
            <a:r>
              <a:rPr lang="en-US" dirty="0" smtClean="0"/>
              <a:t>the other half contained the rest </a:t>
            </a:r>
            <a:br>
              <a:rPr lang="en-US" dirty="0" smtClean="0"/>
            </a:br>
            <a:r>
              <a:rPr lang="en-US" dirty="0" smtClean="0"/>
              <a:t>of the cell. 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The nucleus continued to divide, </a:t>
            </a:r>
            <a:br>
              <a:rPr lang="en-US" dirty="0" smtClean="0"/>
            </a:br>
            <a:r>
              <a:rPr lang="en-US" dirty="0" smtClean="0"/>
              <a:t>creating 2, then 4, then 8, then 16 </a:t>
            </a:r>
            <a:br>
              <a:rPr lang="en-US" dirty="0" smtClean="0"/>
            </a:br>
            <a:r>
              <a:rPr lang="en-US" dirty="0" smtClean="0"/>
              <a:t>individual nuclei.  </a:t>
            </a:r>
          </a:p>
        </p:txBody>
      </p:sp>
      <p:pic>
        <p:nvPicPr>
          <p:cNvPr id="21506" name="Picture 2" descr="http://nobelprize.org/nobel_prizes/medicine/laureates/1935/speman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06742" y="3581400"/>
            <a:ext cx="2122858" cy="2974624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1758-96B6-4653-B415-869140A63A7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47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16 Salamanders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30362"/>
            <a:ext cx="8534400" cy="393223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After he allowed the nucleus to divide 4 times, Spemann loosened the hair so that one of the 16 nuclei could move to the other side of the cell. 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Spemann then completed cut the cell in half to create 2 individual cells</a:t>
            </a:r>
          </a:p>
          <a:p>
            <a:pPr lvl="1"/>
            <a:r>
              <a:rPr lang="en-US" dirty="0"/>
              <a:t>One cell had 15 nuclei; the other had one nucleus. 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Each of the two cells developed into a salamander (Spemann basically created identical twins).  </a:t>
            </a:r>
          </a:p>
          <a:p>
            <a:pPr lvl="1"/>
            <a:r>
              <a:rPr lang="en-US" dirty="0" smtClean="0"/>
              <a:t>This proved that an early embryo is </a:t>
            </a:r>
            <a:r>
              <a:rPr lang="en-US" u="sng" dirty="0" smtClean="0"/>
              <a:t>totipotent</a:t>
            </a:r>
            <a:r>
              <a:rPr lang="en-US" dirty="0" smtClean="0"/>
              <a:t>, or able to develop into any kind of tissue.  </a:t>
            </a:r>
          </a:p>
          <a:p>
            <a:pPr lvl="1"/>
            <a:r>
              <a:rPr lang="en-US" dirty="0" smtClean="0"/>
              <a:t>Each of the 16 nuclei could each still become their own salamander at that point. </a:t>
            </a:r>
            <a:endParaRPr lang="en-US" dirty="0"/>
          </a:p>
        </p:txBody>
      </p:sp>
      <p:pic>
        <p:nvPicPr>
          <p:cNvPr id="20482" name="Picture 2" descr="http://www.ncbi.nlm.nih.gov/books/NBK10101/bin/ch10f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5162549"/>
            <a:ext cx="5343525" cy="1695451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1758-96B6-4653-B415-869140A63A7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14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njms.umdnj.edu/gsbs/stemcell/scofthemonth/csc/csc4.gi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9866" r="4829"/>
          <a:stretch>
            <a:fillRect/>
          </a:stretch>
        </p:blipFill>
        <p:spPr bwMode="auto">
          <a:xfrm>
            <a:off x="5105400" y="3505200"/>
            <a:ext cx="4038600" cy="3352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Significance of Spemann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4957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Spemann’s work showed that early in cell division, each cell retained all of its DNA.  </a:t>
            </a:r>
          </a:p>
          <a:p>
            <a:pPr lvl="1"/>
            <a:r>
              <a:rPr lang="en-US" dirty="0" smtClean="0"/>
              <a:t>This suggested that cells did not “lose” DNA but that genes did become ‘silenced’ as cells differentiated.</a:t>
            </a:r>
          </a:p>
          <a:p>
            <a:pPr lvl="1"/>
            <a:r>
              <a:rPr lang="en-US" u="sng" dirty="0" smtClean="0"/>
              <a:t>Differentiation</a:t>
            </a:r>
            <a:r>
              <a:rPr lang="en-US" dirty="0" smtClean="0"/>
              <a:t>: when cells become specialized for a particular function. </a:t>
            </a:r>
          </a:p>
          <a:p>
            <a:pPr lvl="2"/>
            <a:r>
              <a:rPr lang="en-US" dirty="0" smtClean="0"/>
              <a:t>E.g. skin cells’ genes are specific </a:t>
            </a:r>
            <a:br>
              <a:rPr lang="en-US" dirty="0" smtClean="0"/>
            </a:br>
            <a:r>
              <a:rPr lang="en-US" dirty="0" smtClean="0"/>
              <a:t>for the jobs related to being a skin cell. 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Opposing hypotheses (that </a:t>
            </a:r>
            <a:br>
              <a:rPr lang="en-US" dirty="0" smtClean="0"/>
            </a:br>
            <a:r>
              <a:rPr lang="en-US" dirty="0" smtClean="0"/>
              <a:t>genes were ‘lost’ as cells </a:t>
            </a:r>
            <a:br>
              <a:rPr lang="en-US" dirty="0" smtClean="0"/>
            </a:br>
            <a:r>
              <a:rPr lang="en-US" dirty="0" smtClean="0"/>
              <a:t>divided) would not have </a:t>
            </a:r>
            <a:br>
              <a:rPr lang="en-US" dirty="0" smtClean="0"/>
            </a:br>
            <a:r>
              <a:rPr lang="en-US" dirty="0" smtClean="0"/>
              <a:t>allowed salamanders to </a:t>
            </a:r>
            <a:br>
              <a:rPr lang="en-US" dirty="0" smtClean="0"/>
            </a:br>
            <a:r>
              <a:rPr lang="en-US" dirty="0" smtClean="0"/>
              <a:t>form from the 16 different </a:t>
            </a:r>
            <a:br>
              <a:rPr lang="en-US" dirty="0" smtClean="0"/>
            </a:br>
            <a:r>
              <a:rPr lang="en-US" dirty="0" smtClean="0"/>
              <a:t>nuclei. 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1758-96B6-4653-B415-869140A63A7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15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Briggs &amp; 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010400" cy="43735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Scientists were still unsure of the relationship between the nucleus and the cell.</a:t>
            </a:r>
          </a:p>
          <a:p>
            <a:pPr lvl="1"/>
            <a:r>
              <a:rPr lang="en-US" dirty="0" smtClean="0"/>
              <a:t>Some thought that the nucleus had to be with its ‘own’ cell in order to function.</a:t>
            </a:r>
          </a:p>
          <a:p>
            <a:pPr lvl="1"/>
            <a:r>
              <a:rPr lang="en-US" dirty="0" smtClean="0"/>
              <a:t>Others thought that the nucleus was like a bus driver and the cell like a bus (i.e. that the nucleus could be switched to any cell and still function).  </a:t>
            </a:r>
          </a:p>
          <a:p>
            <a:r>
              <a:rPr lang="en-US" dirty="0" smtClean="0"/>
              <a:t>After Spemann’s work, scientists wondered if cell nuclei could be moved from one species to another. </a:t>
            </a:r>
          </a:p>
          <a:p>
            <a:r>
              <a:rPr lang="en-US" dirty="0" smtClean="0"/>
              <a:t>In 1952, US Scientists Robert Briggs and Thomas King carried out the first successful somatic cell nuclear transfer (SCNT). </a:t>
            </a:r>
            <a:endParaRPr lang="en-US" dirty="0"/>
          </a:p>
        </p:txBody>
      </p:sp>
      <p:pic>
        <p:nvPicPr>
          <p:cNvPr id="4" name="Picture 2" descr="http://www.rheaultsci.org/images/Genetics_Images/Stages_of_nuclear_transfer.jpg"/>
          <p:cNvPicPr>
            <a:picLocks noChangeAspect="1" noChangeArrowheads="1"/>
          </p:cNvPicPr>
          <p:nvPr/>
        </p:nvPicPr>
        <p:blipFill>
          <a:blip r:embed="rId2" cstate="print"/>
          <a:srcRect r="51216"/>
          <a:stretch>
            <a:fillRect/>
          </a:stretch>
        </p:blipFill>
        <p:spPr bwMode="auto">
          <a:xfrm>
            <a:off x="7620000" y="1752600"/>
            <a:ext cx="1143000" cy="2828925"/>
          </a:xfrm>
          <a:prstGeom prst="rect">
            <a:avLst/>
          </a:prstGeom>
          <a:noFill/>
        </p:spPr>
      </p:pic>
      <p:pic>
        <p:nvPicPr>
          <p:cNvPr id="5" name="Picture 4" descr="http://www.rheaultsci.org/images/Genetics_Images/Stages_of_nuclear_transfer.jpg"/>
          <p:cNvPicPr>
            <a:picLocks noChangeAspect="1" noChangeArrowheads="1"/>
          </p:cNvPicPr>
          <p:nvPr/>
        </p:nvPicPr>
        <p:blipFill>
          <a:blip r:embed="rId2" cstate="print"/>
          <a:srcRect l="52250"/>
          <a:stretch>
            <a:fillRect/>
          </a:stretch>
        </p:blipFill>
        <p:spPr bwMode="auto">
          <a:xfrm>
            <a:off x="7620000" y="3581400"/>
            <a:ext cx="1158778" cy="2676525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1758-96B6-4653-B415-869140A63A7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83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Somatic Cell Nuclear Transfer (SCNT)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7162800" cy="43735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SCNT is the process in which DNA from an egg cell is replaced with DNA from an adult or embryonic cell. </a:t>
            </a:r>
          </a:p>
          <a:p>
            <a:pPr lvl="1"/>
            <a:r>
              <a:rPr lang="en-US" dirty="0" smtClean="0"/>
              <a:t>Basically, it means we switch the nucleus from one cell to another. </a:t>
            </a:r>
          </a:p>
          <a:p>
            <a:pPr lvl="1"/>
            <a:r>
              <a:rPr lang="en-US" dirty="0" smtClean="0"/>
              <a:t>This is what we typically are referring to when we use the generic term “cloning”</a:t>
            </a:r>
          </a:p>
          <a:p>
            <a:pPr lvl="1"/>
            <a:r>
              <a:rPr lang="en-US" dirty="0" smtClean="0"/>
              <a:t>Clone: an exact genetic replica of an organism.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Briggs and King removed the nucleus of a frog zygote (fertilized egg) using a pipette and inserted it into an unfertilized frog egg cell.  </a:t>
            </a:r>
          </a:p>
          <a:p>
            <a:pPr lvl="1"/>
            <a:r>
              <a:rPr lang="en-US" dirty="0" smtClean="0"/>
              <a:t>The re-nucleated egg became a tadpole.  </a:t>
            </a:r>
          </a:p>
          <a:p>
            <a:pPr lvl="1"/>
            <a:r>
              <a:rPr lang="en-US" dirty="0" smtClean="0"/>
              <a:t>This was the first case of modern animal cloning (In 1952!)</a:t>
            </a:r>
            <a:endParaRPr lang="en-US" dirty="0"/>
          </a:p>
        </p:txBody>
      </p:sp>
      <p:pic>
        <p:nvPicPr>
          <p:cNvPr id="16390" name="Picture 6" descr="http://www.crystalinks.com/clonetadpol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2073308"/>
            <a:ext cx="2266950" cy="4098891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1758-96B6-4653-B415-869140A63A7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70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Briggs and 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work of Briggs and King was significant because it showed that the nucleus of a cell was transferable.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In a way, the cell is like a bus – the bus goes wherever the bus driver drives it.  The bus does not affect where it goes – only the driver decides this.</a:t>
            </a:r>
          </a:p>
          <a:p>
            <a:endParaRPr lang="en-US" dirty="0"/>
          </a:p>
          <a:p>
            <a:r>
              <a:rPr lang="en-US" dirty="0" smtClean="0"/>
              <a:t>Cells, in a way, are similar – the nucleus is what controls what they become and what they do.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31758-96B6-4653-B415-869140A63A7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75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339</TotalTime>
  <Words>1361</Words>
  <Application>Microsoft Office PowerPoint</Application>
  <PresentationFormat>On-screen Show (4:3)</PresentationFormat>
  <Paragraphs>161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Book Antiqua</vt:lpstr>
      <vt:lpstr>Calibri</vt:lpstr>
      <vt:lpstr>Century Gothic</vt:lpstr>
      <vt:lpstr>Apothecary</vt:lpstr>
      <vt:lpstr>Cloning</vt:lpstr>
      <vt:lpstr>Questions</vt:lpstr>
      <vt:lpstr>Early Experiments</vt:lpstr>
      <vt:lpstr>16 Salamanders</vt:lpstr>
      <vt:lpstr>16 Salamanders</vt:lpstr>
      <vt:lpstr>Significance of Spemann</vt:lpstr>
      <vt:lpstr>Briggs &amp; King</vt:lpstr>
      <vt:lpstr>Somatic Cell Nuclear Transfer (SCNT)</vt:lpstr>
      <vt:lpstr>Briggs and King</vt:lpstr>
      <vt:lpstr>Remaining Questions</vt:lpstr>
      <vt:lpstr>John Gurdon’s Work</vt:lpstr>
      <vt:lpstr>Success Rates</vt:lpstr>
      <vt:lpstr>Dolly the Sheep</vt:lpstr>
      <vt:lpstr>Creating Dolly</vt:lpstr>
      <vt:lpstr>Dolly Success Rates</vt:lpstr>
      <vt:lpstr>Cellular Age vs. Biological Age</vt:lpstr>
      <vt:lpstr>Cloning and Telomeres</vt:lpstr>
      <vt:lpstr>Human Cloning</vt:lpstr>
      <vt:lpstr>Why Clone?</vt:lpstr>
      <vt:lpstr>Why Clone</vt:lpstr>
      <vt:lpstr>Endangered/Extinct Species</vt:lpstr>
      <vt:lpstr>Pets</vt:lpstr>
      <vt:lpstr>Cloned Cats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Cloning</dc:title>
  <dc:creator>Mr. Craig Kohn</dc:creator>
  <cp:lastModifiedBy>Mr. Craig A. Kohn</cp:lastModifiedBy>
  <cp:revision>36</cp:revision>
  <cp:lastPrinted>2014-12-22T18:41:56Z</cp:lastPrinted>
  <dcterms:created xsi:type="dcterms:W3CDTF">2011-05-08T20:26:04Z</dcterms:created>
  <dcterms:modified xsi:type="dcterms:W3CDTF">2016-05-06T17:04:22Z</dcterms:modified>
</cp:coreProperties>
</file>