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4" r:id="rId5"/>
    <p:sldId id="259" r:id="rId6"/>
    <p:sldId id="260" r:id="rId7"/>
    <p:sldId id="261" r:id="rId8"/>
    <p:sldId id="262" r:id="rId9"/>
    <p:sldId id="285" r:id="rId10"/>
    <p:sldId id="263" r:id="rId11"/>
    <p:sldId id="280" r:id="rId12"/>
    <p:sldId id="264" r:id="rId13"/>
    <p:sldId id="265" r:id="rId14"/>
    <p:sldId id="266" r:id="rId15"/>
    <p:sldId id="268" r:id="rId16"/>
    <p:sldId id="267" r:id="rId17"/>
    <p:sldId id="269" r:id="rId18"/>
    <p:sldId id="271" r:id="rId19"/>
    <p:sldId id="287" r:id="rId20"/>
    <p:sldId id="288" r:id="rId21"/>
    <p:sldId id="270" r:id="rId22"/>
    <p:sldId id="272" r:id="rId23"/>
    <p:sldId id="273" r:id="rId24"/>
    <p:sldId id="289" r:id="rId25"/>
    <p:sldId id="274" r:id="rId26"/>
    <p:sldId id="292" r:id="rId27"/>
    <p:sldId id="275" r:id="rId28"/>
    <p:sldId id="291" r:id="rId29"/>
    <p:sldId id="276" r:id="rId30"/>
    <p:sldId id="293" r:id="rId31"/>
    <p:sldId id="277" r:id="rId32"/>
    <p:sldId id="294" r:id="rId33"/>
    <p:sldId id="279" r:id="rId34"/>
    <p:sldId id="278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43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285AAFE-88DE-40CE-8270-D12B64AF2F51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214385E-F5AC-4766-A9BF-E75C9882EB39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AAFE-88DE-40CE-8270-D12B64AF2F51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385E-F5AC-4766-A9BF-E75C9882EB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AAFE-88DE-40CE-8270-D12B64AF2F51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385E-F5AC-4766-A9BF-E75C9882EB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001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001000" cy="4648200"/>
          </a:xfrm>
        </p:spPr>
        <p:txBody>
          <a:bodyPr>
            <a:normAutofit/>
          </a:bodyPr>
          <a:lstStyle>
            <a:lvl1pPr>
              <a:defRPr sz="3200" b="1"/>
            </a:lvl1pPr>
            <a:lvl2pPr>
              <a:defRPr sz="2800"/>
            </a:lvl2pPr>
            <a:lvl3pPr>
              <a:defRPr sz="2800" i="1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AAFE-88DE-40CE-8270-D12B64AF2F51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385E-F5AC-4766-A9BF-E75C9882EB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gDeptLogo.jpg"/>
          <p:cNvPicPr/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85800"/>
            <a:ext cx="548005" cy="786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AAFE-88DE-40CE-8270-D12B64AF2F51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385E-F5AC-4766-A9BF-E75C9882EB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AAFE-88DE-40CE-8270-D12B64AF2F51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385E-F5AC-4766-A9BF-E75C9882EB3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AAFE-88DE-40CE-8270-D12B64AF2F51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385E-F5AC-4766-A9BF-E75C9882EB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AAFE-88DE-40CE-8270-D12B64AF2F51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385E-F5AC-4766-A9BF-E75C9882EB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AAFE-88DE-40CE-8270-D12B64AF2F51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385E-F5AC-4766-A9BF-E75C9882EB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AAFE-88DE-40CE-8270-D12B64AF2F51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385E-F5AC-4766-A9BF-E75C9882EB39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AAFE-88DE-40CE-8270-D12B64AF2F51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385E-F5AC-4766-A9BF-E75C9882EB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285AAFE-88DE-40CE-8270-D12B64AF2F51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214385E-F5AC-4766-A9BF-E75C9882EB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/url?sa=i&amp;rct=j&amp;q=&amp;esrc=s&amp;source=images&amp;cd=&amp;cad=rja&amp;docid=FrzA0pa1xG-FtM&amp;tbnid=pJcrhSAW4eVP4M:&amp;ved=0CAUQjRw&amp;url=http://cordinglandscape.com/&amp;ei=LyX4UoaLC6TCywGfh4GoBA&amp;psig=AFQjCNF7gvx7qyOHC_prxrnlxtCR2m2sMQ&amp;ust=139208049229991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rdinglandscape.com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Color in Landscaping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C. Kohn</a:t>
            </a:r>
          </a:p>
          <a:p>
            <a:r>
              <a:rPr lang="en-US" dirty="0" smtClean="0"/>
              <a:t>Agricultural Sciences</a:t>
            </a:r>
          </a:p>
          <a:p>
            <a:r>
              <a:rPr lang="en-US" dirty="0" smtClean="0"/>
              <a:t>Waterford WI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54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Color has multiple properties, including…</a:t>
            </a:r>
          </a:p>
          <a:p>
            <a:pPr lvl="1"/>
            <a:r>
              <a:rPr lang="en-US" u="sng" dirty="0" smtClean="0"/>
              <a:t>Hue</a:t>
            </a:r>
            <a:r>
              <a:rPr lang="en-US" dirty="0" smtClean="0"/>
              <a:t> – this is the actual color (e.g. green, blue, red, yellow, etc.). </a:t>
            </a:r>
          </a:p>
          <a:p>
            <a:pPr lvl="1"/>
            <a:r>
              <a:rPr lang="en-US" u="sng" dirty="0" smtClean="0"/>
              <a:t>Value</a:t>
            </a:r>
            <a:r>
              <a:rPr lang="en-US" dirty="0" smtClean="0"/>
              <a:t> – this is how light or dark the color is (e.g. dark green or light red). Value can have shade or tint. </a:t>
            </a:r>
          </a:p>
          <a:p>
            <a:pPr lvl="2"/>
            <a:r>
              <a:rPr lang="en-US" dirty="0" smtClean="0"/>
              <a:t>Shade is a hue that has been darkened; e.g. Navy is a shade of blue.</a:t>
            </a:r>
          </a:p>
          <a:p>
            <a:pPr lvl="2"/>
            <a:r>
              <a:rPr lang="en-US" dirty="0" smtClean="0"/>
              <a:t>Tint is a hue that has been lightened; e.g. pink is a tint of red. </a:t>
            </a:r>
          </a:p>
          <a:p>
            <a:pPr lvl="2"/>
            <a:r>
              <a:rPr lang="en-US" dirty="0" smtClean="0"/>
              <a:t>Tone is created by the addition of gray to create a “dusty appearance”; e.g. country blue is a tone of blue.</a:t>
            </a:r>
          </a:p>
          <a:p>
            <a:pPr lvl="1"/>
            <a:r>
              <a:rPr lang="en-US" u="sng" dirty="0" smtClean="0"/>
              <a:t>Intensity</a:t>
            </a:r>
            <a:r>
              <a:rPr lang="en-US" dirty="0" smtClean="0"/>
              <a:t> – intensity is how ‘strong’ the color appears to us. </a:t>
            </a:r>
          </a:p>
          <a:p>
            <a:pPr lvl="2"/>
            <a:r>
              <a:rPr lang="en-US" dirty="0" smtClean="0"/>
              <a:t>E.g. if gray has been added to a color, it will appear muted and duller than if that hue exists in its purest form (such as ‘fire engine red’). 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432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1" t="14558" r="43314" b="15116"/>
          <a:stretch/>
        </p:blipFill>
        <p:spPr bwMode="auto">
          <a:xfrm>
            <a:off x="1143000" y="146659"/>
            <a:ext cx="7010400" cy="646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3000" y="6096000"/>
            <a:ext cx="70104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Originally found at http://www.tigercolor.com/color-lab/color-theory/color-theory-intro.htm#complementary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71099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ios233.community.uaf.edu/files/2011/10/color_whe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952750"/>
            <a:ext cx="468630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001000" cy="838200"/>
          </a:xfrm>
        </p:spPr>
        <p:txBody>
          <a:bodyPr/>
          <a:lstStyle/>
          <a:p>
            <a:r>
              <a:rPr lang="en-US" dirty="0" smtClean="0"/>
              <a:t>Hue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01000" cy="4648200"/>
          </a:xfrm>
        </p:spPr>
        <p:txBody>
          <a:bodyPr/>
          <a:lstStyle/>
          <a:p>
            <a:r>
              <a:rPr lang="en-US" dirty="0" smtClean="0"/>
              <a:t>Hue is the descriptive name of the color (e.g. what you see as the name on the side of the crayon). </a:t>
            </a:r>
          </a:p>
          <a:p>
            <a:pPr lvl="1"/>
            <a:r>
              <a:rPr lang="en-US" dirty="0" smtClean="0"/>
              <a:t>Hues are organized </a:t>
            </a:r>
            <a:br>
              <a:rPr lang="en-US" dirty="0" smtClean="0"/>
            </a:br>
            <a:r>
              <a:rPr lang="en-US" dirty="0" smtClean="0"/>
              <a:t>by using a color </a:t>
            </a:r>
            <a:br>
              <a:rPr lang="en-US" dirty="0" smtClean="0"/>
            </a:br>
            <a:r>
              <a:rPr lang="en-US" dirty="0" smtClean="0"/>
              <a:t>wheel, which </a:t>
            </a:r>
            <a:br>
              <a:rPr lang="en-US" dirty="0" smtClean="0"/>
            </a:br>
            <a:r>
              <a:rPr lang="en-US" dirty="0" smtClean="0"/>
              <a:t>consists of </a:t>
            </a:r>
            <a:br>
              <a:rPr lang="en-US" dirty="0" smtClean="0"/>
            </a:br>
            <a:r>
              <a:rPr lang="en-US" dirty="0" smtClean="0"/>
              <a:t>twelve hues. 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353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i="1" dirty="0" smtClean="0"/>
              <a:t>Source: http://cios233.community.uaf.edu/files/2011/10/color_wheel.gif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2297706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ios233.community.uaf.edu/files/2011/10/color_whe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952750"/>
            <a:ext cx="468630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001000" cy="838200"/>
          </a:xfrm>
        </p:spPr>
        <p:txBody>
          <a:bodyPr/>
          <a:lstStyle/>
          <a:p>
            <a:r>
              <a:rPr lang="en-US" dirty="0" smtClean="0"/>
              <a:t>Color Wheels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010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primary colors on a color wheel are red, yellow, and blue. </a:t>
            </a:r>
          </a:p>
          <a:p>
            <a:pPr lvl="1"/>
            <a:r>
              <a:rPr lang="en-US" dirty="0" smtClean="0"/>
              <a:t>These colors are spaced</a:t>
            </a:r>
            <a:br>
              <a:rPr lang="en-US" dirty="0" smtClean="0"/>
            </a:br>
            <a:r>
              <a:rPr lang="en-US" dirty="0" smtClean="0"/>
              <a:t>equidistantly on the </a:t>
            </a:r>
            <a:br>
              <a:rPr lang="en-US" dirty="0" smtClean="0"/>
            </a:br>
            <a:r>
              <a:rPr lang="en-US" dirty="0" smtClean="0"/>
              <a:t>color wheel.</a:t>
            </a:r>
          </a:p>
          <a:p>
            <a:pPr lvl="1"/>
            <a:r>
              <a:rPr lang="en-US" dirty="0" smtClean="0"/>
              <a:t>In design, they </a:t>
            </a:r>
            <a:br>
              <a:rPr lang="en-US" dirty="0" smtClean="0"/>
            </a:br>
            <a:r>
              <a:rPr lang="en-US" dirty="0" smtClean="0"/>
              <a:t>cannot be </a:t>
            </a:r>
            <a:br>
              <a:rPr lang="en-US" dirty="0" smtClean="0"/>
            </a:br>
            <a:r>
              <a:rPr lang="en-US" dirty="0" smtClean="0"/>
              <a:t>created by</a:t>
            </a:r>
            <a:br>
              <a:rPr lang="en-US" dirty="0" smtClean="0"/>
            </a:br>
            <a:r>
              <a:rPr lang="en-US" dirty="0" smtClean="0"/>
              <a:t>mixing any </a:t>
            </a:r>
            <a:br>
              <a:rPr lang="en-US" dirty="0" smtClean="0"/>
            </a:br>
            <a:r>
              <a:rPr lang="en-US" dirty="0" smtClean="0"/>
              <a:t>other colors.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353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i="1" dirty="0" smtClean="0"/>
              <a:t>Source: http://cios233.community.uaf.edu/files/2011/10/color_wheel.gif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1635449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ios233.community.uaf.edu/files/2011/10/color_whe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952750"/>
            <a:ext cx="468630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001000" cy="838200"/>
          </a:xfrm>
        </p:spPr>
        <p:txBody>
          <a:bodyPr/>
          <a:lstStyle/>
          <a:p>
            <a:r>
              <a:rPr lang="en-US" dirty="0" smtClean="0"/>
              <a:t>Color Wheels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010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The secondary colors on a color wheel are orange, green, and violet. </a:t>
            </a:r>
          </a:p>
          <a:p>
            <a:pPr lvl="1"/>
            <a:r>
              <a:rPr lang="en-US" dirty="0" smtClean="0"/>
              <a:t>These colors are also spaced</a:t>
            </a:r>
            <a:br>
              <a:rPr lang="en-US" dirty="0" smtClean="0"/>
            </a:br>
            <a:r>
              <a:rPr lang="en-US" dirty="0" smtClean="0"/>
              <a:t>equidistantly on the </a:t>
            </a:r>
            <a:br>
              <a:rPr lang="en-US" dirty="0" smtClean="0"/>
            </a:br>
            <a:r>
              <a:rPr lang="en-US" dirty="0" smtClean="0"/>
              <a:t>color wheel.</a:t>
            </a:r>
          </a:p>
          <a:p>
            <a:pPr lvl="1"/>
            <a:r>
              <a:rPr lang="en-US" dirty="0" smtClean="0"/>
              <a:t>These colors are</a:t>
            </a:r>
            <a:br>
              <a:rPr lang="en-US" dirty="0" smtClean="0"/>
            </a:br>
            <a:r>
              <a:rPr lang="en-US" dirty="0" smtClean="0"/>
              <a:t>created by</a:t>
            </a:r>
            <a:br>
              <a:rPr lang="en-US" dirty="0" smtClean="0"/>
            </a:br>
            <a:r>
              <a:rPr lang="en-US" dirty="0" smtClean="0"/>
              <a:t>mixing two </a:t>
            </a:r>
            <a:br>
              <a:rPr lang="en-US" dirty="0" smtClean="0"/>
            </a:br>
            <a:r>
              <a:rPr lang="en-US" dirty="0" smtClean="0"/>
              <a:t>primary colors. 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353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i="1" dirty="0" smtClean="0"/>
              <a:t>Source: http://cios233.community.uaf.edu/files/2011/10/color_wheel.gif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1444578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ios233.community.uaf.edu/files/2011/10/color_whe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2667000"/>
            <a:ext cx="50292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001000" cy="838200"/>
          </a:xfrm>
        </p:spPr>
        <p:txBody>
          <a:bodyPr/>
          <a:lstStyle/>
          <a:p>
            <a:r>
              <a:rPr lang="en-US" dirty="0" smtClean="0"/>
              <a:t>Color Wheels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010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tertiary colors on a color wheel are the colors created by mixing a primary and a secondary color. </a:t>
            </a:r>
          </a:p>
          <a:p>
            <a:pPr lvl="1"/>
            <a:r>
              <a:rPr lang="en-US" dirty="0" smtClean="0"/>
              <a:t>These colors are </a:t>
            </a:r>
            <a:br>
              <a:rPr lang="en-US" dirty="0" smtClean="0"/>
            </a:br>
            <a:r>
              <a:rPr lang="en-US" dirty="0" smtClean="0"/>
              <a:t>hyphenated and </a:t>
            </a:r>
            <a:br>
              <a:rPr lang="en-US" dirty="0" smtClean="0"/>
            </a:br>
            <a:r>
              <a:rPr lang="en-US" dirty="0" smtClean="0"/>
              <a:t>the primary color</a:t>
            </a:r>
            <a:br>
              <a:rPr lang="en-US" dirty="0" smtClean="0"/>
            </a:br>
            <a:r>
              <a:rPr lang="en-US" dirty="0" smtClean="0"/>
              <a:t>is always listed </a:t>
            </a:r>
            <a:br>
              <a:rPr lang="en-US" dirty="0" smtClean="0"/>
            </a:br>
            <a:r>
              <a:rPr lang="en-US" dirty="0" smtClean="0"/>
              <a:t>first. </a:t>
            </a:r>
          </a:p>
          <a:p>
            <a:pPr lvl="1"/>
            <a:r>
              <a:rPr lang="en-US" dirty="0" smtClean="0"/>
              <a:t>E.g. Red-orange </a:t>
            </a:r>
            <a:br>
              <a:rPr lang="en-US" dirty="0" smtClean="0"/>
            </a:br>
            <a:r>
              <a:rPr lang="en-US" dirty="0" smtClean="0"/>
              <a:t>and blue-green </a:t>
            </a:r>
            <a:br>
              <a:rPr lang="en-US" dirty="0" smtClean="0"/>
            </a:br>
            <a:r>
              <a:rPr lang="en-US" dirty="0" smtClean="0"/>
              <a:t>are examples of </a:t>
            </a:r>
            <a:br>
              <a:rPr lang="en-US" dirty="0" smtClean="0"/>
            </a:br>
            <a:r>
              <a:rPr lang="en-US" dirty="0" smtClean="0"/>
              <a:t>tertiary colors. 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353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i="1" dirty="0" smtClean="0"/>
              <a:t>Source: http://cios233.community.uaf.edu/files/2011/10/color_wheel.gif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2690034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operationwritehome.org/wp-content/uploads/2013/01/warm-and-coo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158" y="2667000"/>
            <a:ext cx="4803667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001000" cy="838200"/>
          </a:xfrm>
        </p:spPr>
        <p:txBody>
          <a:bodyPr/>
          <a:lstStyle/>
          <a:p>
            <a:r>
              <a:rPr lang="en-US" dirty="0" smtClean="0"/>
              <a:t>Color wheel categories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8486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color wheel can be broken into two kinds of categories. </a:t>
            </a:r>
          </a:p>
          <a:p>
            <a:pPr lvl="1"/>
            <a:r>
              <a:rPr lang="en-US" u="sng" dirty="0" smtClean="0"/>
              <a:t>Advancing/Warm Colors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 those between </a:t>
            </a:r>
            <a:br>
              <a:rPr lang="en-US" dirty="0" smtClean="0"/>
            </a:br>
            <a:r>
              <a:rPr lang="en-US" dirty="0" smtClean="0"/>
              <a:t>red-violet and </a:t>
            </a:r>
            <a:br>
              <a:rPr lang="en-US" dirty="0" smtClean="0"/>
            </a:br>
            <a:r>
              <a:rPr lang="en-US" dirty="0" smtClean="0"/>
              <a:t>yellow. 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u="sng" dirty="0" smtClean="0"/>
              <a:t>Receding/Cool </a:t>
            </a:r>
            <a:br>
              <a:rPr lang="en-US" u="sng" dirty="0" smtClean="0"/>
            </a:br>
            <a:r>
              <a:rPr lang="en-US" u="sng" dirty="0" smtClean="0"/>
              <a:t>Colors</a:t>
            </a:r>
            <a:r>
              <a:rPr lang="en-US" dirty="0" smtClean="0"/>
              <a:t> are those </a:t>
            </a:r>
            <a:br>
              <a:rPr lang="en-US" dirty="0" smtClean="0"/>
            </a:br>
            <a:r>
              <a:rPr lang="en-US" dirty="0" smtClean="0"/>
              <a:t>between yellow-</a:t>
            </a:r>
            <a:br>
              <a:rPr lang="en-US" dirty="0" smtClean="0"/>
            </a:br>
            <a:r>
              <a:rPr lang="en-US" dirty="0" smtClean="0"/>
              <a:t>green and violet.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47800" y="6614301"/>
            <a:ext cx="6400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 smtClean="0"/>
              <a:t>Source: http://operationwritehome.org/wp-content/uploads/2013/01/warm-and-cool.jpg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2715848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Colors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5791200" cy="4648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Advancing/Warm colors appear to move toward the viewer. </a:t>
            </a:r>
          </a:p>
          <a:p>
            <a:pPr lvl="1"/>
            <a:r>
              <a:rPr lang="en-US" dirty="0" smtClean="0"/>
              <a:t>A viewer’s brain will associate these colors with warmth, aggression, or excitement. </a:t>
            </a:r>
          </a:p>
          <a:p>
            <a:pPr lvl="1"/>
            <a:r>
              <a:rPr lang="en-US" dirty="0" smtClean="0"/>
              <a:t>They can also seem cheerful or happy. </a:t>
            </a:r>
          </a:p>
          <a:p>
            <a:pPr lvl="1"/>
            <a:r>
              <a:rPr lang="en-US" dirty="0" smtClean="0"/>
              <a:t>They tend to create a more informal look for a landscape. </a:t>
            </a:r>
          </a:p>
          <a:p>
            <a:pPr lvl="1"/>
            <a:r>
              <a:rPr lang="en-US" dirty="0" smtClean="0"/>
              <a:t>Warm colors tend to make an object look larger. </a:t>
            </a:r>
          </a:p>
          <a:p>
            <a:pPr lvl="1"/>
            <a:r>
              <a:rPr lang="en-US" dirty="0" smtClean="0"/>
              <a:t>If overused, warm colors can evoke a sense of irritation. </a:t>
            </a:r>
            <a:endParaRPr lang="en-US" dirty="0"/>
          </a:p>
        </p:txBody>
      </p:sp>
      <p:pic>
        <p:nvPicPr>
          <p:cNvPr id="8194" name="Picture 2" descr="http://www.beautyhows.com/wp-content/uploads/2013/03/How-to-Choose-Eyeshadow-Colors-%E2%80%93-Warm-and-Cool-Colo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643135" y="1676400"/>
            <a:ext cx="2527446" cy="472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0658" y="6603394"/>
            <a:ext cx="7696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 smtClean="0"/>
              <a:t>Source: http://www.beautyhows.com/wp-content/uploads/2013/03/How-to-Choose-Eyeshadow-Colors-%E2%80%93-Warm-and-Cool-Colors.jpg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2515944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Colors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5791200" cy="4648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Receding/Cool colors appear to move toward the viewer. </a:t>
            </a:r>
          </a:p>
          <a:p>
            <a:pPr lvl="1"/>
            <a:r>
              <a:rPr lang="en-US" dirty="0" smtClean="0"/>
              <a:t>A viewer’s brain will associate these colors with a sense of passive coolness. </a:t>
            </a:r>
          </a:p>
          <a:p>
            <a:pPr lvl="1"/>
            <a:r>
              <a:rPr lang="en-US" dirty="0" smtClean="0"/>
              <a:t>They can also seem restful, peaceful, soothing, and sometimes even melancholy and depressing if overdone. </a:t>
            </a:r>
          </a:p>
          <a:p>
            <a:pPr lvl="1"/>
            <a:r>
              <a:rPr lang="en-US" dirty="0" smtClean="0"/>
              <a:t>Cool colors </a:t>
            </a:r>
            <a:r>
              <a:rPr lang="en-US" dirty="0"/>
              <a:t>tend to make an object look </a:t>
            </a:r>
            <a:r>
              <a:rPr lang="en-US" dirty="0" smtClean="0"/>
              <a:t>smaller.</a:t>
            </a:r>
          </a:p>
          <a:p>
            <a:pPr lvl="1"/>
            <a:r>
              <a:rPr lang="en-US" dirty="0" smtClean="0"/>
              <a:t>They tend to create a more formal look for a landscape. </a:t>
            </a:r>
          </a:p>
        </p:txBody>
      </p:sp>
      <p:pic>
        <p:nvPicPr>
          <p:cNvPr id="8194" name="Picture 2" descr="http://www.beautyhows.com/wp-content/uploads/2013/03/How-to-Choose-Eyeshadow-Colors-%E2%80%93-Warm-and-Cool-Colo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3" r="-2058"/>
          <a:stretch/>
        </p:blipFill>
        <p:spPr bwMode="auto">
          <a:xfrm>
            <a:off x="6172200" y="1702981"/>
            <a:ext cx="2658139" cy="472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0658" y="6603394"/>
            <a:ext cx="7696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 smtClean="0"/>
              <a:t>Source: http://www.beautyhows.com/wp-content/uploads/2013/03/How-to-Choose-Eyeshadow-Colors-%E2%80%93-Warm-and-Cool-Colors.jpg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2844068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Color Scheme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75" y="1676400"/>
            <a:ext cx="5810250" cy="4648200"/>
          </a:xfrm>
        </p:spPr>
      </p:pic>
      <p:sp>
        <p:nvSpPr>
          <p:cNvPr id="4" name="AutoShape 2" descr="http://www.google.com/url?sa=i&amp;source=images&amp;cd=&amp;docid=5Yfww1-F_E63jM&amp;tbnid=QcldBx2iuqS6yM:&amp;ved=0CAUQjBw4mgE&amp;url=http%3A%2F%2Febepp.com%2Fwp-content%2Fuploads%2F2014%2F01%2Fsmall-backyard-landscaping-165.jpg&amp;ei=fCn4Us_mIuKMyQGk3oD4Bg&amp;psig=AFQjCNHlTV-oiMZ2zQNbd3aGcuGvEha7WA&amp;ust=1392081660655790"/>
          <p:cNvSpPr>
            <a:spLocks noChangeAspect="1" noChangeArrowheads="1"/>
          </p:cNvSpPr>
          <p:nvPr/>
        </p:nvSpPr>
        <p:spPr bwMode="auto">
          <a:xfrm>
            <a:off x="63500" y="-136525"/>
            <a:ext cx="542925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2124" y="6550968"/>
            <a:ext cx="682307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/>
              <a:t>Source: http://ebepp.com/wp-content/uploads/2014/01/small-backyard-landscaping-165.jpg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2098026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Color is the difference in the visual appearance of objects due to how they reflect light into a person’s eyes. </a:t>
            </a:r>
          </a:p>
          <a:p>
            <a:pPr lvl="1"/>
            <a:r>
              <a:rPr lang="en-US" dirty="0" smtClean="0"/>
              <a:t>Different objects appear to have different colors because of the wavelengths of the light they reflect.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 order to be seen, an object must reflect visible light. </a:t>
            </a:r>
          </a:p>
          <a:p>
            <a:pPr lvl="1"/>
            <a:r>
              <a:rPr lang="en-US" dirty="0" smtClean="0"/>
              <a:t>Light is actually one of many kinds of electromagnetic radiation.</a:t>
            </a:r>
          </a:p>
          <a:p>
            <a:pPr lvl="1"/>
            <a:r>
              <a:rPr lang="en-US" dirty="0" smtClean="0"/>
              <a:t>Radiation is any kind of moving energy. </a:t>
            </a:r>
          </a:p>
          <a:p>
            <a:pPr lvl="1"/>
            <a:r>
              <a:rPr lang="en-US" dirty="0" smtClean="0"/>
              <a:t>There are many kinds of electromagnetic radiation, ranging from visible light to AM and FM radios waves, to X-rays and microwaves.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14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 Color Scheme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714500"/>
            <a:ext cx="6096000" cy="4572000"/>
          </a:xfrm>
        </p:spPr>
      </p:pic>
      <p:sp>
        <p:nvSpPr>
          <p:cNvPr id="5" name="Rectangle 4"/>
          <p:cNvSpPr/>
          <p:nvPr/>
        </p:nvSpPr>
        <p:spPr>
          <a:xfrm>
            <a:off x="533400" y="6519446"/>
            <a:ext cx="7086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 smtClean="0"/>
              <a:t>Source: http://procutlandscaping.com/blog/wp-content/uploads/2012/06/landscape-design-rockland-county.jpg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546542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Harmony of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color wheel can be used to determine which colors can be grouped together to create a sense of unity and harmony. </a:t>
            </a:r>
          </a:p>
          <a:p>
            <a:pPr lvl="1"/>
            <a:r>
              <a:rPr lang="en-US" dirty="0" smtClean="0"/>
              <a:t>Colors that harmonize with each other do not “clash”.</a:t>
            </a:r>
          </a:p>
          <a:p>
            <a:pPr lvl="1"/>
            <a:r>
              <a:rPr lang="en-US" dirty="0" smtClean="0"/>
              <a:t>Imagine a well-selected clothing outfit – if you would wear a combination of colors, those are probably colors that harmonize with each other. </a:t>
            </a:r>
          </a:p>
          <a:p>
            <a:pPr lvl="1"/>
            <a:r>
              <a:rPr lang="en-US" dirty="0" smtClean="0"/>
              <a:t>Clothing that appears gaudy to a viewer may likely consist of colors that do not harmonize with each other or with the person’s skin tone or hair color.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647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myworldofcolour.files.wordpress.com/2010/04/all_harmonies-0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86"/>
          <a:stretch/>
        </p:blipFill>
        <p:spPr bwMode="auto">
          <a:xfrm>
            <a:off x="6096000" y="4038600"/>
            <a:ext cx="2916651" cy="273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Harmony Groupings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are multiple kinds of color harmonies: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Achromatic Color Harmony consists of grouping neutral colors without any hues.</a:t>
            </a:r>
          </a:p>
          <a:p>
            <a:pPr lvl="1"/>
            <a:r>
              <a:rPr lang="en-US" dirty="0" smtClean="0"/>
              <a:t>This would include black, </a:t>
            </a:r>
            <a:br>
              <a:rPr lang="en-US" dirty="0" smtClean="0"/>
            </a:br>
            <a:r>
              <a:rPr lang="en-US" dirty="0" smtClean="0"/>
              <a:t>gray, white, and any colors </a:t>
            </a:r>
            <a:br>
              <a:rPr lang="en-US" dirty="0" smtClean="0"/>
            </a:br>
            <a:r>
              <a:rPr lang="en-US" dirty="0" smtClean="0"/>
              <a:t>that do not appear on the </a:t>
            </a:r>
            <a:br>
              <a:rPr lang="en-US" dirty="0" smtClean="0"/>
            </a:br>
            <a:r>
              <a:rPr lang="en-US" dirty="0" smtClean="0"/>
              <a:t>color wheel.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6550968"/>
            <a:ext cx="5334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/>
              <a:t>Source: http://myworldofcolour.files.wordpress.com/2010/04/all_harmonies-021.jpg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3235773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taylors2ddagnes.files.wordpress.com/2013/05/how-to-choose-eyeshadow-colors-e28093-monochromatic-color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259" y="2971800"/>
            <a:ext cx="374754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Monochromatic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Monochromatic color harmony consists of grouping different values of one hue. </a:t>
            </a:r>
          </a:p>
          <a:p>
            <a:pPr lvl="1"/>
            <a:r>
              <a:rPr lang="en-US" dirty="0"/>
              <a:t>For example, if a color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scheme </a:t>
            </a:r>
            <a:r>
              <a:rPr lang="en-US" dirty="0"/>
              <a:t>consisted </a:t>
            </a:r>
            <a:r>
              <a:rPr lang="en-US" dirty="0" smtClean="0"/>
              <a:t>of</a:t>
            </a:r>
            <a:br>
              <a:rPr lang="en-US" dirty="0" smtClean="0"/>
            </a:br>
            <a:r>
              <a:rPr lang="en-US" dirty="0" smtClean="0"/>
              <a:t>pink</a:t>
            </a:r>
            <a:r>
              <a:rPr lang="en-US" dirty="0"/>
              <a:t>, mauve, red,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burgundy</a:t>
            </a:r>
            <a:r>
              <a:rPr lang="en-US" dirty="0"/>
              <a:t>, black,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white</a:t>
            </a:r>
            <a:r>
              <a:rPr lang="en-US" dirty="0"/>
              <a:t>, and gray. </a:t>
            </a:r>
            <a:endParaRPr lang="en-US" dirty="0" smtClean="0"/>
          </a:p>
          <a:p>
            <a:pPr lvl="1"/>
            <a:r>
              <a:rPr lang="en-US" dirty="0" smtClean="0"/>
              <a:t>Monochromatic </a:t>
            </a:r>
            <a:br>
              <a:rPr lang="en-US" dirty="0" smtClean="0"/>
            </a:br>
            <a:r>
              <a:rPr lang="en-US" dirty="0" smtClean="0"/>
              <a:t>color harmony evokes</a:t>
            </a:r>
            <a:br>
              <a:rPr lang="en-US" dirty="0" smtClean="0"/>
            </a:br>
            <a:r>
              <a:rPr lang="en-US" dirty="0" smtClean="0"/>
              <a:t>a sense of formality </a:t>
            </a:r>
            <a:br>
              <a:rPr lang="en-US" dirty="0" smtClean="0"/>
            </a:br>
            <a:r>
              <a:rPr lang="en-US" dirty="0" smtClean="0"/>
              <a:t>and professionalism. 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6593037"/>
            <a:ext cx="6705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 smtClean="0"/>
              <a:t>Source: http://taylors2ddagnes.files.wordpress.com/2013/05/how-to-choose-eyeshadow-colors-e28093-monochromatic-colors.gif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1141184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Monochromatic Color Harmony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609600" y="1676400"/>
            <a:ext cx="8001000" cy="1371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This landscape consists primarily of values of green hue and neutral colors. </a:t>
            </a:r>
            <a:endParaRPr lang="en-US" dirty="0"/>
          </a:p>
        </p:txBody>
      </p:sp>
      <p:sp>
        <p:nvSpPr>
          <p:cNvPr id="4" name="AutoShape 2" descr="http://www.google.com/url?sa=i&amp;source=images&amp;cd=&amp;docid=m_5s54VgTXk-AM&amp;tbnid=VpjMn--BbUUZwM:&amp;ved=0CAUQjBw&amp;url=http%3A%2F%2Fwww.caes.uga.edu%2Fapplications%2Fpublications%2Ffiles%2Fhtml%2FB1396%2Fimages%2FFigure%25206.JPG&amp;ei=IyP4UrHjM8LhygGr-YCgBA&amp;psig=AFQjCNHZZXenJMaR23ZXqeXZOcWcxsVKzw&amp;ust=1392080035926298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://www.google.com/url?sa=i&amp;source=images&amp;cd=&amp;docid=m_5s54VgTXk-AM&amp;tbnid=VpjMn--BbUUZwM:&amp;ved=0CAUQjBw&amp;url=http%3A%2F%2Fwww.caes.uga.edu%2Fapplications%2Fpublications%2Ffiles%2Fhtml%2FB1396%2Fimages%2FFigure%25206.JPG&amp;ei=IyP4UrHjM8LhygGr-YCgBA&amp;psig=AFQjCNHZZXenJMaR23ZXqeXZOcWcxsVKzw&amp;ust=1392080035926298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://www.google.com/url?sa=i&amp;source=images&amp;cd=&amp;docid=m_5s54VgTXk-AM&amp;tbnid=VpjMn--BbUUZwM:&amp;ved=0CAUQjBw&amp;url=http%3A%2F%2Fwww.caes.uga.edu%2Fapplications%2Fpublications%2Ffiles%2Fhtml%2FB1396%2Fimages%2FFigure%25206.JPG&amp;ei=IyP4UrHjM8LhygGr-YCgBA&amp;psig=AFQjCNHZZXenJMaR23ZXqeXZOcWcxsVKzw&amp;ust=139208003592629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http://www.google.com/url?sa=i&amp;source=images&amp;cd=&amp;docid=NPdYkckxlJEwxM&amp;tbnid=6hR1WTsr1FtxPM:&amp;ved=0CAUQjBw&amp;url=http%3A%2F%2Fwww.garden-design-it-yourself.com%2Fimages%2Fgarden_landscape_design_color_main_dunvegan.jpg&amp;ei=zyP4Uof8DYWIyAGxw4CoAQ&amp;psig=AFQjCNEW78C14XV7IRlscWa2OVTFARNZWQ&amp;ust=1392080207313652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http://www.google.com/url?sa=i&amp;source=images&amp;cd=&amp;docid=NPdYkckxlJEwxM&amp;tbnid=6hR1WTsr1FtxPM:&amp;ved=0CAUQjBw&amp;url=http%3A%2F%2Fwww.garden-design-it-yourself.com%2Fimages%2Fgarden_landscape_design_color_main_dunvegan.jpg&amp;ei=zyP4Uof8DYWIyAGxw4CoAQ&amp;psig=AFQjCNEW78C14XV7IRlscWa2OVTFARNZWQ&amp;ust=1392080207313652"/>
          <p:cNvSpPr>
            <a:spLocks noChangeAspect="1" noChangeArrowheads="1"/>
          </p:cNvSpPr>
          <p:nvPr/>
        </p:nvSpPr>
        <p:spPr bwMode="auto">
          <a:xfrm>
            <a:off x="6731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http://www.google.com/url?sa=i&amp;source=images&amp;cd=&amp;docid=NPdYkckxlJEwxM&amp;tbnid=6hR1WTsr1FtxPM:&amp;ved=0CAUQjBw&amp;url=http%3A%2F%2Fwww.garden-design-it-yourself.com%2Fimages%2Fgarden_landscape_design_color_main_dunvegan.jpg&amp;ei=zyP4Uof8DYWIyAGxw4CoAQ&amp;psig=AFQjCNEW78C14XV7IRlscWa2OVTFARNZWQ&amp;ust=1392080207313652"/>
          <p:cNvSpPr>
            <a:spLocks noChangeAspect="1" noChangeArrowheads="1"/>
          </p:cNvSpPr>
          <p:nvPr/>
        </p:nvSpPr>
        <p:spPr bwMode="auto">
          <a:xfrm>
            <a:off x="82550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http://www.google.com/url?sa=i&amp;source=images&amp;cd=&amp;docid=NPdYkckxlJEwxM&amp;tbnid=6hR1WTsr1FtxPM:&amp;ved=0CAUQjBw&amp;url=http%3A%2F%2Fwww.garden-design-it-yourself.com%2Fimages%2Fgarden_landscape_design_color_main_dunvegan.jpg&amp;ei=zyP4Uof8DYWIyAGxw4CoAQ&amp;psig=AFQjCNEW78C14XV7IRlscWa2OVTFARNZWQ&amp;ust=1392080207313652"/>
          <p:cNvSpPr>
            <a:spLocks noChangeAspect="1" noChangeArrowheads="1"/>
          </p:cNvSpPr>
          <p:nvPr/>
        </p:nvSpPr>
        <p:spPr bwMode="auto">
          <a:xfrm>
            <a:off x="977900" y="777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1970" y="6515249"/>
            <a:ext cx="851343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/>
              <a:t>Source: http://www.caes.uga.edu/applications/publications/files/html/B1396/images/Figure%206.JPG</a:t>
            </a:r>
            <a:endParaRPr lang="en-US" sz="9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743199"/>
            <a:ext cx="5658074" cy="377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68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nalogo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3619500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Analogous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Analogous color harmony is created when adjacent hues on the color wheel are used.</a:t>
            </a:r>
          </a:p>
          <a:p>
            <a:pPr lvl="1"/>
            <a:r>
              <a:rPr lang="en-US" dirty="0" smtClean="0"/>
              <a:t>Analogous color harmony involves only one primary color which dominates the selection. </a:t>
            </a:r>
          </a:p>
          <a:p>
            <a:pPr lvl="1"/>
            <a:r>
              <a:rPr lang="en-US" dirty="0" smtClean="0"/>
              <a:t>Analogous color creates a sense of serenity and comfort. </a:t>
            </a:r>
          </a:p>
          <a:p>
            <a:pPr lvl="1"/>
            <a:r>
              <a:rPr lang="en-US" dirty="0" smtClean="0"/>
              <a:t>Analogous color schemes </a:t>
            </a:r>
            <a:br>
              <a:rPr lang="en-US" dirty="0" smtClean="0"/>
            </a:br>
            <a:r>
              <a:rPr lang="en-US" dirty="0" smtClean="0"/>
              <a:t>require a strong level of </a:t>
            </a:r>
            <a:br>
              <a:rPr lang="en-US" dirty="0" smtClean="0"/>
            </a:br>
            <a:r>
              <a:rPr lang="en-US" dirty="0" smtClean="0"/>
              <a:t>contrast and need a third </a:t>
            </a:r>
            <a:br>
              <a:rPr lang="en-US" dirty="0" smtClean="0"/>
            </a:br>
            <a:r>
              <a:rPr lang="en-US" dirty="0" smtClean="0"/>
              <a:t>achromatic color (black, </a:t>
            </a:r>
            <a:br>
              <a:rPr lang="en-US" dirty="0" smtClean="0"/>
            </a:br>
            <a:r>
              <a:rPr lang="en-US" dirty="0" smtClean="0"/>
              <a:t>white, or gray) to accent </a:t>
            </a:r>
            <a:br>
              <a:rPr lang="en-US" dirty="0" smtClean="0"/>
            </a:br>
            <a:r>
              <a:rPr lang="en-US" dirty="0" smtClean="0"/>
              <a:t>the selection.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6593037"/>
            <a:ext cx="6705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 smtClean="0"/>
              <a:t>Source: http://www.tigercolor.com/color-lab/color-theory/color-theory-intro.htm#complementary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9196048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Analogous Color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2" t="14884" r="9173" b="18493"/>
          <a:stretch/>
        </p:blipFill>
        <p:spPr>
          <a:xfrm>
            <a:off x="1777409" y="2780446"/>
            <a:ext cx="5461592" cy="3772754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676400"/>
            <a:ext cx="80010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3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colors used in the flowers are all red, pink, or red-violet.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6553201"/>
            <a:ext cx="8001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/>
              <a:t>Source: http://3.bp.blogspot.com/-PfFpZ6f4bTc/Tar5abRUbJI/AAAAAAAAAE0/Rh5gyAbbhJw/s1600/curb-appeal-1.jpg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39272716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omplement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3657600"/>
            <a:ext cx="31623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Complementary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Complementary Color Harmony is created when hues are used that are opposite from each other on the color wheel. </a:t>
            </a:r>
          </a:p>
          <a:p>
            <a:pPr lvl="1"/>
            <a:r>
              <a:rPr lang="en-US" dirty="0" smtClean="0"/>
              <a:t>This could include blue and orange, purple and yellow, or red and green. </a:t>
            </a:r>
          </a:p>
          <a:p>
            <a:pPr lvl="1"/>
            <a:r>
              <a:rPr lang="en-US" dirty="0" smtClean="0"/>
              <a:t>Complementary colors </a:t>
            </a:r>
            <a:br>
              <a:rPr lang="en-US" dirty="0" smtClean="0"/>
            </a:br>
            <a:r>
              <a:rPr lang="en-US" dirty="0" smtClean="0"/>
              <a:t>create a sense of vibrancy </a:t>
            </a:r>
            <a:br>
              <a:rPr lang="en-US" dirty="0" smtClean="0"/>
            </a:br>
            <a:r>
              <a:rPr lang="en-US" dirty="0" smtClean="0"/>
              <a:t>and enthusiasm (which is </a:t>
            </a:r>
            <a:br>
              <a:rPr lang="en-US" dirty="0" smtClean="0"/>
            </a:br>
            <a:r>
              <a:rPr lang="en-US" dirty="0" smtClean="0"/>
              <a:t>why they are so often used </a:t>
            </a:r>
            <a:br>
              <a:rPr lang="en-US" dirty="0" smtClean="0"/>
            </a:br>
            <a:r>
              <a:rPr lang="en-US" dirty="0" smtClean="0"/>
              <a:t>as collegiate colors and for </a:t>
            </a:r>
            <a:br>
              <a:rPr lang="en-US" dirty="0" smtClean="0"/>
            </a:br>
            <a:r>
              <a:rPr lang="en-US" dirty="0" smtClean="0"/>
              <a:t>pro-sports teams).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6593037"/>
            <a:ext cx="6705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 smtClean="0"/>
              <a:t>Source: http://www.tigercolor.com/color-lab/color-theory/color-theory-intro.htm#complementary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18312645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Complementary Color Harmony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landscape is dominated by yellow and purple hues. </a:t>
            </a:r>
            <a:endParaRPr lang="en-US" dirty="0"/>
          </a:p>
        </p:txBody>
      </p:sp>
      <p:sp>
        <p:nvSpPr>
          <p:cNvPr id="4" name="AutoShape 2" descr="http://www.google.com/url?sa=i&amp;source=images&amp;cd=&amp;docid=m_5s54VgTXk-AM&amp;tbnid=VpjMn--BbUUZwM:&amp;ved=0CAUQjBw&amp;url=http%3A%2F%2Fwww.caes.uga.edu%2Fapplications%2Fpublications%2Ffiles%2Fhtml%2FB1396%2Fimages%2FFigure%25206.JPG&amp;ei=IyP4UrHjM8LhygGr-YCgBA&amp;psig=AFQjCNHZZXenJMaR23ZXqeXZOcWcxsVKzw&amp;ust=1392080035926298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://www.google.com/url?sa=i&amp;source=images&amp;cd=&amp;docid=m_5s54VgTXk-AM&amp;tbnid=VpjMn--BbUUZwM:&amp;ved=0CAUQjBw&amp;url=http%3A%2F%2Fwww.caes.uga.edu%2Fapplications%2Fpublications%2Ffiles%2Fhtml%2FB1396%2Fimages%2FFigure%25206.JPG&amp;ei=IyP4UrHjM8LhygGr-YCgBA&amp;psig=AFQjCNHZZXenJMaR23ZXqeXZOcWcxsVKzw&amp;ust=1392080035926298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://www.google.com/url?sa=i&amp;source=images&amp;cd=&amp;docid=m_5s54VgTXk-AM&amp;tbnid=VpjMn--BbUUZwM:&amp;ved=0CAUQjBw&amp;url=http%3A%2F%2Fwww.caes.uga.edu%2Fapplications%2Fpublications%2Ffiles%2Fhtml%2FB1396%2Fimages%2FFigure%25206.JPG&amp;ei=IyP4UrHjM8LhygGr-YCgBA&amp;psig=AFQjCNHZZXenJMaR23ZXqeXZOcWcxsVKzw&amp;ust=139208003592629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http://www.google.com/url?sa=i&amp;source=images&amp;cd=&amp;docid=NPdYkckxlJEwxM&amp;tbnid=6hR1WTsr1FtxPM:&amp;ved=0CAUQjBw&amp;url=http%3A%2F%2Fwww.garden-design-it-yourself.com%2Fimages%2Fgarden_landscape_design_color_main_dunvegan.jpg&amp;ei=zyP4Uof8DYWIyAGxw4CoAQ&amp;psig=AFQjCNEW78C14XV7IRlscWa2OVTFARNZWQ&amp;ust=1392080207313652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http://www.google.com/url?sa=i&amp;source=images&amp;cd=&amp;docid=NPdYkckxlJEwxM&amp;tbnid=6hR1WTsr1FtxPM:&amp;ved=0CAUQjBw&amp;url=http%3A%2F%2Fwww.garden-design-it-yourself.com%2Fimages%2Fgarden_landscape_design_color_main_dunvegan.jpg&amp;ei=zyP4Uof8DYWIyAGxw4CoAQ&amp;psig=AFQjCNEW78C14XV7IRlscWa2OVTFARNZWQ&amp;ust=1392080207313652"/>
          <p:cNvSpPr>
            <a:spLocks noChangeAspect="1" noChangeArrowheads="1"/>
          </p:cNvSpPr>
          <p:nvPr/>
        </p:nvSpPr>
        <p:spPr bwMode="auto">
          <a:xfrm>
            <a:off x="6731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http://www.google.com/url?sa=i&amp;source=images&amp;cd=&amp;docid=NPdYkckxlJEwxM&amp;tbnid=6hR1WTsr1FtxPM:&amp;ved=0CAUQjBw&amp;url=http%3A%2F%2Fwww.garden-design-it-yourself.com%2Fimages%2Fgarden_landscape_design_color_main_dunvegan.jpg&amp;ei=zyP4Uof8DYWIyAGxw4CoAQ&amp;psig=AFQjCNEW78C14XV7IRlscWa2OVTFARNZWQ&amp;ust=1392080207313652"/>
          <p:cNvSpPr>
            <a:spLocks noChangeAspect="1" noChangeArrowheads="1"/>
          </p:cNvSpPr>
          <p:nvPr/>
        </p:nvSpPr>
        <p:spPr bwMode="auto">
          <a:xfrm>
            <a:off x="82550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http://www.google.com/url?sa=i&amp;source=images&amp;cd=&amp;docid=NPdYkckxlJEwxM&amp;tbnid=6hR1WTsr1FtxPM:&amp;ved=0CAUQjBw&amp;url=http%3A%2F%2Fwww.garden-design-it-yourself.com%2Fimages%2Fgarden_landscape_design_color_main_dunvegan.jpg&amp;ei=zyP4Uof8DYWIyAGxw4CoAQ&amp;psig=AFQjCNEW78C14XV7IRlscWa2OVTFARNZWQ&amp;ust=1392080207313652"/>
          <p:cNvSpPr>
            <a:spLocks noChangeAspect="1" noChangeArrowheads="1"/>
          </p:cNvSpPr>
          <p:nvPr/>
        </p:nvSpPr>
        <p:spPr bwMode="auto">
          <a:xfrm>
            <a:off x="977900" y="777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1970" y="6515249"/>
            <a:ext cx="897063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/>
              <a:t>Source: http://www.simplebynaturelandscape.com/wp-content/gallery/residential-landscape-design/flower-landscape-design.jpg</a:t>
            </a:r>
            <a:endParaRPr lang="en-US" sz="900" i="1" dirty="0"/>
          </a:p>
        </p:txBody>
      </p:sp>
      <p:sp>
        <p:nvSpPr>
          <p:cNvPr id="3" name="AutoShape 2" descr="http://www.google.com/url?sa=i&amp;source=images&amp;cd=&amp;docid=Bw7GcVoSt_YtmM&amp;tbnid=7j1l0htdOJGpIM:&amp;ved=0CAUQjBw4LA&amp;url=http%3A%2F%2Fwww.simplebynaturelandscape.com%2Fwp-content%2Fgallery%2Fresidential-landscape-design%2Fflower-landscape-design.jpg&amp;ei=uir4UqXpK6HXygGJhIGQBw&amp;psig=AFQjCNEyo5gD97E6kneZsdqbQfX2SbjPKw&amp;ust=1392081978797666"/>
          <p:cNvSpPr>
            <a:spLocks noChangeAspect="1" noChangeArrowheads="1"/>
          </p:cNvSpPr>
          <p:nvPr/>
        </p:nvSpPr>
        <p:spPr bwMode="auto">
          <a:xfrm>
            <a:off x="63500" y="-136525"/>
            <a:ext cx="650557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09"/>
          <a:stretch/>
        </p:blipFill>
        <p:spPr>
          <a:xfrm>
            <a:off x="1300140" y="2851148"/>
            <a:ext cx="6624660" cy="347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598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plit-complement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9624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Split-Complementary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Split-Complementary Color Harmony consists of a hue and the two hues on either side of the hue opposite this first hue. </a:t>
            </a:r>
          </a:p>
          <a:p>
            <a:pPr lvl="1"/>
            <a:r>
              <a:rPr lang="en-US" dirty="0" smtClean="0"/>
              <a:t>For example, red would be paired with yellow-green and blue green. </a:t>
            </a:r>
          </a:p>
          <a:p>
            <a:pPr lvl="1"/>
            <a:r>
              <a:rPr lang="en-US" dirty="0" smtClean="0"/>
              <a:t>This harmony creates a strong sense of visual contrast, allowing the colors to stand out.</a:t>
            </a:r>
          </a:p>
          <a:p>
            <a:pPr lvl="2"/>
            <a:r>
              <a:rPr lang="en-US" dirty="0"/>
              <a:t>H</a:t>
            </a:r>
            <a:r>
              <a:rPr lang="en-US" dirty="0" smtClean="0"/>
              <a:t>owever, this does not create the same sense of ‘tension’ as the standard </a:t>
            </a:r>
            <a:br>
              <a:rPr lang="en-US" dirty="0" smtClean="0"/>
            </a:br>
            <a:r>
              <a:rPr lang="en-US" dirty="0" smtClean="0"/>
              <a:t>complementary color harmony. </a:t>
            </a:r>
          </a:p>
          <a:p>
            <a:pPr lvl="2"/>
            <a:r>
              <a:rPr lang="en-US" dirty="0" smtClean="0"/>
              <a:t>This makes it ideal for situations in </a:t>
            </a:r>
            <a:br>
              <a:rPr lang="en-US" dirty="0" smtClean="0"/>
            </a:br>
            <a:r>
              <a:rPr lang="en-US" dirty="0" smtClean="0"/>
              <a:t>which a business needs to stand </a:t>
            </a:r>
            <a:br>
              <a:rPr lang="en-US" dirty="0" smtClean="0"/>
            </a:br>
            <a:r>
              <a:rPr lang="en-US" dirty="0" smtClean="0"/>
              <a:t>out but appear professional, such </a:t>
            </a:r>
            <a:br>
              <a:rPr lang="en-US" dirty="0" smtClean="0"/>
            </a:br>
            <a:r>
              <a:rPr lang="en-US" dirty="0" smtClean="0"/>
              <a:t>as a restaurant. </a:t>
            </a:r>
          </a:p>
          <a:p>
            <a:pPr lvl="2"/>
            <a:r>
              <a:rPr lang="en-US" dirty="0" smtClean="0"/>
              <a:t>Split-complementary is a good </a:t>
            </a:r>
            <a:br>
              <a:rPr lang="en-US" dirty="0" smtClean="0"/>
            </a:br>
            <a:r>
              <a:rPr lang="en-US" dirty="0" smtClean="0"/>
              <a:t>beginner’s choice because it is </a:t>
            </a:r>
            <a:br>
              <a:rPr lang="en-US" dirty="0" smtClean="0"/>
            </a:br>
            <a:r>
              <a:rPr lang="en-US" dirty="0" smtClean="0"/>
              <a:t>difficult to get wrong.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6593037"/>
            <a:ext cx="6705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 smtClean="0"/>
              <a:t>Source: http://www.tigercolor.com/color-lab/color-theory/color-theory-intro.htm#complementary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3091669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001000" cy="2819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Electromagnetic radiation consists of two properties – the size of the wavelengths and intensity.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wavelength of radiation (or frequency) is a measure of how are apart the peak of each wave of energy is from the peak o the next wave. </a:t>
            </a:r>
          </a:p>
          <a:p>
            <a:pPr lvl="1"/>
            <a:r>
              <a:rPr lang="en-US" dirty="0" smtClean="0"/>
              <a:t>The human eye can detect electromagnetic radiation whose waves are 390-700 nanometers apart. </a:t>
            </a:r>
          </a:p>
          <a:p>
            <a:pPr lvl="2"/>
            <a:r>
              <a:rPr lang="en-US" dirty="0" smtClean="0"/>
              <a:t>A nanometer is one billionth of a meter. 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22530" name="Picture 2" descr="http://www.columbia.edu/~vjd1/electromag_spectru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483" y="4097704"/>
            <a:ext cx="6648884" cy="260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2432" y="6646477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i="1" dirty="0" smtClean="0"/>
              <a:t>Source: http://www.columbia.edu/~vjd1/electromag_spectrum.gif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356893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Split-Complementary Color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landscape is dominated by red, yellow-green, and blue-green values. </a:t>
            </a:r>
            <a:endParaRPr lang="en-US" dirty="0"/>
          </a:p>
        </p:txBody>
      </p:sp>
      <p:pic>
        <p:nvPicPr>
          <p:cNvPr id="20482" name="Picture 2" descr="http://cordinglandscape.com/wp-content/uploads/2013/04/new-jersey-landscape-design-spa-1400x93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43200"/>
            <a:ext cx="6030913" cy="402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8065" y="6627168"/>
            <a:ext cx="19992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hlinkClick r:id="rId4"/>
              </a:rPr>
              <a:t>Source: cordinglandscape.com</a:t>
            </a:r>
            <a:r>
              <a:rPr lang="en-US" sz="900" i="1" dirty="0" smtClean="0"/>
              <a:t> 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7605648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ri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43300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Triadic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Triadic color harmony consists of group three hues that are equidistant from each other on the color wheel. </a:t>
            </a:r>
          </a:p>
          <a:p>
            <a:pPr lvl="1"/>
            <a:r>
              <a:rPr lang="en-US" dirty="0" smtClean="0"/>
              <a:t>This could be as simple as red, blue, and yellow or more complicated, such as yellow-orange, red-violet, and </a:t>
            </a:r>
            <a:br>
              <a:rPr lang="en-US" dirty="0" smtClean="0"/>
            </a:br>
            <a:r>
              <a:rPr lang="en-US" dirty="0" smtClean="0"/>
              <a:t>blue-green. </a:t>
            </a:r>
          </a:p>
          <a:p>
            <a:pPr lvl="1"/>
            <a:r>
              <a:rPr lang="en-US" dirty="0" smtClean="0"/>
              <a:t>Triadic color harmonies </a:t>
            </a:r>
            <a:br>
              <a:rPr lang="en-US" dirty="0" smtClean="0"/>
            </a:br>
            <a:r>
              <a:rPr lang="en-US" dirty="0" smtClean="0"/>
              <a:t>also create a sense of </a:t>
            </a:r>
            <a:br>
              <a:rPr lang="en-US" dirty="0" smtClean="0"/>
            </a:br>
            <a:r>
              <a:rPr lang="en-US" dirty="0" smtClean="0"/>
              <a:t>vibrancy even if pale or </a:t>
            </a:r>
            <a:br>
              <a:rPr lang="en-US" dirty="0" smtClean="0"/>
            </a:br>
            <a:r>
              <a:rPr lang="en-US" dirty="0" smtClean="0"/>
              <a:t>unsaturated colors are </a:t>
            </a:r>
            <a:br>
              <a:rPr lang="en-US" dirty="0" smtClean="0"/>
            </a:br>
            <a:r>
              <a:rPr lang="en-US" dirty="0" smtClean="0"/>
              <a:t>used.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6593037"/>
            <a:ext cx="6705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 smtClean="0"/>
              <a:t>Source: http://www.tigercolor.com/color-lab/color-theory/color-theory-intro.htm#complementary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23073783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Triadic Color Harmony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24000"/>
            <a:ext cx="6197600" cy="4648200"/>
          </a:xfrm>
        </p:spPr>
      </p:pic>
      <p:sp>
        <p:nvSpPr>
          <p:cNvPr id="5" name="Rectangle 4"/>
          <p:cNvSpPr/>
          <p:nvPr/>
        </p:nvSpPr>
        <p:spPr>
          <a:xfrm>
            <a:off x="228600" y="6550968"/>
            <a:ext cx="78486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Source: http://www.pwconsole.com/content/images/complimentary%20orange%20and%20blue.jpg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693569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qu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194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001000" cy="838200"/>
          </a:xfrm>
        </p:spPr>
        <p:txBody>
          <a:bodyPr/>
          <a:lstStyle/>
          <a:p>
            <a:r>
              <a:rPr lang="en-US" dirty="0" smtClean="0"/>
              <a:t>Square Color Harmony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Square color harmony consists of four colors, all equidistant from each other on the color wheel. </a:t>
            </a:r>
          </a:p>
          <a:p>
            <a:pPr lvl="1"/>
            <a:r>
              <a:rPr lang="en-US" dirty="0" smtClean="0"/>
              <a:t>For this scheme to work, </a:t>
            </a:r>
            <a:br>
              <a:rPr lang="en-US" dirty="0" smtClean="0"/>
            </a:br>
            <a:r>
              <a:rPr lang="en-US" dirty="0" smtClean="0"/>
              <a:t>one color must be </a:t>
            </a:r>
            <a:br>
              <a:rPr lang="en-US" dirty="0" smtClean="0"/>
            </a:br>
            <a:r>
              <a:rPr lang="en-US" dirty="0" smtClean="0"/>
              <a:t>dominant over the </a:t>
            </a:r>
            <a:br>
              <a:rPr lang="en-US" dirty="0" smtClean="0"/>
            </a:br>
            <a:r>
              <a:rPr lang="en-US" dirty="0" smtClean="0"/>
              <a:t>other three.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lose attention must </a:t>
            </a:r>
            <a:br>
              <a:rPr lang="en-US" dirty="0" smtClean="0"/>
            </a:br>
            <a:r>
              <a:rPr lang="en-US" dirty="0" smtClean="0"/>
              <a:t>be used when </a:t>
            </a:r>
            <a:br>
              <a:rPr lang="en-US" dirty="0" smtClean="0"/>
            </a:br>
            <a:r>
              <a:rPr lang="en-US" dirty="0" smtClean="0"/>
              <a:t>balancing warm and </a:t>
            </a:r>
            <a:br>
              <a:rPr lang="en-US" dirty="0" smtClean="0"/>
            </a:br>
            <a:r>
              <a:rPr lang="en-US" dirty="0" smtClean="0"/>
              <a:t>cool colors.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6593037"/>
            <a:ext cx="6705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 smtClean="0"/>
              <a:t>Source: http://www.tigercolor.com/color-lab/color-theory/color-theory-intro.htm#complementary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4863690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tigercolor.com/Images/Tetra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480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Rectangular Color Harmony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Rectangular color harmony consists of four colors separated by two different distances (e.g. two sets of hues each one color apart separated from the other set by three colors). </a:t>
            </a:r>
          </a:p>
          <a:p>
            <a:pPr lvl="1"/>
            <a:r>
              <a:rPr lang="en-US" dirty="0" smtClean="0"/>
              <a:t>This scheme requires more </a:t>
            </a:r>
            <a:br>
              <a:rPr lang="en-US" dirty="0" smtClean="0"/>
            </a:br>
            <a:r>
              <a:rPr lang="en-US" dirty="0" smtClean="0"/>
              <a:t>skill and works best if one </a:t>
            </a:r>
            <a:br>
              <a:rPr lang="en-US" dirty="0" smtClean="0"/>
            </a:br>
            <a:r>
              <a:rPr lang="en-US" dirty="0" smtClean="0"/>
              <a:t>color is dominant </a:t>
            </a:r>
            <a:br>
              <a:rPr lang="en-US" dirty="0" smtClean="0"/>
            </a:br>
            <a:r>
              <a:rPr lang="en-US" dirty="0" smtClean="0"/>
              <a:t>over the other three. </a:t>
            </a:r>
          </a:p>
          <a:p>
            <a:pPr lvl="1"/>
            <a:r>
              <a:rPr lang="en-US" dirty="0" smtClean="0"/>
              <a:t>The balance between </a:t>
            </a:r>
            <a:br>
              <a:rPr lang="en-US" dirty="0" smtClean="0"/>
            </a:br>
            <a:r>
              <a:rPr lang="en-US" dirty="0" smtClean="0"/>
              <a:t>warm and cool colors </a:t>
            </a:r>
            <a:br>
              <a:rPr lang="en-US" dirty="0" smtClean="0"/>
            </a:br>
            <a:r>
              <a:rPr lang="en-US" dirty="0" smtClean="0"/>
              <a:t>must be kept in </a:t>
            </a:r>
            <a:br>
              <a:rPr lang="en-US" dirty="0" smtClean="0"/>
            </a:br>
            <a:r>
              <a:rPr lang="en-US" dirty="0" smtClean="0"/>
              <a:t>consideration. </a:t>
            </a:r>
          </a:p>
          <a:p>
            <a:pPr lvl="1"/>
            <a:r>
              <a:rPr lang="en-US" dirty="0" smtClean="0"/>
              <a:t>This scheme offers </a:t>
            </a:r>
            <a:br>
              <a:rPr lang="en-US" dirty="0" smtClean="0"/>
            </a:br>
            <a:r>
              <a:rPr lang="en-US" dirty="0" smtClean="0"/>
              <a:t>possibility for wide </a:t>
            </a:r>
            <a:br>
              <a:rPr lang="en-US" dirty="0" smtClean="0"/>
            </a:br>
            <a:r>
              <a:rPr lang="en-US" dirty="0" smtClean="0"/>
              <a:t>variation.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6593037"/>
            <a:ext cx="6705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 smtClean="0"/>
              <a:t>Source: http://www.tigercolor.com/color-lab/color-theory/color-theory-intro.htm#complementary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27496775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Rectangular Color Harmony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0"/>
          <a:stretch/>
        </p:blipFill>
        <p:spPr>
          <a:xfrm>
            <a:off x="1828800" y="3048000"/>
            <a:ext cx="5905500" cy="3333077"/>
          </a:xfrm>
        </p:spPr>
      </p:pic>
      <p:sp>
        <p:nvSpPr>
          <p:cNvPr id="5" name="Rectangle 4"/>
          <p:cNvSpPr/>
          <p:nvPr/>
        </p:nvSpPr>
        <p:spPr>
          <a:xfrm>
            <a:off x="0" y="6627168"/>
            <a:ext cx="62484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/>
              <a:t>Source: http://qualitylandscapedesign.com/wp-content/uploads/2013/01/Front-Yard-Landscape-Designs.jpg</a:t>
            </a:r>
            <a:endParaRPr lang="en-US" sz="900" i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676400"/>
            <a:ext cx="80010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3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This landscape is dominated by yellow, green, red, and violet.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529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Intensity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Electromagnetic intensity is a measure of how much radiation is being emitted from a source. </a:t>
            </a:r>
          </a:p>
          <a:p>
            <a:pPr lvl="1"/>
            <a:r>
              <a:rPr lang="en-US" dirty="0"/>
              <a:t>For example, a 100 watt incandescent light bulb and a 100 watt black light will each emit the same intensity of light. </a:t>
            </a:r>
          </a:p>
          <a:p>
            <a:pPr lvl="1"/>
            <a:r>
              <a:rPr lang="en-US" dirty="0"/>
              <a:t>However, the 100 watt incandescent bulb will appear brighter because it is detectable by our eyes (even though both bulbs are emitting the same intensity of radiation).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52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&amp;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Color is detectable by our eyes because we have specialized nerves in our eyes called cones. </a:t>
            </a:r>
          </a:p>
          <a:p>
            <a:pPr lvl="1"/>
            <a:r>
              <a:rPr lang="en-US" dirty="0" smtClean="0"/>
              <a:t>Cones detect light within specific wavelength ranges. 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Most people have three kinds of cones.</a:t>
            </a:r>
          </a:p>
          <a:p>
            <a:pPr lvl="1"/>
            <a:r>
              <a:rPr lang="en-US" dirty="0" smtClean="0"/>
              <a:t>Blue cones have maximum stimulation by light with a wavelength of 420 nm, Green cones by light with 530 nm, and Red cones by light with a wavelength of 560 nm. </a:t>
            </a:r>
          </a:p>
          <a:p>
            <a:pPr lvl="1"/>
            <a:r>
              <a:rPr lang="en-US" dirty="0" smtClean="0"/>
              <a:t>The color of an object depends on the size of the wavelength it reflects back into the viewer’s eyes.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78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0"/>
            <a:ext cx="8001000" cy="914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three kinds of cones in our eyes are each stimulated by different wavelengths of light. </a:t>
            </a:r>
            <a:endParaRPr lang="en-US" dirty="0"/>
          </a:p>
        </p:txBody>
      </p:sp>
      <p:pic>
        <p:nvPicPr>
          <p:cNvPr id="1026" name="Picture 2" descr="http://hyperphysics.phy-astr.gsu.edu/hbase/vision/imgvis/colc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297" y="1371600"/>
            <a:ext cx="9418220" cy="539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3000" y="65532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i="1" dirty="0" smtClean="0"/>
              <a:t>Source: http://hyperphysics.phy-astr.gsu.edu/hbase/vision/colcon.html#c1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2862157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blue, green, and red.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001000" cy="4648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We obviously see more than just blue, green, and red colors. </a:t>
            </a:r>
          </a:p>
          <a:p>
            <a:pPr lvl="1"/>
            <a:r>
              <a:rPr lang="en-US" dirty="0" smtClean="0"/>
              <a:t>The wide range of colors that people can detect is a result of which cones are stimulated, and to what extent they are stimulated. </a:t>
            </a:r>
          </a:p>
          <a:p>
            <a:pPr lvl="1"/>
            <a:r>
              <a:rPr lang="en-US" dirty="0" smtClean="0"/>
              <a:t>For example, the </a:t>
            </a:r>
            <a:br>
              <a:rPr lang="en-US" dirty="0" smtClean="0"/>
            </a:br>
            <a:r>
              <a:rPr lang="en-US" dirty="0" smtClean="0"/>
              <a:t>color yellow is </a:t>
            </a:r>
            <a:br>
              <a:rPr lang="en-US" dirty="0" smtClean="0"/>
            </a:br>
            <a:r>
              <a:rPr lang="en-US" dirty="0" smtClean="0"/>
              <a:t>created when </a:t>
            </a:r>
            <a:br>
              <a:rPr lang="en-US" dirty="0" smtClean="0"/>
            </a:br>
            <a:r>
              <a:rPr lang="en-US" dirty="0" smtClean="0"/>
              <a:t>both green and </a:t>
            </a:r>
            <a:br>
              <a:rPr lang="en-US" dirty="0" smtClean="0"/>
            </a:br>
            <a:r>
              <a:rPr lang="en-US" dirty="0" smtClean="0"/>
              <a:t>red cones are </a:t>
            </a:r>
            <a:br>
              <a:rPr lang="en-US" dirty="0" smtClean="0"/>
            </a:br>
            <a:r>
              <a:rPr lang="en-US" dirty="0" smtClean="0"/>
              <a:t>stimulated to </a:t>
            </a:r>
            <a:br>
              <a:rPr lang="en-US" dirty="0" smtClean="0"/>
            </a:br>
            <a:r>
              <a:rPr lang="en-US" dirty="0" smtClean="0"/>
              <a:t>almost an equal </a:t>
            </a:r>
            <a:br>
              <a:rPr lang="en-US" dirty="0" smtClean="0"/>
            </a:br>
            <a:r>
              <a:rPr lang="en-US" dirty="0" smtClean="0"/>
              <a:t>extent. </a:t>
            </a:r>
            <a:endParaRPr lang="en-US" dirty="0"/>
          </a:p>
        </p:txBody>
      </p:sp>
      <p:pic>
        <p:nvPicPr>
          <p:cNvPr id="4" name="Picture 2" descr="http://hyperphysics.phy-astr.gsu.edu/hbase/vision/imgvis/colc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161" y="3733800"/>
            <a:ext cx="5292761" cy="303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4300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i="1" dirty="0" smtClean="0"/>
              <a:t>Source: http://hyperphysics.phy-astr.gsu.edu/hbase/vision/colcon.html#c1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4133119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Undetectable Colors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When the wavelength of electromagnetic radiation is greater than 700 nm or less than 390 nm, our eyes are unable to detect this radiation.</a:t>
            </a:r>
          </a:p>
          <a:p>
            <a:pPr lvl="1"/>
            <a:r>
              <a:rPr lang="en-US" dirty="0" smtClean="0"/>
              <a:t>That radiation is still occurring, but our eyes are not able to detect it. </a:t>
            </a:r>
          </a:p>
          <a:p>
            <a:pPr lvl="1"/>
            <a:r>
              <a:rPr lang="en-US" dirty="0" smtClean="0"/>
              <a:t>This is similar to a dog whistle – we cannot hear this whistle when it is blowing, but sound is still being produced (as evidenced by the fact that a dog can hear it). </a:t>
            </a:r>
          </a:p>
          <a:p>
            <a:pPr lvl="2"/>
            <a:r>
              <a:rPr lang="en-US" dirty="0" smtClean="0"/>
              <a:t>Similarly, if we play the lowest key on a piano, we can hear it but a dog cannot. </a:t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1165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Color, Summarized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Color is the result of the different kinds of cones in our eyes becoming stimulated in varying ways by a very specific and narrow band of radiation, resulting in our brain “painting” what we see so as to create the sensation that each of these objects has a different appearance. </a:t>
            </a:r>
          </a:p>
          <a:p>
            <a:pPr lvl="1"/>
            <a:r>
              <a:rPr lang="en-US" dirty="0"/>
              <a:t>In reality, it is our brains that create the color of an object (not the object itself) based on the wavelength of light it reflects. </a:t>
            </a:r>
            <a:endParaRPr lang="en-US" dirty="0" smtClean="0"/>
          </a:p>
          <a:p>
            <a:pPr lvl="1"/>
            <a:r>
              <a:rPr lang="en-US" dirty="0" smtClean="0"/>
              <a:t>Things that appear “blue” to us do so because the light reflected from that object stimulated more of our blue cones than our red and green cones.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5078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140</TotalTime>
  <Words>1481</Words>
  <Application>Microsoft Office PowerPoint</Application>
  <PresentationFormat>On-screen Show (4:3)</PresentationFormat>
  <Paragraphs>163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Century Gothic</vt:lpstr>
      <vt:lpstr>Wingdings 2</vt:lpstr>
      <vt:lpstr>Austin</vt:lpstr>
      <vt:lpstr>Color in Landscaping</vt:lpstr>
      <vt:lpstr>Color</vt:lpstr>
      <vt:lpstr>Electromagnetic Radiation</vt:lpstr>
      <vt:lpstr>Electromagnetic Intensity</vt:lpstr>
      <vt:lpstr>Radiation &amp; Color</vt:lpstr>
      <vt:lpstr>PowerPoint Presentation</vt:lpstr>
      <vt:lpstr>Beyond blue, green, and red. </vt:lpstr>
      <vt:lpstr>Undetectable Colors</vt:lpstr>
      <vt:lpstr>Color, Summarized</vt:lpstr>
      <vt:lpstr>Properties of Color</vt:lpstr>
      <vt:lpstr>PowerPoint Presentation</vt:lpstr>
      <vt:lpstr>Hue</vt:lpstr>
      <vt:lpstr>Color Wheels</vt:lpstr>
      <vt:lpstr>Color Wheels</vt:lpstr>
      <vt:lpstr>Color Wheels</vt:lpstr>
      <vt:lpstr>Color wheel categories </vt:lpstr>
      <vt:lpstr>Warm Colors</vt:lpstr>
      <vt:lpstr>Warm Colors</vt:lpstr>
      <vt:lpstr>Warm Color Scheme</vt:lpstr>
      <vt:lpstr>Cool Color Scheme</vt:lpstr>
      <vt:lpstr>Harmony of Color</vt:lpstr>
      <vt:lpstr>Color Harmony Groupings</vt:lpstr>
      <vt:lpstr>Monochromatic Color</vt:lpstr>
      <vt:lpstr>Monochromatic Color Harmony</vt:lpstr>
      <vt:lpstr>Analogous Color</vt:lpstr>
      <vt:lpstr>Analogous Color</vt:lpstr>
      <vt:lpstr>Complementary Color</vt:lpstr>
      <vt:lpstr>Complementary Color Harmony</vt:lpstr>
      <vt:lpstr>Split-Complementary Color</vt:lpstr>
      <vt:lpstr>Split-Complementary Color</vt:lpstr>
      <vt:lpstr>Triadic Color</vt:lpstr>
      <vt:lpstr>Triadic Color Harmony</vt:lpstr>
      <vt:lpstr>Square Color Harmony</vt:lpstr>
      <vt:lpstr>Rectangular Color Harmony</vt:lpstr>
      <vt:lpstr>Rectangular Color Harmony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in Landscaping</dc:title>
  <dc:creator>WUHS</dc:creator>
  <cp:lastModifiedBy>Kohn Craig</cp:lastModifiedBy>
  <cp:revision>41</cp:revision>
  <dcterms:created xsi:type="dcterms:W3CDTF">2014-02-09T23:11:52Z</dcterms:created>
  <dcterms:modified xsi:type="dcterms:W3CDTF">2014-02-11T17:00:29Z</dcterms:modified>
</cp:coreProperties>
</file>