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30"/>
  </p:notesMasterIdLst>
  <p:handoutMasterIdLst>
    <p:handoutMasterId r:id="rId31"/>
  </p:handoutMasterIdLst>
  <p:sldIdLst>
    <p:sldId id="257" r:id="rId3"/>
    <p:sldId id="258" r:id="rId4"/>
    <p:sldId id="259" r:id="rId5"/>
    <p:sldId id="260" r:id="rId6"/>
    <p:sldId id="261" r:id="rId7"/>
    <p:sldId id="262" r:id="rId8"/>
    <p:sldId id="263" r:id="rId9"/>
    <p:sldId id="264" r:id="rId10"/>
    <p:sldId id="265" r:id="rId11"/>
    <p:sldId id="267" r:id="rId12"/>
    <p:sldId id="266" r:id="rId13"/>
    <p:sldId id="268" r:id="rId14"/>
    <p:sldId id="282" r:id="rId15"/>
    <p:sldId id="269" r:id="rId16"/>
    <p:sldId id="270" r:id="rId17"/>
    <p:sldId id="271" r:id="rId18"/>
    <p:sldId id="272" r:id="rId19"/>
    <p:sldId id="273" r:id="rId20"/>
    <p:sldId id="274" r:id="rId21"/>
    <p:sldId id="275" r:id="rId22"/>
    <p:sldId id="276" r:id="rId23"/>
    <p:sldId id="277" r:id="rId24"/>
    <p:sldId id="283" r:id="rId25"/>
    <p:sldId id="278" r:id="rId26"/>
    <p:sldId id="279" r:id="rId27"/>
    <p:sldId id="281" r:id="rId28"/>
    <p:sldId id="280" r:id="rId29"/>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496" userDrawn="1">
          <p15:clr>
            <a:srgbClr val="A4A3A4"/>
          </p15:clr>
        </p15:guide>
        <p15:guide id="3" orient="horz" pos="2880" userDrawn="1">
          <p15:clr>
            <a:srgbClr val="A4A3A4"/>
          </p15:clr>
        </p15:guide>
        <p15:guide id="4" orient="horz" pos="1056" userDrawn="1">
          <p15:clr>
            <a:srgbClr val="A4A3A4"/>
          </p15:clr>
        </p15:guide>
        <p15:guide id="5" orient="horz" pos="3888" userDrawn="1">
          <p15:clr>
            <a:srgbClr val="A4A3A4"/>
          </p15:clr>
        </p15:guide>
        <p15:guide id="6" orient="horz" pos="240" userDrawn="1">
          <p15:clr>
            <a:srgbClr val="A4A3A4"/>
          </p15:clr>
        </p15:guide>
        <p15:guide id="7" pos="2880" userDrawn="1">
          <p15:clr>
            <a:srgbClr val="A4A3A4"/>
          </p15:clr>
        </p15:guide>
        <p15:guide id="8" pos="395" userDrawn="1">
          <p15:clr>
            <a:srgbClr val="A4A3A4"/>
          </p15:clr>
        </p15:guide>
        <p15:guide id="9" pos="611" userDrawn="1">
          <p15:clr>
            <a:srgbClr val="A4A3A4"/>
          </p15:clr>
        </p15:guide>
        <p15:guide id="10" pos="5149" userDrawn="1">
          <p15:clr>
            <a:srgbClr val="A4A3A4"/>
          </p15:clr>
        </p15:guide>
        <p15:guide id="11" pos="4608" userDrawn="1">
          <p15:clr>
            <a:srgbClr val="A4A3A4"/>
          </p15:clr>
        </p15:guide>
        <p15:guide id="12" pos="3528"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54" d="100"/>
          <a:sy n="54" d="100"/>
        </p:scale>
        <p:origin x="1027" y="62"/>
      </p:cViewPr>
      <p:guideLst>
        <p:guide orient="horz" pos="2160"/>
        <p:guide orient="horz" pos="2496"/>
        <p:guide orient="horz" pos="2880"/>
        <p:guide orient="horz" pos="1056"/>
        <p:guide orient="horz" pos="3888"/>
        <p:guide orient="horz" pos="240"/>
        <p:guide pos="2880"/>
        <p:guide pos="395"/>
        <p:guide pos="611"/>
        <p:guide pos="5149"/>
        <p:guide pos="4608"/>
        <p:guide pos="3528"/>
      </p:guideLst>
    </p:cSldViewPr>
  </p:slideViewPr>
  <p:notesTextViewPr>
    <p:cViewPr>
      <p:scale>
        <a:sx n="1" d="1"/>
        <a:sy n="1" d="1"/>
      </p:scale>
      <p:origin x="0" y="0"/>
    </p:cViewPr>
  </p:notesTextViewPr>
  <p:sorterViewPr>
    <p:cViewPr>
      <p:scale>
        <a:sx n="100" d="100"/>
        <a:sy n="100" d="100"/>
      </p:scale>
      <p:origin x="0" y="-3600"/>
    </p:cViewPr>
  </p:sorterViewPr>
  <p:notesViewPr>
    <p:cSldViewPr>
      <p:cViewPr varScale="1">
        <p:scale>
          <a:sx n="76" d="100"/>
          <a:sy n="76" d="100"/>
        </p:scale>
        <p:origin x="1680" y="96"/>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BA5A207F-0F91-42F2-96D0-049C6003623B}" type="datetimeFigureOut">
              <a:rPr lang="en-US"/>
              <a:t>2/22/2016</a:t>
            </a:fld>
            <a:endParaRPr/>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48CC13F5-F2B1-464B-BE8F-27ABFBD2FBDE}" type="datetimeFigureOut">
              <a:rPr lang="en-US"/>
              <a:t>2/22/2016</a:t>
            </a:fld>
            <a:endParaRPr/>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vl1pPr>
          </a:lstStyle>
          <a:p>
            <a:endParaRPr/>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BDADAC1-9E84-466C-9378-B6EF1121EFA0}" type="datetime1">
              <a:rPr lang="en-US" smtClean="0"/>
              <a:t>2/22/2016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1FEFA0A-2F20-4B60-98C6-5FFDA469AA1C}"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02DFBA-9249-4D28-90A3-7B26B9268AD2}" type="datetime1">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83849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4F7CC6-AE43-4234-8FC8-4914AED95994}" type="datetime1">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93790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005" y="304800"/>
            <a:ext cx="8291194" cy="609600"/>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8534399" cy="5334000"/>
          </a:xfrm>
        </p:spPr>
        <p:txBody>
          <a:bodyPr>
            <a:normAutofit/>
          </a:bodyPr>
          <a:lstStyle>
            <a:lvl1pPr>
              <a:spcBef>
                <a:spcPts val="1000"/>
              </a:spcBef>
              <a:defRPr sz="3600" b="1">
                <a:solidFill>
                  <a:schemeClr val="tx1"/>
                </a:solidFill>
              </a:defRPr>
            </a:lvl1pPr>
            <a:lvl2pPr>
              <a:defRPr sz="3200">
                <a:solidFill>
                  <a:schemeClr val="tx1"/>
                </a:solidFill>
              </a:defRPr>
            </a:lvl2pPr>
            <a:lvl3pPr>
              <a:defRPr sz="3200" i="1">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52400" y="6400801"/>
            <a:ext cx="578569" cy="304800"/>
          </a:xfrm>
          <a:solidFill>
            <a:schemeClr val="bg1"/>
          </a:solidFill>
          <a:effectLst>
            <a:outerShdw blurRad="50800" dist="38100" dir="2700000" algn="tl" rotWithShape="0">
              <a:prstClr val="black">
                <a:alpha val="40000"/>
              </a:prstClr>
            </a:outerShdw>
          </a:effectLst>
        </p:spPr>
        <p:txBody>
          <a:bodyPr/>
          <a:lstStyle>
            <a:lvl1pPr algn="ctr">
              <a:defRPr sz="1600"/>
            </a:lvl1pPr>
          </a:lstStyle>
          <a:p>
            <a:fld id="{81FEFA0A-2F20-4B60-98C6-5FFDA469AA1C}" type="slidenum">
              <a:rPr lang="en-US" smtClean="0"/>
              <a:pPr/>
              <a:t>‹#›</a:t>
            </a:fld>
            <a:endParaRPr lang="en-US" dirty="0"/>
          </a:p>
        </p:txBody>
      </p:sp>
      <p:pic>
        <p:nvPicPr>
          <p:cNvPr id="7" name="Picture 6" descr="AgDeptLogo.jpg"/>
          <p:cNvPicPr/>
          <p:nvPr userDrawn="1"/>
        </p:nvPicPr>
        <p:blipFill>
          <a:blip r:embed="rId2" cstate="print">
            <a:clrChange>
              <a:clrFrom>
                <a:srgbClr val="FFFFFF"/>
              </a:clrFrom>
              <a:clrTo>
                <a:srgbClr val="FFFFFF">
                  <a:alpha val="0"/>
                </a:srgbClr>
              </a:clrTo>
            </a:clrChange>
          </a:blip>
          <a:stretch>
            <a:fillRect/>
          </a:stretch>
        </p:blipFill>
        <p:spPr>
          <a:xfrm>
            <a:off x="61595" y="203835"/>
            <a:ext cx="548005" cy="786765"/>
          </a:xfrm>
          <a:prstGeom prst="rect">
            <a:avLst/>
          </a:prstGeom>
        </p:spPr>
      </p:pic>
    </p:spTree>
    <p:extLst>
      <p:ext uri="{BB962C8B-B14F-4D97-AF65-F5344CB8AC3E}">
        <p14:creationId xmlns:p14="http://schemas.microsoft.com/office/powerpoint/2010/main" val="1624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CD6AE-38A4-4663-A7E8-C9E7F5E20566}" type="datetime1">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05A3A7-4DE9-4A54-A639-3829F8F7385D}" type="datetime1">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5156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5AB391-C5C0-4898-882D-61013FAD18AF}" type="datetime1">
              <a:rPr lang="en-US" smtClean="0"/>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54393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47DC7-9BFB-4BEE-A885-D974DC8E11B3}" type="datetime1">
              <a:rPr lang="en-US" smtClean="0"/>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13815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0514-D52E-46E7-AB01-45F2B04C36A9}" type="datetime1">
              <a:rPr lang="en-US" smtClean="0"/>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73979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F4F9B-2D2E-4471-856B-61FC5F27A1C0}" type="datetime1">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74762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9F9A9-F437-4046-A14E-BADD99C4B119}" type="datetime1">
              <a:rPr lang="en-US" smtClean="0"/>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307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CF6C8B2-E64B-4E36-BC47-E7AF2BE1DA02}" type="datetime1">
              <a:rPr lang="en-US" smtClean="0"/>
              <a:t>2/22/2016</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9071669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intersoft.in/dairy-management.html"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agrinutrition.com/the-forgotten-cost-of-tmr-sortin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ea.com/global/en/products/herringbone-parlor-euroclass800-850-800re.jsp"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zplan-uz.com/learning/course/?COURSE_ID=6&amp;LESSON_ID=589"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2.ca.uky.edu/agcomm/Ftrips/beef/milkpro.ht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nuddernews.com/2014/10/27/to-milk-a-cow/"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Bulk_tan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griculturalwithdrlindsay.com/2013/12/05/caring-for-livestock-in-cold-temperature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airyone.com/dhia-record-services/about-dhia/"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hegg.com/homework-help/questions-and-answers/assuming-heights-college-women-normally-distributed-mean-67-inches-standard-deviation-21-i-q4806950"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genex.crinet.com/page6099/DontBePatientWithYourGenetics?print=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oredun.org.uk/research/scientific-partnerships/agresearch/joint-research-project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lfology.com/library/wiki/coronaviru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elaval.com/Global/PDF/Calf-Management-Book-141016.pd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hedairymom.blogspot.com/2014/01/why-are-calves-separated-from-their.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ebullvine.com/news/calves-with-sam-what-is-normal-calf-starter-intak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oards.com/E_calf_heifer/HR07"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Dairy Herd Management</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p>
          <a:p>
            <a:r>
              <a:rPr lang="en-US" dirty="0" smtClean="0"/>
              <a:t>Waterford, WI	</a:t>
            </a:r>
          </a:p>
        </p:txBody>
      </p:sp>
      <p:sp>
        <p:nvSpPr>
          <p:cNvPr id="4" name="Slide Number Placeholder 3"/>
          <p:cNvSpPr>
            <a:spLocks noGrp="1"/>
          </p:cNvSpPr>
          <p:nvPr>
            <p:ph type="sldNum" sz="quarter" idx="12"/>
          </p:nvPr>
        </p:nvSpPr>
        <p:spPr/>
        <p:txBody>
          <a:bodyPr/>
          <a:lstStyle/>
          <a:p>
            <a:fld id="{81FEFA0A-2F20-4B60-98C6-5FFDA469AA1C}" type="slidenum">
              <a:rPr lang="en-US" smtClean="0"/>
              <a:t>1</a:t>
            </a:fld>
            <a:endParaRPr lang="en-US"/>
          </a:p>
        </p:txBody>
      </p:sp>
      <p:pic>
        <p:nvPicPr>
          <p:cNvPr id="1026" name="Picture 2" descr="http://www.pointersoft.in/images/dairy-management-software.jpg"/>
          <p:cNvPicPr>
            <a:picLocks noChangeAspect="1" noChangeArrowheads="1"/>
          </p:cNvPicPr>
          <p:nvPr/>
        </p:nvPicPr>
        <p:blipFill rotWithShape="1">
          <a:blip r:embed="rId2">
            <a:extLst>
              <a:ext uri="{28A0092B-C50C-407E-A947-70E740481C1C}">
                <a14:useLocalDpi xmlns:a14="http://schemas.microsoft.com/office/drawing/2010/main" val="0"/>
              </a:ext>
            </a:extLst>
          </a:blip>
          <a:srcRect t="12757" b="12757"/>
          <a:stretch/>
        </p:blipFill>
        <p:spPr bwMode="auto">
          <a:xfrm>
            <a:off x="1107757" y="5029200"/>
            <a:ext cx="6924675" cy="1724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07757" y="6550854"/>
            <a:ext cx="1311578" cy="215444"/>
          </a:xfrm>
          <a:prstGeom prst="rect">
            <a:avLst/>
          </a:prstGeom>
        </p:spPr>
        <p:txBody>
          <a:bodyPr wrap="none">
            <a:spAutoFit/>
          </a:bodyPr>
          <a:lstStyle/>
          <a:p>
            <a:r>
              <a:rPr lang="en-US" sz="800" i="1" dirty="0" smtClean="0">
                <a:hlinkClick r:id="rId3"/>
              </a:rPr>
              <a:t>Source: www.pointersoft.in</a:t>
            </a:r>
            <a:endParaRPr lang="en-US" sz="800" i="1" dirty="0"/>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 of Fresh Cows</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10</a:t>
            </a:fld>
            <a:endParaRPr lang="en-US"/>
          </a:p>
        </p:txBody>
      </p:sp>
    </p:spTree>
    <p:extLst>
      <p:ext uri="{BB962C8B-B14F-4D97-AF65-F5344CB8AC3E}">
        <p14:creationId xmlns:p14="http://schemas.microsoft.com/office/powerpoint/2010/main" val="140591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Weeks After Calving</a:t>
            </a:r>
            <a:endParaRPr lang="en-US" dirty="0"/>
          </a:p>
        </p:txBody>
      </p:sp>
      <p:sp>
        <p:nvSpPr>
          <p:cNvPr id="3" name="Content Placeholder 2"/>
          <p:cNvSpPr>
            <a:spLocks noGrp="1"/>
          </p:cNvSpPr>
          <p:nvPr>
            <p:ph idx="1"/>
          </p:nvPr>
        </p:nvSpPr>
        <p:spPr/>
        <p:txBody>
          <a:bodyPr>
            <a:noAutofit/>
          </a:bodyPr>
          <a:lstStyle/>
          <a:p>
            <a:pPr lvl="0"/>
            <a:r>
              <a:rPr lang="en-US" sz="2000" dirty="0"/>
              <a:t>How a dairy cow is managed in the first 2 to 4 weeks after calving has a major impact on their health, milk production, and reproductive performance.</a:t>
            </a:r>
          </a:p>
          <a:p>
            <a:pPr lvl="1"/>
            <a:r>
              <a:rPr lang="en-US" sz="2000" u="sng" dirty="0"/>
              <a:t>Fresh cows</a:t>
            </a:r>
            <a:r>
              <a:rPr lang="en-US" sz="2000" dirty="0"/>
              <a:t> (those that just </a:t>
            </a:r>
            <a:r>
              <a:rPr lang="en-US" sz="2000" u="sng" dirty="0"/>
              <a:t>freshened</a:t>
            </a:r>
            <a:r>
              <a:rPr lang="en-US" sz="2000" dirty="0"/>
              <a:t>, or had a calf) need to maximize their intake of feed to sustain their high level of milk production. </a:t>
            </a:r>
          </a:p>
          <a:p>
            <a:pPr lvl="1"/>
            <a:r>
              <a:rPr lang="en-US" sz="2000" dirty="0"/>
              <a:t>Milk production is so high immediately after calving that a cow will actually have a </a:t>
            </a:r>
            <a:r>
              <a:rPr lang="en-US" sz="2000" u="sng" dirty="0"/>
              <a:t>negative energy balance</a:t>
            </a:r>
            <a:r>
              <a:rPr lang="en-US" sz="2000" dirty="0"/>
              <a:t> (meaning that she will </a:t>
            </a:r>
            <a:r>
              <a:rPr lang="en-US" sz="2000" dirty="0" smtClean="0"/>
              <a:t>lose </a:t>
            </a:r>
            <a:r>
              <a:rPr lang="en-US" sz="2000" dirty="0"/>
              <a:t>more energy in </a:t>
            </a:r>
            <a:r>
              <a:rPr lang="en-US" sz="2000" dirty="0" smtClean="0"/>
              <a:t>producing her </a:t>
            </a:r>
            <a:r>
              <a:rPr lang="en-US" sz="2000" dirty="0"/>
              <a:t>milk than she will be able to consume in her diet). </a:t>
            </a:r>
          </a:p>
          <a:p>
            <a:r>
              <a:rPr lang="en-US" sz="2000" dirty="0" smtClean="0"/>
              <a:t>A fresh cow </a:t>
            </a:r>
            <a:r>
              <a:rPr lang="en-US" sz="2000" dirty="0"/>
              <a:t>will have to utilize stores of body fat </a:t>
            </a:r>
            <a:r>
              <a:rPr lang="en-US" sz="2000" dirty="0" smtClean="0"/>
              <a:t>to </a:t>
            </a:r>
            <a:r>
              <a:rPr lang="en-US" sz="2000" dirty="0"/>
              <a:t>meet the high energy demands </a:t>
            </a:r>
            <a:r>
              <a:rPr lang="en-US" sz="2000" dirty="0" smtClean="0"/>
              <a:t>of this high </a:t>
            </a:r>
            <a:r>
              <a:rPr lang="en-US" sz="2000" dirty="0"/>
              <a:t>level of milk </a:t>
            </a:r>
            <a:r>
              <a:rPr lang="en-US" sz="2000" dirty="0" smtClean="0"/>
              <a:t>production. </a:t>
            </a:r>
            <a:endParaRPr lang="en-US" sz="2000" dirty="0"/>
          </a:p>
          <a:p>
            <a:pPr lvl="1"/>
            <a:r>
              <a:rPr lang="en-US" sz="2000" dirty="0"/>
              <a:t>Cows will need an adequate (but not </a:t>
            </a:r>
            <a:r>
              <a:rPr lang="en-US" sz="2000" i="1" dirty="0"/>
              <a:t>excessive</a:t>
            </a:r>
            <a:r>
              <a:rPr lang="en-US" sz="2000" dirty="0"/>
              <a:t>) level of </a:t>
            </a:r>
            <a:r>
              <a:rPr lang="en-US" sz="2000" dirty="0" smtClean="0"/>
              <a:t/>
            </a:r>
            <a:br>
              <a:rPr lang="en-US" sz="2000" dirty="0" smtClean="0"/>
            </a:br>
            <a:r>
              <a:rPr lang="en-US" sz="2000" dirty="0" smtClean="0"/>
              <a:t>energy </a:t>
            </a:r>
            <a:r>
              <a:rPr lang="en-US" sz="2000" dirty="0"/>
              <a:t>consumption in order to meet their energy </a:t>
            </a:r>
            <a:r>
              <a:rPr lang="en-US" sz="2000" dirty="0" smtClean="0"/>
              <a:t/>
            </a:r>
            <a:br>
              <a:rPr lang="en-US" sz="2000" dirty="0" smtClean="0"/>
            </a:br>
            <a:r>
              <a:rPr lang="en-US" sz="2000" dirty="0" smtClean="0"/>
              <a:t>demands </a:t>
            </a:r>
            <a:r>
              <a:rPr lang="en-US" sz="2000" dirty="0"/>
              <a:t>without causing </a:t>
            </a:r>
            <a:r>
              <a:rPr lang="en-US" sz="2000" dirty="0" smtClean="0"/>
              <a:t>metabolic </a:t>
            </a:r>
            <a:r>
              <a:rPr lang="en-US" sz="2000" dirty="0"/>
              <a:t>disorders. </a:t>
            </a:r>
            <a:endParaRPr lang="en-US" sz="2000" dirty="0" smtClean="0"/>
          </a:p>
          <a:p>
            <a:pPr lvl="0"/>
            <a:r>
              <a:rPr lang="en-US" sz="2000" dirty="0"/>
              <a:t>Fresh cows should be housed separately from other cows </a:t>
            </a:r>
            <a:r>
              <a:rPr lang="en-US" sz="2000" dirty="0" smtClean="0"/>
              <a:t/>
            </a:r>
            <a:br>
              <a:rPr lang="en-US" sz="2000" dirty="0" smtClean="0"/>
            </a:br>
            <a:r>
              <a:rPr lang="en-US" sz="2000" dirty="0" smtClean="0"/>
              <a:t>for </a:t>
            </a:r>
            <a:r>
              <a:rPr lang="en-US" sz="2000" dirty="0"/>
              <a:t>the first 2-4 weeks after calving. </a:t>
            </a:r>
          </a:p>
          <a:p>
            <a:pPr lvl="1"/>
            <a:r>
              <a:rPr lang="en-US" sz="2000" dirty="0"/>
              <a:t>This allows </a:t>
            </a:r>
            <a:r>
              <a:rPr lang="en-US" sz="2000" dirty="0" smtClean="0"/>
              <a:t>for them to be fed </a:t>
            </a:r>
            <a:r>
              <a:rPr lang="en-US" sz="2000" dirty="0"/>
              <a:t>specialized rations to help </a:t>
            </a:r>
            <a:r>
              <a:rPr lang="en-US" sz="2000" dirty="0" smtClean="0"/>
              <a:t/>
            </a:r>
            <a:br>
              <a:rPr lang="en-US" sz="2000" dirty="0" smtClean="0"/>
            </a:br>
            <a:r>
              <a:rPr lang="en-US" sz="2000" dirty="0" smtClean="0"/>
              <a:t>meet their </a:t>
            </a:r>
            <a:r>
              <a:rPr lang="en-US" sz="2000" dirty="0"/>
              <a:t>high </a:t>
            </a:r>
            <a:r>
              <a:rPr lang="en-US" sz="2000" dirty="0" smtClean="0"/>
              <a:t>energy demands, and </a:t>
            </a:r>
            <a:r>
              <a:rPr lang="en-US" sz="2000" dirty="0"/>
              <a:t>allows for closer </a:t>
            </a:r>
            <a:r>
              <a:rPr lang="en-US" sz="2000" dirty="0" smtClean="0"/>
              <a:t/>
            </a:r>
            <a:br>
              <a:rPr lang="en-US" sz="2000" dirty="0" smtClean="0"/>
            </a:br>
            <a:r>
              <a:rPr lang="en-US" sz="2000" dirty="0" smtClean="0"/>
              <a:t>observation </a:t>
            </a:r>
            <a:r>
              <a:rPr lang="en-US" sz="2000" dirty="0"/>
              <a:t>of each </a:t>
            </a:r>
            <a:r>
              <a:rPr lang="en-US" sz="2000" dirty="0" smtClean="0"/>
              <a:t>fresh </a:t>
            </a:r>
            <a:r>
              <a:rPr lang="en-US" sz="2000" dirty="0"/>
              <a:t>cow in order to </a:t>
            </a:r>
            <a:r>
              <a:rPr lang="en-US" sz="2000" dirty="0" smtClean="0"/>
              <a:t>spot problems. </a:t>
            </a:r>
            <a:endParaRPr lang="en-US" sz="2000" dirty="0"/>
          </a:p>
          <a:p>
            <a:endParaRPr lang="en-US" sz="2000" dirty="0"/>
          </a:p>
        </p:txBody>
      </p:sp>
      <p:sp>
        <p:nvSpPr>
          <p:cNvPr id="4" name="Slide Number Placeholder 3"/>
          <p:cNvSpPr>
            <a:spLocks noGrp="1"/>
          </p:cNvSpPr>
          <p:nvPr>
            <p:ph type="sldNum" sz="quarter" idx="12"/>
          </p:nvPr>
        </p:nvSpPr>
        <p:spPr/>
        <p:txBody>
          <a:bodyPr/>
          <a:lstStyle/>
          <a:p>
            <a:fld id="{81FEFA0A-2F20-4B60-98C6-5FFDA469AA1C}" type="slidenum">
              <a:rPr lang="en-US" smtClean="0"/>
              <a:t>11</a:t>
            </a:fld>
            <a:endParaRPr lang="en-US"/>
          </a:p>
        </p:txBody>
      </p:sp>
      <p:pic>
        <p:nvPicPr>
          <p:cNvPr id="10242" name="Picture 2" descr="http://agrinutrition.com/wp-content/uploads/2014/10/cow-feed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14" r="25112"/>
          <a:stretch/>
        </p:blipFill>
        <p:spPr bwMode="auto">
          <a:xfrm>
            <a:off x="6934199" y="3886200"/>
            <a:ext cx="1904999" cy="2910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786988" y="6490156"/>
            <a:ext cx="1223412" cy="215444"/>
          </a:xfrm>
          <a:prstGeom prst="rect">
            <a:avLst/>
          </a:prstGeom>
        </p:spPr>
        <p:txBody>
          <a:bodyPr wrap="none">
            <a:spAutoFit/>
          </a:bodyPr>
          <a:lstStyle/>
          <a:p>
            <a:r>
              <a:rPr lang="en-US" sz="800" i="1" dirty="0" smtClean="0">
                <a:hlinkClick r:id="rId3"/>
              </a:rPr>
              <a:t>Source: agrinutrition.com</a:t>
            </a:r>
            <a:endParaRPr lang="en-US" sz="800" i="1" dirty="0"/>
          </a:p>
        </p:txBody>
      </p:sp>
    </p:spTree>
    <p:extLst>
      <p:ext uri="{BB962C8B-B14F-4D97-AF65-F5344CB8AC3E}">
        <p14:creationId xmlns:p14="http://schemas.microsoft.com/office/powerpoint/2010/main" val="277091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Milking Process</a:t>
            </a:r>
            <a:endParaRPr lang="en-US" dirty="0"/>
          </a:p>
        </p:txBody>
      </p:sp>
      <p:sp>
        <p:nvSpPr>
          <p:cNvPr id="3" name="Content Placeholder 2"/>
          <p:cNvSpPr>
            <a:spLocks noGrp="1"/>
          </p:cNvSpPr>
          <p:nvPr>
            <p:ph idx="1"/>
          </p:nvPr>
        </p:nvSpPr>
        <p:spPr/>
        <p:txBody>
          <a:bodyPr>
            <a:noAutofit/>
          </a:bodyPr>
          <a:lstStyle/>
          <a:p>
            <a:pPr lvl="0"/>
            <a:r>
              <a:rPr lang="en-US" sz="2400" dirty="0"/>
              <a:t>A proper milking procedure is absolutely vital for the health of a dairy cow as well as the profitability of a dairy farm. </a:t>
            </a:r>
          </a:p>
          <a:p>
            <a:pPr lvl="1"/>
            <a:r>
              <a:rPr lang="en-US" sz="2000" dirty="0"/>
              <a:t>Proper milking procedures reduce the likelihood of infections of the udder (known as </a:t>
            </a:r>
            <a:r>
              <a:rPr lang="en-US" sz="2000" u="sng" dirty="0"/>
              <a:t>mastitis</a:t>
            </a:r>
            <a:r>
              <a:rPr lang="en-US" sz="2000" dirty="0"/>
              <a:t>) and ensure that a high-quality food product reaches the consumer. </a:t>
            </a:r>
          </a:p>
          <a:p>
            <a:pPr lvl="0"/>
            <a:r>
              <a:rPr lang="en-US" sz="2400" dirty="0"/>
              <a:t>Proper hygiene and sanitation is absolutely vital to the operation of a milking parlor. </a:t>
            </a:r>
          </a:p>
          <a:p>
            <a:pPr lvl="1"/>
            <a:r>
              <a:rPr lang="en-US" sz="2000" dirty="0"/>
              <a:t>A </a:t>
            </a:r>
            <a:r>
              <a:rPr lang="en-US" sz="2000" u="sng" dirty="0"/>
              <a:t>milking parlor</a:t>
            </a:r>
            <a:r>
              <a:rPr lang="en-US" sz="2000" dirty="0"/>
              <a:t> is the area of the dairy farm specifically for the milking of cows. </a:t>
            </a:r>
            <a:r>
              <a:rPr lang="en-US" sz="2000" dirty="0" smtClean="0"/>
              <a:t>Milking </a:t>
            </a:r>
            <a:r>
              <a:rPr lang="en-US" sz="2000" dirty="0"/>
              <a:t>parlors must be cleaned after every milking and kept as sanitary as possible. </a:t>
            </a:r>
          </a:p>
          <a:p>
            <a:pPr lvl="1"/>
            <a:r>
              <a:rPr lang="en-US" sz="2000" dirty="0"/>
              <a:t>All employees and laborers </a:t>
            </a:r>
            <a:r>
              <a:rPr lang="en-US" sz="2000" dirty="0" smtClean="0"/>
              <a:t/>
            </a:r>
            <a:br>
              <a:rPr lang="en-US" sz="2000" dirty="0" smtClean="0"/>
            </a:br>
            <a:r>
              <a:rPr lang="en-US" sz="2000" dirty="0" smtClean="0"/>
              <a:t>should </a:t>
            </a:r>
            <a:r>
              <a:rPr lang="en-US" sz="2000" dirty="0"/>
              <a:t>wear latex, rubber, </a:t>
            </a:r>
            <a:r>
              <a:rPr lang="en-US" sz="2000" dirty="0" smtClean="0"/>
              <a:t/>
            </a:r>
            <a:br>
              <a:rPr lang="en-US" sz="2000" dirty="0" smtClean="0"/>
            </a:br>
            <a:r>
              <a:rPr lang="en-US" sz="2000" dirty="0" smtClean="0"/>
              <a:t>or </a:t>
            </a:r>
            <a:r>
              <a:rPr lang="en-US" sz="2000" dirty="0"/>
              <a:t>vinyl gloves while milking </a:t>
            </a:r>
            <a:r>
              <a:rPr lang="en-US" sz="2000" dirty="0" smtClean="0"/>
              <a:t/>
            </a:r>
            <a:br>
              <a:rPr lang="en-US" sz="2000" dirty="0" smtClean="0"/>
            </a:br>
            <a:r>
              <a:rPr lang="en-US" sz="2000" dirty="0" smtClean="0"/>
              <a:t>to </a:t>
            </a:r>
            <a:r>
              <a:rPr lang="en-US" sz="2000" dirty="0"/>
              <a:t>prevent the spread of </a:t>
            </a:r>
            <a:r>
              <a:rPr lang="en-US" sz="2000" dirty="0" smtClean="0"/>
              <a:t/>
            </a:r>
            <a:br>
              <a:rPr lang="en-US" sz="2000" dirty="0" smtClean="0"/>
            </a:br>
            <a:r>
              <a:rPr lang="en-US" sz="2000" dirty="0" smtClean="0"/>
              <a:t>pathogens that can be spread</a:t>
            </a:r>
            <a:br>
              <a:rPr lang="en-US" sz="2000" dirty="0" smtClean="0"/>
            </a:br>
            <a:r>
              <a:rPr lang="en-US" sz="2000" dirty="0" smtClean="0"/>
              <a:t>in </a:t>
            </a:r>
            <a:r>
              <a:rPr lang="en-US" sz="2000" dirty="0"/>
              <a:t>the crevices of </a:t>
            </a:r>
            <a:r>
              <a:rPr lang="en-US" sz="2000" dirty="0" smtClean="0"/>
              <a:t>the </a:t>
            </a:r>
            <a:r>
              <a:rPr lang="en-US" sz="2000" dirty="0"/>
              <a:t>skin </a:t>
            </a:r>
            <a:r>
              <a:rPr lang="en-US" sz="2000" dirty="0" smtClean="0"/>
              <a:t/>
            </a:r>
            <a:br>
              <a:rPr lang="en-US" sz="2000" dirty="0" smtClean="0"/>
            </a:br>
            <a:r>
              <a:rPr lang="en-US" sz="2000" dirty="0" smtClean="0"/>
              <a:t>on </a:t>
            </a:r>
            <a:r>
              <a:rPr lang="en-US" sz="2000" dirty="0"/>
              <a:t>the </a:t>
            </a:r>
            <a:r>
              <a:rPr lang="en-US" sz="2000" dirty="0" smtClean="0"/>
              <a:t>hands of </a:t>
            </a:r>
            <a:r>
              <a:rPr lang="en-US" sz="2000" dirty="0" err="1" smtClean="0"/>
              <a:t>milkers</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81FEFA0A-2F20-4B60-98C6-5FFDA469AA1C}" type="slidenum">
              <a:rPr lang="en-US" smtClean="0"/>
              <a:t>12</a:t>
            </a:fld>
            <a:endParaRPr lang="en-US"/>
          </a:p>
        </p:txBody>
      </p:sp>
      <p:pic>
        <p:nvPicPr>
          <p:cNvPr id="13314" name="Picture 2" descr="http://www.gea.com/global/en/binaries/DairyFarming_Euroclass_800_850_1_2_1200x675px_497603_tcm11-14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038600"/>
            <a:ext cx="4876800" cy="27440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91500" y="6588581"/>
            <a:ext cx="1109599" cy="215444"/>
          </a:xfrm>
          <a:prstGeom prst="rect">
            <a:avLst/>
          </a:prstGeom>
        </p:spPr>
        <p:txBody>
          <a:bodyPr wrap="none">
            <a:spAutoFit/>
          </a:bodyPr>
          <a:lstStyle/>
          <a:p>
            <a:r>
              <a:rPr lang="en-US" sz="800" i="1" dirty="0" smtClean="0">
                <a:hlinkClick r:id="rId3"/>
              </a:rPr>
              <a:t>Source: www.gea.com</a:t>
            </a:r>
            <a:endParaRPr lang="en-US" sz="800" i="1" dirty="0"/>
          </a:p>
        </p:txBody>
      </p:sp>
    </p:spTree>
    <p:extLst>
      <p:ext uri="{BB962C8B-B14F-4D97-AF65-F5344CB8AC3E}">
        <p14:creationId xmlns:p14="http://schemas.microsoft.com/office/powerpoint/2010/main" val="269368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Milk Letdown</a:t>
            </a:r>
            <a:endParaRPr lang="en-US" dirty="0"/>
          </a:p>
        </p:txBody>
      </p:sp>
      <p:sp>
        <p:nvSpPr>
          <p:cNvPr id="3" name="Content Placeholder 2"/>
          <p:cNvSpPr>
            <a:spLocks noGrp="1"/>
          </p:cNvSpPr>
          <p:nvPr>
            <p:ph idx="1"/>
          </p:nvPr>
        </p:nvSpPr>
        <p:spPr>
          <a:xfrm>
            <a:off x="304800" y="1066800"/>
            <a:ext cx="8534399" cy="2667000"/>
          </a:xfrm>
        </p:spPr>
        <p:txBody>
          <a:bodyPr>
            <a:normAutofit/>
          </a:bodyPr>
          <a:lstStyle/>
          <a:p>
            <a:pPr lvl="0"/>
            <a:r>
              <a:rPr lang="en-US" sz="2400" dirty="0"/>
              <a:t>The milking process requires several steps, all of which are vital to enabling a cow to let down her milk, reduce the risk of mastitis, and ensure a quality food product can be produced safely, humanely, and profitably. </a:t>
            </a:r>
          </a:p>
          <a:p>
            <a:pPr lvl="1"/>
            <a:r>
              <a:rPr lang="en-US" sz="2000" dirty="0"/>
              <a:t>While a mechanical milking machine (or </a:t>
            </a:r>
            <a:r>
              <a:rPr lang="en-US" sz="2000" u="sng" dirty="0"/>
              <a:t>milking unit</a:t>
            </a:r>
            <a:r>
              <a:rPr lang="en-US" sz="2000" dirty="0"/>
              <a:t>) is used to collect the milk using a vacuum, the milk is </a:t>
            </a:r>
            <a:r>
              <a:rPr lang="en-US" sz="2000" dirty="0" smtClean="0"/>
              <a:t>not just </a:t>
            </a:r>
            <a:r>
              <a:rPr lang="en-US" sz="2000" dirty="0"/>
              <a:t>“sucked” from the cow. </a:t>
            </a:r>
          </a:p>
          <a:p>
            <a:pPr lvl="1"/>
            <a:r>
              <a:rPr lang="en-US" sz="2000" dirty="0"/>
              <a:t>Instead, a cow must </a:t>
            </a:r>
            <a:r>
              <a:rPr lang="en-US" sz="2000" dirty="0" smtClean="0"/>
              <a:t>be stimulated to let </a:t>
            </a:r>
            <a:r>
              <a:rPr lang="en-US" sz="2000" dirty="0"/>
              <a:t>down her milk. </a:t>
            </a:r>
          </a:p>
          <a:p>
            <a:endParaRPr lang="en-US" sz="4000" dirty="0"/>
          </a:p>
        </p:txBody>
      </p:sp>
      <p:sp>
        <p:nvSpPr>
          <p:cNvPr id="4" name="Slide Number Placeholder 3"/>
          <p:cNvSpPr>
            <a:spLocks noGrp="1"/>
          </p:cNvSpPr>
          <p:nvPr>
            <p:ph type="sldNum" sz="quarter" idx="12"/>
          </p:nvPr>
        </p:nvSpPr>
        <p:spPr/>
        <p:txBody>
          <a:bodyPr/>
          <a:lstStyle/>
          <a:p>
            <a:fld id="{81FEFA0A-2F20-4B60-98C6-5FFDA469AA1C}" type="slidenum">
              <a:rPr lang="en-US" smtClean="0"/>
              <a:t>13</a:t>
            </a:fld>
            <a:endParaRPr lang="en-US"/>
          </a:p>
        </p:txBody>
      </p:sp>
      <p:pic>
        <p:nvPicPr>
          <p:cNvPr id="6" name="Picture 5"/>
          <p:cNvPicPr>
            <a:picLocks noChangeAspect="1"/>
          </p:cNvPicPr>
          <p:nvPr/>
        </p:nvPicPr>
        <p:blipFill>
          <a:blip r:embed="rId2"/>
          <a:stretch>
            <a:fillRect/>
          </a:stretch>
        </p:blipFill>
        <p:spPr>
          <a:xfrm>
            <a:off x="1677178" y="3733800"/>
            <a:ext cx="6410325" cy="30099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760481" y="6553200"/>
            <a:ext cx="1135247" cy="215444"/>
          </a:xfrm>
          <a:prstGeom prst="rect">
            <a:avLst/>
          </a:prstGeom>
        </p:spPr>
        <p:txBody>
          <a:bodyPr wrap="none">
            <a:spAutoFit/>
          </a:bodyPr>
          <a:lstStyle/>
          <a:p>
            <a:r>
              <a:rPr lang="en-US" sz="800" i="1" dirty="0" smtClean="0">
                <a:hlinkClick r:id="rId3"/>
              </a:rPr>
              <a:t>Source: bizplan-uz.com</a:t>
            </a:r>
            <a:endParaRPr lang="en-US" sz="800" i="1" dirty="0"/>
          </a:p>
        </p:txBody>
      </p:sp>
    </p:spTree>
    <p:extLst>
      <p:ext uri="{BB962C8B-B14F-4D97-AF65-F5344CB8AC3E}">
        <p14:creationId xmlns:p14="http://schemas.microsoft.com/office/powerpoint/2010/main" val="116863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3108" b="4573"/>
          <a:stretch/>
        </p:blipFill>
        <p:spPr>
          <a:xfrm>
            <a:off x="5715000" y="3490001"/>
            <a:ext cx="3352800" cy="328862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dirty="0" smtClean="0"/>
              <a:t>Milk Letdown Reflex</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factors that affect the </a:t>
            </a:r>
            <a:r>
              <a:rPr lang="en-US" u="sng" dirty="0"/>
              <a:t>Milk Letdown Reflex</a:t>
            </a:r>
            <a:r>
              <a:rPr lang="en-US" dirty="0"/>
              <a:t> are critical for the milking process. </a:t>
            </a:r>
          </a:p>
          <a:p>
            <a:pPr lvl="1"/>
            <a:r>
              <a:rPr lang="en-US" dirty="0"/>
              <a:t>How well a cow is handled and the process that is used to milk a cow are all vital to ensure that a cow can feel comfortable enough to be properly milked.</a:t>
            </a:r>
          </a:p>
          <a:p>
            <a:pPr lvl="1"/>
            <a:r>
              <a:rPr lang="en-US" dirty="0"/>
              <a:t>To stimulate the Milk Letdown Reflex, the teats of the cow must be mechanically stimulated. </a:t>
            </a:r>
          </a:p>
          <a:p>
            <a:pPr lvl="0"/>
            <a:r>
              <a:rPr lang="en-US" dirty="0"/>
              <a:t>When nerve endings in the teats are stimulated by at least 10 seconds of touching, they will stimulate the brain to release oxytocin into the bloodstream. </a:t>
            </a:r>
          </a:p>
          <a:p>
            <a:pPr lvl="1"/>
            <a:r>
              <a:rPr lang="en-US" u="sng" dirty="0"/>
              <a:t>Oxytocin</a:t>
            </a:r>
            <a:r>
              <a:rPr lang="en-US" dirty="0"/>
              <a:t> is a </a:t>
            </a:r>
            <a:r>
              <a:rPr lang="en-US" dirty="0" smtClean="0"/>
              <a:t>hormone in mammals that causes </a:t>
            </a:r>
            <a:br>
              <a:rPr lang="en-US" dirty="0" smtClean="0"/>
            </a:br>
            <a:r>
              <a:rPr lang="en-US" dirty="0" smtClean="0"/>
              <a:t>the </a:t>
            </a:r>
            <a:r>
              <a:rPr lang="en-US" dirty="0"/>
              <a:t>blood vessels in the teats to fill with </a:t>
            </a:r>
            <a:r>
              <a:rPr lang="en-US" dirty="0" smtClean="0"/>
              <a:t>blood</a:t>
            </a:r>
            <a:r>
              <a:rPr lang="en-US" dirty="0"/>
              <a:t>.</a:t>
            </a:r>
          </a:p>
          <a:p>
            <a:pPr lvl="1"/>
            <a:r>
              <a:rPr lang="en-US" dirty="0"/>
              <a:t>This will cause the teats to become erect </a:t>
            </a:r>
            <a:r>
              <a:rPr lang="en-US" dirty="0" smtClean="0"/>
              <a:t/>
            </a:r>
            <a:br>
              <a:rPr lang="en-US" dirty="0" smtClean="0"/>
            </a:br>
            <a:r>
              <a:rPr lang="en-US" dirty="0" smtClean="0"/>
              <a:t>and </a:t>
            </a:r>
            <a:r>
              <a:rPr lang="en-US" dirty="0"/>
              <a:t>allow milk from higher in the udder </a:t>
            </a:r>
            <a:r>
              <a:rPr lang="en-US" dirty="0" smtClean="0"/>
              <a:t/>
            </a:r>
            <a:br>
              <a:rPr lang="en-US" dirty="0" smtClean="0"/>
            </a:br>
            <a:r>
              <a:rPr lang="en-US" dirty="0" smtClean="0"/>
              <a:t>to </a:t>
            </a:r>
            <a:r>
              <a:rPr lang="en-US" dirty="0"/>
              <a:t>fill the inside of the teats. </a:t>
            </a:r>
          </a:p>
          <a:p>
            <a:pPr lvl="1"/>
            <a:r>
              <a:rPr lang="en-US" dirty="0"/>
              <a:t>Oxytocin will also cause muscle cells deep </a:t>
            </a:r>
            <a:r>
              <a:rPr lang="en-US" dirty="0" smtClean="0"/>
              <a:t/>
            </a:r>
            <a:br>
              <a:rPr lang="en-US" dirty="0" smtClean="0"/>
            </a:br>
            <a:r>
              <a:rPr lang="en-US" dirty="0" smtClean="0"/>
              <a:t>inside </a:t>
            </a:r>
            <a:r>
              <a:rPr lang="en-US" dirty="0"/>
              <a:t>the udder to contract and squeeze </a:t>
            </a:r>
            <a:r>
              <a:rPr lang="en-US" dirty="0" smtClean="0"/>
              <a:t/>
            </a:r>
            <a:br>
              <a:rPr lang="en-US" dirty="0" smtClean="0"/>
            </a:br>
            <a:r>
              <a:rPr lang="en-US" dirty="0" smtClean="0"/>
              <a:t>the </a:t>
            </a:r>
            <a:r>
              <a:rPr lang="en-US" dirty="0"/>
              <a:t>milk producing components of the </a:t>
            </a:r>
            <a:r>
              <a:rPr lang="en-US" dirty="0" smtClean="0"/>
              <a:t/>
            </a:r>
            <a:br>
              <a:rPr lang="en-US" dirty="0" smtClean="0"/>
            </a:br>
            <a:r>
              <a:rPr lang="en-US" dirty="0" smtClean="0"/>
              <a:t>udder </a:t>
            </a:r>
            <a:r>
              <a:rPr lang="en-US" dirty="0"/>
              <a:t>(called </a:t>
            </a:r>
            <a:r>
              <a:rPr lang="en-US" u="sng" dirty="0"/>
              <a:t>alveoli</a:t>
            </a:r>
            <a:r>
              <a:rPr lang="en-US" dirty="0"/>
              <a:t>) to release the milk </a:t>
            </a:r>
            <a:r>
              <a:rPr lang="en-US" dirty="0" smtClean="0"/>
              <a:t/>
            </a:r>
            <a:br>
              <a:rPr lang="en-US" dirty="0" smtClean="0"/>
            </a:br>
            <a:r>
              <a:rPr lang="en-US" dirty="0" smtClean="0"/>
              <a:t>into </a:t>
            </a:r>
            <a:r>
              <a:rPr lang="en-US" dirty="0"/>
              <a:t>the </a:t>
            </a:r>
            <a:r>
              <a:rPr lang="en-US" u="sng" dirty="0"/>
              <a:t>cistern</a:t>
            </a:r>
            <a:r>
              <a:rPr lang="en-US" dirty="0"/>
              <a:t> (the milk-storage area </a:t>
            </a:r>
            <a:r>
              <a:rPr lang="en-US" dirty="0" smtClean="0"/>
              <a:t/>
            </a:r>
            <a:br>
              <a:rPr lang="en-US" dirty="0" smtClean="0"/>
            </a:br>
            <a:r>
              <a:rPr lang="en-US" dirty="0" smtClean="0"/>
              <a:t>of </a:t>
            </a:r>
            <a:r>
              <a:rPr lang="en-US" dirty="0"/>
              <a:t>the udder).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14</a:t>
            </a:fld>
            <a:endParaRPr lang="en-US"/>
          </a:p>
        </p:txBody>
      </p:sp>
      <p:sp>
        <p:nvSpPr>
          <p:cNvPr id="7" name="Rectangle 6"/>
          <p:cNvSpPr/>
          <p:nvPr/>
        </p:nvSpPr>
        <p:spPr>
          <a:xfrm>
            <a:off x="5562600" y="6588581"/>
            <a:ext cx="1257075" cy="215444"/>
          </a:xfrm>
          <a:prstGeom prst="rect">
            <a:avLst/>
          </a:prstGeom>
        </p:spPr>
        <p:txBody>
          <a:bodyPr wrap="none">
            <a:spAutoFit/>
          </a:bodyPr>
          <a:lstStyle/>
          <a:p>
            <a:r>
              <a:rPr lang="en-US" sz="800" i="1" dirty="0" smtClean="0">
                <a:hlinkClick r:id="rId3"/>
              </a:rPr>
              <a:t>Source: www2.ca.uky.edu</a:t>
            </a:r>
            <a:endParaRPr lang="en-US" sz="800" i="1" dirty="0"/>
          </a:p>
        </p:txBody>
      </p:sp>
    </p:spTree>
    <p:extLst>
      <p:ext uri="{BB962C8B-B14F-4D97-AF65-F5344CB8AC3E}">
        <p14:creationId xmlns:p14="http://schemas.microsoft.com/office/powerpoint/2010/main" val="16168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Low-Stress Environments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Milk Letdown Reflex is also highly dependent on a low-stress environment. </a:t>
            </a:r>
          </a:p>
          <a:p>
            <a:pPr lvl="1"/>
            <a:r>
              <a:rPr lang="en-US" dirty="0"/>
              <a:t>Cows that are frightened or agitated before or during milking will release hormones </a:t>
            </a:r>
            <a:r>
              <a:rPr lang="en-US" dirty="0" smtClean="0"/>
              <a:t>such as </a:t>
            </a:r>
            <a:r>
              <a:rPr lang="en-US" u="sng" dirty="0" smtClean="0"/>
              <a:t>cortisol</a:t>
            </a:r>
            <a:r>
              <a:rPr lang="en-US" dirty="0" smtClean="0"/>
              <a:t> that </a:t>
            </a:r>
            <a:r>
              <a:rPr lang="en-US" dirty="0"/>
              <a:t>interfere with the </a:t>
            </a:r>
            <a:r>
              <a:rPr lang="en-US" dirty="0" smtClean="0"/>
              <a:t>milk </a:t>
            </a:r>
            <a:r>
              <a:rPr lang="en-US" dirty="0"/>
              <a:t>let-down response.</a:t>
            </a:r>
          </a:p>
          <a:p>
            <a:pPr lvl="1"/>
            <a:r>
              <a:rPr lang="en-US" dirty="0"/>
              <a:t>Animals that are rushed, yelled at, in pain, or in an unfamiliar environment will not be able to fully let down their milk because of interference with oxytocin. </a:t>
            </a:r>
          </a:p>
          <a:p>
            <a:pPr lvl="1"/>
            <a:r>
              <a:rPr lang="en-US" dirty="0"/>
              <a:t>On the other hand</a:t>
            </a:r>
            <a:r>
              <a:rPr lang="en-US" dirty="0" smtClean="0"/>
              <a:t>, cows that are exposed to </a:t>
            </a:r>
            <a:r>
              <a:rPr lang="en-US" dirty="0"/>
              <a:t>familiar surroundings, calm demeanors, and respectful humane treatment will </a:t>
            </a:r>
            <a:r>
              <a:rPr lang="en-US" dirty="0" smtClean="0"/>
              <a:t>have a </a:t>
            </a:r>
            <a:r>
              <a:rPr lang="en-US" dirty="0"/>
              <a:t>full milk </a:t>
            </a:r>
            <a:r>
              <a:rPr lang="en-US" dirty="0" smtClean="0"/>
              <a:t>letdown </a:t>
            </a:r>
            <a:r>
              <a:rPr lang="en-US" dirty="0"/>
              <a:t>and faster, more complete </a:t>
            </a:r>
            <a:r>
              <a:rPr lang="en-US" dirty="0" smtClean="0"/>
              <a:t>milking. </a:t>
            </a:r>
            <a:endParaRPr lang="en-US" dirty="0"/>
          </a:p>
          <a:p>
            <a:pPr lvl="0"/>
            <a:r>
              <a:rPr lang="en-US" dirty="0"/>
              <a:t>Because both manual stimulation and cleaning of the udder are necessary for proper milking, both can be performed simultaneously. </a:t>
            </a:r>
          </a:p>
          <a:p>
            <a:pPr lvl="1"/>
            <a:r>
              <a:rPr lang="en-US" dirty="0"/>
              <a:t>When milking a cow, all debris should be gently cleaned off of the udder and teats by hand. </a:t>
            </a:r>
          </a:p>
          <a:p>
            <a:pPr lvl="1"/>
            <a:r>
              <a:rPr lang="en-US" dirty="0"/>
              <a:t>A cow should also be </a:t>
            </a:r>
            <a:r>
              <a:rPr lang="en-US" u="sng" dirty="0"/>
              <a:t>stripped</a:t>
            </a:r>
            <a:r>
              <a:rPr lang="en-US" dirty="0"/>
              <a:t> prior to applying the milk machine; “</a:t>
            </a:r>
            <a:r>
              <a:rPr lang="en-US" u="sng" dirty="0"/>
              <a:t>stripping a cow</a:t>
            </a:r>
            <a:r>
              <a:rPr lang="en-US" dirty="0"/>
              <a:t>” means to remove a few streams of milk  from each teat prior.</a:t>
            </a:r>
          </a:p>
          <a:p>
            <a:pPr lvl="1"/>
            <a:r>
              <a:rPr lang="en-US" dirty="0"/>
              <a:t>This not only prepares the udder for the milking machine but also allows the person milking the cow to check for signs of </a:t>
            </a:r>
            <a:r>
              <a:rPr lang="en-US" u="sng" dirty="0"/>
              <a:t>mastitis</a:t>
            </a:r>
            <a:r>
              <a:rPr lang="en-US" dirty="0"/>
              <a:t> (infection in the udder).</a:t>
            </a:r>
          </a:p>
          <a:p>
            <a:pPr lvl="1"/>
            <a:r>
              <a:rPr lang="en-US" dirty="0"/>
              <a:t>Signs of mastitis include clumps or flakes in the milk, abnormally watery milk, or tinges of blood.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15</a:t>
            </a:fld>
            <a:endParaRPr lang="en-US"/>
          </a:p>
        </p:txBody>
      </p:sp>
    </p:spTree>
    <p:extLst>
      <p:ext uri="{BB962C8B-B14F-4D97-AF65-F5344CB8AC3E}">
        <p14:creationId xmlns:p14="http://schemas.microsoft.com/office/powerpoint/2010/main" val="232612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Predip</a:t>
            </a:r>
            <a:r>
              <a:rPr lang="en-US" dirty="0" smtClean="0"/>
              <a:t>, Applying the Milking Unit</a:t>
            </a:r>
            <a:endParaRPr lang="en-US" dirty="0"/>
          </a:p>
        </p:txBody>
      </p:sp>
      <p:sp>
        <p:nvSpPr>
          <p:cNvPr id="3" name="Content Placeholder 2"/>
          <p:cNvSpPr>
            <a:spLocks noGrp="1"/>
          </p:cNvSpPr>
          <p:nvPr>
            <p:ph idx="1"/>
          </p:nvPr>
        </p:nvSpPr>
        <p:spPr>
          <a:xfrm>
            <a:off x="228600" y="1066800"/>
            <a:ext cx="8534399" cy="5334000"/>
          </a:xfrm>
        </p:spPr>
        <p:txBody>
          <a:bodyPr>
            <a:normAutofit fontScale="62500" lnSpcReduction="20000"/>
          </a:bodyPr>
          <a:lstStyle/>
          <a:p>
            <a:pPr lvl="0"/>
            <a:r>
              <a:rPr lang="en-US" dirty="0"/>
              <a:t>Once the udder has been stimulated and each teat has been stripped, the teats should be washed. </a:t>
            </a:r>
          </a:p>
          <a:p>
            <a:pPr lvl="1"/>
            <a:r>
              <a:rPr lang="en-US" dirty="0"/>
              <a:t>Most cows’ teats are washed with a disinfectant solution (also called </a:t>
            </a:r>
            <a:r>
              <a:rPr lang="en-US" u="sng" dirty="0" err="1"/>
              <a:t>predip</a:t>
            </a:r>
            <a:r>
              <a:rPr lang="en-US" dirty="0"/>
              <a:t>) using an application cup or a sprinkler cup. </a:t>
            </a:r>
          </a:p>
          <a:p>
            <a:pPr lvl="1"/>
            <a:r>
              <a:rPr lang="en-US" dirty="0"/>
              <a:t>The </a:t>
            </a:r>
            <a:r>
              <a:rPr lang="en-US" dirty="0" err="1"/>
              <a:t>predip</a:t>
            </a:r>
            <a:r>
              <a:rPr lang="en-US" dirty="0"/>
              <a:t> should be allowed to stay on the teats for at least 30 seconds to sufficiently kill any </a:t>
            </a:r>
            <a:r>
              <a:rPr lang="en-US" dirty="0" smtClean="0"/>
              <a:t>bacteria that could be introduced into the milk. </a:t>
            </a:r>
            <a:endParaRPr lang="en-US" dirty="0"/>
          </a:p>
          <a:p>
            <a:pPr lvl="1"/>
            <a:r>
              <a:rPr lang="en-US" dirty="0"/>
              <a:t>After 30+ seconds, the </a:t>
            </a:r>
            <a:r>
              <a:rPr lang="en-US" dirty="0" err="1"/>
              <a:t>predip</a:t>
            </a:r>
            <a:r>
              <a:rPr lang="en-US" dirty="0"/>
              <a:t> should be removed using a single-use paper towel (or cloth towel that is washed between </a:t>
            </a:r>
            <a:r>
              <a:rPr lang="en-US" dirty="0" err="1"/>
              <a:t>milkings</a:t>
            </a:r>
            <a:r>
              <a:rPr lang="en-US" dirty="0"/>
              <a:t> and only used once per cow). </a:t>
            </a:r>
          </a:p>
          <a:p>
            <a:pPr lvl="0"/>
            <a:r>
              <a:rPr lang="en-US" dirty="0"/>
              <a:t>Within two minutes of prepping the udder, </a:t>
            </a:r>
            <a:r>
              <a:rPr lang="en-US" dirty="0" smtClean="0"/>
              <a:t>the </a:t>
            </a:r>
            <a:r>
              <a:rPr lang="en-US" dirty="0"/>
              <a:t>vacuum-powered </a:t>
            </a:r>
            <a:r>
              <a:rPr lang="en-US" dirty="0" smtClean="0"/>
              <a:t>milking </a:t>
            </a:r>
            <a:r>
              <a:rPr lang="en-US" dirty="0"/>
              <a:t>machine should </a:t>
            </a:r>
            <a:r>
              <a:rPr lang="en-US" dirty="0" smtClean="0"/>
              <a:t>be </a:t>
            </a:r>
            <a:r>
              <a:rPr lang="en-US" dirty="0"/>
              <a:t>attached one teat at a time. </a:t>
            </a:r>
          </a:p>
          <a:p>
            <a:pPr lvl="1"/>
            <a:r>
              <a:rPr lang="en-US" dirty="0"/>
              <a:t>Once applied, each milking unit should </a:t>
            </a:r>
            <a:r>
              <a:rPr lang="en-US" dirty="0" smtClean="0"/>
              <a:t>be examined </a:t>
            </a:r>
            <a:br>
              <a:rPr lang="en-US" dirty="0" smtClean="0"/>
            </a:br>
            <a:r>
              <a:rPr lang="en-US" dirty="0" smtClean="0"/>
              <a:t>to </a:t>
            </a:r>
            <a:r>
              <a:rPr lang="en-US" dirty="0"/>
              <a:t>make sure it is properly </a:t>
            </a:r>
            <a:r>
              <a:rPr lang="en-US" dirty="0" smtClean="0"/>
              <a:t>applied to </a:t>
            </a:r>
            <a:r>
              <a:rPr lang="en-US" dirty="0"/>
              <a:t>each teat. </a:t>
            </a:r>
          </a:p>
          <a:p>
            <a:pPr lvl="1"/>
            <a:r>
              <a:rPr lang="en-US" dirty="0"/>
              <a:t>Signs of improper application include </a:t>
            </a:r>
            <a:r>
              <a:rPr lang="en-US" dirty="0" smtClean="0"/>
              <a:t>sitting </a:t>
            </a:r>
            <a:r>
              <a:rPr lang="en-US" dirty="0"/>
              <a:t>to high </a:t>
            </a:r>
            <a:r>
              <a:rPr lang="en-US" dirty="0" smtClean="0"/>
              <a:t/>
            </a:r>
            <a:br>
              <a:rPr lang="en-US" dirty="0" smtClean="0"/>
            </a:br>
            <a:r>
              <a:rPr lang="en-US" dirty="0" smtClean="0"/>
              <a:t>or </a:t>
            </a:r>
            <a:r>
              <a:rPr lang="en-US" dirty="0"/>
              <a:t>low on the teat, kinking </a:t>
            </a:r>
            <a:r>
              <a:rPr lang="en-US" dirty="0" smtClean="0"/>
              <a:t>the </a:t>
            </a:r>
            <a:r>
              <a:rPr lang="en-US" dirty="0"/>
              <a:t>teat as it was applied, </a:t>
            </a:r>
            <a:r>
              <a:rPr lang="en-US" dirty="0" smtClean="0"/>
              <a:t/>
            </a:r>
            <a:br>
              <a:rPr lang="en-US" dirty="0" smtClean="0"/>
            </a:br>
            <a:r>
              <a:rPr lang="en-US" dirty="0" smtClean="0"/>
              <a:t>sucking </a:t>
            </a:r>
            <a:r>
              <a:rPr lang="en-US" dirty="0"/>
              <a:t>air, and </a:t>
            </a:r>
            <a:r>
              <a:rPr lang="en-US" dirty="0" smtClean="0"/>
              <a:t>slipping</a:t>
            </a:r>
            <a:r>
              <a:rPr lang="en-US" dirty="0"/>
              <a:t>.</a:t>
            </a:r>
          </a:p>
          <a:p>
            <a:pPr lvl="1"/>
            <a:r>
              <a:rPr lang="en-US" dirty="0"/>
              <a:t>Improper application of the milking unit </a:t>
            </a:r>
            <a:r>
              <a:rPr lang="en-US" dirty="0" smtClean="0"/>
              <a:t>can </a:t>
            </a:r>
            <a:r>
              <a:rPr lang="en-US" dirty="0"/>
              <a:t>result in </a:t>
            </a:r>
            <a:r>
              <a:rPr lang="en-US" dirty="0" smtClean="0"/>
              <a:t/>
            </a:r>
            <a:br>
              <a:rPr lang="en-US" dirty="0" smtClean="0"/>
            </a:br>
            <a:r>
              <a:rPr lang="en-US" dirty="0" smtClean="0"/>
              <a:t>irritation </a:t>
            </a:r>
            <a:r>
              <a:rPr lang="en-US" dirty="0"/>
              <a:t>of the teats as well </a:t>
            </a:r>
            <a:r>
              <a:rPr lang="en-US" dirty="0" smtClean="0"/>
              <a:t>as </a:t>
            </a:r>
            <a:r>
              <a:rPr lang="en-US" dirty="0"/>
              <a:t>an increased risk for </a:t>
            </a:r>
            <a:r>
              <a:rPr lang="en-US" dirty="0" smtClean="0"/>
              <a:t/>
            </a:r>
            <a:br>
              <a:rPr lang="en-US" dirty="0" smtClean="0"/>
            </a:br>
            <a:r>
              <a:rPr lang="en-US" dirty="0" smtClean="0"/>
              <a:t>mastitis</a:t>
            </a:r>
            <a:r>
              <a:rPr lang="en-US" dirty="0"/>
              <a:t>. </a:t>
            </a:r>
            <a:endParaRPr lang="en-US" dirty="0" smtClean="0"/>
          </a:p>
          <a:p>
            <a:pPr lvl="1"/>
            <a:r>
              <a:rPr lang="en-US" dirty="0" smtClean="0"/>
              <a:t>If a cow is properly milked, no human hands should </a:t>
            </a:r>
            <a:br>
              <a:rPr lang="en-US" dirty="0" smtClean="0"/>
            </a:br>
            <a:r>
              <a:rPr lang="en-US" dirty="0" smtClean="0"/>
              <a:t>ever come in contact with milk sold for consumption. </a:t>
            </a:r>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16</a:t>
            </a:fld>
            <a:endParaRPr lang="en-US"/>
          </a:p>
        </p:txBody>
      </p:sp>
      <p:pic>
        <p:nvPicPr>
          <p:cNvPr id="14338" name="Picture 2" descr="https://inuddernews.files.wordpress.com/2014/10/to-milk-a-cow-attaching-milk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922712"/>
            <a:ext cx="2782888" cy="27828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35700" y="6642556"/>
            <a:ext cx="1237839" cy="215444"/>
          </a:xfrm>
          <a:prstGeom prst="rect">
            <a:avLst/>
          </a:prstGeom>
        </p:spPr>
        <p:txBody>
          <a:bodyPr wrap="none">
            <a:spAutoFit/>
          </a:bodyPr>
          <a:lstStyle/>
          <a:p>
            <a:r>
              <a:rPr lang="en-US" sz="800" i="1" dirty="0" smtClean="0">
                <a:hlinkClick r:id="rId3"/>
              </a:rPr>
              <a:t>Source: inuddernews.com</a:t>
            </a:r>
            <a:endParaRPr lang="en-US" sz="800" i="1" dirty="0"/>
          </a:p>
        </p:txBody>
      </p:sp>
    </p:spTree>
    <p:extLst>
      <p:ext uri="{BB962C8B-B14F-4D97-AF65-F5344CB8AC3E}">
        <p14:creationId xmlns:p14="http://schemas.microsoft.com/office/powerpoint/2010/main" val="327593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Concluding the Milking</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milking unit should be removed after the last quarter milks out.</a:t>
            </a:r>
          </a:p>
          <a:p>
            <a:pPr lvl="1"/>
            <a:r>
              <a:rPr lang="en-US" dirty="0"/>
              <a:t>A </a:t>
            </a:r>
            <a:r>
              <a:rPr lang="en-US" u="sng" dirty="0"/>
              <a:t>quarter</a:t>
            </a:r>
            <a:r>
              <a:rPr lang="en-US" dirty="0"/>
              <a:t> is the portion of the udder that drains into each teat. </a:t>
            </a:r>
          </a:p>
          <a:p>
            <a:pPr lvl="1"/>
            <a:r>
              <a:rPr lang="en-US" dirty="0"/>
              <a:t>Most modern parlors use milking units that will sense when the cow’s udder is sufficiently emptied and </a:t>
            </a:r>
            <a:r>
              <a:rPr lang="en-US" dirty="0" smtClean="0"/>
              <a:t>automatically remove </a:t>
            </a:r>
            <a:r>
              <a:rPr lang="en-US" dirty="0"/>
              <a:t>the milking </a:t>
            </a:r>
            <a:r>
              <a:rPr lang="en-US" dirty="0" smtClean="0"/>
              <a:t>machine; these </a:t>
            </a:r>
            <a:r>
              <a:rPr lang="en-US" dirty="0"/>
              <a:t>units must still be watched to make sure they are correctly sensing the changes to the flow of milk. </a:t>
            </a:r>
          </a:p>
          <a:p>
            <a:pPr lvl="1"/>
            <a:r>
              <a:rPr lang="en-US" dirty="0"/>
              <a:t>Each teat must be covered in a post-dip teat disinfectant product immediately after milking to reduce the risk of mastitis. </a:t>
            </a:r>
            <a:r>
              <a:rPr lang="en-US" dirty="0" smtClean="0"/>
              <a:t/>
            </a:r>
            <a:br>
              <a:rPr lang="en-US" dirty="0" smtClean="0"/>
            </a:br>
            <a:endParaRPr lang="en-US" dirty="0"/>
          </a:p>
          <a:p>
            <a:r>
              <a:rPr lang="en-US" dirty="0"/>
              <a:t>The milk should be cooled to under </a:t>
            </a:r>
            <a:r>
              <a:rPr lang="en-US" dirty="0" smtClean="0"/>
              <a:t/>
            </a:r>
            <a:br>
              <a:rPr lang="en-US" dirty="0" smtClean="0"/>
            </a:br>
            <a:r>
              <a:rPr lang="en-US" dirty="0" smtClean="0"/>
              <a:t>40</a:t>
            </a:r>
            <a:r>
              <a:rPr lang="en-US" baseline="30000" dirty="0" smtClean="0"/>
              <a:t>o</a:t>
            </a:r>
            <a:r>
              <a:rPr lang="en-US" dirty="0" smtClean="0"/>
              <a:t> </a:t>
            </a:r>
            <a:r>
              <a:rPr lang="en-US" dirty="0"/>
              <a:t>within an hour of milking using </a:t>
            </a:r>
            <a:r>
              <a:rPr lang="en-US" dirty="0" smtClean="0"/>
              <a:t/>
            </a:r>
            <a:br>
              <a:rPr lang="en-US" dirty="0" smtClean="0"/>
            </a:br>
            <a:r>
              <a:rPr lang="en-US" dirty="0" smtClean="0"/>
              <a:t>a </a:t>
            </a:r>
            <a:r>
              <a:rPr lang="en-US" dirty="0"/>
              <a:t>storage container such as a bulk </a:t>
            </a:r>
            <a:r>
              <a:rPr lang="en-US" dirty="0" smtClean="0"/>
              <a:t/>
            </a:r>
            <a:br>
              <a:rPr lang="en-US" dirty="0" smtClean="0"/>
            </a:br>
            <a:r>
              <a:rPr lang="en-US" dirty="0" smtClean="0"/>
              <a:t>tank </a:t>
            </a:r>
            <a:r>
              <a:rPr lang="en-US" dirty="0"/>
              <a:t>with refrigeration. </a:t>
            </a:r>
          </a:p>
          <a:p>
            <a:pPr lvl="1"/>
            <a:r>
              <a:rPr lang="en-US" dirty="0"/>
              <a:t>Any cattle treated with antibiotics or </a:t>
            </a:r>
            <a:r>
              <a:rPr lang="en-US" dirty="0" smtClean="0"/>
              <a:t/>
            </a:r>
            <a:br>
              <a:rPr lang="en-US" dirty="0" smtClean="0"/>
            </a:br>
            <a:r>
              <a:rPr lang="en-US" dirty="0" smtClean="0"/>
              <a:t>suffering </a:t>
            </a:r>
            <a:r>
              <a:rPr lang="en-US" dirty="0"/>
              <a:t>from mastitis should be milked </a:t>
            </a:r>
            <a:r>
              <a:rPr lang="en-US" dirty="0" smtClean="0"/>
              <a:t/>
            </a:r>
            <a:br>
              <a:rPr lang="en-US" dirty="0" smtClean="0"/>
            </a:br>
            <a:r>
              <a:rPr lang="en-US" dirty="0" smtClean="0"/>
              <a:t>separately </a:t>
            </a:r>
            <a:r>
              <a:rPr lang="en-US" dirty="0"/>
              <a:t>and their milk should be </a:t>
            </a:r>
            <a:r>
              <a:rPr lang="en-US" dirty="0" smtClean="0"/>
              <a:t/>
            </a:r>
            <a:br>
              <a:rPr lang="en-US" dirty="0" smtClean="0"/>
            </a:br>
            <a:r>
              <a:rPr lang="en-US" dirty="0" smtClean="0"/>
              <a:t>dumped instead </a:t>
            </a:r>
            <a:r>
              <a:rPr lang="en-US" dirty="0"/>
              <a:t>of being added to the </a:t>
            </a:r>
            <a:r>
              <a:rPr lang="en-US" dirty="0" smtClean="0"/>
              <a:t/>
            </a:r>
            <a:br>
              <a:rPr lang="en-US" dirty="0" smtClean="0"/>
            </a:br>
            <a:r>
              <a:rPr lang="en-US" dirty="0" smtClean="0"/>
              <a:t>milk </a:t>
            </a:r>
            <a:r>
              <a:rPr lang="en-US" dirty="0"/>
              <a:t>for sale </a:t>
            </a:r>
            <a:r>
              <a:rPr lang="en-US" dirty="0" smtClean="0"/>
              <a:t>in </a:t>
            </a:r>
            <a:r>
              <a:rPr lang="en-US" dirty="0"/>
              <a:t>the bulk tank.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17</a:t>
            </a:fld>
            <a:endParaRPr lang="en-US"/>
          </a:p>
        </p:txBody>
      </p:sp>
      <p:pic>
        <p:nvPicPr>
          <p:cNvPr id="15362" name="Picture 2" descr="https://upload.wikimedia.org/wikipedia/en/d/d3/BulkMilkCoolingTankDescriptionCharria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81400"/>
            <a:ext cx="3607799" cy="29574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42553" y="6494690"/>
            <a:ext cx="1188146" cy="215444"/>
          </a:xfrm>
          <a:prstGeom prst="rect">
            <a:avLst/>
          </a:prstGeom>
        </p:spPr>
        <p:txBody>
          <a:bodyPr wrap="none">
            <a:spAutoFit/>
          </a:bodyPr>
          <a:lstStyle/>
          <a:p>
            <a:r>
              <a:rPr lang="en-US" sz="800" i="1" dirty="0" smtClean="0">
                <a:hlinkClick r:id="rId3"/>
              </a:rPr>
              <a:t>Source: en.wikipedia.org</a:t>
            </a:r>
            <a:endParaRPr lang="en-US" sz="800" i="1" dirty="0"/>
          </a:p>
        </p:txBody>
      </p:sp>
    </p:spTree>
    <p:extLst>
      <p:ext uri="{BB962C8B-B14F-4D97-AF65-F5344CB8AC3E}">
        <p14:creationId xmlns:p14="http://schemas.microsoft.com/office/powerpoint/2010/main" val="59046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Dairy Herd Genetics</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18</a:t>
            </a:fld>
            <a:endParaRPr lang="en-US"/>
          </a:p>
        </p:txBody>
      </p:sp>
    </p:spTree>
    <p:extLst>
      <p:ext uri="{BB962C8B-B14F-4D97-AF65-F5344CB8AC3E}">
        <p14:creationId xmlns:p14="http://schemas.microsoft.com/office/powerpoint/2010/main" val="30484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Improvement</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In order for the cow to remain profitable, she must be re-bred as quickly as is </a:t>
            </a:r>
            <a:r>
              <a:rPr lang="en-US" dirty="0" smtClean="0"/>
              <a:t>reasonably possible</a:t>
            </a:r>
            <a:r>
              <a:rPr lang="en-US" dirty="0"/>
              <a:t>. </a:t>
            </a:r>
          </a:p>
          <a:p>
            <a:pPr lvl="1"/>
            <a:r>
              <a:rPr lang="en-US" dirty="0"/>
              <a:t>The reproductive tract of the cow requires at least 30 days to completely recover after a normal calving.</a:t>
            </a:r>
          </a:p>
          <a:p>
            <a:pPr lvl="1"/>
            <a:r>
              <a:rPr lang="en-US" dirty="0"/>
              <a:t>In this time, a producer must determine which genetics he or she intends to use when the cow is re-inseminated. </a:t>
            </a:r>
          </a:p>
          <a:p>
            <a:pPr lvl="0"/>
            <a:r>
              <a:rPr lang="en-US" dirty="0"/>
              <a:t>Genetic improvement to a herd of cows depends on four key factors.</a:t>
            </a:r>
          </a:p>
          <a:p>
            <a:pPr marL="720090" lvl="1" indent="-514350">
              <a:buFont typeface="+mj-lt"/>
              <a:buAutoNum type="arabicPeriod"/>
            </a:pPr>
            <a:r>
              <a:rPr lang="en-US" b="1" dirty="0"/>
              <a:t>Accuracy of selection</a:t>
            </a:r>
            <a:r>
              <a:rPr lang="en-US" dirty="0"/>
              <a:t>: how appropriate is a mating between a cow and a </a:t>
            </a:r>
            <a:r>
              <a:rPr lang="en-US" u="sng" dirty="0"/>
              <a:t>sire</a:t>
            </a:r>
            <a:r>
              <a:rPr lang="en-US" dirty="0"/>
              <a:t> (bull) given the strengths and weaknesses of each animal as well as the desired </a:t>
            </a:r>
            <a:r>
              <a:rPr lang="en-US" dirty="0" smtClean="0"/>
              <a:t>improvements for the herd? </a:t>
            </a:r>
            <a:endParaRPr lang="en-US" dirty="0"/>
          </a:p>
          <a:p>
            <a:pPr marL="720090" lvl="1" indent="-514350">
              <a:buFont typeface="+mj-lt"/>
              <a:buAutoNum type="arabicPeriod"/>
            </a:pPr>
            <a:r>
              <a:rPr lang="en-US" b="1" dirty="0"/>
              <a:t>Selection intensity</a:t>
            </a:r>
            <a:r>
              <a:rPr lang="en-US" dirty="0"/>
              <a:t>: how many animals are kept for breeding and how many are </a:t>
            </a:r>
            <a:r>
              <a:rPr lang="en-US" u="sng" dirty="0"/>
              <a:t>culled</a:t>
            </a:r>
            <a:r>
              <a:rPr lang="en-US" dirty="0"/>
              <a:t> (eliminated from the herd</a:t>
            </a:r>
            <a:r>
              <a:rPr lang="en-US" dirty="0" smtClean="0"/>
              <a:t>)?</a:t>
            </a:r>
            <a:endParaRPr lang="en-US" dirty="0"/>
          </a:p>
          <a:p>
            <a:pPr marL="720090" lvl="1" indent="-514350">
              <a:buFont typeface="+mj-lt"/>
              <a:buAutoNum type="arabicPeriod"/>
            </a:pPr>
            <a:r>
              <a:rPr lang="en-US" b="1" dirty="0"/>
              <a:t>Genetic variation</a:t>
            </a:r>
            <a:r>
              <a:rPr lang="en-US" dirty="0"/>
              <a:t>: how much can a trait vary for the animals in question </a:t>
            </a:r>
            <a:r>
              <a:rPr lang="en-US" dirty="0" smtClean="0"/>
              <a:t>(the traits passed on by the cow and bull can vary, and cross-breeding two different breeds can increase variation). </a:t>
            </a:r>
            <a:endParaRPr lang="en-US" dirty="0"/>
          </a:p>
          <a:p>
            <a:pPr marL="720090" lvl="1" indent="-514350">
              <a:buFont typeface="+mj-lt"/>
              <a:buAutoNum type="arabicPeriod"/>
            </a:pPr>
            <a:r>
              <a:rPr lang="en-US" b="1" dirty="0"/>
              <a:t>Generation interval</a:t>
            </a:r>
            <a:r>
              <a:rPr lang="en-US" dirty="0"/>
              <a:t>: how quickly are the animals in a herd bred? </a:t>
            </a:r>
          </a:p>
        </p:txBody>
      </p:sp>
      <p:sp>
        <p:nvSpPr>
          <p:cNvPr id="4" name="Slide Number Placeholder 3"/>
          <p:cNvSpPr>
            <a:spLocks noGrp="1"/>
          </p:cNvSpPr>
          <p:nvPr>
            <p:ph type="sldNum" sz="quarter" idx="12"/>
          </p:nvPr>
        </p:nvSpPr>
        <p:spPr/>
        <p:txBody>
          <a:bodyPr/>
          <a:lstStyle/>
          <a:p>
            <a:fld id="{81FEFA0A-2F20-4B60-98C6-5FFDA469AA1C}" type="slidenum">
              <a:rPr lang="en-US" smtClean="0"/>
              <a:t>19</a:t>
            </a:fld>
            <a:endParaRPr lang="en-US"/>
          </a:p>
        </p:txBody>
      </p:sp>
    </p:spTree>
    <p:extLst>
      <p:ext uri="{BB962C8B-B14F-4D97-AF65-F5344CB8AC3E}">
        <p14:creationId xmlns:p14="http://schemas.microsoft.com/office/powerpoint/2010/main" val="30833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Management at Birth</a:t>
            </a:r>
            <a:endParaRPr lang="en-US" dirty="0"/>
          </a:p>
        </p:txBody>
      </p:sp>
      <p:sp>
        <p:nvSpPr>
          <p:cNvPr id="14" name="Content Placeholder 13"/>
          <p:cNvSpPr>
            <a:spLocks noGrp="1"/>
          </p:cNvSpPr>
          <p:nvPr>
            <p:ph idx="1"/>
          </p:nvPr>
        </p:nvSpPr>
        <p:spPr>
          <a:xfrm>
            <a:off x="304801" y="1066800"/>
            <a:ext cx="8610599" cy="5334000"/>
          </a:xfrm>
        </p:spPr>
        <p:txBody>
          <a:bodyPr>
            <a:normAutofit fontScale="62500" lnSpcReduction="20000"/>
          </a:bodyPr>
          <a:lstStyle/>
          <a:p>
            <a:pPr lvl="0"/>
            <a:r>
              <a:rPr lang="en-US" dirty="0"/>
              <a:t>Good management of dairy cattle </a:t>
            </a:r>
            <a:r>
              <a:rPr lang="en-US" dirty="0" smtClean="0"/>
              <a:t/>
            </a:r>
            <a:br>
              <a:rPr lang="en-US" dirty="0" smtClean="0"/>
            </a:br>
            <a:r>
              <a:rPr lang="en-US" dirty="0" smtClean="0"/>
              <a:t>starts </a:t>
            </a:r>
            <a:r>
              <a:rPr lang="en-US" dirty="0"/>
              <a:t>the moment that a calf is born. </a:t>
            </a:r>
          </a:p>
          <a:p>
            <a:pPr lvl="1"/>
            <a:r>
              <a:rPr lang="en-US" dirty="0"/>
              <a:t>Calves should be born in a clean area.</a:t>
            </a:r>
          </a:p>
          <a:p>
            <a:pPr lvl="1"/>
            <a:r>
              <a:rPr lang="en-US" dirty="0"/>
              <a:t>Mucus should be cleared from their </a:t>
            </a:r>
            <a:r>
              <a:rPr lang="en-US" dirty="0" smtClean="0"/>
              <a:t/>
            </a:r>
            <a:br>
              <a:rPr lang="en-US" dirty="0" smtClean="0"/>
            </a:br>
            <a:r>
              <a:rPr lang="en-US" dirty="0" smtClean="0"/>
              <a:t>nasal </a:t>
            </a:r>
            <a:r>
              <a:rPr lang="en-US" dirty="0"/>
              <a:t>passageway immediately after </a:t>
            </a:r>
            <a:r>
              <a:rPr lang="en-US" dirty="0" smtClean="0"/>
              <a:t/>
            </a:r>
            <a:br>
              <a:rPr lang="en-US" dirty="0" smtClean="0"/>
            </a:br>
            <a:r>
              <a:rPr lang="en-US" dirty="0" smtClean="0"/>
              <a:t>birth</a:t>
            </a:r>
            <a:r>
              <a:rPr lang="en-US" dirty="0"/>
              <a:t>. </a:t>
            </a:r>
          </a:p>
          <a:p>
            <a:pPr lvl="1"/>
            <a:r>
              <a:rPr lang="en-US" dirty="0"/>
              <a:t>Calves should be given </a:t>
            </a:r>
            <a:r>
              <a:rPr lang="en-US" u="sng" dirty="0"/>
              <a:t>colostrum</a:t>
            </a:r>
            <a:r>
              <a:rPr lang="en-US" dirty="0"/>
              <a:t> </a:t>
            </a:r>
            <a:r>
              <a:rPr lang="en-US" dirty="0" smtClean="0"/>
              <a:t/>
            </a:r>
            <a:br>
              <a:rPr lang="en-US" dirty="0" smtClean="0"/>
            </a:br>
            <a:r>
              <a:rPr lang="en-US" dirty="0" smtClean="0"/>
              <a:t>(</a:t>
            </a:r>
            <a:r>
              <a:rPr lang="en-US" dirty="0"/>
              <a:t>the antibody-rich milk produced at </a:t>
            </a:r>
            <a:r>
              <a:rPr lang="en-US" dirty="0" smtClean="0"/>
              <a:t/>
            </a:r>
            <a:br>
              <a:rPr lang="en-US" dirty="0" smtClean="0"/>
            </a:br>
            <a:r>
              <a:rPr lang="en-US" dirty="0" smtClean="0"/>
              <a:t>the </a:t>
            </a:r>
            <a:r>
              <a:rPr lang="en-US" dirty="0"/>
              <a:t>time of calving) for the first three </a:t>
            </a:r>
            <a:r>
              <a:rPr lang="en-US" dirty="0" smtClean="0"/>
              <a:t/>
            </a:r>
            <a:br>
              <a:rPr lang="en-US" dirty="0" smtClean="0"/>
            </a:br>
            <a:r>
              <a:rPr lang="en-US" dirty="0" smtClean="0"/>
              <a:t>days to </a:t>
            </a:r>
            <a:r>
              <a:rPr lang="en-US" dirty="0"/>
              <a:t>boost their </a:t>
            </a:r>
            <a:r>
              <a:rPr lang="en-US" dirty="0" smtClean="0"/>
              <a:t>immune system. </a:t>
            </a:r>
            <a:endParaRPr lang="en-US" dirty="0"/>
          </a:p>
          <a:p>
            <a:pPr lvl="1"/>
            <a:r>
              <a:rPr lang="en-US" dirty="0"/>
              <a:t>Their navel should be dipped with </a:t>
            </a:r>
            <a:r>
              <a:rPr lang="en-US" dirty="0" smtClean="0"/>
              <a:t>a </a:t>
            </a:r>
            <a:br>
              <a:rPr lang="en-US" dirty="0" smtClean="0"/>
            </a:br>
            <a:r>
              <a:rPr lang="en-US" dirty="0" smtClean="0"/>
              <a:t>7% iodine </a:t>
            </a:r>
            <a:r>
              <a:rPr lang="en-US" dirty="0"/>
              <a:t>solution.</a:t>
            </a:r>
          </a:p>
          <a:p>
            <a:pPr lvl="1"/>
            <a:r>
              <a:rPr lang="en-US" dirty="0"/>
              <a:t>The cow should be allowed to lick the </a:t>
            </a:r>
            <a:r>
              <a:rPr lang="en-US" dirty="0" smtClean="0"/>
              <a:t/>
            </a:r>
            <a:br>
              <a:rPr lang="en-US" dirty="0" smtClean="0"/>
            </a:br>
            <a:r>
              <a:rPr lang="en-US" dirty="0" smtClean="0"/>
              <a:t>calf </a:t>
            </a:r>
            <a:r>
              <a:rPr lang="en-US" dirty="0"/>
              <a:t>clean once she is able to do so. </a:t>
            </a:r>
          </a:p>
          <a:p>
            <a:pPr lvl="0"/>
            <a:r>
              <a:rPr lang="en-US" dirty="0"/>
              <a:t>The calf should be removed from </a:t>
            </a:r>
            <a:r>
              <a:rPr lang="en-US" dirty="0" smtClean="0"/>
              <a:t/>
            </a:r>
            <a:br>
              <a:rPr lang="en-US" dirty="0" smtClean="0"/>
            </a:br>
            <a:r>
              <a:rPr lang="en-US" dirty="0" smtClean="0"/>
              <a:t>the </a:t>
            </a:r>
            <a:r>
              <a:rPr lang="en-US" dirty="0"/>
              <a:t>mother once it has been licked </a:t>
            </a:r>
            <a:r>
              <a:rPr lang="en-US" dirty="0" smtClean="0"/>
              <a:t/>
            </a:r>
            <a:br>
              <a:rPr lang="en-US" dirty="0" smtClean="0"/>
            </a:br>
            <a:r>
              <a:rPr lang="en-US" dirty="0" smtClean="0"/>
              <a:t>clean</a:t>
            </a:r>
            <a:r>
              <a:rPr lang="en-US" dirty="0"/>
              <a:t>. </a:t>
            </a:r>
          </a:p>
          <a:p>
            <a:pPr lvl="1"/>
            <a:r>
              <a:rPr lang="en-US" dirty="0"/>
              <a:t>This is primarily to ensure the health of </a:t>
            </a:r>
            <a:r>
              <a:rPr lang="en-US" dirty="0" smtClean="0"/>
              <a:t/>
            </a:r>
            <a:br>
              <a:rPr lang="en-US" dirty="0" smtClean="0"/>
            </a:br>
            <a:r>
              <a:rPr lang="en-US" dirty="0" smtClean="0"/>
              <a:t>the </a:t>
            </a:r>
            <a:r>
              <a:rPr lang="en-US" dirty="0"/>
              <a:t>newborn </a:t>
            </a:r>
            <a:r>
              <a:rPr lang="en-US" dirty="0" smtClean="0"/>
              <a:t>calf</a:t>
            </a:r>
            <a:r>
              <a:rPr lang="en-US" dirty="0"/>
              <a:t> </a:t>
            </a:r>
            <a:r>
              <a:rPr lang="en-US" dirty="0" smtClean="0"/>
              <a:t>because calves are </a:t>
            </a:r>
            <a:r>
              <a:rPr lang="en-US" dirty="0"/>
              <a:t>at </a:t>
            </a:r>
            <a:r>
              <a:rPr lang="en-US" dirty="0" smtClean="0"/>
              <a:t/>
            </a:r>
            <a:br>
              <a:rPr lang="en-US" dirty="0" smtClean="0"/>
            </a:br>
            <a:r>
              <a:rPr lang="en-US" dirty="0" smtClean="0"/>
              <a:t>high </a:t>
            </a:r>
            <a:r>
              <a:rPr lang="en-US" dirty="0"/>
              <a:t>risk for </a:t>
            </a:r>
            <a:r>
              <a:rPr lang="en-US" dirty="0" smtClean="0"/>
              <a:t>infectious </a:t>
            </a:r>
            <a:r>
              <a:rPr lang="en-US" dirty="0"/>
              <a:t>disease and other </a:t>
            </a:r>
            <a:r>
              <a:rPr lang="en-US" dirty="0" smtClean="0"/>
              <a:t/>
            </a:r>
            <a:br>
              <a:rPr lang="en-US" dirty="0" smtClean="0"/>
            </a:br>
            <a:r>
              <a:rPr lang="en-US" dirty="0" smtClean="0"/>
              <a:t>disorders</a:t>
            </a:r>
            <a:r>
              <a:rPr lang="en-US" dirty="0"/>
              <a:t>. </a:t>
            </a:r>
          </a:p>
        </p:txBody>
      </p:sp>
      <p:sp>
        <p:nvSpPr>
          <p:cNvPr id="2" name="Slide Number Placeholder 1"/>
          <p:cNvSpPr>
            <a:spLocks noGrp="1"/>
          </p:cNvSpPr>
          <p:nvPr>
            <p:ph type="sldNum" sz="quarter" idx="12"/>
          </p:nvPr>
        </p:nvSpPr>
        <p:spPr/>
        <p:txBody>
          <a:bodyPr/>
          <a:lstStyle/>
          <a:p>
            <a:fld id="{81FEFA0A-2F20-4B60-98C6-5FFDA469AA1C}" type="slidenum">
              <a:rPr lang="en-US" smtClean="0"/>
              <a:t>2</a:t>
            </a:fld>
            <a:endParaRPr lang="en-US"/>
          </a:p>
        </p:txBody>
      </p:sp>
      <p:pic>
        <p:nvPicPr>
          <p:cNvPr id="2050" name="Picture 2" descr="http://agriculturalwithdrlindsay.files.wordpress.com/2013/12/d-just-minutes-before-the-dairy-farm-tour-this-calf-was-born_tracy-behnk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382" r="23752" b="9982"/>
          <a:stretch/>
        </p:blipFill>
        <p:spPr bwMode="auto">
          <a:xfrm>
            <a:off x="5308600" y="1066800"/>
            <a:ext cx="3683000" cy="5310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247212" y="6421850"/>
            <a:ext cx="1744388" cy="215444"/>
          </a:xfrm>
          <a:prstGeom prst="rect">
            <a:avLst/>
          </a:prstGeom>
        </p:spPr>
        <p:txBody>
          <a:bodyPr wrap="none">
            <a:spAutoFit/>
          </a:bodyPr>
          <a:lstStyle/>
          <a:p>
            <a:r>
              <a:rPr lang="en-US" sz="800" i="1" dirty="0" smtClean="0">
                <a:hlinkClick r:id="rId3"/>
              </a:rPr>
              <a:t>Source: agriculturalwithdrlindsay.com</a:t>
            </a:r>
            <a:endParaRPr lang="en-US" sz="800" i="1" dirty="0"/>
          </a:p>
        </p:txBody>
      </p:sp>
    </p:spTree>
    <p:extLst>
      <p:ext uri="{BB962C8B-B14F-4D97-AF65-F5344CB8AC3E}">
        <p14:creationId xmlns:p14="http://schemas.microsoft.com/office/powerpoint/2010/main" val="10818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Improvements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A producer that wishes to improve the genetics of a herd must understand which traits can be improved through genetic selection and which traits are more affected by management than genetics. </a:t>
            </a:r>
          </a:p>
          <a:p>
            <a:pPr lvl="1"/>
            <a:r>
              <a:rPr lang="en-US" dirty="0"/>
              <a:t>The measure of how much a trait is affected by genetic factors is called </a:t>
            </a:r>
            <a:r>
              <a:rPr lang="en-US" u="sng" dirty="0"/>
              <a:t>heritability</a:t>
            </a:r>
            <a:r>
              <a:rPr lang="en-US" dirty="0"/>
              <a:t>. </a:t>
            </a:r>
          </a:p>
          <a:p>
            <a:pPr lvl="1"/>
            <a:r>
              <a:rPr lang="en-US" dirty="0"/>
              <a:t>Heritability is measured on a scale of 0.0 (</a:t>
            </a:r>
            <a:r>
              <a:rPr lang="en-US" i="1" dirty="0"/>
              <a:t>completely unaffected by genetics</a:t>
            </a:r>
            <a:r>
              <a:rPr lang="en-US" dirty="0"/>
              <a:t>) to 1.0 (</a:t>
            </a:r>
            <a:r>
              <a:rPr lang="en-US" i="1" dirty="0"/>
              <a:t>entirely due to genetic factors</a:t>
            </a:r>
            <a:r>
              <a:rPr lang="en-US" dirty="0"/>
              <a:t>). </a:t>
            </a:r>
          </a:p>
          <a:p>
            <a:r>
              <a:rPr lang="en-US" dirty="0"/>
              <a:t>Traits with a heritability of 0.1 or less have low heritability, meaning genetics plays almost no role.</a:t>
            </a:r>
          </a:p>
          <a:p>
            <a:pPr lvl="1"/>
            <a:r>
              <a:rPr lang="en-US" dirty="0"/>
              <a:t>Traits with a heritability greater than 0.3 have high heritability, and are significantly affected by genetic factors. </a:t>
            </a:r>
          </a:p>
          <a:p>
            <a:pPr lvl="0"/>
            <a:r>
              <a:rPr lang="en-US" dirty="0"/>
              <a:t>Genetic evaluations are a critical tool for improving the quality of each generation in a herd of cattle. </a:t>
            </a:r>
          </a:p>
          <a:p>
            <a:pPr lvl="1"/>
            <a:r>
              <a:rPr lang="en-US" u="sng" dirty="0"/>
              <a:t>Genetic evaluations</a:t>
            </a:r>
            <a:r>
              <a:rPr lang="en-US" dirty="0"/>
              <a:t> of cattle in the US follows standardized protocols in order to provide producers with performance data in order to make informed insemination decisions. </a:t>
            </a:r>
          </a:p>
          <a:p>
            <a:pPr lvl="1"/>
            <a:r>
              <a:rPr lang="en-US" dirty="0"/>
              <a:t>This information is usually collected and processed by breed associations (</a:t>
            </a:r>
            <a:r>
              <a:rPr lang="en-US" i="1" dirty="0"/>
              <a:t>such as the US Holstein Association</a:t>
            </a:r>
            <a:r>
              <a:rPr lang="en-US" dirty="0"/>
              <a:t>) as well as by Dairy Herd Improvement Associations (</a:t>
            </a:r>
            <a:r>
              <a:rPr lang="en-US" u="sng" dirty="0"/>
              <a:t>DHIA</a:t>
            </a:r>
            <a:r>
              <a:rPr lang="en-US" dirty="0" smtClean="0"/>
              <a:t>).</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20</a:t>
            </a:fld>
            <a:endParaRPr lang="en-US"/>
          </a:p>
        </p:txBody>
      </p:sp>
    </p:spTree>
    <p:extLst>
      <p:ext uri="{BB962C8B-B14F-4D97-AF65-F5344CB8AC3E}">
        <p14:creationId xmlns:p14="http://schemas.microsoft.com/office/powerpoint/2010/main" val="58183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DHIA’s</a:t>
            </a:r>
            <a:endParaRPr lang="en-US" dirty="0"/>
          </a:p>
        </p:txBody>
      </p:sp>
      <p:sp>
        <p:nvSpPr>
          <p:cNvPr id="3" name="Content Placeholder 2"/>
          <p:cNvSpPr>
            <a:spLocks noGrp="1"/>
          </p:cNvSpPr>
          <p:nvPr>
            <p:ph idx="1"/>
          </p:nvPr>
        </p:nvSpPr>
        <p:spPr/>
        <p:txBody>
          <a:bodyPr>
            <a:normAutofit fontScale="70000" lnSpcReduction="20000"/>
          </a:bodyPr>
          <a:lstStyle/>
          <a:p>
            <a:r>
              <a:rPr lang="en-US" dirty="0"/>
              <a:t>DHIA’s are usually organized on a state or regional </a:t>
            </a:r>
            <a:r>
              <a:rPr lang="en-US" dirty="0" smtClean="0"/>
              <a:t>basis.</a:t>
            </a:r>
          </a:p>
          <a:p>
            <a:pPr lvl="1"/>
            <a:r>
              <a:rPr lang="en-US" dirty="0" smtClean="0"/>
              <a:t>Producers </a:t>
            </a:r>
            <a:r>
              <a:rPr lang="en-US" dirty="0"/>
              <a:t>can choose how often a DHIA representative collects data such as milk production, milk fat, milk protein, and Somatic Cell Count </a:t>
            </a:r>
            <a:r>
              <a:rPr lang="en-US" dirty="0" smtClean="0"/>
              <a:t>(SCC).</a:t>
            </a:r>
          </a:p>
          <a:p>
            <a:pPr lvl="1"/>
            <a:r>
              <a:rPr lang="en-US" u="sng" dirty="0" smtClean="0"/>
              <a:t>SCC</a:t>
            </a:r>
            <a:r>
              <a:rPr lang="en-US" dirty="0" smtClean="0"/>
              <a:t> is an </a:t>
            </a:r>
            <a:r>
              <a:rPr lang="en-US" dirty="0"/>
              <a:t>indicator of the quality of </a:t>
            </a:r>
            <a:r>
              <a:rPr lang="en-US" dirty="0" smtClean="0"/>
              <a:t>milk; SCC measures </a:t>
            </a:r>
            <a:r>
              <a:rPr lang="en-US" dirty="0"/>
              <a:t>white blood cells in the milk to determine the presence of pathogens – the lower the </a:t>
            </a:r>
            <a:r>
              <a:rPr lang="en-US" dirty="0" smtClean="0"/>
              <a:t>better. </a:t>
            </a:r>
            <a:endParaRPr lang="en-US" dirty="0"/>
          </a:p>
          <a:p>
            <a:pPr lvl="1"/>
            <a:r>
              <a:rPr lang="en-US" dirty="0"/>
              <a:t>Currently almost half of the </a:t>
            </a:r>
            <a:r>
              <a:rPr lang="en-US" dirty="0" smtClean="0"/>
              <a:t>cows </a:t>
            </a:r>
            <a:r>
              <a:rPr lang="en-US" dirty="0"/>
              <a:t>in the US (or over 4 </a:t>
            </a:r>
            <a:r>
              <a:rPr lang="en-US" dirty="0" smtClean="0"/>
              <a:t>million </a:t>
            </a:r>
            <a:r>
              <a:rPr lang="en-US" dirty="0"/>
              <a:t>cows) are analyzed </a:t>
            </a:r>
            <a:r>
              <a:rPr lang="en-US" dirty="0" smtClean="0"/>
              <a:t>by </a:t>
            </a:r>
            <a:r>
              <a:rPr lang="en-US" dirty="0"/>
              <a:t>DHIA technicians to </a:t>
            </a:r>
            <a:r>
              <a:rPr lang="en-US" dirty="0" smtClean="0"/>
              <a:t>generate </a:t>
            </a:r>
            <a:r>
              <a:rPr lang="en-US" dirty="0"/>
              <a:t>a national database </a:t>
            </a:r>
            <a:r>
              <a:rPr lang="en-US" dirty="0" smtClean="0"/>
              <a:t>of </a:t>
            </a:r>
            <a:r>
              <a:rPr lang="en-US" dirty="0"/>
              <a:t>genetic information and </a:t>
            </a:r>
            <a:r>
              <a:rPr lang="en-US" dirty="0" smtClean="0"/>
              <a:t>production </a:t>
            </a:r>
            <a:r>
              <a:rPr lang="en-US" dirty="0"/>
              <a:t>practices. </a:t>
            </a:r>
            <a:endParaRPr lang="en-US" dirty="0" smtClean="0"/>
          </a:p>
          <a:p>
            <a:r>
              <a:rPr lang="en-US" dirty="0" smtClean="0"/>
              <a:t>This information is used to determine the overall quality of the animals used for breeding, particularly the bulls used for artificial insemination. </a:t>
            </a:r>
          </a:p>
          <a:p>
            <a:pPr lvl="1"/>
            <a:r>
              <a:rPr lang="en-US" dirty="0" smtClean="0"/>
              <a:t>By collecting vast amounts of data on </a:t>
            </a:r>
            <a:br>
              <a:rPr lang="en-US" dirty="0" smtClean="0"/>
            </a:br>
            <a:r>
              <a:rPr lang="en-US" dirty="0" smtClean="0"/>
              <a:t>the offspring of a bull, the genetic value </a:t>
            </a:r>
            <a:br>
              <a:rPr lang="en-US" dirty="0" smtClean="0"/>
            </a:br>
            <a:r>
              <a:rPr lang="en-US" dirty="0" smtClean="0"/>
              <a:t>of a bull can be determined and can </a:t>
            </a:r>
            <a:br>
              <a:rPr lang="en-US" dirty="0" smtClean="0"/>
            </a:br>
            <a:r>
              <a:rPr lang="en-US" dirty="0" smtClean="0"/>
              <a:t>guide a producer’s breeding decisions. </a:t>
            </a:r>
          </a:p>
          <a:p>
            <a:pPr lvl="1"/>
            <a:r>
              <a:rPr lang="en-US" dirty="0" smtClean="0"/>
              <a:t>This genetic information is recorded as a</a:t>
            </a:r>
            <a:br>
              <a:rPr lang="en-US" dirty="0" smtClean="0"/>
            </a:br>
            <a:r>
              <a:rPr lang="en-US" u="sng" dirty="0" smtClean="0"/>
              <a:t>Predicted Transmitting Ability</a:t>
            </a:r>
            <a:r>
              <a:rPr lang="en-US" dirty="0" smtClean="0"/>
              <a:t>, or </a:t>
            </a:r>
            <a:r>
              <a:rPr lang="en-US" u="sng" dirty="0" smtClean="0"/>
              <a:t>PTA</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21</a:t>
            </a:fld>
            <a:endParaRPr lang="en-US"/>
          </a:p>
        </p:txBody>
      </p:sp>
      <p:pic>
        <p:nvPicPr>
          <p:cNvPr id="16386" name="Picture 2" descr="http://dairyone.com/wp-content/uploads/2013/12/131112_Mitchw_0151_450.jpg"/>
          <p:cNvPicPr>
            <a:picLocks noChangeAspect="1" noChangeArrowheads="1"/>
          </p:cNvPicPr>
          <p:nvPr/>
        </p:nvPicPr>
        <p:blipFill rotWithShape="1">
          <a:blip r:embed="rId2">
            <a:extLst>
              <a:ext uri="{28A0092B-C50C-407E-A947-70E740481C1C}">
                <a14:useLocalDpi xmlns:a14="http://schemas.microsoft.com/office/drawing/2010/main" val="0"/>
              </a:ext>
            </a:extLst>
          </a:blip>
          <a:srcRect r="8837"/>
          <a:stretch/>
        </p:blipFill>
        <p:spPr bwMode="auto">
          <a:xfrm>
            <a:off x="5662825" y="4411145"/>
            <a:ext cx="3252575" cy="2370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947491" y="6490157"/>
            <a:ext cx="1067921" cy="215444"/>
          </a:xfrm>
          <a:prstGeom prst="rect">
            <a:avLst/>
          </a:prstGeom>
        </p:spPr>
        <p:txBody>
          <a:bodyPr wrap="none">
            <a:spAutoFit/>
          </a:bodyPr>
          <a:lstStyle/>
          <a:p>
            <a:r>
              <a:rPr lang="en-US" sz="800" i="1" dirty="0" smtClean="0">
                <a:hlinkClick r:id="rId3"/>
              </a:rPr>
              <a:t>Source: dairyone.com</a:t>
            </a:r>
            <a:endParaRPr lang="en-US" sz="800" i="1" dirty="0"/>
          </a:p>
        </p:txBody>
      </p:sp>
    </p:spTree>
    <p:extLst>
      <p:ext uri="{BB962C8B-B14F-4D97-AF65-F5344CB8AC3E}">
        <p14:creationId xmlns:p14="http://schemas.microsoft.com/office/powerpoint/2010/main" val="42560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PTA’s &amp; STA’s</a:t>
            </a:r>
            <a:endParaRPr lang="en-US" dirty="0"/>
          </a:p>
        </p:txBody>
      </p:sp>
      <p:sp>
        <p:nvSpPr>
          <p:cNvPr id="3" name="Content Placeholder 2"/>
          <p:cNvSpPr>
            <a:spLocks noGrp="1"/>
          </p:cNvSpPr>
          <p:nvPr>
            <p:ph idx="1"/>
          </p:nvPr>
        </p:nvSpPr>
        <p:spPr>
          <a:xfrm>
            <a:off x="304800" y="1066800"/>
            <a:ext cx="8534399" cy="5562600"/>
          </a:xfrm>
        </p:spPr>
        <p:txBody>
          <a:bodyPr>
            <a:normAutofit fontScale="55000" lnSpcReduction="20000"/>
          </a:bodyPr>
          <a:lstStyle/>
          <a:p>
            <a:r>
              <a:rPr lang="en-US" dirty="0" smtClean="0"/>
              <a:t>A </a:t>
            </a:r>
            <a:r>
              <a:rPr lang="en-US" u="sng" dirty="0"/>
              <a:t>PTA</a:t>
            </a:r>
            <a:r>
              <a:rPr lang="en-US" dirty="0"/>
              <a:t> is an estimation of the level of genetic superiority that a cow or bull will pass on to their offspring in comparison to all other cows in </a:t>
            </a:r>
            <a:r>
              <a:rPr lang="en-US" dirty="0" smtClean="0"/>
              <a:t>a </a:t>
            </a:r>
            <a:r>
              <a:rPr lang="en-US" dirty="0"/>
              <a:t>genetic database. </a:t>
            </a:r>
          </a:p>
          <a:p>
            <a:pPr lvl="1"/>
            <a:r>
              <a:rPr lang="en-US" sz="3600" dirty="0"/>
              <a:t>PTAs are calculated for each individual trait in </a:t>
            </a:r>
            <a:r>
              <a:rPr lang="en-US" sz="3600" dirty="0" smtClean="0"/>
              <a:t>question; there </a:t>
            </a:r>
            <a:r>
              <a:rPr lang="en-US" sz="3600" dirty="0"/>
              <a:t>are different PTA scores </a:t>
            </a:r>
            <a:r>
              <a:rPr lang="en-US" sz="3600" dirty="0" smtClean="0"/>
              <a:t>for </a:t>
            </a:r>
            <a:r>
              <a:rPr lang="en-US" sz="3600" dirty="0"/>
              <a:t>milk, fat, protein, productive life</a:t>
            </a:r>
            <a:r>
              <a:rPr lang="en-US" sz="3600" dirty="0" smtClean="0"/>
              <a:t>, and other traits </a:t>
            </a:r>
            <a:r>
              <a:rPr lang="en-US" sz="3600" dirty="0"/>
              <a:t>for each individual </a:t>
            </a:r>
            <a:r>
              <a:rPr lang="en-US" sz="3600" dirty="0" smtClean="0"/>
              <a:t>animal that is assessed. </a:t>
            </a:r>
          </a:p>
          <a:p>
            <a:pPr lvl="1"/>
            <a:r>
              <a:rPr lang="en-US" sz="3600" dirty="0" smtClean="0"/>
              <a:t>A PTA is also known as an </a:t>
            </a:r>
            <a:r>
              <a:rPr lang="en-US" sz="3600" u="sng" dirty="0" smtClean="0"/>
              <a:t>Expected Progeny Difference</a:t>
            </a:r>
            <a:r>
              <a:rPr lang="en-US" sz="3600" dirty="0" smtClean="0"/>
              <a:t> (EPD) (</a:t>
            </a:r>
            <a:r>
              <a:rPr lang="en-US" sz="3600" i="1" dirty="0" smtClean="0"/>
              <a:t>especially outside the dairy industry</a:t>
            </a:r>
            <a:r>
              <a:rPr lang="en-US" sz="3600" dirty="0" smtClean="0"/>
              <a:t>). </a:t>
            </a:r>
          </a:p>
          <a:p>
            <a:r>
              <a:rPr lang="en-US" dirty="0" smtClean="0"/>
              <a:t>A PTA is simply a statistical method used to rank bulls. </a:t>
            </a:r>
          </a:p>
          <a:p>
            <a:pPr lvl="1"/>
            <a:r>
              <a:rPr lang="en-US" sz="3600" dirty="0" smtClean="0"/>
              <a:t>For example, if a bull has a PTA of 1000 kg of milk, this does not mean that he will have daughters that produce 1000 lbs. more milk than all the other cows in a herd. This simply means that his daughters produced 1000 kg more milk </a:t>
            </a:r>
            <a:r>
              <a:rPr lang="en-US" sz="3600" i="1" dirty="0" smtClean="0"/>
              <a:t>on average </a:t>
            </a:r>
            <a:r>
              <a:rPr lang="en-US" sz="3600" dirty="0" smtClean="0"/>
              <a:t>than the average of all of the cows from bulls used to comprise the genetic base. </a:t>
            </a:r>
          </a:p>
          <a:p>
            <a:r>
              <a:rPr lang="en-US" dirty="0" smtClean="0"/>
              <a:t>A bull should be selected for a </a:t>
            </a:r>
            <a:br>
              <a:rPr lang="en-US" dirty="0" smtClean="0"/>
            </a:br>
            <a:r>
              <a:rPr lang="en-US" dirty="0" smtClean="0"/>
              <a:t>herd by choosing the most </a:t>
            </a:r>
            <a:br>
              <a:rPr lang="en-US" dirty="0" smtClean="0"/>
            </a:br>
            <a:r>
              <a:rPr lang="en-US" dirty="0" smtClean="0"/>
              <a:t>important heritable traits and </a:t>
            </a:r>
            <a:br>
              <a:rPr lang="en-US" dirty="0" smtClean="0"/>
            </a:br>
            <a:r>
              <a:rPr lang="en-US" dirty="0" smtClean="0"/>
              <a:t>assigning these traits a weight </a:t>
            </a:r>
            <a:br>
              <a:rPr lang="en-US" dirty="0" smtClean="0"/>
            </a:br>
            <a:r>
              <a:rPr lang="en-US" dirty="0" smtClean="0"/>
              <a:t>based on their importance. </a:t>
            </a:r>
          </a:p>
          <a:p>
            <a:pPr lvl="1"/>
            <a:r>
              <a:rPr lang="en-US" sz="3600" dirty="0" smtClean="0"/>
              <a:t>The better the PTA of a bull for </a:t>
            </a:r>
            <a:br>
              <a:rPr lang="en-US" sz="3600" dirty="0" smtClean="0"/>
            </a:br>
            <a:r>
              <a:rPr lang="en-US" sz="3600" dirty="0" smtClean="0"/>
              <a:t>the most desired traits, the more </a:t>
            </a:r>
            <a:br>
              <a:rPr lang="en-US" sz="3600" dirty="0" smtClean="0"/>
            </a:br>
            <a:r>
              <a:rPr lang="en-US" sz="3600" dirty="0" smtClean="0"/>
              <a:t>valuable a bull will be for the </a:t>
            </a:r>
            <a:br>
              <a:rPr lang="en-US" sz="3600" dirty="0" smtClean="0"/>
            </a:br>
            <a:r>
              <a:rPr lang="en-US" sz="3600" dirty="0" smtClean="0"/>
              <a:t>genetic improvement of a herd. </a:t>
            </a:r>
            <a:endParaRPr lang="en-US" sz="3600"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22</a:t>
            </a:fld>
            <a:endParaRPr lang="en-US" dirty="0"/>
          </a:p>
        </p:txBody>
      </p:sp>
      <p:pic>
        <p:nvPicPr>
          <p:cNvPr id="1026" name="Picture 2" descr="http://image.slidesharecdn.com/141-predicting-breeding-value-21608/95/141-predicting-breeding-value-2-71-728.jpg?cb=1280133801"/>
          <p:cNvPicPr>
            <a:picLocks noChangeAspect="1" noChangeArrowheads="1"/>
          </p:cNvPicPr>
          <p:nvPr/>
        </p:nvPicPr>
        <p:blipFill rotWithShape="1">
          <a:blip r:embed="rId2">
            <a:extLst>
              <a:ext uri="{28A0092B-C50C-407E-A947-70E740481C1C}">
                <a14:useLocalDpi xmlns:a14="http://schemas.microsoft.com/office/drawing/2010/main" val="0"/>
              </a:ext>
            </a:extLst>
          </a:blip>
          <a:srcRect l="3251" t="22985" r="11035" b="19872"/>
          <a:stretch/>
        </p:blipFill>
        <p:spPr bwMode="auto">
          <a:xfrm>
            <a:off x="4343400" y="4305300"/>
            <a:ext cx="4648199" cy="232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8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STAs</a:t>
            </a:r>
            <a:endParaRPr lang="en-US" dirty="0"/>
          </a:p>
        </p:txBody>
      </p:sp>
      <p:sp>
        <p:nvSpPr>
          <p:cNvPr id="3" name="Content Placeholder 2"/>
          <p:cNvSpPr>
            <a:spLocks noGrp="1"/>
          </p:cNvSpPr>
          <p:nvPr>
            <p:ph idx="1"/>
          </p:nvPr>
        </p:nvSpPr>
        <p:spPr>
          <a:xfrm>
            <a:off x="304800" y="990600"/>
            <a:ext cx="8534399" cy="5334000"/>
          </a:xfrm>
        </p:spPr>
        <p:txBody>
          <a:bodyPr>
            <a:normAutofit fontScale="62500" lnSpcReduction="20000"/>
          </a:bodyPr>
          <a:lstStyle/>
          <a:p>
            <a:pPr lvl="0"/>
            <a:r>
              <a:rPr lang="en-US" dirty="0"/>
              <a:t>A PTA can </a:t>
            </a:r>
            <a:r>
              <a:rPr lang="en-US" dirty="0" smtClean="0"/>
              <a:t>also be </a:t>
            </a:r>
            <a:r>
              <a:rPr lang="en-US" dirty="0"/>
              <a:t>expressed as a </a:t>
            </a:r>
            <a:r>
              <a:rPr lang="en-US" u="sng" dirty="0"/>
              <a:t>Standard Transmitting Ability</a:t>
            </a:r>
            <a:r>
              <a:rPr lang="en-US" dirty="0"/>
              <a:t> (or STA). </a:t>
            </a:r>
          </a:p>
          <a:p>
            <a:pPr lvl="1"/>
            <a:r>
              <a:rPr lang="en-US" dirty="0"/>
              <a:t>An </a:t>
            </a:r>
            <a:r>
              <a:rPr lang="en-US" u="sng" dirty="0"/>
              <a:t>STA</a:t>
            </a:r>
            <a:r>
              <a:rPr lang="en-US" dirty="0"/>
              <a:t> is used to show the PTA of an animal on a </a:t>
            </a:r>
            <a:r>
              <a:rPr lang="en-US" dirty="0" smtClean="0"/>
              <a:t>statistical bell </a:t>
            </a:r>
            <a:r>
              <a:rPr lang="en-US" dirty="0"/>
              <a:t>curve using a scale of </a:t>
            </a:r>
            <a:r>
              <a:rPr lang="en-US" dirty="0" smtClean="0"/>
              <a:t>-3 </a:t>
            </a:r>
            <a:r>
              <a:rPr lang="en-US" dirty="0"/>
              <a:t>to </a:t>
            </a:r>
            <a:r>
              <a:rPr lang="en-US" dirty="0" smtClean="0"/>
              <a:t>+3</a:t>
            </a:r>
            <a:r>
              <a:rPr lang="en-US" dirty="0"/>
              <a:t>, with 0 being average. </a:t>
            </a:r>
            <a:endParaRPr lang="en-US" dirty="0" smtClean="0"/>
          </a:p>
          <a:p>
            <a:pPr lvl="1"/>
            <a:r>
              <a:rPr lang="en-US" dirty="0" smtClean="0"/>
              <a:t>Unlike PTAs (</a:t>
            </a:r>
            <a:r>
              <a:rPr lang="en-US" i="1" dirty="0" smtClean="0"/>
              <a:t>in which the numbers are specific to the trait measured, such as kilograms for milk or percentages for fat</a:t>
            </a:r>
            <a:r>
              <a:rPr lang="en-US" dirty="0" smtClean="0"/>
              <a:t>), all STAs are reported using the same </a:t>
            </a:r>
            <a:r>
              <a:rPr lang="en-US" dirty="0"/>
              <a:t>-3 to +3 </a:t>
            </a:r>
            <a:r>
              <a:rPr lang="en-US" dirty="0" smtClean="0"/>
              <a:t>scale.</a:t>
            </a:r>
          </a:p>
          <a:p>
            <a:pPr lvl="1"/>
            <a:r>
              <a:rPr lang="en-US" dirty="0" smtClean="0"/>
              <a:t>This makes it easier to gain an overall idea of the genetic value of a bull. </a:t>
            </a:r>
            <a:endParaRPr lang="en-US" dirty="0"/>
          </a:p>
          <a:p>
            <a:r>
              <a:rPr lang="en-US" dirty="0"/>
              <a:t>For example, an animal that scored a +3 for an STA would be one of the </a:t>
            </a:r>
            <a:r>
              <a:rPr lang="en-US" dirty="0" smtClean="0"/>
              <a:t>top genetic sources in </a:t>
            </a:r>
            <a:r>
              <a:rPr lang="en-US" dirty="0"/>
              <a:t>the world for that </a:t>
            </a:r>
            <a:r>
              <a:rPr lang="en-US" dirty="0" smtClean="0"/>
              <a:t>trait.</a:t>
            </a:r>
            <a:endParaRPr lang="en-US" dirty="0"/>
          </a:p>
          <a:p>
            <a:pPr lvl="1"/>
            <a:r>
              <a:rPr lang="en-US" dirty="0" smtClean="0"/>
              <a:t>A bull that has an STA value of 0.0 would be average for that trait, while a bull with a score of -3.0 would be among the worst in the genetic base. </a:t>
            </a:r>
          </a:p>
          <a:p>
            <a:r>
              <a:rPr lang="en-US" dirty="0" smtClean="0"/>
              <a:t>STA’s rely heavily on statistics.</a:t>
            </a:r>
          </a:p>
          <a:p>
            <a:pPr lvl="1"/>
            <a:r>
              <a:rPr lang="en-US" dirty="0" smtClean="0"/>
              <a:t>A bell curve (</a:t>
            </a:r>
            <a:r>
              <a:rPr lang="en-US" i="1" dirty="0" smtClean="0"/>
              <a:t>shown right</a:t>
            </a:r>
            <a:r>
              <a:rPr lang="en-US" dirty="0" smtClean="0"/>
              <a:t>) is created by </a:t>
            </a:r>
            <a:br>
              <a:rPr lang="en-US" dirty="0" smtClean="0"/>
            </a:br>
            <a:r>
              <a:rPr lang="en-US" dirty="0" smtClean="0"/>
              <a:t>calculating the </a:t>
            </a:r>
            <a:r>
              <a:rPr lang="en-US" u="sng" dirty="0" smtClean="0"/>
              <a:t>standard deviation</a:t>
            </a:r>
            <a:r>
              <a:rPr lang="en-US" dirty="0" smtClean="0"/>
              <a:t> </a:t>
            </a:r>
            <a:br>
              <a:rPr lang="en-US" dirty="0" smtClean="0"/>
            </a:br>
            <a:r>
              <a:rPr lang="en-US" dirty="0" smtClean="0"/>
              <a:t>(a measurement of how much each</a:t>
            </a:r>
            <a:br>
              <a:rPr lang="en-US" dirty="0" smtClean="0"/>
            </a:br>
            <a:r>
              <a:rPr lang="en-US" dirty="0" smtClean="0"/>
              <a:t>data point differs from the average).</a:t>
            </a:r>
          </a:p>
          <a:p>
            <a:pPr lvl="1"/>
            <a:r>
              <a:rPr lang="en-US" dirty="0" smtClean="0"/>
              <a:t>Most (68%) of the animals on the bell </a:t>
            </a:r>
            <a:br>
              <a:rPr lang="en-US" dirty="0" smtClean="0"/>
            </a:br>
            <a:r>
              <a:rPr lang="en-US" dirty="0" smtClean="0"/>
              <a:t>curve will fall between -1 and +1. </a:t>
            </a:r>
          </a:p>
          <a:p>
            <a:pPr lvl="1"/>
            <a:r>
              <a:rPr lang="en-US" dirty="0" smtClean="0"/>
              <a:t>Only about 2% will score above +2.</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23</a:t>
            </a:fld>
            <a:endParaRPr lang="en-US"/>
          </a:p>
        </p:txBody>
      </p:sp>
      <p:pic>
        <p:nvPicPr>
          <p:cNvPr id="8" name="Picture 7"/>
          <p:cNvPicPr>
            <a:picLocks noChangeAspect="1"/>
          </p:cNvPicPr>
          <p:nvPr/>
        </p:nvPicPr>
        <p:blipFill>
          <a:blip r:embed="rId2"/>
          <a:stretch>
            <a:fillRect/>
          </a:stretch>
        </p:blipFill>
        <p:spPr>
          <a:xfrm>
            <a:off x="4724400" y="4267200"/>
            <a:ext cx="4278704" cy="2438401"/>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7678702" y="6656843"/>
            <a:ext cx="132440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www.chegg.com</a:t>
            </a:r>
            <a:endParaRPr lang="en-US" sz="800" i="1" dirty="0"/>
          </a:p>
        </p:txBody>
      </p:sp>
    </p:spTree>
    <p:extLst>
      <p:ext uri="{BB962C8B-B14F-4D97-AF65-F5344CB8AC3E}">
        <p14:creationId xmlns:p14="http://schemas.microsoft.com/office/powerpoint/2010/main" val="155398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48950" y="3962400"/>
            <a:ext cx="4133136" cy="2647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dirty="0" smtClean="0"/>
              <a:t>EBV’s</a:t>
            </a:r>
            <a:endParaRPr lang="en-US" dirty="0"/>
          </a:p>
        </p:txBody>
      </p:sp>
      <p:sp>
        <p:nvSpPr>
          <p:cNvPr id="3" name="Content Placeholder 2"/>
          <p:cNvSpPr>
            <a:spLocks noGrp="1"/>
          </p:cNvSpPr>
          <p:nvPr>
            <p:ph idx="1"/>
          </p:nvPr>
        </p:nvSpPr>
        <p:spPr>
          <a:xfrm>
            <a:off x="228601" y="1066800"/>
            <a:ext cx="8534399" cy="5334000"/>
          </a:xfrm>
        </p:spPr>
        <p:txBody>
          <a:bodyPr>
            <a:normAutofit fontScale="62500" lnSpcReduction="20000"/>
          </a:bodyPr>
          <a:lstStyle/>
          <a:p>
            <a:pPr lvl="0"/>
            <a:r>
              <a:rPr lang="en-US" dirty="0"/>
              <a:t>A genetic evaluation can also be expressed as an </a:t>
            </a:r>
            <a:r>
              <a:rPr lang="en-US" u="sng" dirty="0"/>
              <a:t>Estimated Breeding Value</a:t>
            </a:r>
            <a:r>
              <a:rPr lang="en-US" dirty="0"/>
              <a:t> (EBV). </a:t>
            </a:r>
          </a:p>
          <a:p>
            <a:pPr lvl="1"/>
            <a:r>
              <a:rPr lang="en-US" dirty="0"/>
              <a:t>An </a:t>
            </a:r>
            <a:r>
              <a:rPr lang="en-US" u="sng" dirty="0"/>
              <a:t>EBV</a:t>
            </a:r>
            <a:r>
              <a:rPr lang="en-US" dirty="0"/>
              <a:t> is similar to a PTA in that both measure the performance of an animal for given traits compared to the rest of the animals in the population. </a:t>
            </a:r>
          </a:p>
          <a:p>
            <a:r>
              <a:rPr lang="en-US" dirty="0"/>
              <a:t>The </a:t>
            </a:r>
            <a:r>
              <a:rPr lang="en-US" dirty="0" smtClean="0"/>
              <a:t>key difference </a:t>
            </a:r>
            <a:r>
              <a:rPr lang="en-US" dirty="0"/>
              <a:t>is that a PTA is </a:t>
            </a:r>
            <a:r>
              <a:rPr lang="en-US" dirty="0" smtClean="0"/>
              <a:t>the genetic value that is passed on to offspring </a:t>
            </a:r>
            <a:r>
              <a:rPr lang="en-US" dirty="0"/>
              <a:t>of an animal, while EBV is used to measure </a:t>
            </a:r>
            <a:r>
              <a:rPr lang="en-US" dirty="0" smtClean="0"/>
              <a:t>the </a:t>
            </a:r>
            <a:r>
              <a:rPr lang="en-US" dirty="0"/>
              <a:t>genetic value of the animal that will be </a:t>
            </a:r>
            <a:r>
              <a:rPr lang="en-US" dirty="0" smtClean="0"/>
              <a:t>used </a:t>
            </a:r>
            <a:r>
              <a:rPr lang="en-US" dirty="0"/>
              <a:t>for </a:t>
            </a:r>
            <a:r>
              <a:rPr lang="en-US" dirty="0" smtClean="0"/>
              <a:t>breeding. </a:t>
            </a:r>
            <a:endParaRPr lang="en-US" dirty="0"/>
          </a:p>
          <a:p>
            <a:pPr lvl="1"/>
            <a:r>
              <a:rPr lang="en-US" dirty="0" smtClean="0"/>
              <a:t>EBV and PTA basically measure the same thing; however, because the offspring will be affected by </a:t>
            </a:r>
            <a:r>
              <a:rPr lang="en-US" i="1" dirty="0" smtClean="0"/>
              <a:t>two</a:t>
            </a:r>
            <a:r>
              <a:rPr lang="en-US" dirty="0" smtClean="0"/>
              <a:t> PTA values (the cow </a:t>
            </a:r>
            <a:r>
              <a:rPr lang="en-US" i="1" dirty="0" smtClean="0"/>
              <a:t>and</a:t>
            </a:r>
            <a:r>
              <a:rPr lang="en-US" dirty="0" smtClean="0"/>
              <a:t> the bull), EBV is always double the value of the PTA.</a:t>
            </a:r>
          </a:p>
          <a:p>
            <a:pPr lvl="0"/>
            <a:r>
              <a:rPr lang="en-US" dirty="0" smtClean="0"/>
              <a:t>The </a:t>
            </a:r>
            <a:r>
              <a:rPr lang="en-US" dirty="0"/>
              <a:t>PTA, STA, and EBV values are </a:t>
            </a:r>
            <a:r>
              <a:rPr lang="en-US" dirty="0" smtClean="0"/>
              <a:t/>
            </a:r>
            <a:br>
              <a:rPr lang="en-US" dirty="0" smtClean="0"/>
            </a:br>
            <a:r>
              <a:rPr lang="en-US" dirty="0" smtClean="0"/>
              <a:t>all determined </a:t>
            </a:r>
            <a:r>
              <a:rPr lang="en-US" dirty="0"/>
              <a:t>by comparing any </a:t>
            </a:r>
            <a:r>
              <a:rPr lang="en-US" dirty="0" smtClean="0"/>
              <a:t/>
            </a:r>
            <a:br>
              <a:rPr lang="en-US" dirty="0" smtClean="0"/>
            </a:br>
            <a:r>
              <a:rPr lang="en-US" dirty="0" smtClean="0"/>
              <a:t>given animal </a:t>
            </a:r>
            <a:r>
              <a:rPr lang="en-US" dirty="0"/>
              <a:t>to the genetic base. </a:t>
            </a:r>
          </a:p>
          <a:p>
            <a:pPr lvl="1"/>
            <a:r>
              <a:rPr lang="en-US" dirty="0"/>
              <a:t>The </a:t>
            </a:r>
            <a:r>
              <a:rPr lang="en-US" u="sng" dirty="0"/>
              <a:t>genetic base</a:t>
            </a:r>
            <a:r>
              <a:rPr lang="en-US" dirty="0"/>
              <a:t> refers to the average </a:t>
            </a:r>
            <a:r>
              <a:rPr lang="en-US" dirty="0" smtClean="0"/>
              <a:t/>
            </a:r>
            <a:br>
              <a:rPr lang="en-US" dirty="0" smtClean="0"/>
            </a:br>
            <a:r>
              <a:rPr lang="en-US" dirty="0" smtClean="0"/>
              <a:t>of </a:t>
            </a:r>
            <a:r>
              <a:rPr lang="en-US" dirty="0"/>
              <a:t>a </a:t>
            </a:r>
            <a:r>
              <a:rPr lang="en-US" dirty="0" smtClean="0"/>
              <a:t>large </a:t>
            </a:r>
            <a:r>
              <a:rPr lang="en-US" dirty="0"/>
              <a:t>population of </a:t>
            </a:r>
            <a:r>
              <a:rPr lang="en-US" dirty="0" smtClean="0"/>
              <a:t>animals.</a:t>
            </a:r>
          </a:p>
          <a:p>
            <a:pPr lvl="1"/>
            <a:r>
              <a:rPr lang="en-US" dirty="0"/>
              <a:t>I</a:t>
            </a:r>
            <a:r>
              <a:rPr lang="en-US" dirty="0" smtClean="0"/>
              <a:t>n </a:t>
            </a:r>
            <a:r>
              <a:rPr lang="en-US" dirty="0"/>
              <a:t>the case of </a:t>
            </a:r>
            <a:r>
              <a:rPr lang="en-US" dirty="0" smtClean="0"/>
              <a:t>U.S. dairy </a:t>
            </a:r>
            <a:r>
              <a:rPr lang="en-US" dirty="0"/>
              <a:t>cattle, this </a:t>
            </a:r>
            <a:r>
              <a:rPr lang="en-US" dirty="0" smtClean="0"/>
              <a:t/>
            </a:r>
            <a:br>
              <a:rPr lang="en-US" dirty="0" smtClean="0"/>
            </a:br>
            <a:r>
              <a:rPr lang="en-US" dirty="0" smtClean="0"/>
              <a:t>genetic base </a:t>
            </a:r>
            <a:r>
              <a:rPr lang="en-US" dirty="0"/>
              <a:t>is updated every 5 </a:t>
            </a:r>
            <a:r>
              <a:rPr lang="en-US" dirty="0" smtClean="0"/>
              <a:t>years.</a:t>
            </a:r>
          </a:p>
          <a:p>
            <a:pPr lvl="1"/>
            <a:r>
              <a:rPr lang="en-US" dirty="0" smtClean="0"/>
              <a:t>This </a:t>
            </a:r>
            <a:r>
              <a:rPr lang="en-US" dirty="0"/>
              <a:t>is necessary because dairy cattle </a:t>
            </a:r>
            <a:r>
              <a:rPr lang="en-US" dirty="0" smtClean="0"/>
              <a:t/>
            </a:r>
            <a:br>
              <a:rPr lang="en-US" dirty="0" smtClean="0"/>
            </a:br>
            <a:r>
              <a:rPr lang="en-US" dirty="0" smtClean="0"/>
              <a:t>continue </a:t>
            </a:r>
            <a:r>
              <a:rPr lang="en-US" dirty="0"/>
              <a:t>to </a:t>
            </a:r>
            <a:r>
              <a:rPr lang="en-US" dirty="0" smtClean="0"/>
              <a:t>change and improve.</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24</a:t>
            </a:fld>
            <a:endParaRPr lang="en-US"/>
          </a:p>
        </p:txBody>
      </p:sp>
      <p:pic>
        <p:nvPicPr>
          <p:cNvPr id="5" name="Picture 4"/>
          <p:cNvPicPr>
            <a:picLocks noChangeAspect="1"/>
          </p:cNvPicPr>
          <p:nvPr/>
        </p:nvPicPr>
        <p:blipFill>
          <a:blip r:embed="rId3"/>
          <a:stretch>
            <a:fillRect/>
          </a:stretch>
        </p:blipFill>
        <p:spPr>
          <a:xfrm>
            <a:off x="6248400" y="228600"/>
            <a:ext cx="2324100" cy="6096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670077" y="6642556"/>
            <a:ext cx="135485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genex.crinet.com</a:t>
            </a:r>
            <a:endParaRPr lang="en-US" sz="800" i="1" dirty="0"/>
          </a:p>
        </p:txBody>
      </p:sp>
    </p:spTree>
    <p:extLst>
      <p:ext uri="{BB962C8B-B14F-4D97-AF65-F5344CB8AC3E}">
        <p14:creationId xmlns:p14="http://schemas.microsoft.com/office/powerpoint/2010/main" val="11935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3810000" cy="6477000"/>
          </a:xfrm>
          <a:ln>
            <a:no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US" dirty="0"/>
              <a:t>Because the basis of genetic comparison continues to change and improve, an </a:t>
            </a:r>
            <a:r>
              <a:rPr lang="en-US" dirty="0" smtClean="0"/>
              <a:t>animal’s PTA </a:t>
            </a:r>
            <a:r>
              <a:rPr lang="en-US" dirty="0"/>
              <a:t>might actually </a:t>
            </a:r>
            <a:r>
              <a:rPr lang="en-US" dirty="0" smtClean="0"/>
              <a:t>be lower five </a:t>
            </a:r>
            <a:r>
              <a:rPr lang="en-US" dirty="0"/>
              <a:t>years later </a:t>
            </a:r>
            <a:r>
              <a:rPr lang="en-US" dirty="0" smtClean="0"/>
              <a:t>(</a:t>
            </a:r>
            <a:r>
              <a:rPr lang="en-US" i="1" dirty="0" smtClean="0"/>
              <a:t>even </a:t>
            </a:r>
            <a:r>
              <a:rPr lang="en-US" i="1" dirty="0"/>
              <a:t>if it did not </a:t>
            </a:r>
            <a:r>
              <a:rPr lang="en-US" i="1" dirty="0" smtClean="0"/>
              <a:t>change</a:t>
            </a:r>
            <a:r>
              <a:rPr lang="en-US" dirty="0" smtClean="0"/>
              <a:t>) </a:t>
            </a:r>
            <a:r>
              <a:rPr lang="en-US" dirty="0"/>
              <a:t>because the average for the genetic base for all traits continues to improve. </a:t>
            </a:r>
          </a:p>
          <a:p>
            <a:pPr lvl="1"/>
            <a:r>
              <a:rPr lang="en-US" dirty="0"/>
              <a:t>In other words, an animal that was slightly above average for a given trait may have be ranked below average when the genetic base data is </a:t>
            </a:r>
            <a:r>
              <a:rPr lang="en-US" dirty="0" smtClean="0"/>
              <a:t>updated. </a:t>
            </a:r>
          </a:p>
          <a:p>
            <a:pPr lvl="1"/>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25</a:t>
            </a:fld>
            <a:endParaRPr lang="en-US"/>
          </a:p>
        </p:txBody>
      </p:sp>
      <p:pic>
        <p:nvPicPr>
          <p:cNvPr id="7" name="Picture 6"/>
          <p:cNvPicPr>
            <a:picLocks noChangeAspect="1"/>
          </p:cNvPicPr>
          <p:nvPr/>
        </p:nvPicPr>
        <p:blipFill rotWithShape="1">
          <a:blip r:embed="rId2"/>
          <a:srcRect l="281" t="1" b="-236"/>
          <a:stretch/>
        </p:blipFill>
        <p:spPr>
          <a:xfrm>
            <a:off x="4042764" y="161924"/>
            <a:ext cx="5063136" cy="621506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505200" y="6718756"/>
            <a:ext cx="4572000" cy="215444"/>
          </a:xfrm>
          <a:prstGeom prst="rect">
            <a:avLst/>
          </a:prstGeom>
        </p:spPr>
        <p:txBody>
          <a:bodyPr>
            <a:spAutoFit/>
          </a:bodyPr>
          <a:lstStyle/>
          <a:p>
            <a:r>
              <a:rPr lang="en-US" sz="800" i="1" dirty="0" smtClean="0"/>
              <a:t>Source: http</a:t>
            </a:r>
            <a:r>
              <a:rPr lang="en-US" sz="800" i="1" dirty="0"/>
              <a:t>://bizplan-uz.com/learning/course/?COURSE_ID=6&amp;TYPE=Y</a:t>
            </a:r>
          </a:p>
        </p:txBody>
      </p:sp>
    </p:spTree>
    <p:extLst>
      <p:ext uri="{BB962C8B-B14F-4D97-AF65-F5344CB8AC3E}">
        <p14:creationId xmlns:p14="http://schemas.microsoft.com/office/powerpoint/2010/main" val="166282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Genetic Improvement</a:t>
            </a:r>
            <a:endParaRPr lang="en-US" dirty="0"/>
          </a:p>
        </p:txBody>
      </p:sp>
      <p:sp>
        <p:nvSpPr>
          <p:cNvPr id="3" name="Content Placeholder 2"/>
          <p:cNvSpPr>
            <a:spLocks noGrp="1"/>
          </p:cNvSpPr>
          <p:nvPr>
            <p:ph idx="1"/>
          </p:nvPr>
        </p:nvSpPr>
        <p:spPr>
          <a:xfrm>
            <a:off x="382905" y="914400"/>
            <a:ext cx="8381999" cy="2272941"/>
          </a:xfrm>
        </p:spPr>
        <p:txBody>
          <a:bodyPr>
            <a:normAutofit fontScale="62500" lnSpcReduction="20000"/>
          </a:bodyPr>
          <a:lstStyle/>
          <a:p>
            <a:pPr marL="0"/>
            <a:r>
              <a:rPr lang="en-US" dirty="0" smtClean="0"/>
              <a:t>The genetic </a:t>
            </a:r>
            <a:r>
              <a:rPr lang="en-US" dirty="0"/>
              <a:t>information </a:t>
            </a:r>
            <a:r>
              <a:rPr lang="en-US" dirty="0" smtClean="0"/>
              <a:t>of the bulls in a database are reported in a </a:t>
            </a:r>
            <a:r>
              <a:rPr lang="en-US" u="sng" dirty="0" smtClean="0"/>
              <a:t>sire summary</a:t>
            </a:r>
            <a:r>
              <a:rPr lang="en-US" dirty="0" smtClean="0"/>
              <a:t>; this can </a:t>
            </a:r>
            <a:r>
              <a:rPr lang="en-US" dirty="0"/>
              <a:t>provide a farmer or breeder with the information they need to select the right bull’s genetics needed to improve the genetic value of their herd.   </a:t>
            </a:r>
          </a:p>
          <a:p>
            <a:pPr lvl="1"/>
            <a:r>
              <a:rPr lang="en-US" dirty="0" smtClean="0"/>
              <a:t>When artificial insemination is used with </a:t>
            </a:r>
            <a:r>
              <a:rPr lang="en-US" dirty="0"/>
              <a:t>a sire </a:t>
            </a:r>
            <a:r>
              <a:rPr lang="en-US" dirty="0" smtClean="0"/>
              <a:t>summary, a </a:t>
            </a:r>
            <a:r>
              <a:rPr lang="en-US" dirty="0"/>
              <a:t>farmer </a:t>
            </a:r>
            <a:r>
              <a:rPr lang="en-US" dirty="0" smtClean="0"/>
              <a:t>can </a:t>
            </a:r>
            <a:r>
              <a:rPr lang="en-US" dirty="0"/>
              <a:t>improve the genetics of their herd by </a:t>
            </a:r>
            <a:r>
              <a:rPr lang="en-US" dirty="0" smtClean="0"/>
              <a:t>(A) gaining </a:t>
            </a:r>
            <a:r>
              <a:rPr lang="en-US" dirty="0"/>
              <a:t>access to any genetic materials available for sale while </a:t>
            </a:r>
            <a:r>
              <a:rPr lang="en-US" dirty="0" smtClean="0"/>
              <a:t>also (B) accessing </a:t>
            </a:r>
            <a:r>
              <a:rPr lang="en-US" dirty="0"/>
              <a:t>the information needed to choose the genetics of the bull that will result in the greatest improvements for the most needed heritable </a:t>
            </a:r>
            <a:r>
              <a:rPr lang="en-US" dirty="0" smtClean="0"/>
              <a:t>traits in a herd. </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26</a:t>
            </a:fld>
            <a:endParaRPr lang="en-US"/>
          </a:p>
        </p:txBody>
      </p:sp>
      <p:pic>
        <p:nvPicPr>
          <p:cNvPr id="5" name="Picture 4"/>
          <p:cNvPicPr>
            <a:picLocks noChangeAspect="1"/>
          </p:cNvPicPr>
          <p:nvPr/>
        </p:nvPicPr>
        <p:blipFill>
          <a:blip r:embed="rId2"/>
          <a:stretch>
            <a:fillRect/>
          </a:stretch>
        </p:blipFill>
        <p:spPr>
          <a:xfrm>
            <a:off x="23884" y="3027301"/>
            <a:ext cx="9100042" cy="3830699"/>
          </a:xfrm>
          <a:prstGeom prst="rect">
            <a:avLst/>
          </a:prstGeom>
        </p:spPr>
      </p:pic>
    </p:spTree>
    <p:extLst>
      <p:ext uri="{BB962C8B-B14F-4D97-AF65-F5344CB8AC3E}">
        <p14:creationId xmlns:p14="http://schemas.microsoft.com/office/powerpoint/2010/main" val="55469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 IVF, and Genomics</a:t>
            </a:r>
            <a:endParaRPr lang="en-US" dirty="0"/>
          </a:p>
        </p:txBody>
      </p:sp>
      <p:sp>
        <p:nvSpPr>
          <p:cNvPr id="3" name="Content Placeholder 2"/>
          <p:cNvSpPr>
            <a:spLocks noGrp="1"/>
          </p:cNvSpPr>
          <p:nvPr>
            <p:ph idx="1"/>
          </p:nvPr>
        </p:nvSpPr>
        <p:spPr>
          <a:xfrm>
            <a:off x="304800" y="914400"/>
            <a:ext cx="8534399" cy="5486400"/>
          </a:xfrm>
        </p:spPr>
        <p:txBody>
          <a:bodyPr>
            <a:normAutofit fontScale="55000" lnSpcReduction="20000"/>
          </a:bodyPr>
          <a:lstStyle/>
          <a:p>
            <a:pPr marL="34290" lvl="0" indent="0">
              <a:buNone/>
            </a:pPr>
            <a:r>
              <a:rPr lang="en-US" sz="4000" i="1" dirty="0" smtClean="0"/>
              <a:t>The following </a:t>
            </a:r>
            <a:r>
              <a:rPr lang="en-US" sz="4000" i="1" dirty="0"/>
              <a:t>technologies have also enabled rapid genetic improvement in dairy cattle. </a:t>
            </a:r>
          </a:p>
          <a:p>
            <a:r>
              <a:rPr lang="en-US" sz="3800" u="sng" dirty="0"/>
              <a:t>Embryo Transfer</a:t>
            </a:r>
            <a:r>
              <a:rPr lang="en-US" sz="3800" dirty="0"/>
              <a:t> (</a:t>
            </a:r>
            <a:r>
              <a:rPr lang="en-US" sz="3800" u="sng" dirty="0"/>
              <a:t>ET</a:t>
            </a:r>
            <a:r>
              <a:rPr lang="en-US" sz="3800" dirty="0"/>
              <a:t>), also known as “flushing”: in this technique, a cow undergoes hormone therapy to cause her to </a:t>
            </a:r>
            <a:r>
              <a:rPr lang="en-US" sz="3800" dirty="0" err="1"/>
              <a:t>superovulate</a:t>
            </a:r>
            <a:r>
              <a:rPr lang="en-US" sz="3800" dirty="0"/>
              <a:t>, or produce a larger number of eggs than normal for fertilization. </a:t>
            </a:r>
          </a:p>
          <a:p>
            <a:pPr lvl="1"/>
            <a:r>
              <a:rPr lang="en-US" sz="3800" dirty="0"/>
              <a:t>These eggs can then be </a:t>
            </a:r>
            <a:r>
              <a:rPr lang="en-US" sz="3800" dirty="0" smtClean="0"/>
              <a:t>removed, inseminated, </a:t>
            </a:r>
            <a:r>
              <a:rPr lang="en-US" sz="3800" dirty="0"/>
              <a:t>and </a:t>
            </a:r>
            <a:r>
              <a:rPr lang="en-US" sz="3800" dirty="0" smtClean="0"/>
              <a:t>implanted </a:t>
            </a:r>
            <a:r>
              <a:rPr lang="en-US" sz="3800" dirty="0"/>
              <a:t>into </a:t>
            </a:r>
            <a:r>
              <a:rPr lang="en-US" sz="3800" dirty="0" smtClean="0"/>
              <a:t>the uteruses of donor </a:t>
            </a:r>
            <a:r>
              <a:rPr lang="en-US" sz="3800" dirty="0"/>
              <a:t>animals who </a:t>
            </a:r>
            <a:r>
              <a:rPr lang="en-US" sz="3800" dirty="0" smtClean="0"/>
              <a:t>carry </a:t>
            </a:r>
            <a:r>
              <a:rPr lang="en-US" sz="3800" dirty="0"/>
              <a:t>the calf until it is </a:t>
            </a:r>
            <a:r>
              <a:rPr lang="en-US" sz="3800" dirty="0" smtClean="0"/>
              <a:t>born. </a:t>
            </a:r>
            <a:endParaRPr lang="en-US" sz="3800" dirty="0"/>
          </a:p>
          <a:p>
            <a:r>
              <a:rPr lang="en-US" sz="3800" u="sng" dirty="0"/>
              <a:t>In Vitro Fertilization</a:t>
            </a:r>
            <a:r>
              <a:rPr lang="en-US" sz="3800" dirty="0"/>
              <a:t> (</a:t>
            </a:r>
            <a:r>
              <a:rPr lang="en-US" sz="3800" u="sng" dirty="0"/>
              <a:t>IVF</a:t>
            </a:r>
            <a:r>
              <a:rPr lang="en-US" sz="3800" dirty="0"/>
              <a:t>): in this technique, fertile eggs are inseminated with sperm outside of the cow’s body in a petri dish (“in vitro” literally means “in </a:t>
            </a:r>
            <a:r>
              <a:rPr lang="en-US" sz="3800" dirty="0" smtClean="0"/>
              <a:t>the glass</a:t>
            </a:r>
            <a:r>
              <a:rPr lang="en-US" sz="3800" dirty="0"/>
              <a:t>”, referring to the glass petri dish). </a:t>
            </a:r>
          </a:p>
          <a:p>
            <a:pPr lvl="1"/>
            <a:r>
              <a:rPr lang="en-US" sz="3800" dirty="0"/>
              <a:t>IVF and ET are usually combined into one technique in order to maximize the reproduction of the most </a:t>
            </a:r>
            <a:r>
              <a:rPr lang="en-US" sz="3800" dirty="0" smtClean="0"/>
              <a:t>genetically-valuable cows </a:t>
            </a:r>
            <a:r>
              <a:rPr lang="en-US" sz="3800" dirty="0"/>
              <a:t>so that as many calves as possible can be produced from these superior </a:t>
            </a:r>
            <a:r>
              <a:rPr lang="en-US" sz="3800" dirty="0" smtClean="0"/>
              <a:t>genes. </a:t>
            </a:r>
            <a:endParaRPr lang="en-US" sz="3800" dirty="0"/>
          </a:p>
          <a:p>
            <a:pPr lvl="0"/>
            <a:r>
              <a:rPr lang="en-US" sz="3800" u="sng" dirty="0"/>
              <a:t>Genomics</a:t>
            </a:r>
            <a:r>
              <a:rPr lang="en-US" sz="3800" dirty="0"/>
              <a:t>: </a:t>
            </a:r>
            <a:r>
              <a:rPr lang="en-US" dirty="0"/>
              <a:t>i</a:t>
            </a:r>
            <a:r>
              <a:rPr lang="en-US" dirty="0" smtClean="0"/>
              <a:t>n </a:t>
            </a:r>
            <a:r>
              <a:rPr lang="en-US" dirty="0"/>
              <a:t>this process, the DNA of an animal can be analyzed directly to determine the genetic value of that animal.</a:t>
            </a:r>
          </a:p>
          <a:p>
            <a:pPr lvl="1"/>
            <a:r>
              <a:rPr lang="en-US" sz="3800" dirty="0" smtClean="0"/>
              <a:t>This allows a farmer or breeder to determine whether or not an animal has beneficial traits for production as well as any harmful traits for genetic diseases or other problems as early as possible.</a:t>
            </a:r>
          </a:p>
          <a:p>
            <a:pPr lvl="1"/>
            <a:r>
              <a:rPr lang="en-US" sz="3800" dirty="0" smtClean="0"/>
              <a:t>Almost </a:t>
            </a:r>
            <a:r>
              <a:rPr lang="en-US" sz="3800" dirty="0"/>
              <a:t>all bulls available for artificial insemination are now </a:t>
            </a:r>
            <a:r>
              <a:rPr lang="en-US" sz="3800" dirty="0" err="1"/>
              <a:t>genomically</a:t>
            </a:r>
            <a:r>
              <a:rPr lang="en-US" sz="3800" dirty="0"/>
              <a:t> </a:t>
            </a:r>
            <a:r>
              <a:rPr lang="en-US" sz="3800" dirty="0" smtClean="0"/>
              <a:t>sequenced, </a:t>
            </a:r>
            <a:r>
              <a:rPr lang="en-US" sz="3800" dirty="0"/>
              <a:t>and an increasing number of female cattle are also being sequenced in order to make highly-accurate breeding predictions.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27</a:t>
            </a:fld>
            <a:endParaRPr lang="en-US"/>
          </a:p>
        </p:txBody>
      </p:sp>
    </p:spTree>
    <p:extLst>
      <p:ext uri="{BB962C8B-B14F-4D97-AF65-F5344CB8AC3E}">
        <p14:creationId xmlns:p14="http://schemas.microsoft.com/office/powerpoint/2010/main" val="205843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Johne’s</a:t>
            </a:r>
            <a:r>
              <a:rPr lang="en-US" dirty="0" smtClean="0"/>
              <a:t> Disease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One of the most significant risks to a newborn calf is </a:t>
            </a:r>
            <a:r>
              <a:rPr lang="en-US" dirty="0" err="1"/>
              <a:t>Johne’s</a:t>
            </a:r>
            <a:r>
              <a:rPr lang="en-US" dirty="0"/>
              <a:t> Disease.</a:t>
            </a:r>
          </a:p>
          <a:p>
            <a:pPr lvl="1"/>
            <a:r>
              <a:rPr lang="en-US" u="sng" dirty="0" err="1"/>
              <a:t>Johne’s</a:t>
            </a:r>
            <a:r>
              <a:rPr lang="en-US" u="sng" dirty="0"/>
              <a:t> Disease</a:t>
            </a:r>
            <a:r>
              <a:rPr lang="en-US" dirty="0"/>
              <a:t> is a very serious and often fatal illness in which the cow’s intestinal tract becomes infected by </a:t>
            </a:r>
            <a:r>
              <a:rPr lang="en-US" dirty="0" smtClean="0"/>
              <a:t>the </a:t>
            </a:r>
            <a:r>
              <a:rPr lang="en-US" i="1" dirty="0" err="1" smtClean="0"/>
              <a:t>paratuberculosis</a:t>
            </a:r>
            <a:r>
              <a:rPr lang="en-US" dirty="0" smtClean="0"/>
              <a:t> pathogen. </a:t>
            </a:r>
            <a:endParaRPr lang="en-US" dirty="0"/>
          </a:p>
          <a:p>
            <a:pPr lvl="1"/>
            <a:r>
              <a:rPr lang="en-US" dirty="0"/>
              <a:t>The signs of the disease </a:t>
            </a:r>
            <a:r>
              <a:rPr lang="en-US" dirty="0" smtClean="0"/>
              <a:t>(including </a:t>
            </a:r>
            <a:r>
              <a:rPr lang="en-US" dirty="0"/>
              <a:t>severe weight loss and diarrhea) only become apparent in the late stages of the disease when the infected animal is unable to adequately absorb nutrients due to a swollen intestinal wall. </a:t>
            </a:r>
          </a:p>
          <a:p>
            <a:pPr lvl="1"/>
            <a:r>
              <a:rPr lang="en-US" dirty="0"/>
              <a:t>When these signs become visible, the animal will usually die within a few weeks. </a:t>
            </a:r>
            <a:r>
              <a:rPr lang="en-US" dirty="0" smtClean="0"/>
              <a:t/>
            </a:r>
            <a:br>
              <a:rPr lang="en-US" dirty="0" smtClean="0"/>
            </a:br>
            <a:endParaRPr lang="en-US" dirty="0"/>
          </a:p>
          <a:p>
            <a:pPr lvl="0"/>
            <a:r>
              <a:rPr lang="en-US" dirty="0"/>
              <a:t>Calves are most likely to become infected by consuming small particles of infected manure either from the teat of the mother or from the bedding itself. </a:t>
            </a:r>
          </a:p>
          <a:p>
            <a:pPr lvl="1"/>
            <a:r>
              <a:rPr lang="en-US" dirty="0"/>
              <a:t>It is vital </a:t>
            </a:r>
            <a:r>
              <a:rPr lang="en-US" dirty="0" smtClean="0"/>
              <a:t>for the health of the calf to </a:t>
            </a:r>
            <a:r>
              <a:rPr lang="en-US" dirty="0"/>
              <a:t>bottle feed </a:t>
            </a:r>
            <a:r>
              <a:rPr lang="en-US" dirty="0" smtClean="0"/>
              <a:t/>
            </a:r>
            <a:br>
              <a:rPr lang="en-US" dirty="0" smtClean="0"/>
            </a:br>
            <a:r>
              <a:rPr lang="en-US" dirty="0" smtClean="0"/>
              <a:t>the </a:t>
            </a:r>
            <a:r>
              <a:rPr lang="en-US" dirty="0"/>
              <a:t>calf by hand rather </a:t>
            </a:r>
            <a:r>
              <a:rPr lang="en-US" dirty="0" smtClean="0"/>
              <a:t>than </a:t>
            </a:r>
            <a:r>
              <a:rPr lang="en-US" dirty="0"/>
              <a:t>let it drink directly </a:t>
            </a:r>
            <a:r>
              <a:rPr lang="en-US" dirty="0" smtClean="0"/>
              <a:t/>
            </a:r>
            <a:br>
              <a:rPr lang="en-US" dirty="0" smtClean="0"/>
            </a:br>
            <a:r>
              <a:rPr lang="en-US" dirty="0" smtClean="0"/>
              <a:t>from </a:t>
            </a:r>
            <a:r>
              <a:rPr lang="en-US" dirty="0"/>
              <a:t>the teat of the </a:t>
            </a:r>
            <a:r>
              <a:rPr lang="en-US" dirty="0" smtClean="0"/>
              <a:t>cow </a:t>
            </a:r>
            <a:r>
              <a:rPr lang="en-US" dirty="0"/>
              <a:t>(as the teat will be </a:t>
            </a:r>
            <a:r>
              <a:rPr lang="en-US" dirty="0" smtClean="0"/>
              <a:t/>
            </a:r>
            <a:br>
              <a:rPr lang="en-US" dirty="0" smtClean="0"/>
            </a:br>
            <a:r>
              <a:rPr lang="en-US" dirty="0" smtClean="0"/>
              <a:t>exposed </a:t>
            </a:r>
            <a:r>
              <a:rPr lang="en-US" dirty="0"/>
              <a:t>to </a:t>
            </a:r>
            <a:r>
              <a:rPr lang="en-US" dirty="0" err="1" smtClean="0"/>
              <a:t>paratuberculosis</a:t>
            </a:r>
            <a:r>
              <a:rPr lang="en-US" dirty="0" smtClean="0"/>
              <a:t> </a:t>
            </a:r>
            <a:r>
              <a:rPr lang="en-US" dirty="0"/>
              <a:t>pathogens in the </a:t>
            </a:r>
            <a:r>
              <a:rPr lang="en-US" dirty="0" smtClean="0"/>
              <a:t/>
            </a:r>
            <a:br>
              <a:rPr lang="en-US" dirty="0" smtClean="0"/>
            </a:br>
            <a:r>
              <a:rPr lang="en-US" dirty="0" smtClean="0"/>
              <a:t>environment if </a:t>
            </a:r>
            <a:r>
              <a:rPr lang="en-US" dirty="0"/>
              <a:t>the pathogen is present </a:t>
            </a:r>
            <a:r>
              <a:rPr lang="en-US" dirty="0" smtClean="0"/>
              <a:t>in the pen).</a:t>
            </a:r>
            <a:endParaRPr lang="en-US" dirty="0"/>
          </a:p>
          <a:p>
            <a:pPr lvl="1"/>
            <a:r>
              <a:rPr lang="en-US" dirty="0"/>
              <a:t>Colostrum that is fed to the calf for the first </a:t>
            </a:r>
            <a:r>
              <a:rPr lang="en-US" dirty="0" smtClean="0"/>
              <a:t>three </a:t>
            </a:r>
            <a:br>
              <a:rPr lang="en-US" dirty="0" smtClean="0"/>
            </a:br>
            <a:r>
              <a:rPr lang="en-US" dirty="0" smtClean="0"/>
              <a:t>days </a:t>
            </a:r>
            <a:r>
              <a:rPr lang="en-US" dirty="0"/>
              <a:t>should be tested for the presence of </a:t>
            </a:r>
            <a:r>
              <a:rPr lang="en-US" dirty="0" err="1" smtClean="0"/>
              <a:t>Johne’s</a:t>
            </a:r>
            <a:r>
              <a:rPr lang="en-US" dirty="0" smtClean="0"/>
              <a:t> </a:t>
            </a:r>
            <a:br>
              <a:rPr lang="en-US" dirty="0" smtClean="0"/>
            </a:br>
            <a:r>
              <a:rPr lang="en-US" dirty="0" smtClean="0"/>
              <a:t>disease </a:t>
            </a:r>
            <a:r>
              <a:rPr lang="en-US" dirty="0"/>
              <a:t>to ensure that it is free of this </a:t>
            </a:r>
            <a:r>
              <a:rPr lang="en-US" dirty="0" smtClean="0"/>
              <a:t>pathogen</a:t>
            </a:r>
            <a:r>
              <a:rPr lang="en-US" dirty="0"/>
              <a:t>. </a:t>
            </a:r>
          </a:p>
        </p:txBody>
      </p:sp>
      <p:sp>
        <p:nvSpPr>
          <p:cNvPr id="4" name="Slide Number Placeholder 3"/>
          <p:cNvSpPr>
            <a:spLocks noGrp="1"/>
          </p:cNvSpPr>
          <p:nvPr>
            <p:ph type="sldNum" sz="quarter" idx="12"/>
          </p:nvPr>
        </p:nvSpPr>
        <p:spPr/>
        <p:txBody>
          <a:bodyPr/>
          <a:lstStyle/>
          <a:p>
            <a:fld id="{81FEFA0A-2F20-4B60-98C6-5FFDA469AA1C}" type="slidenum">
              <a:rPr lang="en-US" smtClean="0"/>
              <a:t>3</a:t>
            </a:fld>
            <a:endParaRPr lang="en-US"/>
          </a:p>
        </p:txBody>
      </p:sp>
      <p:pic>
        <p:nvPicPr>
          <p:cNvPr id="3074" name="Picture 2" descr="http://www.moredun.org.uk/sites/default/files/news/Johne's%20cow_0.jpg"/>
          <p:cNvPicPr>
            <a:picLocks noChangeAspect="1" noChangeArrowheads="1"/>
          </p:cNvPicPr>
          <p:nvPr/>
        </p:nvPicPr>
        <p:blipFill rotWithShape="1">
          <a:blip r:embed="rId2">
            <a:extLst>
              <a:ext uri="{28A0092B-C50C-407E-A947-70E740481C1C}">
                <a14:useLocalDpi xmlns:a14="http://schemas.microsoft.com/office/drawing/2010/main" val="0"/>
              </a:ext>
            </a:extLst>
          </a:blip>
          <a:srcRect l="7346"/>
          <a:stretch/>
        </p:blipFill>
        <p:spPr bwMode="auto">
          <a:xfrm>
            <a:off x="6010154" y="4191000"/>
            <a:ext cx="2981446"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593336" y="6642556"/>
            <a:ext cx="1410964" cy="215444"/>
          </a:xfrm>
          <a:prstGeom prst="rect">
            <a:avLst/>
          </a:prstGeom>
        </p:spPr>
        <p:txBody>
          <a:bodyPr wrap="none">
            <a:spAutoFit/>
          </a:bodyPr>
          <a:lstStyle/>
          <a:p>
            <a:r>
              <a:rPr lang="en-US" sz="800" i="1" dirty="0" smtClean="0">
                <a:hlinkClick r:id="rId3"/>
              </a:rPr>
              <a:t>Source: www.moredun.org.uk</a:t>
            </a:r>
            <a:endParaRPr lang="en-US" sz="800" i="1" dirty="0"/>
          </a:p>
        </p:txBody>
      </p:sp>
    </p:spTree>
    <p:extLst>
      <p:ext uri="{BB962C8B-B14F-4D97-AF65-F5344CB8AC3E}">
        <p14:creationId xmlns:p14="http://schemas.microsoft.com/office/powerpoint/2010/main" val="383744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Scours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Scours is another common disease among newborn calves.</a:t>
            </a:r>
          </a:p>
          <a:p>
            <a:pPr lvl="1"/>
            <a:r>
              <a:rPr lang="en-US" u="sng" dirty="0"/>
              <a:t>Scours</a:t>
            </a:r>
            <a:r>
              <a:rPr lang="en-US" dirty="0"/>
              <a:t> is another term for enteritis (an infection of the intestinal tract</a:t>
            </a:r>
            <a:r>
              <a:rPr lang="en-US" dirty="0" smtClean="0"/>
              <a:t>), which causes </a:t>
            </a:r>
            <a:r>
              <a:rPr lang="en-US" dirty="0"/>
              <a:t>severe diarrhea.</a:t>
            </a:r>
          </a:p>
          <a:p>
            <a:pPr lvl="0"/>
            <a:r>
              <a:rPr lang="en-US" dirty="0"/>
              <a:t>Most cases of calf scours occur under one month of </a:t>
            </a:r>
            <a:r>
              <a:rPr lang="en-US" dirty="0" smtClean="0"/>
              <a:t>age. </a:t>
            </a:r>
          </a:p>
          <a:p>
            <a:pPr lvl="1"/>
            <a:r>
              <a:rPr lang="en-US" dirty="0" smtClean="0"/>
              <a:t>Overcrowding </a:t>
            </a:r>
            <a:r>
              <a:rPr lang="en-US" dirty="0"/>
              <a:t>and poor sanitation are common causes of scours. </a:t>
            </a:r>
          </a:p>
          <a:p>
            <a:pPr lvl="1"/>
            <a:r>
              <a:rPr lang="en-US" dirty="0"/>
              <a:t>Newborn calves should be housed in individual pens that are free of drafts but provide good ventilation. </a:t>
            </a:r>
          </a:p>
          <a:p>
            <a:pPr lvl="1"/>
            <a:r>
              <a:rPr lang="en-US" dirty="0"/>
              <a:t>Overfeeding milk to the calf can also lead to diarrhea as can the ingestion of dirt or sand. </a:t>
            </a:r>
          </a:p>
          <a:p>
            <a:pPr lvl="0"/>
            <a:r>
              <a:rPr lang="en-US" dirty="0"/>
              <a:t>Calf scours can result in the </a:t>
            </a:r>
            <a:r>
              <a:rPr lang="en-US" dirty="0" smtClean="0"/>
              <a:t/>
            </a:r>
            <a:br>
              <a:rPr lang="en-US" dirty="0" smtClean="0"/>
            </a:br>
            <a:r>
              <a:rPr lang="en-US" dirty="0" smtClean="0"/>
              <a:t>loss of </a:t>
            </a:r>
            <a:r>
              <a:rPr lang="en-US" dirty="0"/>
              <a:t>water and electrolytes </a:t>
            </a:r>
            <a:r>
              <a:rPr lang="en-US" dirty="0" smtClean="0"/>
              <a:t/>
            </a:r>
            <a:br>
              <a:rPr lang="en-US" dirty="0" smtClean="0"/>
            </a:br>
            <a:r>
              <a:rPr lang="en-US" dirty="0" smtClean="0"/>
              <a:t>from </a:t>
            </a:r>
            <a:r>
              <a:rPr lang="en-US" dirty="0"/>
              <a:t>the calf’s body. 	</a:t>
            </a:r>
          </a:p>
          <a:p>
            <a:pPr lvl="1"/>
            <a:r>
              <a:rPr lang="en-US" u="sng" dirty="0"/>
              <a:t>Electrolytes</a:t>
            </a:r>
            <a:r>
              <a:rPr lang="en-US" dirty="0"/>
              <a:t> are minerals such as </a:t>
            </a:r>
            <a:r>
              <a:rPr lang="en-US" dirty="0" smtClean="0"/>
              <a:t/>
            </a:r>
            <a:br>
              <a:rPr lang="en-US" dirty="0" smtClean="0"/>
            </a:br>
            <a:r>
              <a:rPr lang="en-US" dirty="0" smtClean="0"/>
              <a:t>sodium and potassium </a:t>
            </a:r>
            <a:r>
              <a:rPr lang="en-US" dirty="0"/>
              <a:t>that are </a:t>
            </a:r>
            <a:r>
              <a:rPr lang="en-US" dirty="0" smtClean="0"/>
              <a:t/>
            </a:r>
            <a:br>
              <a:rPr lang="en-US" dirty="0" smtClean="0"/>
            </a:br>
            <a:r>
              <a:rPr lang="en-US" dirty="0" smtClean="0"/>
              <a:t>necessary </a:t>
            </a:r>
            <a:r>
              <a:rPr lang="en-US" dirty="0"/>
              <a:t>for the </a:t>
            </a:r>
            <a:r>
              <a:rPr lang="en-US" dirty="0" smtClean="0"/>
              <a:t>regulation of </a:t>
            </a:r>
            <a:br>
              <a:rPr lang="en-US" dirty="0" smtClean="0"/>
            </a:br>
            <a:r>
              <a:rPr lang="en-US" dirty="0" smtClean="0"/>
              <a:t>fluid </a:t>
            </a:r>
            <a:r>
              <a:rPr lang="en-US" dirty="0"/>
              <a:t>levels in the </a:t>
            </a:r>
            <a:r>
              <a:rPr lang="en-US" dirty="0" smtClean="0"/>
              <a:t>body, </a:t>
            </a:r>
            <a:r>
              <a:rPr lang="en-US" dirty="0"/>
              <a:t>and for </a:t>
            </a:r>
            <a:r>
              <a:rPr lang="en-US" dirty="0" smtClean="0"/>
              <a:t/>
            </a:r>
            <a:br>
              <a:rPr lang="en-US" dirty="0" smtClean="0"/>
            </a:br>
            <a:r>
              <a:rPr lang="en-US" dirty="0" smtClean="0"/>
              <a:t>the transmission </a:t>
            </a:r>
            <a:r>
              <a:rPr lang="en-US" dirty="0"/>
              <a:t>of signals in the </a:t>
            </a:r>
            <a:r>
              <a:rPr lang="en-US" dirty="0" smtClean="0"/>
              <a:t/>
            </a:r>
            <a:br>
              <a:rPr lang="en-US" dirty="0" smtClean="0"/>
            </a:br>
            <a:r>
              <a:rPr lang="en-US" dirty="0" smtClean="0"/>
              <a:t>nervous system</a:t>
            </a:r>
            <a:r>
              <a:rPr lang="en-US" dirty="0"/>
              <a:t>.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4</a:t>
            </a:fld>
            <a:endParaRPr lang="en-US"/>
          </a:p>
        </p:txBody>
      </p:sp>
      <p:pic>
        <p:nvPicPr>
          <p:cNvPr id="4098" name="Picture 2" descr="http://calfology.com/sites/default/files/photo_gallery/corono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302" y="3926364"/>
            <a:ext cx="4152899" cy="2474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543800" y="6400800"/>
            <a:ext cx="1085554" cy="215444"/>
          </a:xfrm>
          <a:prstGeom prst="rect">
            <a:avLst/>
          </a:prstGeom>
        </p:spPr>
        <p:txBody>
          <a:bodyPr wrap="none">
            <a:spAutoFit/>
          </a:bodyPr>
          <a:lstStyle/>
          <a:p>
            <a:r>
              <a:rPr lang="en-US" sz="800" i="1" dirty="0" smtClean="0">
                <a:hlinkClick r:id="rId3"/>
              </a:rPr>
              <a:t>Source: calfology.com</a:t>
            </a:r>
            <a:endParaRPr lang="en-US" sz="800" i="1" dirty="0"/>
          </a:p>
        </p:txBody>
      </p:sp>
    </p:spTree>
    <p:extLst>
      <p:ext uri="{BB962C8B-B14F-4D97-AF65-F5344CB8AC3E}">
        <p14:creationId xmlns:p14="http://schemas.microsoft.com/office/powerpoint/2010/main" val="174357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Treating Scours</a:t>
            </a:r>
            <a:endParaRPr lang="en-US" dirty="0"/>
          </a:p>
        </p:txBody>
      </p:sp>
      <p:sp>
        <p:nvSpPr>
          <p:cNvPr id="3" name="Content Placeholder 2"/>
          <p:cNvSpPr>
            <a:spLocks noGrp="1"/>
          </p:cNvSpPr>
          <p:nvPr>
            <p:ph idx="1"/>
          </p:nvPr>
        </p:nvSpPr>
        <p:spPr>
          <a:xfrm>
            <a:off x="304800" y="990600"/>
            <a:ext cx="8534399" cy="5410200"/>
          </a:xfrm>
        </p:spPr>
        <p:txBody>
          <a:bodyPr>
            <a:normAutofit fontScale="70000" lnSpcReduction="20000"/>
          </a:bodyPr>
          <a:lstStyle/>
          <a:p>
            <a:pPr lvl="0"/>
            <a:r>
              <a:rPr lang="en-US" dirty="0"/>
              <a:t>Signs of scours include watery </a:t>
            </a:r>
            <a:r>
              <a:rPr lang="en-US" dirty="0" smtClean="0"/>
              <a:t>manure </a:t>
            </a:r>
            <a:r>
              <a:rPr lang="en-US" dirty="0"/>
              <a:t>with an abnormal color (such as gray or green). </a:t>
            </a:r>
          </a:p>
          <a:p>
            <a:pPr lvl="1"/>
            <a:r>
              <a:rPr lang="en-US" dirty="0"/>
              <a:t>The </a:t>
            </a:r>
            <a:r>
              <a:rPr lang="en-US" u="sng" dirty="0"/>
              <a:t>stool</a:t>
            </a:r>
            <a:r>
              <a:rPr lang="en-US" dirty="0"/>
              <a:t> </a:t>
            </a:r>
            <a:r>
              <a:rPr lang="en-US" dirty="0" smtClean="0"/>
              <a:t>(manure) may </a:t>
            </a:r>
            <a:r>
              <a:rPr lang="en-US" dirty="0"/>
              <a:t>also have flecks or streaks of blood. </a:t>
            </a:r>
          </a:p>
          <a:p>
            <a:pPr lvl="1"/>
            <a:r>
              <a:rPr lang="en-US" dirty="0"/>
              <a:t>The calf’s eyes may become sunken due to dehydration and their skin may become stiffer and will not ‘snap back’ immediately if pinched. </a:t>
            </a:r>
          </a:p>
          <a:p>
            <a:pPr lvl="1"/>
            <a:r>
              <a:rPr lang="en-US" dirty="0"/>
              <a:t>As their condition worsens, a calf may be unable to stand; death may likely occur within a day at this stage without treatment. </a:t>
            </a:r>
          </a:p>
          <a:p>
            <a:pPr lvl="0"/>
            <a:r>
              <a:rPr lang="en-US" dirty="0"/>
              <a:t>Treating a calf with scours consists primarily of fluid </a:t>
            </a:r>
            <a:r>
              <a:rPr lang="en-US" dirty="0" smtClean="0"/>
              <a:t>and electrolyte therapy</a:t>
            </a:r>
            <a:r>
              <a:rPr lang="en-US" dirty="0"/>
              <a:t>. </a:t>
            </a:r>
          </a:p>
          <a:p>
            <a:pPr lvl="1"/>
            <a:r>
              <a:rPr lang="en-US" dirty="0"/>
              <a:t>A calf needs to receive as much fluid and electrolytes as it has lost because of the disease. </a:t>
            </a:r>
          </a:p>
          <a:p>
            <a:pPr lvl="1"/>
            <a:r>
              <a:rPr lang="en-US" dirty="0"/>
              <a:t>Many products exist to </a:t>
            </a:r>
            <a:r>
              <a:rPr lang="en-US" dirty="0" smtClean="0"/>
              <a:t>restore </a:t>
            </a:r>
            <a:r>
              <a:rPr lang="en-US" dirty="0"/>
              <a:t>the fluid and </a:t>
            </a:r>
            <a:r>
              <a:rPr lang="en-US" dirty="0" smtClean="0"/>
              <a:t>electrolyte </a:t>
            </a:r>
            <a:r>
              <a:rPr lang="en-US" dirty="0"/>
              <a:t>balance in sick </a:t>
            </a:r>
            <a:r>
              <a:rPr lang="en-US" dirty="0" smtClean="0"/>
              <a:t/>
            </a:r>
            <a:br>
              <a:rPr lang="en-US" dirty="0" smtClean="0"/>
            </a:br>
            <a:r>
              <a:rPr lang="en-US" dirty="0" smtClean="0"/>
              <a:t>calves</a:t>
            </a:r>
            <a:r>
              <a:rPr lang="en-US" dirty="0"/>
              <a:t>. </a:t>
            </a:r>
          </a:p>
          <a:p>
            <a:pPr lvl="1"/>
            <a:r>
              <a:rPr lang="en-US" dirty="0"/>
              <a:t>These products are usually </a:t>
            </a:r>
            <a:r>
              <a:rPr lang="en-US" dirty="0" smtClean="0"/>
              <a:t/>
            </a:r>
            <a:br>
              <a:rPr lang="en-US" dirty="0" smtClean="0"/>
            </a:br>
            <a:r>
              <a:rPr lang="en-US" dirty="0" smtClean="0"/>
              <a:t>administered </a:t>
            </a:r>
            <a:r>
              <a:rPr lang="en-US" dirty="0"/>
              <a:t>orally by a </a:t>
            </a:r>
            <a:r>
              <a:rPr lang="en-US" dirty="0" smtClean="0"/>
              <a:t/>
            </a:r>
            <a:br>
              <a:rPr lang="en-US" dirty="0" smtClean="0"/>
            </a:br>
            <a:r>
              <a:rPr lang="en-US" dirty="0" smtClean="0"/>
              <a:t>bottle </a:t>
            </a:r>
            <a:r>
              <a:rPr lang="en-US" dirty="0"/>
              <a:t>or by an esophageal </a:t>
            </a:r>
            <a:r>
              <a:rPr lang="en-US" dirty="0" smtClean="0"/>
              <a:t/>
            </a:r>
            <a:br>
              <a:rPr lang="en-US" dirty="0" smtClean="0"/>
            </a:br>
            <a:r>
              <a:rPr lang="en-US" dirty="0" smtClean="0"/>
              <a:t>feeder (if </a:t>
            </a:r>
            <a:r>
              <a:rPr lang="en-US" dirty="0"/>
              <a:t>the calf will not </a:t>
            </a:r>
            <a:r>
              <a:rPr lang="en-US" dirty="0" smtClean="0"/>
              <a:t/>
            </a:r>
            <a:br>
              <a:rPr lang="en-US" dirty="0" smtClean="0"/>
            </a:br>
            <a:r>
              <a:rPr lang="en-US" dirty="0" smtClean="0"/>
              <a:t>or </a:t>
            </a:r>
            <a:r>
              <a:rPr lang="en-US" dirty="0"/>
              <a:t>cannot drink on its own</a:t>
            </a:r>
            <a:r>
              <a:rPr lang="en-US" dirty="0" smtClean="0"/>
              <a:t>). </a:t>
            </a:r>
            <a:br>
              <a:rPr lang="en-US" dirty="0" smtClean="0"/>
            </a:b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5</a:t>
            </a:fld>
            <a:endParaRPr lang="en-US"/>
          </a:p>
        </p:txBody>
      </p:sp>
      <p:pic>
        <p:nvPicPr>
          <p:cNvPr id="5122" name="Picture 2" descr="https://encrypted-tbn1.gstatic.com/images?q=tbn:ANd9GcRQMfQSxH7pZVkdHb4PXlFkJBtwHxb4Wvu3o1M3RhZ4NCJsm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19600"/>
            <a:ext cx="4876799" cy="2296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114800" y="6718756"/>
            <a:ext cx="1258678" cy="215444"/>
          </a:xfrm>
          <a:prstGeom prst="rect">
            <a:avLst/>
          </a:prstGeom>
        </p:spPr>
        <p:txBody>
          <a:bodyPr wrap="none">
            <a:spAutoFit/>
          </a:bodyPr>
          <a:lstStyle/>
          <a:p>
            <a:r>
              <a:rPr lang="en-US" sz="800" i="1" dirty="0" smtClean="0">
                <a:hlinkClick r:id="rId3"/>
              </a:rPr>
              <a:t>Source: www.delaval.com</a:t>
            </a:r>
            <a:endParaRPr lang="en-US" sz="800" i="1" dirty="0"/>
          </a:p>
        </p:txBody>
      </p:sp>
    </p:spTree>
    <p:extLst>
      <p:ext uri="{BB962C8B-B14F-4D97-AF65-F5344CB8AC3E}">
        <p14:creationId xmlns:p14="http://schemas.microsoft.com/office/powerpoint/2010/main" val="223590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biLevel thresh="50000"/>
            <a:extLst>
              <a:ext uri="{28A0092B-C50C-407E-A947-70E740481C1C}">
                <a14:useLocalDpi xmlns:a14="http://schemas.microsoft.com/office/drawing/2010/main" val="0"/>
              </a:ext>
            </a:extLst>
          </a:blip>
          <a:srcRect l="11294" r="10526"/>
          <a:stretch/>
        </p:blipFill>
        <p:spPr>
          <a:xfrm rot="16200000">
            <a:off x="6343478" y="3968577"/>
            <a:ext cx="2263777" cy="303246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dirty="0" smtClean="0"/>
              <a:t>Esophageal Feeders</a:t>
            </a:r>
            <a:endParaRPr lang="en-US" dirty="0"/>
          </a:p>
        </p:txBody>
      </p:sp>
      <p:sp>
        <p:nvSpPr>
          <p:cNvPr id="3" name="Content Placeholder 2"/>
          <p:cNvSpPr>
            <a:spLocks noGrp="1"/>
          </p:cNvSpPr>
          <p:nvPr>
            <p:ph idx="1"/>
          </p:nvPr>
        </p:nvSpPr>
        <p:spPr>
          <a:xfrm>
            <a:off x="304801" y="1066800"/>
            <a:ext cx="8534398" cy="5334000"/>
          </a:xfrm>
        </p:spPr>
        <p:txBody>
          <a:bodyPr>
            <a:normAutofit fontScale="70000" lnSpcReduction="20000"/>
          </a:bodyPr>
          <a:lstStyle/>
          <a:p>
            <a:pPr lvl="0"/>
            <a:r>
              <a:rPr lang="en-US" dirty="0"/>
              <a:t>An </a:t>
            </a:r>
            <a:r>
              <a:rPr lang="en-US" u="sng" dirty="0"/>
              <a:t>esophageal feeder</a:t>
            </a:r>
            <a:r>
              <a:rPr lang="en-US" dirty="0"/>
              <a:t> is designed to deliver fluids directly to a calf’s stomach via a tube. </a:t>
            </a:r>
          </a:p>
          <a:p>
            <a:pPr lvl="1"/>
            <a:r>
              <a:rPr lang="en-US" dirty="0"/>
              <a:t>The tube has a bottle or pouch on one end to hold the fluid and a plastic or steel ball at the other end to guide it down the calf’s esophagus. </a:t>
            </a:r>
          </a:p>
          <a:p>
            <a:pPr lvl="1"/>
            <a:r>
              <a:rPr lang="en-US" dirty="0"/>
              <a:t>An esophageal feeder should only be used by those with proper training; without training, it is very easy to accidentally introduce the fluid into the lungs of the calf instead of the stomach. </a:t>
            </a:r>
            <a:endParaRPr lang="en-US" dirty="0" smtClean="0"/>
          </a:p>
          <a:p>
            <a:r>
              <a:rPr lang="en-US" dirty="0" smtClean="0"/>
              <a:t>To administer treatment via an esophageal feeder, detach and moisten the tube of the feeder, and allow the calf to suckle on your finger. </a:t>
            </a:r>
          </a:p>
          <a:p>
            <a:pPr lvl="1"/>
            <a:r>
              <a:rPr lang="en-US" dirty="0" smtClean="0"/>
              <a:t>Slowly move the ball of the detached tube to the back of its throat, allowing the calf to start swallowing the tube.</a:t>
            </a:r>
          </a:p>
          <a:p>
            <a:pPr lvl="1"/>
            <a:r>
              <a:rPr lang="en-US" dirty="0" smtClean="0"/>
              <a:t>Slowly and gently move the tube down </a:t>
            </a:r>
            <a:br>
              <a:rPr lang="en-US" dirty="0" smtClean="0"/>
            </a:br>
            <a:r>
              <a:rPr lang="en-US" dirty="0" smtClean="0"/>
              <a:t>its throat, checking to make sure the ball </a:t>
            </a:r>
            <a:br>
              <a:rPr lang="en-US" dirty="0" smtClean="0"/>
            </a:br>
            <a:r>
              <a:rPr lang="en-US" dirty="0" smtClean="0"/>
              <a:t>of the tube cannot be felt in the calf’s </a:t>
            </a:r>
            <a:br>
              <a:rPr lang="en-US" dirty="0" smtClean="0"/>
            </a:br>
            <a:r>
              <a:rPr lang="en-US" dirty="0" smtClean="0"/>
              <a:t>ridged </a:t>
            </a:r>
            <a:r>
              <a:rPr lang="en-US" u="sng" dirty="0" smtClean="0"/>
              <a:t>trachea</a:t>
            </a:r>
            <a:r>
              <a:rPr lang="en-US" dirty="0" smtClean="0"/>
              <a:t> (windpipe).</a:t>
            </a:r>
          </a:p>
          <a:p>
            <a:pPr lvl="1"/>
            <a:r>
              <a:rPr lang="en-US" dirty="0" smtClean="0"/>
              <a:t>Attach the bottle or pouch and administer </a:t>
            </a:r>
            <a:br>
              <a:rPr lang="en-US" dirty="0" smtClean="0"/>
            </a:br>
            <a:r>
              <a:rPr lang="en-US" dirty="0" smtClean="0"/>
              <a:t>the treatment. </a:t>
            </a:r>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6</a:t>
            </a:fld>
            <a:endParaRPr lang="en-US"/>
          </a:p>
        </p:txBody>
      </p:sp>
    </p:spTree>
    <p:extLst>
      <p:ext uri="{BB962C8B-B14F-4D97-AF65-F5344CB8AC3E}">
        <p14:creationId xmlns:p14="http://schemas.microsoft.com/office/powerpoint/2010/main" val="2066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Housing &amp; Feeding Newborn Calves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One of the most common methods of housing newborn calves is the use of hutches. </a:t>
            </a:r>
          </a:p>
          <a:p>
            <a:pPr lvl="1"/>
            <a:r>
              <a:rPr lang="en-US" u="sng" dirty="0"/>
              <a:t>Calf hutches</a:t>
            </a:r>
            <a:r>
              <a:rPr lang="en-US" dirty="0"/>
              <a:t> are small enclosures that are designed to keep calves dry and protected from extreme or uncomfortable environmental conditions.</a:t>
            </a:r>
          </a:p>
          <a:p>
            <a:pPr lvl="1"/>
            <a:r>
              <a:rPr lang="en-US" dirty="0"/>
              <a:t>Calf hutches should prevent calves from being able to make physical contact with other calves and should allow for easy cleaning and sanitation. </a:t>
            </a:r>
          </a:p>
          <a:p>
            <a:pPr lvl="1"/>
            <a:r>
              <a:rPr lang="en-US" dirty="0"/>
              <a:t>Often calf hutches can </a:t>
            </a:r>
            <a:r>
              <a:rPr lang="en-US" dirty="0" smtClean="0"/>
              <a:t>also </a:t>
            </a:r>
            <a:br>
              <a:rPr lang="en-US" dirty="0" smtClean="0"/>
            </a:br>
            <a:r>
              <a:rPr lang="en-US" dirty="0" smtClean="0"/>
              <a:t>include </a:t>
            </a:r>
            <a:r>
              <a:rPr lang="en-US" dirty="0"/>
              <a:t>a wire enclosure </a:t>
            </a:r>
            <a:r>
              <a:rPr lang="en-US" dirty="0" smtClean="0"/>
              <a:t/>
            </a:r>
            <a:br>
              <a:rPr lang="en-US" dirty="0" smtClean="0"/>
            </a:br>
            <a:r>
              <a:rPr lang="en-US" dirty="0" smtClean="0"/>
              <a:t>that </a:t>
            </a:r>
            <a:r>
              <a:rPr lang="en-US" dirty="0"/>
              <a:t>allows for the calf to </a:t>
            </a:r>
            <a:r>
              <a:rPr lang="en-US" dirty="0" smtClean="0"/>
              <a:t/>
            </a:r>
            <a:br>
              <a:rPr lang="en-US" dirty="0" smtClean="0"/>
            </a:br>
            <a:r>
              <a:rPr lang="en-US" dirty="0" smtClean="0"/>
              <a:t>move </a:t>
            </a:r>
            <a:r>
              <a:rPr lang="en-US" dirty="0"/>
              <a:t>around outside to get </a:t>
            </a:r>
            <a:r>
              <a:rPr lang="en-US" dirty="0" smtClean="0"/>
              <a:t/>
            </a:r>
            <a:br>
              <a:rPr lang="en-US" dirty="0" smtClean="0"/>
            </a:br>
            <a:r>
              <a:rPr lang="en-US" dirty="0" smtClean="0"/>
              <a:t>exercise </a:t>
            </a:r>
            <a:r>
              <a:rPr lang="en-US" dirty="0"/>
              <a:t>and for feeding. </a:t>
            </a:r>
            <a:endParaRPr lang="en-US" dirty="0" smtClean="0"/>
          </a:p>
          <a:p>
            <a:pPr lvl="1"/>
            <a:r>
              <a:rPr lang="en-US" dirty="0" smtClean="0"/>
              <a:t>Calf hutches should be </a:t>
            </a:r>
            <a:br>
              <a:rPr lang="en-US" dirty="0" smtClean="0"/>
            </a:br>
            <a:r>
              <a:rPr lang="en-US" dirty="0" smtClean="0"/>
              <a:t>bedded with clean, dry </a:t>
            </a:r>
            <a:br>
              <a:rPr lang="en-US" dirty="0" smtClean="0"/>
            </a:br>
            <a:r>
              <a:rPr lang="en-US" dirty="0" smtClean="0"/>
              <a:t>materials, such as straw </a:t>
            </a:r>
            <a:br>
              <a:rPr lang="en-US" dirty="0" smtClean="0"/>
            </a:br>
            <a:r>
              <a:rPr lang="en-US" dirty="0" smtClean="0"/>
              <a:t>or sawdust. </a:t>
            </a:r>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7</a:t>
            </a:fld>
            <a:endParaRPr lang="en-US"/>
          </a:p>
        </p:txBody>
      </p:sp>
      <p:pic>
        <p:nvPicPr>
          <p:cNvPr id="7170" name="Picture 2" descr="http://1.bp.blogspot.com/-HVuCoLCjOIQ/UtQZgiYI1JI/AAAAAAAADf8/-_VsGKeKZMQ/s1600/Calf+in+hutch_Sept+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581400"/>
            <a:ext cx="4166049" cy="312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061924" y="6667956"/>
            <a:ext cx="1643399" cy="215444"/>
          </a:xfrm>
          <a:prstGeom prst="rect">
            <a:avLst/>
          </a:prstGeom>
        </p:spPr>
        <p:txBody>
          <a:bodyPr wrap="none">
            <a:spAutoFit/>
          </a:bodyPr>
          <a:lstStyle/>
          <a:p>
            <a:r>
              <a:rPr lang="en-US" sz="800" i="1" dirty="0" smtClean="0">
                <a:hlinkClick r:id="rId3"/>
              </a:rPr>
              <a:t>Source: thedairymom.blogspot.com</a:t>
            </a:r>
            <a:endParaRPr lang="en-US" sz="800" i="1" dirty="0"/>
          </a:p>
        </p:txBody>
      </p:sp>
    </p:spTree>
    <p:extLst>
      <p:ext uri="{BB962C8B-B14F-4D97-AF65-F5344CB8AC3E}">
        <p14:creationId xmlns:p14="http://schemas.microsoft.com/office/powerpoint/2010/main" val="120450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Calf Starter</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For the first two weeks of life, calves receive most of their nutrition from milk.</a:t>
            </a:r>
          </a:p>
          <a:p>
            <a:pPr lvl="1"/>
            <a:r>
              <a:rPr lang="en-US" dirty="0"/>
              <a:t>Calves can either be fed whole milk from cows </a:t>
            </a:r>
            <a:r>
              <a:rPr lang="en-US" dirty="0" smtClean="0"/>
              <a:t>that has been tested to ensure it is </a:t>
            </a:r>
            <a:r>
              <a:rPr lang="en-US" dirty="0"/>
              <a:t>free of </a:t>
            </a:r>
            <a:r>
              <a:rPr lang="en-US" dirty="0" smtClean="0"/>
              <a:t>disease, </a:t>
            </a:r>
            <a:r>
              <a:rPr lang="en-US" dirty="0"/>
              <a:t>or </a:t>
            </a:r>
            <a:r>
              <a:rPr lang="en-US" dirty="0" smtClean="0"/>
              <a:t>a calf can </a:t>
            </a:r>
            <a:r>
              <a:rPr lang="en-US" dirty="0"/>
              <a:t>be fed milk replacer. </a:t>
            </a:r>
          </a:p>
          <a:p>
            <a:pPr lvl="1"/>
            <a:r>
              <a:rPr lang="en-US" u="sng" dirty="0"/>
              <a:t>Milk replacer</a:t>
            </a:r>
            <a:r>
              <a:rPr lang="en-US" dirty="0"/>
              <a:t> is a dry milk powder that is reconstituted with water before being fed to the calf. </a:t>
            </a:r>
            <a:endParaRPr lang="en-US" dirty="0" smtClean="0"/>
          </a:p>
          <a:p>
            <a:pPr lvl="0"/>
            <a:r>
              <a:rPr lang="en-US" dirty="0" smtClean="0"/>
              <a:t>Calves </a:t>
            </a:r>
            <a:r>
              <a:rPr lang="en-US" dirty="0"/>
              <a:t>up to two months of age should be fed milk twice a day, with the amount </a:t>
            </a:r>
            <a:r>
              <a:rPr lang="en-US" dirty="0" smtClean="0"/>
              <a:t>totaling </a:t>
            </a:r>
            <a:r>
              <a:rPr lang="en-US" dirty="0"/>
              <a:t>about 10% of their birth body weight.	</a:t>
            </a:r>
          </a:p>
          <a:p>
            <a:pPr lvl="1"/>
            <a:r>
              <a:rPr lang="en-US" dirty="0"/>
              <a:t>One quart of milk weighs about 2 pounds, so a </a:t>
            </a:r>
            <a:r>
              <a:rPr lang="en-US" dirty="0" smtClean="0"/>
              <a:t/>
            </a:r>
            <a:br>
              <a:rPr lang="en-US" dirty="0" smtClean="0"/>
            </a:br>
            <a:r>
              <a:rPr lang="en-US" dirty="0" smtClean="0"/>
              <a:t>Holstein </a:t>
            </a:r>
            <a:r>
              <a:rPr lang="en-US" dirty="0"/>
              <a:t>calf weighing 90 pounds at birth would </a:t>
            </a:r>
            <a:r>
              <a:rPr lang="en-US" dirty="0" smtClean="0"/>
              <a:t/>
            </a:r>
            <a:br>
              <a:rPr lang="en-US" dirty="0" smtClean="0"/>
            </a:br>
            <a:r>
              <a:rPr lang="en-US" dirty="0" smtClean="0"/>
              <a:t>be </a:t>
            </a:r>
            <a:r>
              <a:rPr lang="en-US" dirty="0"/>
              <a:t>fed 2.25 quarts per feeding when fed twice a day.</a:t>
            </a:r>
          </a:p>
          <a:p>
            <a:pPr lvl="0"/>
            <a:r>
              <a:rPr lang="en-US" dirty="0"/>
              <a:t>Calves up to two months of age should also </a:t>
            </a:r>
            <a:r>
              <a:rPr lang="en-US" dirty="0" smtClean="0"/>
              <a:t/>
            </a:r>
            <a:br>
              <a:rPr lang="en-US" dirty="0" smtClean="0"/>
            </a:br>
            <a:r>
              <a:rPr lang="en-US" dirty="0" smtClean="0"/>
              <a:t>receive </a:t>
            </a:r>
            <a:r>
              <a:rPr lang="en-US" dirty="0"/>
              <a:t>calf starter. </a:t>
            </a:r>
          </a:p>
          <a:p>
            <a:pPr lvl="1"/>
            <a:r>
              <a:rPr lang="en-US" u="sng" dirty="0"/>
              <a:t>Calf starter</a:t>
            </a:r>
            <a:r>
              <a:rPr lang="en-US" dirty="0"/>
              <a:t> is a mixture of grains, protein source, </a:t>
            </a:r>
            <a:r>
              <a:rPr lang="en-US" dirty="0" smtClean="0"/>
              <a:t/>
            </a:r>
            <a:br>
              <a:rPr lang="en-US" dirty="0" smtClean="0"/>
            </a:br>
            <a:r>
              <a:rPr lang="en-US" dirty="0" smtClean="0"/>
              <a:t>minerals</a:t>
            </a:r>
            <a:r>
              <a:rPr lang="en-US" dirty="0"/>
              <a:t>, and vitamins.</a:t>
            </a:r>
          </a:p>
          <a:p>
            <a:pPr lvl="1"/>
            <a:r>
              <a:rPr lang="en-US" dirty="0"/>
              <a:t>Calf starter is crucial to help the </a:t>
            </a:r>
            <a:r>
              <a:rPr lang="en-US" u="sng" dirty="0"/>
              <a:t>rumen</a:t>
            </a:r>
            <a:r>
              <a:rPr lang="en-US" dirty="0"/>
              <a:t>, </a:t>
            </a:r>
            <a:r>
              <a:rPr lang="en-US" u="sng" dirty="0"/>
              <a:t>reticulum</a:t>
            </a:r>
            <a:r>
              <a:rPr lang="en-US" dirty="0"/>
              <a:t>, </a:t>
            </a:r>
            <a:r>
              <a:rPr lang="en-US" dirty="0" smtClean="0"/>
              <a:t/>
            </a:r>
            <a:br>
              <a:rPr lang="en-US" dirty="0" smtClean="0"/>
            </a:br>
            <a:r>
              <a:rPr lang="en-US" dirty="0" smtClean="0"/>
              <a:t>and </a:t>
            </a:r>
            <a:r>
              <a:rPr lang="en-US" u="sng" dirty="0" err="1"/>
              <a:t>omasum</a:t>
            </a:r>
            <a:r>
              <a:rPr lang="en-US" dirty="0"/>
              <a:t> </a:t>
            </a:r>
            <a:r>
              <a:rPr lang="en-US" dirty="0" smtClean="0"/>
              <a:t>(the stomach chambers of a ruminant</a:t>
            </a:r>
            <a:br>
              <a:rPr lang="en-US" dirty="0" smtClean="0"/>
            </a:br>
            <a:r>
              <a:rPr lang="en-US" dirty="0" smtClean="0"/>
              <a:t>that break down the plant material in the animal’s </a:t>
            </a:r>
            <a:br>
              <a:rPr lang="en-US" dirty="0" smtClean="0"/>
            </a:br>
            <a:r>
              <a:rPr lang="en-US" dirty="0" smtClean="0"/>
              <a:t>diet) to </a:t>
            </a:r>
            <a:r>
              <a:rPr lang="en-US" dirty="0"/>
              <a:t>develop and become </a:t>
            </a:r>
            <a:r>
              <a:rPr lang="en-US" dirty="0" smtClean="0"/>
              <a:t>functional as they </a:t>
            </a:r>
            <a:br>
              <a:rPr lang="en-US" dirty="0" smtClean="0"/>
            </a:br>
            <a:r>
              <a:rPr lang="en-US" dirty="0" smtClean="0"/>
              <a:t>grow and mature.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8</a:t>
            </a:fld>
            <a:endParaRPr lang="en-US"/>
          </a:p>
        </p:txBody>
      </p:sp>
      <p:pic>
        <p:nvPicPr>
          <p:cNvPr id="8194" name="Picture 2" descr="http://www.thebullvine.com/wp-content/uploads/2015/10/weaning51.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1257"/>
          <a:stretch/>
        </p:blipFill>
        <p:spPr bwMode="auto">
          <a:xfrm>
            <a:off x="6400799" y="3286458"/>
            <a:ext cx="2438400" cy="3266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781800" y="6642556"/>
            <a:ext cx="1414170" cy="215444"/>
          </a:xfrm>
          <a:prstGeom prst="rect">
            <a:avLst/>
          </a:prstGeom>
        </p:spPr>
        <p:txBody>
          <a:bodyPr wrap="none">
            <a:spAutoFit/>
          </a:bodyPr>
          <a:lstStyle/>
          <a:p>
            <a:r>
              <a:rPr lang="en-US" sz="800" i="1" dirty="0" smtClean="0">
                <a:hlinkClick r:id="rId3"/>
              </a:rPr>
              <a:t>Source: www.thebullvine.com</a:t>
            </a:r>
            <a:endParaRPr lang="en-US" sz="800" i="1" dirty="0"/>
          </a:p>
        </p:txBody>
      </p:sp>
    </p:spTree>
    <p:extLst>
      <p:ext uri="{BB962C8B-B14F-4D97-AF65-F5344CB8AC3E}">
        <p14:creationId xmlns:p14="http://schemas.microsoft.com/office/powerpoint/2010/main" val="379824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Weaning Calves </a:t>
            </a:r>
            <a:endParaRPr lang="en-US" dirty="0"/>
          </a:p>
        </p:txBody>
      </p:sp>
      <p:sp>
        <p:nvSpPr>
          <p:cNvPr id="3" name="Content Placeholder 2"/>
          <p:cNvSpPr>
            <a:spLocks noGrp="1"/>
          </p:cNvSpPr>
          <p:nvPr>
            <p:ph idx="1"/>
          </p:nvPr>
        </p:nvSpPr>
        <p:spPr>
          <a:xfrm>
            <a:off x="304800" y="1066800"/>
            <a:ext cx="8534399" cy="2438400"/>
          </a:xfrm>
        </p:spPr>
        <p:txBody>
          <a:bodyPr>
            <a:normAutofit fontScale="62500" lnSpcReduction="20000"/>
          </a:bodyPr>
          <a:lstStyle/>
          <a:p>
            <a:pPr lvl="0"/>
            <a:r>
              <a:rPr lang="en-US" dirty="0"/>
              <a:t>Calves should </a:t>
            </a:r>
            <a:r>
              <a:rPr lang="en-US" dirty="0" smtClean="0"/>
              <a:t>have </a:t>
            </a:r>
            <a:r>
              <a:rPr lang="en-US" dirty="0"/>
              <a:t>free access to just a cup of fresh starter per day </a:t>
            </a:r>
            <a:r>
              <a:rPr lang="en-US" dirty="0" smtClean="0"/>
              <a:t>shortly after birth.</a:t>
            </a:r>
          </a:p>
          <a:p>
            <a:pPr lvl="1"/>
            <a:r>
              <a:rPr lang="en-US" dirty="0" smtClean="0"/>
              <a:t>Increase </a:t>
            </a:r>
            <a:r>
              <a:rPr lang="en-US" dirty="0"/>
              <a:t>the amount </a:t>
            </a:r>
            <a:r>
              <a:rPr lang="en-US" dirty="0" smtClean="0"/>
              <a:t>that the calf is fed to </a:t>
            </a:r>
            <a:r>
              <a:rPr lang="en-US" dirty="0"/>
              <a:t>match their </a:t>
            </a:r>
            <a:r>
              <a:rPr lang="en-US" dirty="0" smtClean="0"/>
              <a:t>consumption as they begin to eat the starter.</a:t>
            </a:r>
            <a:endParaRPr lang="en-US" dirty="0"/>
          </a:p>
          <a:p>
            <a:r>
              <a:rPr lang="en-US" dirty="0"/>
              <a:t>Newborn calves should also have constant access to water </a:t>
            </a:r>
            <a:r>
              <a:rPr lang="en-US" dirty="0" smtClean="0"/>
              <a:t>(after they are four </a:t>
            </a:r>
            <a:r>
              <a:rPr lang="en-US" dirty="0"/>
              <a:t>days </a:t>
            </a:r>
            <a:r>
              <a:rPr lang="en-US" dirty="0" smtClean="0"/>
              <a:t>old) in </a:t>
            </a:r>
            <a:r>
              <a:rPr lang="en-US" dirty="0"/>
              <a:t>order to stimulate the maturation of their stomach chambers.</a:t>
            </a:r>
          </a:p>
          <a:p>
            <a:pPr lvl="1"/>
            <a:r>
              <a:rPr lang="en-US" dirty="0"/>
              <a:t>After eight weeks of milk, water, and starter, calves can be weaned from milk; at this time their stomach should be capable of digesting hay.</a:t>
            </a:r>
          </a:p>
        </p:txBody>
      </p:sp>
      <p:sp>
        <p:nvSpPr>
          <p:cNvPr id="4" name="Slide Number Placeholder 3"/>
          <p:cNvSpPr>
            <a:spLocks noGrp="1"/>
          </p:cNvSpPr>
          <p:nvPr>
            <p:ph type="sldNum" sz="quarter" idx="12"/>
          </p:nvPr>
        </p:nvSpPr>
        <p:spPr/>
        <p:txBody>
          <a:bodyPr/>
          <a:lstStyle/>
          <a:p>
            <a:fld id="{81FEFA0A-2F20-4B60-98C6-5FFDA469AA1C}" type="slidenum">
              <a:rPr lang="en-US" smtClean="0"/>
              <a:t>9</a:t>
            </a:fld>
            <a:endParaRPr lang="en-US"/>
          </a:p>
        </p:txBody>
      </p:sp>
      <p:pic>
        <p:nvPicPr>
          <p:cNvPr id="9218" name="Picture 2" descr="http://www.hoards.com/sites/default/files/DES-CH/140310_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20904"/>
            <a:ext cx="7071996" cy="2956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598154" y="6647091"/>
            <a:ext cx="1241045" cy="215444"/>
          </a:xfrm>
          <a:prstGeom prst="rect">
            <a:avLst/>
          </a:prstGeom>
        </p:spPr>
        <p:txBody>
          <a:bodyPr wrap="none">
            <a:spAutoFit/>
          </a:bodyPr>
          <a:lstStyle/>
          <a:p>
            <a:r>
              <a:rPr lang="en-US" sz="800" i="1" dirty="0" smtClean="0">
                <a:hlinkClick r:id="rId3"/>
              </a:rPr>
              <a:t>Source: www.hoards.com</a:t>
            </a:r>
            <a:endParaRPr lang="en-US" sz="800" i="1" dirty="0"/>
          </a:p>
        </p:txBody>
      </p:sp>
    </p:spTree>
    <p:extLst>
      <p:ext uri="{BB962C8B-B14F-4D97-AF65-F5344CB8AC3E}">
        <p14:creationId xmlns:p14="http://schemas.microsoft.com/office/powerpoint/2010/main" val="273296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53AA20-4B5D-49AF-879B-967C234CE5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3173</Words>
  <Application>Microsoft Office PowerPoint</Application>
  <PresentationFormat>On-screen Show (4:3)</PresentationFormat>
  <Paragraphs>235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Corbel</vt:lpstr>
      <vt:lpstr>Palatino Linotype</vt:lpstr>
      <vt:lpstr>Basis</vt:lpstr>
      <vt:lpstr>Dairy Herd Management</vt:lpstr>
      <vt:lpstr>Management at Birth</vt:lpstr>
      <vt:lpstr>Johne’s Disease</vt:lpstr>
      <vt:lpstr>Scours</vt:lpstr>
      <vt:lpstr>Treating Scours</vt:lpstr>
      <vt:lpstr>Esophageal Feeders</vt:lpstr>
      <vt:lpstr>Housing &amp; Feeding Newborn Calves</vt:lpstr>
      <vt:lpstr>Calf Starter</vt:lpstr>
      <vt:lpstr>Weaning Calves </vt:lpstr>
      <vt:lpstr>Management of Fresh Cows</vt:lpstr>
      <vt:lpstr>The First Weeks After Calving</vt:lpstr>
      <vt:lpstr>The Milking Process</vt:lpstr>
      <vt:lpstr>Milk Letdown</vt:lpstr>
      <vt:lpstr>Milk Letdown Reflex</vt:lpstr>
      <vt:lpstr>Low-Stress Environments</vt:lpstr>
      <vt:lpstr>Predip, Applying the Milking Unit</vt:lpstr>
      <vt:lpstr>Concluding the Milking</vt:lpstr>
      <vt:lpstr>Dairy Herd Genetics</vt:lpstr>
      <vt:lpstr>Genetic Improvement</vt:lpstr>
      <vt:lpstr>Genetic Improvements</vt:lpstr>
      <vt:lpstr>DHIA’s</vt:lpstr>
      <vt:lpstr>PTA’s &amp; STA’s</vt:lpstr>
      <vt:lpstr>STAs</vt:lpstr>
      <vt:lpstr>EBV’s</vt:lpstr>
      <vt:lpstr>PowerPoint Presentation</vt:lpstr>
      <vt:lpstr>Rapid Genetic Improvement</vt:lpstr>
      <vt:lpstr>ET, IVF, and Genomics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2016-02-16T01:52:40Z</dcterms:created>
  <dcterms:modified xsi:type="dcterms:W3CDTF">2016-02-22T22:15:08Z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TC034605199991</vt:lpwstr>
  </property>
</Properties>
</file>