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5"/>
  </p:handoutMasterIdLst>
  <p:sldIdLst>
    <p:sldId id="256" r:id="rId2"/>
    <p:sldId id="257" r:id="rId3"/>
    <p:sldId id="258" r:id="rId4"/>
    <p:sldId id="285" r:id="rId5"/>
    <p:sldId id="259" r:id="rId6"/>
    <p:sldId id="260" r:id="rId7"/>
    <p:sldId id="261" r:id="rId8"/>
    <p:sldId id="286" r:id="rId9"/>
    <p:sldId id="289" r:id="rId10"/>
    <p:sldId id="262" r:id="rId11"/>
    <p:sldId id="287" r:id="rId12"/>
    <p:sldId id="288" r:id="rId13"/>
    <p:sldId id="263" r:id="rId14"/>
    <p:sldId id="264" r:id="rId15"/>
    <p:sldId id="265" r:id="rId16"/>
    <p:sldId id="266" r:id="rId17"/>
    <p:sldId id="267" r:id="rId18"/>
    <p:sldId id="268" r:id="rId19"/>
    <p:sldId id="269" r:id="rId20"/>
    <p:sldId id="270" r:id="rId21"/>
    <p:sldId id="281" r:id="rId22"/>
    <p:sldId id="271" r:id="rId23"/>
    <p:sldId id="272" r:id="rId24"/>
    <p:sldId id="284" r:id="rId25"/>
    <p:sldId id="273" r:id="rId26"/>
    <p:sldId id="283" r:id="rId27"/>
    <p:sldId id="274" r:id="rId28"/>
    <p:sldId id="275" r:id="rId29"/>
    <p:sldId id="276" r:id="rId30"/>
    <p:sldId id="277" r:id="rId31"/>
    <p:sldId id="282" r:id="rId32"/>
    <p:sldId id="278" r:id="rId33"/>
    <p:sldId id="279" r:id="rId34"/>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39"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31623263-FB0A-4ACA-9EDF-2D5314A4DCC0}" type="datetimeFigureOut">
              <a:rPr lang="en-US" smtClean="0"/>
              <a:t>2/24/2015</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C0744350-7BF3-4BBF-BBDB-700BD3EA4CC2}" type="slidenum">
              <a:rPr lang="en-US" smtClean="0"/>
              <a:t>‹#›</a:t>
            </a:fld>
            <a:endParaRPr lang="en-US"/>
          </a:p>
        </p:txBody>
      </p:sp>
    </p:spTree>
    <p:extLst>
      <p:ext uri="{BB962C8B-B14F-4D97-AF65-F5344CB8AC3E}">
        <p14:creationId xmlns:p14="http://schemas.microsoft.com/office/powerpoint/2010/main" val="22808266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745C69E-45FC-4861-8E1F-3C34E2C52CC6}" type="datetimeFigureOut">
              <a:rPr lang="en-US" smtClean="0"/>
              <a:t>2/24/2015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1AA9E57-3276-4F42-8F26-07E8AA01C2AB}"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 y="4850518"/>
            <a:ext cx="1904999" cy="96656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45C69E-45FC-4861-8E1F-3C34E2C52CC6}"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A9E57-3276-4F42-8F26-07E8AA01C2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745C69E-45FC-4861-8E1F-3C34E2C52CC6}" type="datetimeFigureOut">
              <a:rPr lang="en-US" smtClean="0"/>
              <a:t>2/24/2015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1AA9E57-3276-4F42-8F26-07E8AA01C2A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1AA9E57-3276-4F42-8F26-07E8AA01C2AB}" type="slidenum">
              <a:rPr lang="en-US" smtClean="0"/>
              <a:t>‹#›</a:t>
            </a:fld>
            <a:endParaRPr lang="en-US"/>
          </a:p>
        </p:txBody>
      </p:sp>
      <p:sp>
        <p:nvSpPr>
          <p:cNvPr id="8" name="Content Placeholder 7"/>
          <p:cNvSpPr>
            <a:spLocks noGrp="1"/>
          </p:cNvSpPr>
          <p:nvPr>
            <p:ph sz="quarter" idx="1"/>
          </p:nvPr>
        </p:nvSpPr>
        <p:spPr>
          <a:xfrm>
            <a:off x="152400" y="1600200"/>
            <a:ext cx="8769096" cy="5029200"/>
          </a:xfrm>
        </p:spPr>
        <p:txBody>
          <a:bodyPr>
            <a:normAutofit/>
          </a:bodyPr>
          <a:lstStyle>
            <a:lvl1pPr>
              <a:defRPr sz="3200" b="1"/>
            </a:lvl1pPr>
            <a:lvl2pPr>
              <a:defRPr sz="2800"/>
            </a:lvl2pPr>
            <a:lvl3pPr>
              <a:defRPr sz="2400" i="1"/>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420" y="152400"/>
            <a:ext cx="895816"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745C69E-45FC-4861-8E1F-3C34E2C52CC6}" type="datetimeFigureOut">
              <a:rPr lang="en-US" smtClean="0"/>
              <a:t>2/24/2015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1AA9E57-3276-4F42-8F26-07E8AA01C2A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745C69E-45FC-4861-8E1F-3C34E2C52CC6}" type="datetimeFigureOut">
              <a:rPr lang="en-US" smtClean="0"/>
              <a:t>2/24/2015</a:t>
            </a:fld>
            <a:endParaRPr lang="en-US"/>
          </a:p>
        </p:txBody>
      </p:sp>
      <p:sp>
        <p:nvSpPr>
          <p:cNvPr id="10" name="Slide Number Placeholder 9"/>
          <p:cNvSpPr>
            <a:spLocks noGrp="1"/>
          </p:cNvSpPr>
          <p:nvPr>
            <p:ph type="sldNum" sz="quarter" idx="16"/>
          </p:nvPr>
        </p:nvSpPr>
        <p:spPr/>
        <p:txBody>
          <a:bodyPr rtlCol="0"/>
          <a:lstStyle/>
          <a:p>
            <a:fld id="{21AA9E57-3276-4F42-8F26-07E8AA01C2AB}"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745C69E-45FC-4861-8E1F-3C34E2C52CC6}" type="datetimeFigureOut">
              <a:rPr lang="en-US" smtClean="0"/>
              <a:t>2/24/2015</a:t>
            </a:fld>
            <a:endParaRPr lang="en-US"/>
          </a:p>
        </p:txBody>
      </p:sp>
      <p:sp>
        <p:nvSpPr>
          <p:cNvPr id="12" name="Slide Number Placeholder 11"/>
          <p:cNvSpPr>
            <a:spLocks noGrp="1"/>
          </p:cNvSpPr>
          <p:nvPr>
            <p:ph type="sldNum" sz="quarter" idx="16"/>
          </p:nvPr>
        </p:nvSpPr>
        <p:spPr/>
        <p:txBody>
          <a:bodyPr rtlCol="0"/>
          <a:lstStyle/>
          <a:p>
            <a:fld id="{21AA9E57-3276-4F42-8F26-07E8AA01C2AB}"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745C69E-45FC-4861-8E1F-3C34E2C52CC6}"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1AA9E57-3276-4F42-8F26-07E8AA01C2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5C69E-45FC-4861-8E1F-3C34E2C52CC6}"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1AA9E57-3276-4F42-8F26-07E8AA01C2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745C69E-45FC-4861-8E1F-3C34E2C52CC6}"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1AA9E57-3276-4F42-8F26-07E8AA01C2A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745C69E-45FC-4861-8E1F-3C34E2C52CC6}" type="datetimeFigureOut">
              <a:rPr lang="en-US" smtClean="0"/>
              <a:t>2/24/2015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1AA9E57-3276-4F42-8F26-07E8AA01C2AB}"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745C69E-45FC-4861-8E1F-3C34E2C52CC6}" type="datetimeFigureOut">
              <a:rPr lang="en-US" smtClean="0"/>
              <a:t>2/24/2015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1AA9E57-3276-4F42-8F26-07E8AA01C2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ls.gov/ooh/architecture-and-engineering/landscape-architects.htm"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mdla.com/Landscape-Graphic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rgarettwigglandscapearchitect.co.uk/st-marys-catholic-college-wallasey/"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newgardendesigning.blogspot.com/2014/07/garden-design-program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liexpress.com/item/STAEDTLER-Professional-drawing-pencil-12-pieces-set/1600478520.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etc.usf.edu/clipart/76100/76123/76123_reg_tsqr.htm" TargetMode="External"/><Relationship Id="rId7" Type="http://schemas.openxmlformats.org/officeDocument/2006/relationships/hyperlink" Target="http://www.allthingsclipart.com/04/drafting.compass.clipart.htm"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discountmugs.com/nc/clipart/24000/Drafting-Triangle-Ruler" TargetMode="External"/><Relationship Id="rId10" Type="http://schemas.openxmlformats.org/officeDocument/2006/relationships/hyperlink" Target="http://www.spectrumart.co.za/french-curves.html" TargetMode="External"/><Relationship Id="rId4" Type="http://schemas.openxmlformats.org/officeDocument/2006/relationships/image" Target="../media/image17.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www.timelytemplates.com/popular.html" TargetMode="External"/><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hyperlink" Target="http://www.amazon.com/Sanford-SAN70531-Design-Kneaded-Eraser/dp/B00006IFAJ"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davinciartistsupply.com/shop/product_info.php?products_id=129999"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www.isubookstore.com/MerchDetail.aspx?MerchID=1048141" TargetMode="Externa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www.draphixdirect.com/cgi-bin/sgin0105.exe?CODIV=0105&amp;UID=0352030514403110&amp;T1=110PX+ALV&amp;FNM=00&amp;UREQA=N&amp;UREQB=7&amp;GEN9="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www.jerrysartarama.com/discount-art-supplies/tapes-and-adhesives/tape/drafting-tape.htm"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rvhs-denyer.com/web-back/cad/units&amp;tasks/led-ch-2-sketching-tools/led-ch-2-tools_&amp;_sketching-text.htm" TargetMode="External"/><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ilerico.com/2012/12/is_there_a_connection_between_lefties_lgbt_people.php"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source.org/wiki/Page:Sheet_Metal_Drafting.djvu/19"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zzielenard-vintagesewing.blogspot.com/2014/05/a-dress-for-meg-3-drafting-collar.html"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ardencad.net/web/node/208" TargetMode="External"/><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clandscapedesign.com/gallery_desi.php"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ertslink.org/buildingfutures/designs/16949986/1695024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ertslink.org/buildingfutures/designs/16949986/16950244/"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eb.cals.uidaho.edu/idahogardens/2012/08/landscaping-complete-a-thorough-site-analysi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ingerlakespermaculture.org/?page_id=3340"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log.muddybootslandscaping.com/services/landscape-desig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Drafting Techniques in Landscape Design</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By C. Kohn</a:t>
            </a:r>
            <a:br>
              <a:rPr lang="en-US" dirty="0" smtClean="0"/>
            </a:br>
            <a:r>
              <a:rPr lang="en-US" dirty="0" smtClean="0"/>
              <a:t>Agricultural Sciences</a:t>
            </a:r>
            <a:br>
              <a:rPr lang="en-US" dirty="0" smtClean="0"/>
            </a:br>
            <a:r>
              <a:rPr lang="en-US" dirty="0" smtClean="0"/>
              <a:t>Waterford, WI</a:t>
            </a:r>
            <a:endParaRPr lang="en-US" dirty="0"/>
          </a:p>
        </p:txBody>
      </p:sp>
      <p:pic>
        <p:nvPicPr>
          <p:cNvPr id="5122" name="Picture 2" descr="http://www.bls.gov/ooh/images/3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28600"/>
            <a:ext cx="5867400" cy="4191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38300" y="208547"/>
            <a:ext cx="109517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www.bls.go</a:t>
            </a:r>
            <a:endParaRPr lang="en-US" sz="800" i="1" dirty="0"/>
          </a:p>
        </p:txBody>
      </p:sp>
    </p:spTree>
    <p:extLst>
      <p:ext uri="{BB962C8B-B14F-4D97-AF65-F5344CB8AC3E}">
        <p14:creationId xmlns:p14="http://schemas.microsoft.com/office/powerpoint/2010/main" val="307962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Drafting</a:t>
            </a:r>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dirty="0"/>
              <a:t>The final step of landscape drafting is </a:t>
            </a:r>
            <a:r>
              <a:rPr lang="en-US" u="sng" dirty="0"/>
              <a:t>construction documentation</a:t>
            </a:r>
            <a:r>
              <a:rPr lang="en-US" dirty="0"/>
              <a:t>. </a:t>
            </a:r>
          </a:p>
          <a:p>
            <a:pPr lvl="1"/>
            <a:r>
              <a:rPr lang="en-US" dirty="0"/>
              <a:t>This is where the ideas are finalized into the documents that will provide the specifics necessary for the construction of the landscape. </a:t>
            </a:r>
          </a:p>
          <a:p>
            <a:pPr lvl="1"/>
            <a:r>
              <a:rPr lang="en-US" dirty="0"/>
              <a:t>Once this stage is reached, there should be little if any changes made to the documents; any changes should occur prior to this during the preliminary design. </a:t>
            </a:r>
          </a:p>
          <a:p>
            <a:pPr lvl="1"/>
            <a:r>
              <a:rPr lang="en-US" dirty="0"/>
              <a:t>The purpose of </a:t>
            </a:r>
            <a:r>
              <a:rPr lang="en-US" dirty="0" smtClean="0"/>
              <a:t>the </a:t>
            </a:r>
            <a:r>
              <a:rPr lang="en-US" dirty="0"/>
              <a:t>documents created during the construction documentation is to provide clear, specific instructions to those who will be creating the landscape and should include exact sizes, quantities, locations, and material types. </a:t>
            </a:r>
            <a:br>
              <a:rPr lang="en-US" dirty="0"/>
            </a:br>
            <a:endParaRPr lang="en-US" dirty="0"/>
          </a:p>
          <a:p>
            <a:endParaRPr lang="en-US" dirty="0"/>
          </a:p>
        </p:txBody>
      </p:sp>
    </p:spTree>
    <p:extLst>
      <p:ext uri="{BB962C8B-B14F-4D97-AF65-F5344CB8AC3E}">
        <p14:creationId xmlns:p14="http://schemas.microsoft.com/office/powerpoint/2010/main" val="254892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6146" name="Picture 2" descr="http://bmdla.com/images/gallery/Construction-Documents-Planting-Plan.jpg"/>
          <p:cNvPicPr>
            <a:picLocks noChangeAspect="1" noChangeArrowheads="1"/>
          </p:cNvPicPr>
          <p:nvPr/>
        </p:nvPicPr>
        <p:blipFill rotWithShape="1">
          <a:blip r:embed="rId2">
            <a:extLst>
              <a:ext uri="{28A0092B-C50C-407E-A947-70E740481C1C}">
                <a14:useLocalDpi xmlns:a14="http://schemas.microsoft.com/office/drawing/2010/main" val="0"/>
              </a:ext>
            </a:extLst>
          </a:blip>
          <a:srcRect l="9975" t="3851" r="9107" b="3735"/>
          <a:stretch/>
        </p:blipFill>
        <p:spPr bwMode="auto">
          <a:xfrm>
            <a:off x="0" y="458193"/>
            <a:ext cx="9224748" cy="6371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Sample Construction Documentation</a:t>
            </a:r>
            <a:endParaRPr lang="en-US" dirty="0"/>
          </a:p>
        </p:txBody>
      </p:sp>
      <p:sp>
        <p:nvSpPr>
          <p:cNvPr id="4" name="Rectangle 3"/>
          <p:cNvSpPr/>
          <p:nvPr/>
        </p:nvSpPr>
        <p:spPr>
          <a:xfrm>
            <a:off x="8058252" y="-22904"/>
            <a:ext cx="1178528"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bmdla.com</a:t>
            </a:r>
            <a:endParaRPr lang="en-US" sz="900" i="1" dirty="0"/>
          </a:p>
        </p:txBody>
      </p:sp>
    </p:spTree>
    <p:extLst>
      <p:ext uri="{BB962C8B-B14F-4D97-AF65-F5344CB8AC3E}">
        <p14:creationId xmlns:p14="http://schemas.microsoft.com/office/powerpoint/2010/main" val="3719020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descr="http://www.margarettwigglandscapearchitect.co.uk/wp-content/uploads/2012/07/St-Marys-Catholic-College-J-Peg-Performance-Courtyard-Landscape-Lay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449"/>
            <a:ext cx="9153525" cy="6305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815" y="6626052"/>
            <a:ext cx="4572000" cy="230832"/>
          </a:xfrm>
          <a:prstGeom prst="rect">
            <a:avLst/>
          </a:prstGeom>
        </p:spPr>
        <p:txBody>
          <a:bodyPr>
            <a:spAutoFit/>
          </a:bodyPr>
          <a:lstStyle/>
          <a:p>
            <a:r>
              <a:rPr lang="en-US" sz="900" i="1" dirty="0" smtClean="0">
                <a:solidFill>
                  <a:srgbClr val="7D7D7D"/>
                </a:solidFill>
                <a:latin typeface="arial" panose="020B0604020202020204" pitchFamily="34" charset="0"/>
                <a:hlinkClick r:id="rId3"/>
              </a:rPr>
              <a:t>Source: www.margarettwigglandscapearchitect.co.uk</a:t>
            </a:r>
            <a:endParaRPr lang="en-US" sz="900" i="1" dirty="0"/>
          </a:p>
        </p:txBody>
      </p:sp>
      <p:sp>
        <p:nvSpPr>
          <p:cNvPr id="6" name="Title 1"/>
          <p:cNvSpPr txBox="1">
            <a:spLocks/>
          </p:cNvSpPr>
          <p:nvPr/>
        </p:nvSpPr>
        <p:spPr>
          <a:xfrm>
            <a:off x="225172" y="85724"/>
            <a:ext cx="4371644" cy="1133475"/>
          </a:xfrm>
          <a:prstGeom prst="rect">
            <a:avLst/>
          </a:prstGeom>
        </p:spPr>
        <p:style>
          <a:lnRef idx="2">
            <a:schemeClr val="accent1"/>
          </a:lnRef>
          <a:fillRef idx="1">
            <a:schemeClr val="lt1"/>
          </a:fillRef>
          <a:effectRef idx="0">
            <a:schemeClr val="accent1"/>
          </a:effectRef>
          <a:fontRef idx="minor">
            <a:schemeClr val="dk1"/>
          </a:fontRef>
        </p:style>
        <p:txBody>
          <a:bodyPr vert="horz" anchor="ctr">
            <a:normAutofit fontScale="9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mtClean="0"/>
              <a:t>Sample Construction Documentation</a:t>
            </a:r>
            <a:endParaRPr lang="en-US" dirty="0"/>
          </a:p>
        </p:txBody>
      </p:sp>
    </p:spTree>
    <p:extLst>
      <p:ext uri="{BB962C8B-B14F-4D97-AF65-F5344CB8AC3E}">
        <p14:creationId xmlns:p14="http://schemas.microsoft.com/office/powerpoint/2010/main" val="212306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CADD vs. Drafting by Hand</a:t>
            </a:r>
            <a:endParaRPr lang="en-US" dirty="0"/>
          </a:p>
        </p:txBody>
      </p:sp>
      <p:sp>
        <p:nvSpPr>
          <p:cNvPr id="3" name="Content Placeholder 2"/>
          <p:cNvSpPr>
            <a:spLocks noGrp="1"/>
          </p:cNvSpPr>
          <p:nvPr>
            <p:ph sz="quarter" idx="1"/>
          </p:nvPr>
        </p:nvSpPr>
        <p:spPr>
          <a:xfrm>
            <a:off x="76200" y="1600200"/>
            <a:ext cx="8769096" cy="5029200"/>
          </a:xfrm>
        </p:spPr>
        <p:txBody>
          <a:bodyPr>
            <a:normAutofit fontScale="70000" lnSpcReduction="20000"/>
          </a:bodyPr>
          <a:lstStyle/>
          <a:p>
            <a:pPr lvl="0"/>
            <a:r>
              <a:rPr lang="en-US" dirty="0"/>
              <a:t>Most preparation of landscape design materials is now completed using modern technology, particularly </a:t>
            </a:r>
            <a:r>
              <a:rPr lang="en-US" u="sng" dirty="0"/>
              <a:t>computer-aided drafting and design (CADD)</a:t>
            </a:r>
            <a:r>
              <a:rPr lang="en-US" dirty="0"/>
              <a:t>. </a:t>
            </a:r>
          </a:p>
          <a:p>
            <a:pPr lvl="1"/>
            <a:r>
              <a:rPr lang="en-US" dirty="0"/>
              <a:t>While manual drafting skills are now less necessary and less common in the professional landscape architectural field, there is still a need to learn these manual skills for several reasons. </a:t>
            </a:r>
          </a:p>
          <a:p>
            <a:pPr lvl="1"/>
            <a:r>
              <a:rPr lang="en-US" dirty="0"/>
              <a:t>First, most individuals develop landscapes not for professional companies but for their own personal property. While CADD would certainly be a valuable tool for these purposes, it is not necessary to invest in classes and software if you can complete small designs by hand (</a:t>
            </a:r>
            <a:r>
              <a:rPr lang="en-US" dirty="0" smtClean="0"/>
              <a:t>and it is </a:t>
            </a:r>
            <a:r>
              <a:rPr lang="en-US" dirty="0"/>
              <a:t>sometimes faster). </a:t>
            </a:r>
          </a:p>
          <a:p>
            <a:pPr lvl="1"/>
            <a:r>
              <a:rPr lang="en-US" dirty="0"/>
              <a:t>Secondly, manual drafting serves as a valuable </a:t>
            </a:r>
            <a:r>
              <a:rPr lang="en-US" dirty="0" smtClean="0"/>
              <a:t/>
            </a:r>
            <a:br>
              <a:rPr lang="en-US" dirty="0" smtClean="0"/>
            </a:br>
            <a:r>
              <a:rPr lang="en-US" dirty="0" smtClean="0"/>
              <a:t>means </a:t>
            </a:r>
            <a:r>
              <a:rPr lang="en-US" dirty="0"/>
              <a:t>of communicating ideas to clients and </a:t>
            </a:r>
            <a:r>
              <a:rPr lang="en-US" dirty="0" smtClean="0"/>
              <a:t/>
            </a:r>
            <a:br>
              <a:rPr lang="en-US" dirty="0" smtClean="0"/>
            </a:br>
            <a:r>
              <a:rPr lang="en-US" dirty="0" smtClean="0"/>
              <a:t>coworkers</a:t>
            </a:r>
            <a:r>
              <a:rPr lang="en-US" dirty="0"/>
              <a:t>, especially in the initial stages of design. </a:t>
            </a:r>
          </a:p>
          <a:p>
            <a:pPr lvl="1"/>
            <a:r>
              <a:rPr lang="en-US" dirty="0"/>
              <a:t>Finally, manual drafting provides opportunities in </a:t>
            </a:r>
            <a:r>
              <a:rPr lang="en-US" dirty="0" smtClean="0"/>
              <a:t/>
            </a:r>
            <a:br>
              <a:rPr lang="en-US" dirty="0" smtClean="0"/>
            </a:br>
            <a:r>
              <a:rPr lang="en-US" dirty="0" smtClean="0"/>
              <a:t>regards </a:t>
            </a:r>
            <a:r>
              <a:rPr lang="en-US" dirty="0"/>
              <a:t>to artistic development and expressive </a:t>
            </a:r>
            <a:r>
              <a:rPr lang="en-US" dirty="0" smtClean="0"/>
              <a:t/>
            </a:r>
            <a:br>
              <a:rPr lang="en-US" dirty="0" smtClean="0"/>
            </a:br>
            <a:r>
              <a:rPr lang="en-US" dirty="0" smtClean="0"/>
              <a:t>styles </a:t>
            </a:r>
            <a:r>
              <a:rPr lang="en-US" dirty="0"/>
              <a:t>than the more rigid conventions found in </a:t>
            </a:r>
            <a:r>
              <a:rPr lang="en-US" dirty="0" smtClean="0"/>
              <a:t/>
            </a:r>
            <a:br>
              <a:rPr lang="en-US" dirty="0" smtClean="0"/>
            </a:br>
            <a:r>
              <a:rPr lang="en-US" dirty="0" smtClean="0"/>
              <a:t>CADD technology</a:t>
            </a:r>
            <a:r>
              <a:rPr lang="en-US" dirty="0"/>
              <a:t>. </a:t>
            </a:r>
            <a:br>
              <a:rPr lang="en-US" dirty="0"/>
            </a:br>
            <a:endParaRPr lang="en-US" dirty="0"/>
          </a:p>
          <a:p>
            <a:endParaRPr lang="en-US" dirty="0"/>
          </a:p>
        </p:txBody>
      </p:sp>
      <p:pic>
        <p:nvPicPr>
          <p:cNvPr id="7170" name="Picture 2" descr="http://gaby.fachrul.com/img/gardendesignwawan/garden-design-programs/import-directly-from-autocad-into-vizterra-landscape-design-software588-x-441-90-kb-jpeg-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19600"/>
            <a:ext cx="3047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08990" y="6629400"/>
            <a:ext cx="2396810"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newgardendesigning.blogspot.com</a:t>
            </a:r>
            <a:endParaRPr lang="en-US" sz="900" i="1" dirty="0"/>
          </a:p>
        </p:txBody>
      </p:sp>
    </p:spTree>
    <p:extLst>
      <p:ext uri="{BB962C8B-B14F-4D97-AF65-F5344CB8AC3E}">
        <p14:creationId xmlns:p14="http://schemas.microsoft.com/office/powerpoint/2010/main" val="3459240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Drafting</a:t>
            </a:r>
            <a:endParaRPr lang="en-US" dirty="0"/>
          </a:p>
        </p:txBody>
      </p:sp>
      <p:sp>
        <p:nvSpPr>
          <p:cNvPr id="3" name="Content Placeholder 2"/>
          <p:cNvSpPr>
            <a:spLocks noGrp="1"/>
          </p:cNvSpPr>
          <p:nvPr>
            <p:ph sz="quarter" idx="1"/>
          </p:nvPr>
        </p:nvSpPr>
        <p:spPr>
          <a:xfrm>
            <a:off x="152400" y="1524000"/>
            <a:ext cx="5410200" cy="5029200"/>
          </a:xfrm>
        </p:spPr>
        <p:txBody>
          <a:bodyPr>
            <a:noAutofit/>
          </a:bodyPr>
          <a:lstStyle/>
          <a:p>
            <a:pPr lvl="0"/>
            <a:r>
              <a:rPr lang="en-US" sz="2000" dirty="0"/>
              <a:t>Pencil and paper is still a preferred medium for many designers because it is easy to use, easy to change, and easy to manipulate on paper in order to create depth and dimension. </a:t>
            </a:r>
          </a:p>
          <a:p>
            <a:pPr lvl="1"/>
            <a:r>
              <a:rPr lang="en-US" sz="1600" dirty="0"/>
              <a:t>Most designers will choose a mechanical pencil over a traditional pencil due to its uniformity.</a:t>
            </a:r>
          </a:p>
          <a:p>
            <a:r>
              <a:rPr lang="en-US" sz="2000" dirty="0"/>
              <a:t>Pencil lead comes in many different </a:t>
            </a:r>
            <a:r>
              <a:rPr lang="en-US" sz="2000" dirty="0" err="1"/>
              <a:t>hardnesses</a:t>
            </a:r>
            <a:r>
              <a:rPr lang="en-US" sz="2000" dirty="0"/>
              <a:t>, including: </a:t>
            </a:r>
          </a:p>
          <a:p>
            <a:pPr lvl="1"/>
            <a:r>
              <a:rPr lang="en-US" sz="1800" u="sng" dirty="0"/>
              <a:t>HB Soft</a:t>
            </a:r>
            <a:r>
              <a:rPr lang="en-US" sz="1800" dirty="0"/>
              <a:t> – for wider, darker lines. </a:t>
            </a:r>
          </a:p>
          <a:p>
            <a:pPr lvl="1"/>
            <a:r>
              <a:rPr lang="en-US" sz="1800" u="sng" dirty="0"/>
              <a:t>H medium</a:t>
            </a:r>
            <a:r>
              <a:rPr lang="en-US" sz="1800" dirty="0"/>
              <a:t> – all purpose lead for a variety of purposes. </a:t>
            </a:r>
          </a:p>
          <a:p>
            <a:pPr lvl="1"/>
            <a:r>
              <a:rPr lang="en-US" sz="1800" u="sng" dirty="0"/>
              <a:t>2H to medium hard</a:t>
            </a:r>
            <a:r>
              <a:rPr lang="en-US" sz="1800" dirty="0"/>
              <a:t> – designed for fine, precision work. Difficult to erase but will not smudge. </a:t>
            </a:r>
          </a:p>
          <a:p>
            <a:pPr lvl="1"/>
            <a:r>
              <a:rPr lang="en-US" sz="1800" u="sng" dirty="0"/>
              <a:t>4H hard</a:t>
            </a:r>
            <a:r>
              <a:rPr lang="en-US" sz="1800" dirty="0"/>
              <a:t> – for any lines that need to be light (such as guidelines</a:t>
            </a:r>
            <a:r>
              <a:rPr lang="en-US" sz="1800" dirty="0" smtClean="0"/>
              <a:t>).</a:t>
            </a:r>
            <a:endParaRPr lang="en-US" sz="2400" dirty="0"/>
          </a:p>
          <a:p>
            <a:endParaRPr lang="en-US" sz="2000" dirty="0"/>
          </a:p>
        </p:txBody>
      </p:sp>
      <p:pic>
        <p:nvPicPr>
          <p:cNvPr id="8194" name="Picture 2" descr="http://img.alibaba.com/img/pb/970/686/940/940686970_981.jpg"/>
          <p:cNvPicPr>
            <a:picLocks noChangeAspect="1" noChangeArrowheads="1"/>
          </p:cNvPicPr>
          <p:nvPr/>
        </p:nvPicPr>
        <p:blipFill rotWithShape="1">
          <a:blip r:embed="rId2">
            <a:extLst>
              <a:ext uri="{28A0092B-C50C-407E-A947-70E740481C1C}">
                <a14:useLocalDpi xmlns:a14="http://schemas.microsoft.com/office/drawing/2010/main" val="0"/>
              </a:ext>
            </a:extLst>
          </a:blip>
          <a:srcRect l="3027" r="22638"/>
          <a:stretch/>
        </p:blipFill>
        <p:spPr bwMode="auto">
          <a:xfrm>
            <a:off x="5769711" y="1575635"/>
            <a:ext cx="3374289" cy="5053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56855" y="6553200"/>
            <a:ext cx="1665841"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www.aliexpress.com</a:t>
            </a:r>
            <a:endParaRPr lang="en-US" sz="900" i="1" dirty="0"/>
          </a:p>
        </p:txBody>
      </p:sp>
    </p:spTree>
    <p:extLst>
      <p:ext uri="{BB962C8B-B14F-4D97-AF65-F5344CB8AC3E}">
        <p14:creationId xmlns:p14="http://schemas.microsoft.com/office/powerpoint/2010/main" val="4215413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Drafting</a:t>
            </a:r>
            <a:endParaRPr lang="en-US" dirty="0"/>
          </a:p>
        </p:txBody>
      </p:sp>
      <p:sp>
        <p:nvSpPr>
          <p:cNvPr id="3" name="Content Placeholder 2"/>
          <p:cNvSpPr>
            <a:spLocks noGrp="1"/>
          </p:cNvSpPr>
          <p:nvPr>
            <p:ph sz="quarter" idx="1"/>
          </p:nvPr>
        </p:nvSpPr>
        <p:spPr>
          <a:xfrm>
            <a:off x="152400" y="1600200"/>
            <a:ext cx="6629400" cy="5029200"/>
          </a:xfrm>
        </p:spPr>
        <p:txBody>
          <a:bodyPr>
            <a:normAutofit fontScale="70000" lnSpcReduction="20000"/>
          </a:bodyPr>
          <a:lstStyle/>
          <a:p>
            <a:pPr lvl="0"/>
            <a:r>
              <a:rPr lang="en-US" dirty="0"/>
              <a:t>Besides the pencil, a wide variety of tools exist to enable the designer to create their design. These tools include the </a:t>
            </a:r>
            <a:r>
              <a:rPr lang="en-US" dirty="0" smtClean="0"/>
              <a:t>following:</a:t>
            </a:r>
            <a:br>
              <a:rPr lang="en-US" dirty="0" smtClean="0"/>
            </a:br>
            <a:endParaRPr lang="en-US" dirty="0"/>
          </a:p>
          <a:p>
            <a:pPr lvl="1"/>
            <a:r>
              <a:rPr lang="en-US" u="sng" dirty="0" smtClean="0"/>
              <a:t>T-Square</a:t>
            </a:r>
            <a:r>
              <a:rPr lang="en-US" dirty="0" smtClean="0"/>
              <a:t> </a:t>
            </a:r>
            <a:r>
              <a:rPr lang="en-US" dirty="0"/>
              <a:t>– these are long rulers with a perpendicular guide to help the designer draw perfectly parallel lines. </a:t>
            </a:r>
            <a:br>
              <a:rPr lang="en-US" dirty="0"/>
            </a:br>
            <a:endParaRPr lang="en-US" dirty="0"/>
          </a:p>
          <a:p>
            <a:pPr lvl="1"/>
            <a:r>
              <a:rPr lang="en-US" u="sng" dirty="0"/>
              <a:t>Triangle</a:t>
            </a:r>
            <a:r>
              <a:rPr lang="en-US" dirty="0"/>
              <a:t> – these are used to draft straight lines in a variety of directions. Some are adjustable to enable the designer to create lines at any angle. </a:t>
            </a:r>
            <a:br>
              <a:rPr lang="en-US" dirty="0"/>
            </a:br>
            <a:endParaRPr lang="en-US" dirty="0"/>
          </a:p>
          <a:p>
            <a:pPr lvl="1"/>
            <a:r>
              <a:rPr lang="en-US" u="sng" dirty="0"/>
              <a:t>Compass</a:t>
            </a:r>
            <a:r>
              <a:rPr lang="en-US" dirty="0"/>
              <a:t> – these are used to create perfect circles and arcs. </a:t>
            </a:r>
            <a:endParaRPr lang="en-US" dirty="0" smtClean="0"/>
          </a:p>
          <a:p>
            <a:pPr lvl="1"/>
            <a:endParaRPr lang="en-US" dirty="0"/>
          </a:p>
          <a:p>
            <a:pPr lvl="1"/>
            <a:r>
              <a:rPr lang="en-US" u="sng" dirty="0"/>
              <a:t>French curve</a:t>
            </a:r>
            <a:r>
              <a:rPr lang="en-US" dirty="0"/>
              <a:t> – these are plastic or wooden templates </a:t>
            </a:r>
            <a:r>
              <a:rPr lang="en-US" dirty="0" smtClean="0"/>
              <a:t/>
            </a:r>
            <a:br>
              <a:rPr lang="en-US" dirty="0" smtClean="0"/>
            </a:br>
            <a:r>
              <a:rPr lang="en-US" dirty="0" smtClean="0"/>
              <a:t>that </a:t>
            </a:r>
            <a:r>
              <a:rPr lang="en-US" dirty="0"/>
              <a:t>enable the designer to create curves of any kind of curvature as needed.</a:t>
            </a:r>
            <a:br>
              <a:rPr lang="en-US" dirty="0"/>
            </a:br>
            <a:endParaRPr lang="en-US" dirty="0"/>
          </a:p>
          <a:p>
            <a:endParaRPr lang="en-US" dirty="0"/>
          </a:p>
        </p:txBody>
      </p:sp>
      <p:sp>
        <p:nvSpPr>
          <p:cNvPr id="4" name="AutoShape 2" descr="data:image/png;base64,iVBORw0KGgoAAAANSUhEUgAAAYYAAACBCAMAAADzLO3bAAAAe1BMVEX///8AAAD6+vr5+fn29vbz8/Pv7+/p6enZ2dnPz8/IyMhOTk6IiIhWVlbS0tJAQECWlpY2NjaOjo6+vr61tbUvLy9fX19GRkbh4eFubm4+Pj4qKiqtra13d3eCgoJYWFhnZ2efn5+np6cjIyMcHBxwcHCbm5sWFhYREREqCreOAAANrElEQVR4nO2dh3qjOBCAJapBNNFEMSCq/f5PeDMixdk4d3t7G7P3WX9iITBxBDMalRlkQjR/OnaedHV/dCmenZ4i7dHFeG7MkBZj4dLw6II8NYakKSGM0PXokjw1Ic0wJVS3DQcyKimQ0OJaDMfh0kRtQxJrMRxHN+xbRkIthsM4X709IyzdNhwH9V8yjMy6w3oUOTVfcoWlxXAYcfmaY2bBjizJMxPR6DW7OEtzZFGemZi+ZReLln9zpuYboe92aHbm7sCSPDU0eMsGptAd1mNw6ektz6ytPrAoz0xE7bd8YdRaDMcw3XRRZ6PRRukYevmeb8xC+xuOYbm58exmKKd5JAbN33cKUupR9CFU1HnfYVap55QOIac3O9xkujYcQidvdgQZtBgOoQludkoidBN9BMZlvNkLSak7rEdQ0epmT9i1rg1HkFHjZq+xhDyqJE/Nx9vODa6b6CPYw8ReiQkfjirJM+N+aBpIQ2J+VFGemeCjGDjhxVFFeWJM+tHnyYkOCTiA88emgbSEazE8niX+uN+QRhxTkmemeouafKEhIr5/qub7WD+M3Qj6G4R+9u3RJHT84UhMQi2GB2PRT82x0LXh4fQ3AUovcNLMRxTliTl9MknQYTUHLYbHEjbGp2OcSHrnVM13YSZX+/PRqz382HnSfCflbUDGK8bFirUYHsjw48BtpzWay6OL8idiPeS/GOy+FAi3uW6iH4W3fCEFwoxST+09hqyjwv3iPWZIPbX3EEAI05dvCrPWteEhzH8XAVOS8q4vuvq4+zctmPnjgTvdYuAXu2P/vun8U/t9Me/Wvu/WLgjSIO2DVEAu2HAnCJaAXwIkSWEPXnXf1/UKNageyqFkohzEEJaUDcUQ1mXIZMnasCxmHi+cz/RKKb1eZ1ylbKE/w/yegew8X+cLX9qWNmLg7Sy5KNqw4KGIm3CIQ06Lrgxb2ZSyrGtZrkO/Bupi8EKguGmSwFZ0I5Q/nZJgTMZpnM7nPNmSCbZnTDIgP3uYTLnveZPnRZEXeb4XnU7RyTvBMd/L/SiCI1UEGzx8cqvqVFWu6zq267iVbdsWvCrLsiAD+gE79i71N1VUe5bawq9p4DtmpY4WtIiLolU/Aq6LwlVfWnhRyoum4Iy17VLAa+ZwFE7i8MtZIQSLRVOwsg7ZEIIMUrYm5dD1XT/ILljXIAm6Xt2LLl27pO8DFHSQjHAshWQb036C+4Q3Kuk6ONhBbu2AoJN1L+UqV9iXcuhkGZZ1KRmTIYg/lKLkTAgO8hBzLHjBOBRlnuE65muxFPOVFssy0+VyBemjLoAyqPSndOG3cMFkuS7zZaHz0sIGX/Oy0DaGo9eivV4vdCkuFNsEY/kTIuc/zSn+M1/1Kj5hvLwsYsAI1QHttUB/Fc7LplI551S51QnApAJ8r4K6ANrvg/5D1ag838c6kuX4k+fnPDtv5/x8HlOoZKhxqHagiLJbAxmudV2udSDLrpNhyMQqRdMMQ9jEQ1cyXgo4ZZXN3kttaZKCzUngd0vHbZtGqLXTGf7RBPV2ws+fpmQct2lCLYZz4LwtAMuFv71cwQbgP5JlCXobDrxhjHPBmzqe47BlVxbPBW2LJsZKtcSUFgWoSRE3vL3yZZ5nsDSUti1vhIhFHIsQtL5coWqyWtaclXgdQR+CvYFq0ndoQ+s+WAMoCVSvcRtHLOiE9gXKC7cGrMv57MMmP2957nnnMfI8uJ9gaDywJxHe41Pk45123T11d/G4jmk5joNWxbQNw3IMYhmmiXLcJfkNtOj+NxbhQUk7nvtgIn0lZkygRkWgD3Ao8jLcZBMcPav3wY6CyfRPqDugSmAYoegqgSuwHTSKcBmmgSbQhOux4FqIYeyqaVtweZaJB0zLgB0Tf+As3FN2Fa7estRnwatSygpgom4Y6qy6eZ4fVUpLfSx2iqnvg93PMyzrOceGIJ92tZpAeRAwlF2PthFtX4+WsoZM2YlODkO9MillWIgBmr2Qx0PBLyUfYiFC2GegXow1kIFsDJpSDpCEpVxLAIwl0IMyhlAJUF2CXv0vsMSgtEkK9hfbVzC8W5JM0FClGyh+EgTq6SrjAj0le+lK+qGWF9JJddjkV6bPQnVyDMvG6gOtrA1qA+0xVKnTrignpSjYkkMW23NAVURQXngB2aQMnOdlezBMC2KoJ4Oy2wegfbr4RGR3y6D5rRh724DjBp7PmX/rWPAuDo2u20Eleyqc/ZHPghOy0cBukts3RSkp/enOiObXsZUYzAWDVJPlNWryZahhJmtwf7yr+TVO8lre7Ze3Sv9bNWlk7U4fK6StbhG+g45OY3jH2w8CUBVgvu0Q8a6itLpzrua/MSkLn9+x89a+blJ8fT8UUWNIpF6s5PcT709yUvZJDva+8vDNkm4ghmYjeiGr34/xspztnVVtrV0M8+0Tt5JmJdVN8+9nU8ru3/FyGosSTSshcWuuBgnGJLq9OffzO5Eaml/FpuxkZPTOGmHmZW+iS3zirc7o7eoAUC3kV/5pza/gDJTeXWjbukrc4LpVSUtJdjuK3mKSXJc/1VP1/8T+YjSszBFpQkL6MeHnWzHUW1AS3XN9BNZVjRgEmCYPW+b05r2cliS46trwCISKfVHfk+EP4cfBc3K5lP/RyYEehVdBGpZBLACOmehIwX3Dsg3DMUzYISaeazyl2I3igtfdMM/zXKeq0J+Dfr1sm/I8G0cfD5zPU9BvSZ+sfVevdSelLNnA6qGUdTnILiyZgGPDUAxsEEXMFtYAcdy0S7FwzsqhESEr5lrEc1HGZRiKuYxZg44T3rTXuJnngoniMs9LGw+xaJsYPmAWrGhFUzQiFoMQjIVMiKJkjA0SIxHwnw99t9Z93fddlwYdbPs06VTgQjKN2ThN+YhOfvQD+X6u0izz1Wy/V0WnyEOfputWyhtnQ2LYkeO6J9cywZIbxLQN1zBsyyFKh2yL2I6j/Fenl6mf36I3rTJKcTdtXbAG45iM2zRO6GRFZ1t2zrcsU3korYcRChX6wSrHPUUnB+TmntDzBkUzQa9dLCdk8CM/BcX8e+AC4epVgIODn4cVyXYx+GH38Z286gTlUNERkEQqhiLCqAk/Qn9Klnkq4CLLRrge0CuQB/wkrwRJ2mOQggo5CNYa4zoA1DEpWFOCPoTK6YZyh6RkEt1rAzrZhjAE7QK9AOXgAjJtObC5EELwa9vOoDssFnPMBKdxyy8N5JhoWAjqyLjAD6MivrC4FYzCiXQ3SkPkVc7JASWwT8pM2KZhvnjSlR9z92VahuU6JoaD2CY6bS0wJuimdF0X3nBt9FKCoHafJWiYe/KU/9yH++OjKDN1hzJPudg9DDaJUCGjCG6ZcrqDalYnz6sgXylOtgM3WwWgmOheBWtmO7YJeXR5GeYHqf1JKHv8Ev8Cv+gP3jEtU73zBrzdLPgn4n58x1V57ulL+p/5uSiln6fF5DK3GIFSzBe6zLS9zu3c8pZzDpq58KIMm7gIRVk2HB3HEhS/BjNWSzCuXdiBKUton4Ah69NgGsGQTXk6TmAE0DZPuXLNI2DRMMrgVZf8HHUm8pQj3HNQm1BZ0FbsgBUzbRfDkUAAxMQmVjWzIAPrXVBKt+Ede8anCy0aRmg5k/PWQV1dV7CzUEn7tA+2JJnPVCSb8m73CRjetBv7/gznbeeXYI5kyhMo95RNW+blkCRgg5Vb/ow+enTXQ5ktrAE+lPrkn9BgRP7ZP2XZNGKFyXL00eL1wsdAc4TZ3E+mczqCdZ+mftryLcknvFfQVKUT3DEMIhknDAFL0/OYJmunvPGlXGUtZQd3vWZgLuTAwrCGtkWwsBUcGivKF1S86+/Wi3/N/J4lOMpu/2a0zEgRfP3u/w6wrxhIB22MaagYO9tGY4eNjjKv9t70ZRipBLYTbGQXqUgQeDlgKX3Q+OzkRqBNe3N/9qEn4+evNcfPoAnKsTplE+j1tIGaJFsjIcHwI1BkDPDpsTshp3QaQZWSoFPDuiqmxZfRWoLwPyGa7Cnw2i+/Vax86U5pHsFEv7jZglC9rNXjiL74PuKGUP2YyQNxqbx3uCVUP/v2SLy7UQMxaXUT/VB8eicyhpNCL4f7WIY70RuCzPrZt8fi0E+PuRmcfNWH0nwX/Wd3GydX3VN6MO6nL550Obno2vBoPq14WF3J5xXHNN9N+MMyMk6rJzMOIP8QF0CIXegm+gCs68e1xFwYRcsjCvLkyPdv7FYs5F68n+abiej1gz+/IVR/t88B8I9TGgW5yINK8tT80EjH5IsZcM338nGcUOqe0jHI2wk+g+nacAw+Pb/vWHrccBD2rdfTbLQv+iDq2/VvoYmWB5XjP/CHhVL+EtnNuvVmrI3SQWQ3AzZbD9+OoqLvT+RqMRyGQS+vcceWxXWc0kEYtwv4tHrccBTdjRgKsmijdAz+vtwVYs56ovsoovfZPfS+aTEcg/M+uwfjhkKL4SBi6r1mGx0gcxjNW5yMBaNoHcN6EMObB87W3rfjeJ/OMP6fU3v/d/apyZu5bq4fQTyAl1mM4LVxcBYy65X3jiKj4V4vrFZP7R3I/g0b+wyrrg2Hcaa778eOtRiOpNgnNHCiO/2nczXfhjPvYwdB7j4gqnkQ7r5UNyM0+cdzNd/HidLUxtrw9Vckah5AdaG045GuDQdj5zWuuSSPLofGyKZeN9GaZ+Evj04MFothkXM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096000" y="1785937"/>
            <a:ext cx="290195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48600" y="1651258"/>
            <a:ext cx="1178528" cy="230832"/>
          </a:xfrm>
          <a:prstGeom prst="rect">
            <a:avLst/>
          </a:prstGeom>
        </p:spPr>
        <p:txBody>
          <a:bodyPr wrap="none">
            <a:spAutoFit/>
          </a:bodyPr>
          <a:lstStyle/>
          <a:p>
            <a:r>
              <a:rPr lang="en-US" sz="900" i="1" dirty="0" smtClean="0">
                <a:hlinkClick r:id="rId3"/>
              </a:rPr>
              <a:t>Source: etc.usf.edu</a:t>
            </a:r>
            <a:endParaRPr lang="en-US" sz="900" i="1" dirty="0"/>
          </a:p>
        </p:txBody>
      </p:sp>
      <p:pic>
        <p:nvPicPr>
          <p:cNvPr id="12295" name="Picture 7" descr="http://www.discountmugs.com/cliparts/detail/240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861048" y="240571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707642" y="2606501"/>
            <a:ext cx="1678665" cy="215444"/>
          </a:xfrm>
          <a:prstGeom prst="rect">
            <a:avLst/>
          </a:prstGeom>
        </p:spPr>
        <p:txBody>
          <a:bodyPr wrap="none">
            <a:spAutoFit/>
          </a:bodyPr>
          <a:lstStyle/>
          <a:p>
            <a:r>
              <a:rPr lang="en-US" sz="800" i="1" dirty="0" smtClean="0">
                <a:hlinkClick r:id="rId5"/>
              </a:rPr>
              <a:t>Source: www.discountmugs.com</a:t>
            </a:r>
            <a:endParaRPr lang="en-US" sz="800" i="1" dirty="0"/>
          </a:p>
        </p:txBody>
      </p:sp>
      <p:pic>
        <p:nvPicPr>
          <p:cNvPr id="12297" name="Picture 9" descr="http://www.allthingsclipart.com/04/drafting.compass.03.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6491" y="3521492"/>
            <a:ext cx="2047875" cy="17430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29500" y="4988154"/>
            <a:ext cx="1694695" cy="215444"/>
          </a:xfrm>
          <a:prstGeom prst="rect">
            <a:avLst/>
          </a:prstGeom>
        </p:spPr>
        <p:txBody>
          <a:bodyPr wrap="none">
            <a:spAutoFit/>
          </a:bodyPr>
          <a:lstStyle/>
          <a:p>
            <a:r>
              <a:rPr lang="en-US" sz="800" i="1" dirty="0" smtClean="0">
                <a:hlinkClick r:id="rId7"/>
              </a:rPr>
              <a:t>Source: www.allthingsclipart.com</a:t>
            </a:r>
            <a:endParaRPr lang="en-US" sz="800" i="1" dirty="0"/>
          </a:p>
        </p:txBody>
      </p:sp>
      <p:sp>
        <p:nvSpPr>
          <p:cNvPr id="8" name="AutoShape 11" descr="data:image/jpeg;base64,/9j/4AAQSkZJRgABAQAAAQABAAD/2wCEAAkGBxQQEhUUEBQVFBUUFBQXFxcVFRUYFxQVFRQXFxgUFhUYHSggGBolHBQUITEiJSkrLi4uFx8zODMsNygtLisBCgoKDg0OGxAQGywmICQsLCwsLCwsLCwsLCwsLCwsLCwsLCwsLCwsLCwsLCwsLCwsLCwsLCwsLCwsLCwsLCwsLP/AABEIAKgBGAMBEQACEQEDEQH/xAAbAAEAAgMBAQAAAAAAAAAAAAAABAUBAgMGB//EAD8QAAEDAQQHBAgDCAIDAAAAAAEAAgMRBAUhMRIyQVFhcZEGUoGhEyJCcpKxwdFTYvAUFRYjM0OC4aLxY8LS/8QAGgEBAAIDAQAAAAAAAAAAAAAAAAQFAQIDBv/EADIRAAICAQIDBgYDAAMAAwAAAAABAgMEETEFEiETMkFRUpEUQmFxgaEVIrHB0eEz8PH/2gAMAwEAAhEDEQA/APuKAIAgCAIAgCAIAgCAIAgCAIAgCAIAgCAIAgCAIAgI9ptsceu4A7tvRcLMiqvvM6QqnPuohSX5GMg88h91DlxWhbandYVj30Nf363uP/4/dc/5iryZt8DPzRsy/IzmHjmPst48Woe+pq8Kzw0JUN4RPyeK7jgehUuvLps7skcZUWR3RKqpJyMoAgCAIAgCAIAgCAIAgCAIAgCAIAgCAVQBAYqgMoAgCA42m0tjaXPNAP1QDaVztthXHmk9EbwhKb5YlUe0Da/03U31FeirP5evXTlehLWBLTdFpY7WyVukw1HmDuI2FWVN0LY80GRLK5Vy5ZI7rqaHn74vJxcWMOiBrEZk7huVFxDPkpOuv8lli40eXnl+CpaKZf8AfNUb6k8w+QDNZjFyeiB1iglfqROI3n1R4VU2HDb5LY4yurjvI6GxTjOLo4FbvhV3/wB//TVZFXqI8j9H+oxzfeaolmLbDdHZNS7rT+x3strcz+m803Zt6bFvTl3U7Pp5HOdMJ95FxY76BwlGgd/sn7K7xeKQs6T6P9ECzDkusOpbAq11IZlAEAQBAEAQBAEAQBAEAQBAEAQGCUYPNW++XPcREdFgw0vady3Befy+Jyb5a+i8y1ow4xXNPq/IrXVJqXOJ36Tvuqvtp76smKMdNNEdobfLHqPJ/K/EHxzCk0591XjqjnPHqnuvY9DdN6tnBFNF7dZp2cRvC9Bi5cb1038iryMaVL809mWKlkYIDyl8Wr0kpGxmA57SvMcSvdlrj4IucSrkr18WQy5VpJ0LHszUyyUy0Rpe9XD6q74PGSlJ+BCz9OSPmelV8VR5a2XVOHvc1rXN0i4Y4kblRZHDZznKaLarLq5YxZBY+oqFSyWjJjRLuiSNspMpAGiNCuVdvjkrLhllcJtz/BGy4zlWlD8nqYpWuFWkEcDVeihOM1rF6lPKLjujL5A3Mgcykpxju0got7I5C0xnDTafELTt6n8y9zbsprwfsRbTc0UmIGid7MPLJcrcOm5atflHWGVZDpr7lLbbBJDi712d4DEe8FSZXDJ1rmj1RYU5ELOi6M3u+8DFl6zNo2ji37LTEz50Pll1QvxlZ9GelgnDwHNNQV6auyNkeaL6FTKLi9GdFuahAEAQBAEBCtF6RMwc8V3DE9Ao1mXTDeR2hj2T2RDf2hZ7LXnwA+aiS4tStkzusCx7tHH+I90R8XD7Li+ML0fv/wAOn8e/V+gO0f8A4j8Q+yLjC8Yfv/wfx79X6JdhvtkrwzRc1xxxp8wpmPnwulypPU4W4k648za0LRTiKEAQHK0wh7XNNaOBBoaHHcVrKKktGZjJxeqPI3jdjrKW0cXxuNATrNO4naOK8/n4KqXPHYu8bJV+qa0l+mRg9VWhI0M1QGolMbmyM1mebdrSu9F0qpqSMSrVkXB+P+nuYJA9oc3JwBHIr10ZKSTXiedlFxejN1sYPEWkaMsrTse7ocR815LMrcbpL6noKnzVxf0ObjUYFRToXVw3lFGwRupG4Zk5PPe0l6DCzaVBRfR/6VmXj2OTmuq/wuv2yPvt+IKw+Iq015l7kHsp+TK6334wAiL13b/ZHElQsniVcItQ6slU4c5PWXRHn24LzberLYzpLA0MxOLDVhLCcDo4V5rrXdOvuvQ1lBT6SWph2OJxO92PzWjk5PVmUtOiOZlZtLfJOSRnRnazTFmMTy3kajxbkutV9lL/AKvQ5zrjPpJF5dt86ZDJQGuORGq77Hgr3D4krXy2dGV1+G4rmh1X7RFve7PRfzIhRvtNHs/mHBceIYC07SH5X/J1xcrm/pPfwZxuy2+hdjqOPrcD3lB4fluizll3WdsintY9N1sepC9SUxlAEAQFfel6Nhw1nnJo+ZOwKJlZkKF16vyJGPjStf08zzlqtkkuu7DujBv+/Fedvzbbd308i1rohX3V+fE4NFMsFEOxlAa1WTIWQSLqnEc7XOwBBbXcSp3D7VXcm9tjhlQc6WkeyC9QURlAEAQHnu09pBDYxidLSdwpl81TcUyI6Ktb+JZcPqerm/IpYonSvEcdNJwJq7IAKrxaO2nyFhZONcHORtaLK+F+hLQmlQ5uRHLYtszG7CWmprTbG2PNE5uy8FEOqPUdmJNKzMrsqPAOIXq8J60RKXOjpfItVLIh5ntTZC1wmblqyf8Aq75hVHE8bmXaR8Ny04fdrrU/wVQKoGWJmiwYNRGNw6BZMmxWAYCGDKwDSRwaCf1VbLr0M6as9Bd1xtLQ6b1iRXROTa7F6PF4dXCKc1qyovzJNtQ6ItBYY6U9GynuhT1VDyRF7az1P3IVruCJ+qPRu2Obh1G1R7cKqxaaafY715lsX1eq+p56azlpLJMSNo27iNy8zk09jNxLWuxSipxL+4baZWuZJi5lB7zTkVf8Oye2r5Zbr/CszKVXJSjs/wDSpt1n0HuZs2e6cv1wVLn0qq7RE6izngpF7cM+nCK5t9U+H+qL0HD7e0oTe66Fbl18lr08epYqaRggI14WoRRuedmXEnILjfaqq3N+B0prdk1FHkMSS5xq5xqT9F5G2x2Scpbl8korSOxii5mQgCAygNCsoyYcK54rIJdhvOWEUB0291xNRycp9HEbalpuiPdi12PXZ/QtIu0Q9qNw5EFT48Xh4xZDfD5eEkZd2ibTBjj0Cy+L1+EWYWBLxkiFab8kfg0CMcDV3XIKHbxS2a0j0JFeDXHrJ6lU5waCSeZOZKrusmTkvBFtc1l9EDaJvVoPUbtx2+OzxV7iUrHrdthAyre1apr/ACyunmdI4vfmfIbgqa+6VsuaRMrrVceWJwndRpXKK1aR0itWeyuSy+igYw5htTzOJXr8evs61E8/kWdpbKX1Jy7HE0kjDgQQCCKEHaFhrXozKbT1R4+87pfZiXMBfDwxdH92qgzeHuL54bf4XWPlxu6S6S/3/wBIscgcKg1CqWtCUbArGhg2WAA1NQZosGDlOzSBGS2RtF6PUny31OWgAtaRT1gCdKm8HKqs5cTtaSXQhxwalJt6tHobptvp4myUoSMRuIzV7j3drWplZfT2Vjgc77thijw1nHRHDDNcM/IdNWsd30N8WpWT67I8wMM8eO0leX6zf1LjYsuz0TjKX0IboFuIIqajfyV1wvGsrm5SXTQhZtkezUdeupt2gP8ANFO79VH4u07UvoZwf/j/ACSuy1dB53yGnQKfwiLVL+//AAjjxDTnX2LpWpACApe1J/lsG+QV6Eqs4o32P5J2AtbH9igJ3LzRao0mfQEhZS1ZmK1ZdWTs5G6MOe57nuFdIOIpUZAZL09WDS614lVZm2KbSS08istVkdA/QedKoq12VRx4j6qlzsXsJdNmT6bo2w5l+UaKCdTlLM1usQFvGEpbA0EpOrHI73WEqRHDtl4Byit2vdG9JPwZvgK3+Bu8jHaQ9S9zIZIf7MvwFP4+/wAjV21r5l7nUWOc5Qv8SAt1w29+Br8RUt5IlQ3FO/PQj5nSI6YKTDhMn3mcZZ1cdtWWEV0Q2cekmdpkbXZD3W/9qdDGoxo88v2RXk3XPkh0+xV3hb3Wh1SCGDVb9TxVNmZkr39CfRQqVpuyKVBJBKuS7/TyBzh/LYa+87YFdcOxG5dpIi5l/ZQ5V3n+kexV6UgQBAYogKW8ezrHnSiPonHOg9U82qDkYFdvVdGTac6cOkuq/ZSWm75otaMuHejx8s1T3cOtht1RY15NM9no/JkRtpbvpwOHzUF1yXgd9Ds19clo4mDNU0Bo529Z0AgY6V2jENInbsaN5KkUY07ZaRRpOyNa1keyuyxiGNrBjTM7yc16mmpVQUF4FHda7ZubIHamEmNrxj6N1T7pFCVE4jS7KungSMCajZyvxKFj8WuaRUEOG5earm6pKS8C1lHVOMi5N/mmEYB96o+VVcPjL06R6ld8Ate90+xVSvc920ud16Kq/vfZq92ToqNcfoj1V22b0UbW7QMeZXrKKuygolLdZ2k3IlLscggIN82MzRFrcHYFvMZD6LhkUq2txO+Pb2Vik9jx7JsS13quGDmuwIK8nZTOt6NF7otNV1XmbPeAMSFoot7DqW3ZKJ5LnkObGcGA19b8wGwfdei4dTOEdZFdxCcOkV1l4nbtTSsW+rulB/pceMNcsfyY4dr/AG/BRzSaIqqOMeZpFklqz0dyXO2IB7xWQ4knHRrsG7dVesxsaNMV5lNlZLsk0u7/AKXKlEQIAgOU87WCr3Bo3k0Wk7IQWsnobRhKT0S1Ka19oQMIW6R7xwaPqVV38VhHpWtSdVgSfWb0/wBKWeR0jtKR2kdm4chsVLdkTtesmWNdca1pFaHN9PaouK1exuSrtut1oxNWRb9r+A4cVb4XD3L+09iNkZcaui6y/wAPWwQtY0NaKAZAK/UUloillJyer3OqyYCAIAgCAIDhPZGSa7Gu5gV6rWUIy7y1N4WTh3W0QH9nLOcfRgciQuDxKX8p2WZcvmNP4as/dPxFafA0eRv8dd5/o6Rdn7O01EYrxJW6xKV8ppLMufzFjFC1go0Bo3AUUhRSWiI8pOT1bOiyYMOFUBQ2ns4MTA7Qr7JFW+G5Vl/DK7HrHoWFfEJaaWLX6+JxZ2flrjIynBpUZcH85HR58PCLLa77rbFjrO7x+g2Kxx8OujbfzId2RKzo+iJ6lkcIAgCAjWqwxy09IxrqZVGI8VpKEZd5G8LZw7r0OMd0QtIIibUZYVp1WFTBbI3lk2yWjkyVPM1jS5xoBmSsznGC5pbHOMXJ6I8jeFsMz9OmAFGjhv8AFeWzcnt56+HgXmPSqocvj4kSc6pOQc0nkCuFLSmmd1s19Ge9Dl7LVaanmtCNPeETNZ7R4iq4TyaobyR0jTZLZECbtCwajXP8KDqVDs4rVHupskwwLHu9CttF9TPypGOGJ6n7Kut4pbPu9CZDCqjv1K940jpOJcd5NSq+VkpPVslpKK0QJpmtdALMx8ppC0u3nJo5lS6MKy3ZHOy2Fa/sy/u/s81p0pj6R2wey3w2q9x+H11dX1ZW3Z0p9IdF+y7AU8gmUAQBAEAQBAEAQBAEAQBAEAQBAEAQBAEAQGCVhtLcEWe84maz28ganoFHnl0w3kjtDHsnsiutPaEf2mEne7AfdQLeLQXSta/clQwJPvvT7FNabQ+U1kdWmQyaOQVPflWXP+zJ9dUK1pBGlFHOhqRXAoDBbkCTQZDSNAt3ZJrRsaINaBkKcgtdTOpknesaGDkJwTRtXHc0EnyXWFM59EjLaS6k+C6J5PZEY3vNT0CsauFWS7/QizzKo7dfsWtk7NxtxkJkP5sG+DQrWnAqr8NSDZm2S6LoXLGACgAAGQGQ8FNRDbb6s2QBAEAQBAEAQBAEAQBAEAQBAEAQBAEAQBAEBX33bTDEXNpUkAVyBO1Rcy6VVTlHckY1Sts5WeXme5+L3OdzJp0yXlrbpzesmXMYRj3VoYaAMly1NuviKIAUBo+0NGZA8VsoSeyMpM0FraTRtXE7Ggk+S6wxrJbIw+nVkqKxTv1YSOLyG+Slw4XdLc4SyaY7y9iZD2emd/UkawflGkfOlFMr4Ql3mcJcQgu6tfuT7P2ahbQv0pCO8foFOrwaYeBGnm2y26fYtYbO1goxoaOAAUtRS6IiSk5dWzqsmAgCAIAgCAIAgCAIAgCAIDjPaWxir3Bo4lc7LoVrWb0NoQlN6RWpWzX+wajXO46o6lVtvF6o9xa/olxwZvvPQhyX1KctBngXeZooE+L3PupL9kiOFWt9WR326U5yO8KD6KNLPyJfMdY41a+U5/tDz/ck+Irl8Vf637s37KHpXsZE7x/cf8RT4y9fO/cx2UPSvY7Mt8oykJ5gFdocSyI/MaPGqfykiK+pBrNa7lVp+qlV8ZsXein+jjLCg9m0WVlvaOQ0rou3OwryORVrj8Qpu6J6P6kSzGsh13X0JynEcygOc8LXtLXgOBzByWJRUlozMZOL1W5Vns5DWo0xXc4qHLAofgSlnW/T2Nf4ci70nxLX+Oo8jb4+zyXsY/hmHaZD/mVssCheBj4+36ex1i7PWdvsV94krrHFqWyNZZtz8SXFdkLdWNnwg/NdFVBbJHOWRbLeT9yU1oGAFBwXQ4vqZogCAIAgCAIAgCAIAgCAIAgCAIDlaJ2xtLnkNA2laWWRrjzSfQ2hFzekdygtd+PfhENBveOLjyGxUOTxWUulfRefiWdWDGPWfV+XgVtKmpq47yalVMpOT1kyYkktEKrUAIDBkaMyKpoxozH7Q3f5FY5WOVnRkgORB/W5OVmH0NlqDKGDVzQc0BZXVeRYQyQ1acGuOY4Hgrvh/EWmq7NvBkPJxlJc8N/FHoQvQlYEAQBAEAQBAEAQBAEAQBAEAQBAEAQBAEAQBACgPKXxafSSkV9VhoBsrtPNeX4nfKy1w8EXOJUoVp+LIiriSYQGUBhwqDRAXtxMikj1G6TcHVAJrvx3r0/D3VZVqorVblTl9pCejfR7FqbO3ut6BWHKvIi88vMi2i6IX5sA4twPkuVmNVPvROsMm2G0ikvC63wes0mRm2us3jxCpcvhnIuaGxYUZUbXyy6P9EdpqqVrQk6aGQsGDLmVFChjXQ9Dc1p9JGK5t9U+C9bw6920rXddGVOVXyWdPEnqeRwgCAIAgCAIAgCAIAgCAIAgCAiWy8o4sHHHcMT0UW/Lqp7z6+R2qonZ3UVMvaJ3sRfG+nkAVWT4x6I+5MjgL5peyOLr8mOQjHxFcXxe17JHRYNXmzDb8n2iM+Dh9VhcXuXgjLwavNnVnaJ41ogR+R+PRw+q7Q4y/mj7HOXD4/LL3Rb3feLJwdA4jNpwc3mFbY+TXetYMg3UTqekiYVIOR4y9WehncHYNedJh2Guba76rzHEqHC1y8GXeLNTqWm63NFWncwgBQwZYjDJtySaE9NkjSPEYj69VZ8JscbuXzRFzI81Wvkz1K9MVAQGCKoDydqh9HI5gyBw5HFeQ4hUq7mkXdU+eCkzmoZ0M1WDGhZ9mz60o90/P7L0HBdeWf4IOf8AL+S9V4V5iqA0dM0ZuA8Qubtgt2vc2UZPZGzHg5EHkVtGSlszDTW5stjAQBAEAQBAEAQBAEBgoDyt82SSOR0hGkxxrpDNvvD6rznEMOxTdi6p/ouMW6EoKGz/ANIddyqSV9zaqxoYMLIFQsAsezVncZDLSjNEtH58seQor7hOPOOtktiFn2R5VX4/4elV4VZytFnbINF4DhuK1nCM1yyWqNoTlB80Xoypk7Nx+w57OANR0KgT4XQ+q6EyOfZ8yTOf8Nj8Z/QLT+Jq82bfyEvSiut9gMDg0u0w4EgkUIoRgevkqrPxI48lo9yXRerk3po0cmqvZ2ZLumPSnb+UE+X+wrLhMG7ubyI2XLSp/U9UvTlOEBglYB5W2y6cjnDKuHILx+bcrbnJF1TDkgkzioh1CAuezkfqud3nUHIf7JXp+E1OFWr8StzZayS8iRet4+hAAGk51aDZhmTwxXfNzFjx82zlj0O1/RFBPaHya7yeAwHQLzduZba/7MtIVQh3UcBC3ujoox11fmNEMxb6h3jAraEpResTD/t0fU9NclpdJEHPz30pUb167CnZOlOzcpsmEYWOMSwUs4BAEAQBAEAQBAEAQGryAMctvJayaS1YX0PEspjo5VNOVcF4ubTk2j0PgtTJC0MgBAY0NJ7GnAPeAeVclIxYqVsYy2bNZycYOS8Ee2YwAAAUAFANwC9gkkUDevU2WTAQBAcLXamxN0nmg8zwAXG6+FMeabN665WPSJ5W2Woyu0jhuG4LymTkSvs5mXVVSrjyo5FwaKlR9NTppqX9w2IsaXu1n0w3N/X0XqeH43Y16vdlTl3KcuVbIt1YEQwgKW9rzrVkePeP0Co+IcQWnZ1v7sn42N88/wAIqAvPlgZQBrC4hrczgu+PS7ZqKNZyUFzM9XZYQxgaNg6naV7KuChFRXgUk5OUnJlBftRNjkWCnU1XnuMRfap/Qs8LR1/kglVBLMBZBbXDZont0iA59TUHGngvRcMrolXqknIr8ydkZaeBehXBXmUAQBAEAQBAEAQBARbZbmRa7hXdmT4KPdlVVL+zOtdM7H/VHn7yvN03qgaDN213PcOCoMviErv6x6Is6MWNfV9WQgq0lCqDQVQGsjKj5Hcd6ynp1MoubDf9ABODUe20VB4kDEFX2NxWLWlu/mVt2C9da/YsG3zAf7rfE0U5Z+P6iK8W70mr77hGT6+6CfktZcRx18xlYlz8CFaL/JwjbTi7/wCQoF3GHtXH8v8A6JUMD1v2KmWRzzpPJceP0GxU9ts7JazerJ0IRgtImWMLjRo0juCV1TsekUJSUVq3oXF23NQh81CRk0ZDid6v8PhqrfNZ1fkVuRl8y5YbeZdq2IJEtV4xx4E1O4YlRL82mrd9fJHavHnPZFLbbyfLgPUbuGZ5lUOVxKy7+seiLCrFjDq+rIQCrWSjZYMGC7YBUnIDat4Qc3yofVnoLou70Q0nYvP/ABG4L1WDhqiOr3ZU5N/aPRbIslPIxBvS7xM2laOGLTuPHgouXixyIcr38Dvj3uqWvh4nmJ2OiNJBonfsPIry9+NZTLSaLiucbFrBiqjmwpjXIjaMD1W0W09UxutGTYb1lb7Qd7w+oU+vil8N3r9/+yNPEql4afYlx3+fbj+F1fnRTIcZ9cPZ/wDhwlgemXuSG37HtDx/j9lIjxeh76+xyeFZ9Pc3/fkPepzafsuy4njvx/Rr8Hd5Gf33B+IOhW38hj+ox8Jd6TH78g7/AJFP5HH9Q+Du9Jg35DsLjya5c5cUx14v2MrCt8ji/tAzYx58APmVylxilbJs6LAs8WiNJ2gedWNo4ucT5AKLPjE/livfX/o6xwI/NL9EOe8JX6z6Dc0aPnmoduffZ0ctPt0JEMaqOy9yIG0++3qoberO5ssAIAhkIDCAIAgMoYFEBJu6COQaUsoaK6lQDhvKs8THolHmtn+CNfZbB8sI/ktorzs8QpGa07gJ6lWnxuNStI/pEJ419j1l+zhNf59iPxcfoFEs4w/kj7/9HWOAvml7EC0W2STWeabm+qPLFVtubdb0lL/gl10Vw2Xv1ODQBlgoh1NqrGhgzVYB1s1mfL/TGHeOQ+6mY+FZc+i6eZysthX3mX933a2HHWcc3H6bl6TFw66F038yruyJW/byJymHAIAgNJYg4UcARuK1lFSWjMqTi9UVFo7PMOMbizhmOirruF1T6x6EyGdOPe6kCa55m5aLxwOiehVbZwm2Pd0ZKhm1S36fshytczXY5vMGnUKDZj2V96LRJjKMu60zRkgdqkHkVxNmmtzZAKoYFUMiqAIDCAIAg0CGWEMBAYIqhkIDKAIYMELIMhYBlAalo3Dosg2WAYQGQgMB4JoMTuGJ6BZinJ6JGH0WrJsF2yvyboje/DyU6rhl1m60+5HnlVR8dfsWdkuNrcZDpndkOit6OF1V9ZdWQrMycukehatYAKDAKySSWiIjbfVmyyYCAIAgCAIAgMUQEWe7Yn60bTxpj1XCeLTPeKOsL7Id2TIUnZ6M6pe3k6o6FRJ8LoltqiRHPtW+j/BGf2dcNWWvvM+xUSfBvTL9HZcQj4x9mR33LOMtB3IkeRC4T4TcttGdVm0vzRHfYZ25xOPItK4S4dkL5Tosil/McnseM45B/gfouEsa5bxfsdFOD2kvc4unAzqObSFzcJLdG6Wuw/aW94LXRmeSXkZE7e83qE0HK/Iz6Vveb1CaGNGZ0xvHUINGZqmgFU0ATQGNIbx1CwDBlb3h1CyNH5Gv7Q3vN6hDPLLyMidpyNeQJWVCT2RjlZ0aHHJjz/g5dFj2vaL9jVyit2vdHZljmOUT/Gg+ZXePD75fKc3fUt5IkR3NMcwxvNxPkAu8OE3PfRHGWbUttX+CTH2ed7cvwNp5klSYcGXzSOUuIL5Y+7JkVxxDMF/vEnyyU2vhtEPDX7keWba9np9iwhgawUY0NHAAKZCuEOkVoR5TlLrJ6nRbmoQBAEAQBAEAQBAEAQBAEAQBAEAQGC2uaxpqNjmbMzut+ELV1wfgvY255ebObrDGc42fCFr2NfpXsbK2xfM/c0N1w/hM+ELHw9XpXsbfEW+p+5g3RB+FH8IWPhqfSjPxN3qfuam5oPwWfCFr8JT6UPirvUx+5YPwWfCE+Do9KHxV3qYFzQfgs+ELPwlPpQ+Ku9TNhdMH4UfwhPhafSjHxNvqfubtu+IZRs+Fq27Cr0r2MO+x/M/c6ts7Rk1o5ALZVQXyr2NHOT3bOgat0ktjXUysgIAgCAIAgCAIAgCAIA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1" name="Picture 13" descr="http://www.spectrumart.co.za/uploads/1/1/2/9/1129115/aristo-french-curves_6923904_orig.jpg?229"/>
          <p:cNvPicPr>
            <a:picLocks noChangeAspect="1" noChangeArrowheads="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07314" y="5269551"/>
            <a:ext cx="2636686" cy="15820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11214" y="6636120"/>
            <a:ext cx="1638590" cy="215444"/>
          </a:xfrm>
          <a:prstGeom prst="rect">
            <a:avLst/>
          </a:prstGeom>
        </p:spPr>
        <p:txBody>
          <a:bodyPr wrap="none">
            <a:spAutoFit/>
          </a:bodyPr>
          <a:lstStyle/>
          <a:p>
            <a:r>
              <a:rPr lang="en-US" sz="800" i="1" dirty="0" smtClean="0">
                <a:hlinkClick r:id="rId10"/>
              </a:rPr>
              <a:t>Source: www.spectrumart.co.za</a:t>
            </a:r>
            <a:endParaRPr lang="en-US" sz="800" i="1" dirty="0"/>
          </a:p>
        </p:txBody>
      </p:sp>
    </p:spTree>
    <p:extLst>
      <p:ext uri="{BB962C8B-B14F-4D97-AF65-F5344CB8AC3E}">
        <p14:creationId xmlns:p14="http://schemas.microsoft.com/office/powerpoint/2010/main" val="3415723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Drafting</a:t>
            </a:r>
            <a:endParaRPr lang="en-US" dirty="0"/>
          </a:p>
        </p:txBody>
      </p:sp>
      <p:sp>
        <p:nvSpPr>
          <p:cNvPr id="3" name="Content Placeholder 2"/>
          <p:cNvSpPr>
            <a:spLocks noGrp="1"/>
          </p:cNvSpPr>
          <p:nvPr>
            <p:ph sz="quarter" idx="1"/>
          </p:nvPr>
        </p:nvSpPr>
        <p:spPr>
          <a:xfrm>
            <a:off x="152400" y="1600200"/>
            <a:ext cx="5943600" cy="5029200"/>
          </a:xfrm>
        </p:spPr>
        <p:txBody>
          <a:bodyPr>
            <a:normAutofit fontScale="85000" lnSpcReduction="20000"/>
          </a:bodyPr>
          <a:lstStyle/>
          <a:p>
            <a:pPr lvl="1"/>
            <a:r>
              <a:rPr lang="en-US" u="sng" dirty="0"/>
              <a:t>Template</a:t>
            </a:r>
            <a:r>
              <a:rPr lang="en-US" dirty="0"/>
              <a:t> – this is a sheet or piece of flat plastic with circles, squares, ovals, and other shapes to guide the designer in drawing these shapes as needed in their design. </a:t>
            </a:r>
            <a:br>
              <a:rPr lang="en-US" dirty="0"/>
            </a:br>
            <a:r>
              <a:rPr lang="en-US" dirty="0" smtClean="0"/>
              <a:t/>
            </a:r>
            <a:br>
              <a:rPr lang="en-US" dirty="0" smtClean="0"/>
            </a:br>
            <a:endParaRPr lang="en-US" dirty="0"/>
          </a:p>
          <a:p>
            <a:pPr lvl="1"/>
            <a:r>
              <a:rPr lang="en-US" u="sng" dirty="0"/>
              <a:t>Eraser</a:t>
            </a:r>
            <a:r>
              <a:rPr lang="en-US" dirty="0"/>
              <a:t> – as most people know, the eraser exists to eliminate mistakes.  However, most designers choose to use erasers other than the pink kind common in elementary school. The kneaded eraser is especially valuable for removing pencil marks without smudging. </a:t>
            </a:r>
            <a:br>
              <a:rPr lang="en-US" dirty="0"/>
            </a:br>
            <a:endParaRPr lang="en-US" dirty="0"/>
          </a:p>
        </p:txBody>
      </p:sp>
      <p:pic>
        <p:nvPicPr>
          <p:cNvPr id="13314" name="Picture 2" descr="http://www.timelytemplates.com/Timelypics/T-31P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058" y="1828800"/>
            <a:ext cx="2884542" cy="1904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00718" y="3733799"/>
            <a:ext cx="1757212" cy="215444"/>
          </a:xfrm>
          <a:prstGeom prst="rect">
            <a:avLst/>
          </a:prstGeom>
        </p:spPr>
        <p:txBody>
          <a:bodyPr wrap="none">
            <a:spAutoFit/>
          </a:bodyPr>
          <a:lstStyle/>
          <a:p>
            <a:r>
              <a:rPr lang="en-US" sz="800" i="1" dirty="0" smtClean="0">
                <a:hlinkClick r:id="rId3"/>
              </a:rPr>
              <a:t>Source: www.timelytemplates.com</a:t>
            </a:r>
            <a:endParaRPr lang="en-US" sz="800" i="1" dirty="0"/>
          </a:p>
        </p:txBody>
      </p:sp>
      <p:pic>
        <p:nvPicPr>
          <p:cNvPr id="13318" name="Picture 6" descr="http://ecx.images-amazon.com/images/I/41NbiyYvpJL._SY300_.jpg"/>
          <p:cNvPicPr>
            <a:picLocks noChangeAspect="1" noChangeArrowheads="1"/>
          </p:cNvPicPr>
          <p:nvPr/>
        </p:nvPicPr>
        <p:blipFill rotWithShape="1">
          <a:blip r:embed="rId4">
            <a:extLst>
              <a:ext uri="{28A0092B-C50C-407E-A947-70E740481C1C}">
                <a14:useLocalDpi xmlns:a14="http://schemas.microsoft.com/office/drawing/2010/main" val="0"/>
              </a:ext>
            </a:extLst>
          </a:blip>
          <a:srcRect l="12000" t="15380" r="12000" b="15380"/>
          <a:stretch/>
        </p:blipFill>
        <p:spPr bwMode="auto">
          <a:xfrm>
            <a:off x="6114868" y="4132521"/>
            <a:ext cx="2648132" cy="24125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34764" y="6344502"/>
            <a:ext cx="1556836" cy="230832"/>
          </a:xfrm>
          <a:prstGeom prst="rect">
            <a:avLst/>
          </a:prstGeom>
        </p:spPr>
        <p:txBody>
          <a:bodyPr wrap="none">
            <a:spAutoFit/>
          </a:bodyPr>
          <a:lstStyle/>
          <a:p>
            <a:r>
              <a:rPr lang="en-US" sz="900" i="1" dirty="0" smtClean="0">
                <a:hlinkClick r:id="rId5"/>
              </a:rPr>
              <a:t>Source: www.amazon.com</a:t>
            </a:r>
            <a:endParaRPr lang="en-US" sz="900" i="1" dirty="0"/>
          </a:p>
        </p:txBody>
      </p:sp>
    </p:spTree>
    <p:extLst>
      <p:ext uri="{BB962C8B-B14F-4D97-AF65-F5344CB8AC3E}">
        <p14:creationId xmlns:p14="http://schemas.microsoft.com/office/powerpoint/2010/main" val="2296396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Drafting</a:t>
            </a:r>
            <a:endParaRPr lang="en-US" dirty="0"/>
          </a:p>
        </p:txBody>
      </p:sp>
      <p:sp>
        <p:nvSpPr>
          <p:cNvPr id="3" name="Content Placeholder 2"/>
          <p:cNvSpPr>
            <a:spLocks noGrp="1"/>
          </p:cNvSpPr>
          <p:nvPr>
            <p:ph sz="quarter" idx="1"/>
          </p:nvPr>
        </p:nvSpPr>
        <p:spPr>
          <a:xfrm>
            <a:off x="228600" y="1600200"/>
            <a:ext cx="6324600" cy="5029200"/>
          </a:xfrm>
        </p:spPr>
        <p:txBody>
          <a:bodyPr>
            <a:normAutofit fontScale="92500" lnSpcReduction="20000"/>
          </a:bodyPr>
          <a:lstStyle/>
          <a:p>
            <a:pPr lvl="1"/>
            <a:r>
              <a:rPr lang="en-US" u="sng" dirty="0"/>
              <a:t>Erasing shield</a:t>
            </a:r>
            <a:r>
              <a:rPr lang="en-US" dirty="0"/>
              <a:t> – sometimes it is necessary to erase only a small, specific portion of the design. Erasing shields enable the designer to only remove a specific area of their design in a specific shape without affecting any of the other components.  </a:t>
            </a:r>
            <a:br>
              <a:rPr lang="en-US" dirty="0"/>
            </a:br>
            <a:r>
              <a:rPr lang="en-US" dirty="0" smtClean="0"/>
              <a:t/>
            </a:r>
            <a:br>
              <a:rPr lang="en-US" dirty="0" smtClean="0"/>
            </a:br>
            <a:endParaRPr lang="en-US" dirty="0"/>
          </a:p>
          <a:p>
            <a:pPr lvl="1"/>
            <a:r>
              <a:rPr lang="en-US" u="sng" dirty="0"/>
              <a:t>Drafting brush</a:t>
            </a:r>
            <a:r>
              <a:rPr lang="en-US" dirty="0"/>
              <a:t> – with erasing and pencils will come dust, debris, and loose graphite.  A brush is necessary to ensure that the designer does not accidently create stray marks on their design when clearing away debris. </a:t>
            </a:r>
            <a:br>
              <a:rPr lang="en-US" dirty="0"/>
            </a:br>
            <a:endParaRPr lang="en-US" dirty="0"/>
          </a:p>
        </p:txBody>
      </p:sp>
      <p:pic>
        <p:nvPicPr>
          <p:cNvPr id="14338" name="Picture 2" descr="https://davinciartistsupply.com/shop/images/art_alternatives/aa129999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905000"/>
            <a:ext cx="2514600" cy="1796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62800" y="3701143"/>
            <a:ext cx="1806905" cy="230832"/>
          </a:xfrm>
          <a:prstGeom prst="rect">
            <a:avLst/>
          </a:prstGeom>
        </p:spPr>
        <p:txBody>
          <a:bodyPr wrap="none">
            <a:spAutoFit/>
          </a:bodyPr>
          <a:lstStyle/>
          <a:p>
            <a:r>
              <a:rPr lang="en-US" sz="900" i="1" dirty="0" smtClean="0">
                <a:hlinkClick r:id="rId3"/>
              </a:rPr>
              <a:t>Source: davinciartistsupply.com</a:t>
            </a:r>
            <a:endParaRPr lang="en-US" sz="900" i="1" dirty="0"/>
          </a:p>
        </p:txBody>
      </p:sp>
      <p:pic>
        <p:nvPicPr>
          <p:cNvPr id="14340" name="Picture 4" descr="http://www.isubookstore.com/StoreImages/130-1048141-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4038600"/>
            <a:ext cx="2700040" cy="2700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9212" y="6507808"/>
            <a:ext cx="1800493" cy="230832"/>
          </a:xfrm>
          <a:prstGeom prst="rect">
            <a:avLst/>
          </a:prstGeom>
        </p:spPr>
        <p:txBody>
          <a:bodyPr wrap="none">
            <a:spAutoFit/>
          </a:bodyPr>
          <a:lstStyle/>
          <a:p>
            <a:r>
              <a:rPr lang="en-US" sz="900" i="1" dirty="0" smtClean="0">
                <a:hlinkClick r:id="rId5"/>
              </a:rPr>
              <a:t>Source: www.isubookstore.com</a:t>
            </a:r>
            <a:endParaRPr lang="en-US" sz="900" i="1" dirty="0"/>
          </a:p>
        </p:txBody>
      </p:sp>
    </p:spTree>
    <p:extLst>
      <p:ext uri="{BB962C8B-B14F-4D97-AF65-F5344CB8AC3E}">
        <p14:creationId xmlns:p14="http://schemas.microsoft.com/office/powerpoint/2010/main" val="2448946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of Drafting</a:t>
            </a:r>
            <a:endParaRPr lang="en-US" dirty="0"/>
          </a:p>
        </p:txBody>
      </p:sp>
      <p:sp>
        <p:nvSpPr>
          <p:cNvPr id="3" name="Content Placeholder 2"/>
          <p:cNvSpPr>
            <a:spLocks noGrp="1"/>
          </p:cNvSpPr>
          <p:nvPr>
            <p:ph sz="quarter" idx="1"/>
          </p:nvPr>
        </p:nvSpPr>
        <p:spPr>
          <a:xfrm>
            <a:off x="228600" y="1600200"/>
            <a:ext cx="7010400" cy="5029200"/>
          </a:xfrm>
        </p:spPr>
        <p:txBody>
          <a:bodyPr>
            <a:normAutofit fontScale="85000" lnSpcReduction="20000"/>
          </a:bodyPr>
          <a:lstStyle/>
          <a:p>
            <a:pPr lvl="1"/>
            <a:r>
              <a:rPr lang="en-US" u="sng" dirty="0" smtClean="0"/>
              <a:t>Scales</a:t>
            </a:r>
            <a:r>
              <a:rPr lang="en-US" dirty="0" smtClean="0"/>
              <a:t> </a:t>
            </a:r>
            <a:r>
              <a:rPr lang="en-US" dirty="0"/>
              <a:t>– architects’ scales are specialized rulers with multiple units of length and proportional length increments to enable the designer to draw their entire design using appropriate scale (e.g. 1 inch equals 10 feet, or 1:10). In the US, usually the first number in the units scale is inches and the second is feet. </a:t>
            </a:r>
            <a:br>
              <a:rPr lang="en-US" dirty="0"/>
            </a:br>
            <a:r>
              <a:rPr lang="en-US" dirty="0" smtClean="0"/>
              <a:t/>
            </a:r>
            <a:br>
              <a:rPr lang="en-US" dirty="0" smtClean="0"/>
            </a:br>
            <a:endParaRPr lang="en-US" dirty="0"/>
          </a:p>
          <a:p>
            <a:pPr lvl="1"/>
            <a:r>
              <a:rPr lang="en-US" u="sng" dirty="0"/>
              <a:t>Drafting tape</a:t>
            </a:r>
            <a:r>
              <a:rPr lang="en-US" dirty="0"/>
              <a:t> – this is used to secure the paper on which the design is made so that it does not shift during the creation of the design. The best kinds hold securely but peel off without ripping the paper. </a:t>
            </a:r>
            <a:br>
              <a:rPr lang="en-US" dirty="0"/>
            </a:br>
            <a:endParaRPr lang="en-US" dirty="0"/>
          </a:p>
        </p:txBody>
      </p:sp>
      <p:pic>
        <p:nvPicPr>
          <p:cNvPr id="15362" name="Picture 2" descr="http://www.draphixdirect.com/images/p2689b.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16"/>
          <a:stretch/>
        </p:blipFill>
        <p:spPr bwMode="auto">
          <a:xfrm>
            <a:off x="7191373" y="1905000"/>
            <a:ext cx="1821269"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10400" y="3810000"/>
            <a:ext cx="1806905" cy="230832"/>
          </a:xfrm>
          <a:prstGeom prst="rect">
            <a:avLst/>
          </a:prstGeom>
        </p:spPr>
        <p:txBody>
          <a:bodyPr wrap="none">
            <a:spAutoFit/>
          </a:bodyPr>
          <a:lstStyle/>
          <a:p>
            <a:r>
              <a:rPr lang="en-US" sz="900" i="1" dirty="0" smtClean="0">
                <a:hlinkClick r:id="rId3"/>
              </a:rPr>
              <a:t>Source: www.draphixdirect.com</a:t>
            </a:r>
            <a:endParaRPr lang="en-US" sz="900" i="1" dirty="0"/>
          </a:p>
        </p:txBody>
      </p:sp>
      <p:pic>
        <p:nvPicPr>
          <p:cNvPr id="15364" name="Picture 4" descr="http://www.jerrysartarama.com/images/products/tapes_and_adhesives/tape/0030249000000-st-01-drafting-ta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724400"/>
            <a:ext cx="2181659"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79898" y="6528482"/>
            <a:ext cx="1890261" cy="230832"/>
          </a:xfrm>
          <a:prstGeom prst="rect">
            <a:avLst/>
          </a:prstGeom>
        </p:spPr>
        <p:txBody>
          <a:bodyPr wrap="none">
            <a:spAutoFit/>
          </a:bodyPr>
          <a:lstStyle/>
          <a:p>
            <a:r>
              <a:rPr lang="en-US" sz="900" i="1" dirty="0" smtClean="0">
                <a:hlinkClick r:id="rId5"/>
              </a:rPr>
              <a:t>Source: www.jerrysartarama.com</a:t>
            </a:r>
            <a:endParaRPr lang="en-US" sz="900" i="1" dirty="0"/>
          </a:p>
        </p:txBody>
      </p:sp>
    </p:spTree>
    <p:extLst>
      <p:ext uri="{BB962C8B-B14F-4D97-AF65-F5344CB8AC3E}">
        <p14:creationId xmlns:p14="http://schemas.microsoft.com/office/powerpoint/2010/main" val="3938038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Lines</a:t>
            </a:r>
            <a:endParaRPr lang="en-US" dirty="0"/>
          </a:p>
        </p:txBody>
      </p:sp>
      <p:sp>
        <p:nvSpPr>
          <p:cNvPr id="3" name="Content Placeholder 2"/>
          <p:cNvSpPr>
            <a:spLocks noGrp="1"/>
          </p:cNvSpPr>
          <p:nvPr>
            <p:ph sz="quarter" idx="1"/>
          </p:nvPr>
        </p:nvSpPr>
        <p:spPr>
          <a:xfrm>
            <a:off x="152400" y="1600200"/>
            <a:ext cx="8839200" cy="3962400"/>
          </a:xfrm>
        </p:spPr>
        <p:txBody>
          <a:bodyPr>
            <a:normAutofit fontScale="77500" lnSpcReduction="20000"/>
          </a:bodyPr>
          <a:lstStyle/>
          <a:p>
            <a:pPr lvl="0"/>
            <a:r>
              <a:rPr lang="en-US" dirty="0"/>
              <a:t>Drawing a line may sound pretty simple – you’ve probably been doing since you were </a:t>
            </a:r>
            <a:r>
              <a:rPr lang="en-US" dirty="0" smtClean="0"/>
              <a:t>age 5</a:t>
            </a:r>
            <a:r>
              <a:rPr lang="en-US" dirty="0"/>
              <a:t>.  </a:t>
            </a:r>
            <a:endParaRPr lang="en-US" dirty="0" smtClean="0"/>
          </a:p>
          <a:p>
            <a:pPr lvl="0"/>
            <a:r>
              <a:rPr lang="en-US" dirty="0" smtClean="0"/>
              <a:t>However</a:t>
            </a:r>
            <a:r>
              <a:rPr lang="en-US" dirty="0"/>
              <a:t>, there are 3 keys to creating high quality lines that are necessary for a valuable design drawing. </a:t>
            </a:r>
          </a:p>
          <a:p>
            <a:pPr lvl="1"/>
            <a:r>
              <a:rPr lang="en-US" dirty="0"/>
              <a:t>1. </a:t>
            </a:r>
            <a:r>
              <a:rPr lang="en-US" u="sng" dirty="0"/>
              <a:t>Density</a:t>
            </a:r>
            <a:r>
              <a:rPr lang="en-US" dirty="0"/>
              <a:t> (or value) of the line: this depends on the lead of the pencil and the paper (textured paper has more “grip” and will result in a darker line than smoother paper). </a:t>
            </a:r>
          </a:p>
          <a:p>
            <a:pPr lvl="1"/>
            <a:r>
              <a:rPr lang="en-US" dirty="0"/>
              <a:t>2. </a:t>
            </a:r>
            <a:r>
              <a:rPr lang="en-US" u="sng" dirty="0"/>
              <a:t>Width</a:t>
            </a:r>
            <a:r>
              <a:rPr lang="en-US" dirty="0"/>
              <a:t> of </a:t>
            </a:r>
            <a:r>
              <a:rPr lang="en-US" dirty="0" smtClean="0"/>
              <a:t/>
            </a:r>
            <a:br>
              <a:rPr lang="en-US" dirty="0" smtClean="0"/>
            </a:br>
            <a:r>
              <a:rPr lang="en-US" dirty="0" smtClean="0"/>
              <a:t>the </a:t>
            </a:r>
            <a:r>
              <a:rPr lang="en-US" dirty="0"/>
              <a:t>line.</a:t>
            </a:r>
          </a:p>
          <a:p>
            <a:pPr lvl="1"/>
            <a:r>
              <a:rPr lang="en-US" dirty="0"/>
              <a:t>3. </a:t>
            </a:r>
            <a:r>
              <a:rPr lang="en-US" u="sng" dirty="0"/>
              <a:t>Consistency</a:t>
            </a:r>
            <a:r>
              <a:rPr lang="en-US" dirty="0"/>
              <a:t> </a:t>
            </a:r>
            <a:r>
              <a:rPr lang="en-US" dirty="0" smtClean="0"/>
              <a:t/>
            </a:r>
            <a:br>
              <a:rPr lang="en-US" dirty="0" smtClean="0"/>
            </a:br>
            <a:r>
              <a:rPr lang="en-US" dirty="0" smtClean="0"/>
              <a:t>of </a:t>
            </a:r>
            <a:r>
              <a:rPr lang="en-US" dirty="0"/>
              <a:t>the line.</a:t>
            </a:r>
            <a:br>
              <a:rPr lang="en-US" dirty="0"/>
            </a:br>
            <a:endParaRPr lang="en-US" dirty="0"/>
          </a:p>
          <a:p>
            <a:endParaRPr lang="en-US" dirty="0"/>
          </a:p>
        </p:txBody>
      </p:sp>
      <p:pic>
        <p:nvPicPr>
          <p:cNvPr id="9218" name="Picture 2" descr="http://rvhs-denyer.com/web-back/cad/units&amp;tasks/led-ch-2-sketching-tools/led-ch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752" y="3886200"/>
            <a:ext cx="6251448" cy="28288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71710" y="6690945"/>
            <a:ext cx="1473480"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rvhs-denyer.com</a:t>
            </a:r>
            <a:endParaRPr lang="en-US" sz="900" i="1" dirty="0"/>
          </a:p>
        </p:txBody>
      </p:sp>
    </p:spTree>
    <p:extLst>
      <p:ext uri="{BB962C8B-B14F-4D97-AF65-F5344CB8AC3E}">
        <p14:creationId xmlns:p14="http://schemas.microsoft.com/office/powerpoint/2010/main" val="88649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Drafting</a:t>
            </a:r>
            <a:endParaRPr lang="en-US" dirty="0"/>
          </a:p>
        </p:txBody>
      </p:sp>
      <p:sp>
        <p:nvSpPr>
          <p:cNvPr id="3" name="Content Placeholder 2"/>
          <p:cNvSpPr>
            <a:spLocks noGrp="1"/>
          </p:cNvSpPr>
          <p:nvPr>
            <p:ph sz="quarter" idx="1"/>
          </p:nvPr>
        </p:nvSpPr>
        <p:spPr>
          <a:xfrm>
            <a:off x="152400" y="1600200"/>
            <a:ext cx="8534400" cy="3810000"/>
          </a:xfrm>
        </p:spPr>
        <p:txBody>
          <a:bodyPr>
            <a:normAutofit fontScale="70000" lnSpcReduction="20000"/>
          </a:bodyPr>
          <a:lstStyle/>
          <a:p>
            <a:pPr lvl="0"/>
            <a:r>
              <a:rPr lang="en-US" dirty="0"/>
              <a:t>The purpose of drafting is to enable a designer to take an idea in their head and put it on paper. </a:t>
            </a:r>
          </a:p>
          <a:p>
            <a:pPr lvl="1"/>
            <a:r>
              <a:rPr lang="en-US" dirty="0"/>
              <a:t>It may seem obvious, but without the ability to draft your ideas on paper (or using technology), there is no way for a designer to show their customers the ideas they intend to eventually sell to them. </a:t>
            </a:r>
          </a:p>
          <a:p>
            <a:pPr lvl="1"/>
            <a:r>
              <a:rPr lang="en-US" dirty="0"/>
              <a:t>Even for homeowners who are only creating a project for their own needs, drafting enables the designer to better plan their projects, avoid problems and pitfalls, and ensure that their design is appropriate for the space in which it will occur. </a:t>
            </a:r>
          </a:p>
          <a:p>
            <a:pPr lvl="1"/>
            <a:r>
              <a:rPr lang="en-US" dirty="0"/>
              <a:t>Without skills and abilities in regards to drafting, there is a minimal likelihood that you’ll be able to effectively translate the ideas in your head into a reality. </a:t>
            </a:r>
            <a:br>
              <a:rPr lang="en-US" dirty="0"/>
            </a:br>
            <a:endParaRPr lang="en-US" dirty="0"/>
          </a:p>
          <a:p>
            <a:endParaRPr lang="en-US" dirty="0"/>
          </a:p>
        </p:txBody>
      </p:sp>
      <p:pic>
        <p:nvPicPr>
          <p:cNvPr id="11268" name="Picture 4" descr="http://thumb10.shutterstock.com/display_pic_with_logo/70205/70205,1173558617,3/stock-photo-landscape-plan-2845962.jpg"/>
          <p:cNvPicPr>
            <a:picLocks noChangeAspect="1" noChangeArrowheads="1"/>
          </p:cNvPicPr>
          <p:nvPr/>
        </p:nvPicPr>
        <p:blipFill rotWithShape="1">
          <a:blip r:embed="rId2">
            <a:extLst>
              <a:ext uri="{28A0092B-C50C-407E-A947-70E740481C1C}">
                <a14:useLocalDpi xmlns:a14="http://schemas.microsoft.com/office/drawing/2010/main" val="0"/>
              </a:ext>
            </a:extLst>
          </a:blip>
          <a:srcRect b="57483"/>
          <a:stretch/>
        </p:blipFill>
        <p:spPr bwMode="auto">
          <a:xfrm>
            <a:off x="1749072" y="4953000"/>
            <a:ext cx="5493456" cy="1655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7605" y="6642556"/>
            <a:ext cx="2068195" cy="215444"/>
          </a:xfrm>
          <a:prstGeom prst="rect">
            <a:avLst/>
          </a:prstGeom>
        </p:spPr>
        <p:txBody>
          <a:bodyPr wrap="none">
            <a:spAutoFit/>
          </a:bodyPr>
          <a:lstStyle/>
          <a:p>
            <a:r>
              <a:rPr lang="en-US" sz="800" i="1" dirty="0" smtClean="0"/>
              <a:t>Source: http://thumb10.shutterstock.com/</a:t>
            </a:r>
            <a:endParaRPr lang="en-US" sz="800" i="1" dirty="0"/>
          </a:p>
        </p:txBody>
      </p:sp>
    </p:spTree>
    <p:extLst>
      <p:ext uri="{BB962C8B-B14F-4D97-AF65-F5344CB8AC3E}">
        <p14:creationId xmlns:p14="http://schemas.microsoft.com/office/powerpoint/2010/main" val="241322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Lines</a:t>
            </a:r>
          </a:p>
        </p:txBody>
      </p:sp>
      <p:sp>
        <p:nvSpPr>
          <p:cNvPr id="3" name="Content Placeholder 2"/>
          <p:cNvSpPr>
            <a:spLocks noGrp="1"/>
          </p:cNvSpPr>
          <p:nvPr>
            <p:ph sz="quarter" idx="1"/>
          </p:nvPr>
        </p:nvSpPr>
        <p:spPr>
          <a:xfrm>
            <a:off x="152400" y="1600200"/>
            <a:ext cx="8769096" cy="4572000"/>
          </a:xfrm>
        </p:spPr>
        <p:txBody>
          <a:bodyPr>
            <a:normAutofit fontScale="85000" lnSpcReduction="20000"/>
          </a:bodyPr>
          <a:lstStyle/>
          <a:p>
            <a:pPr lvl="0"/>
            <a:r>
              <a:rPr lang="en-US" dirty="0"/>
              <a:t>Drawing high quality lines in your design requires more focus and technique than most people are used to applying. </a:t>
            </a:r>
          </a:p>
          <a:p>
            <a:pPr lvl="1"/>
            <a:r>
              <a:rPr lang="en-US" dirty="0"/>
              <a:t>Begin by tapping off the very tip of a newly sharpened pencil by tapping it gently on scratch paper.  This will ensure that your lines have the appropriate width and consistency. </a:t>
            </a:r>
          </a:p>
          <a:p>
            <a:pPr lvl="1"/>
            <a:r>
              <a:rPr lang="en-US" dirty="0"/>
              <a:t>Next, round the corners by making a few marks on scratch paper while turning the pencil slightly. </a:t>
            </a:r>
          </a:p>
          <a:p>
            <a:pPr lvl="1"/>
            <a:r>
              <a:rPr lang="en-US" dirty="0"/>
              <a:t>Hold your pencil at a slight angle when </a:t>
            </a:r>
            <a:r>
              <a:rPr lang="en-US" dirty="0" smtClean="0"/>
              <a:t/>
            </a:r>
            <a:br>
              <a:rPr lang="en-US" dirty="0" smtClean="0"/>
            </a:br>
            <a:r>
              <a:rPr lang="en-US" dirty="0" smtClean="0"/>
              <a:t>using </a:t>
            </a:r>
            <a:r>
              <a:rPr lang="en-US" dirty="0"/>
              <a:t>it. This will provide more area for </a:t>
            </a:r>
            <a:r>
              <a:rPr lang="en-US" dirty="0" smtClean="0"/>
              <a:t/>
            </a:r>
            <a:br>
              <a:rPr lang="en-US" dirty="0" smtClean="0"/>
            </a:br>
            <a:r>
              <a:rPr lang="en-US" dirty="0" smtClean="0"/>
              <a:t>the </a:t>
            </a:r>
            <a:r>
              <a:rPr lang="en-US" dirty="0"/>
              <a:t>lead to grip the paper; be careful </a:t>
            </a:r>
            <a:r>
              <a:rPr lang="en-US" dirty="0" smtClean="0"/>
              <a:t/>
            </a:r>
            <a:br>
              <a:rPr lang="en-US" dirty="0" smtClean="0"/>
            </a:br>
            <a:r>
              <a:rPr lang="en-US" dirty="0" smtClean="0"/>
              <a:t>not </a:t>
            </a:r>
            <a:r>
              <a:rPr lang="en-US" dirty="0"/>
              <a:t>to angle the pencil too much or the </a:t>
            </a:r>
            <a:r>
              <a:rPr lang="en-US" dirty="0" smtClean="0"/>
              <a:t/>
            </a:r>
            <a:br>
              <a:rPr lang="en-US" dirty="0" smtClean="0"/>
            </a:br>
            <a:r>
              <a:rPr lang="en-US" dirty="0" smtClean="0"/>
              <a:t>lead </a:t>
            </a:r>
            <a:r>
              <a:rPr lang="en-US" dirty="0"/>
              <a:t>will break. </a:t>
            </a:r>
            <a:r>
              <a:rPr lang="en-US" dirty="0" smtClean="0"/>
              <a:t/>
            </a:r>
            <a:br>
              <a:rPr lang="en-US" dirty="0" smtClean="0"/>
            </a:br>
            <a:endParaRPr lang="en-US" dirty="0" smtClean="0"/>
          </a:p>
          <a:p>
            <a:pPr marL="0" indent="0">
              <a:buNone/>
            </a:pPr>
            <a:endParaRPr lang="en-US" dirty="0"/>
          </a:p>
        </p:txBody>
      </p:sp>
      <p:pic>
        <p:nvPicPr>
          <p:cNvPr id="10244" name="Picture 4" descr="http://www.bilerico.com/images/bigstock-Left-Hand-Writing-With-Pencil-641868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967036" y="4038600"/>
            <a:ext cx="4193006" cy="2795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10200" y="6570366"/>
            <a:ext cx="1338828" cy="215444"/>
          </a:xfrm>
          <a:prstGeom prst="rect">
            <a:avLst/>
          </a:prstGeom>
        </p:spPr>
        <p:txBody>
          <a:bodyPr wrap="none">
            <a:spAutoFit/>
          </a:bodyPr>
          <a:lstStyle/>
          <a:p>
            <a:r>
              <a:rPr lang="en-US" sz="800" i="1" u="sng" dirty="0" smtClean="0">
                <a:solidFill>
                  <a:srgbClr val="7D7D7D"/>
                </a:solidFill>
                <a:latin typeface="arial" panose="020B0604020202020204" pitchFamily="34" charset="0"/>
                <a:hlinkClick r:id="rId3"/>
              </a:rPr>
              <a:t>Source www.bilerico.com</a:t>
            </a:r>
            <a:endParaRPr lang="en-US" sz="800" i="1" u="sng" dirty="0"/>
          </a:p>
        </p:txBody>
      </p:sp>
    </p:spTree>
    <p:extLst>
      <p:ext uri="{BB962C8B-B14F-4D97-AF65-F5344CB8AC3E}">
        <p14:creationId xmlns:p14="http://schemas.microsoft.com/office/powerpoint/2010/main" val="164505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Lines</a:t>
            </a:r>
            <a:endParaRPr lang="en-US" dirty="0"/>
          </a:p>
        </p:txBody>
      </p:sp>
      <p:sp>
        <p:nvSpPr>
          <p:cNvPr id="3" name="Content Placeholder 2"/>
          <p:cNvSpPr>
            <a:spLocks noGrp="1"/>
          </p:cNvSpPr>
          <p:nvPr>
            <p:ph sz="quarter" idx="1"/>
          </p:nvPr>
        </p:nvSpPr>
        <p:spPr>
          <a:xfrm>
            <a:off x="152400" y="1600200"/>
            <a:ext cx="8763000" cy="3886200"/>
          </a:xfrm>
        </p:spPr>
        <p:txBody>
          <a:bodyPr>
            <a:normAutofit fontScale="85000" lnSpcReduction="20000"/>
          </a:bodyPr>
          <a:lstStyle/>
          <a:p>
            <a:r>
              <a:rPr lang="en-US" dirty="0"/>
              <a:t>When drawing straight lines, be sure to always use a straight edge, particularly a T-square if possible. </a:t>
            </a:r>
            <a:endParaRPr lang="en-US" dirty="0" smtClean="0"/>
          </a:p>
          <a:p>
            <a:pPr lvl="1"/>
            <a:r>
              <a:rPr lang="en-US" dirty="0" smtClean="0"/>
              <a:t>Use </a:t>
            </a:r>
            <a:r>
              <a:rPr lang="en-US" dirty="0"/>
              <a:t>your non-dominant hand to make sure the straightedge is held firmly against the paper. </a:t>
            </a:r>
          </a:p>
          <a:p>
            <a:pPr lvl="1"/>
            <a:r>
              <a:rPr lang="en-US" dirty="0"/>
              <a:t>Always keep the lead at a </a:t>
            </a:r>
            <a:r>
              <a:rPr lang="en-US" dirty="0" smtClean="0"/>
              <a:t>90</a:t>
            </a:r>
            <a:r>
              <a:rPr lang="en-US" baseline="30000" dirty="0" smtClean="0"/>
              <a:t>o</a:t>
            </a:r>
            <a:r>
              <a:rPr lang="en-US" dirty="0" smtClean="0"/>
              <a:t> </a:t>
            </a:r>
            <a:r>
              <a:rPr lang="en-US" dirty="0"/>
              <a:t>angle to the </a:t>
            </a:r>
            <a:r>
              <a:rPr lang="en-US" dirty="0" smtClean="0"/>
              <a:t/>
            </a:r>
            <a:br>
              <a:rPr lang="en-US" dirty="0" smtClean="0"/>
            </a:br>
            <a:r>
              <a:rPr lang="en-US" dirty="0" smtClean="0"/>
              <a:t>straight edge </a:t>
            </a:r>
            <a:r>
              <a:rPr lang="en-US" dirty="0"/>
              <a:t>(but at a slight angle </a:t>
            </a:r>
            <a:r>
              <a:rPr lang="en-US" dirty="0" smtClean="0"/>
              <a:t/>
            </a:r>
            <a:br>
              <a:rPr lang="en-US" dirty="0" smtClean="0"/>
            </a:br>
            <a:r>
              <a:rPr lang="en-US" dirty="0" smtClean="0"/>
              <a:t>to </a:t>
            </a:r>
            <a:r>
              <a:rPr lang="en-US" dirty="0"/>
              <a:t>the paper). </a:t>
            </a:r>
          </a:p>
          <a:p>
            <a:pPr lvl="1"/>
            <a:r>
              <a:rPr lang="en-US" dirty="0"/>
              <a:t>Roll the pencil slightly as </a:t>
            </a:r>
            <a:r>
              <a:rPr lang="en-US" dirty="0" smtClean="0"/>
              <a:t/>
            </a:r>
            <a:br>
              <a:rPr lang="en-US" dirty="0" smtClean="0"/>
            </a:br>
            <a:r>
              <a:rPr lang="en-US" dirty="0" smtClean="0"/>
              <a:t>you </a:t>
            </a:r>
            <a:r>
              <a:rPr lang="en-US" dirty="0"/>
              <a:t>draw to ensure that the </a:t>
            </a:r>
            <a:r>
              <a:rPr lang="en-US" dirty="0" smtClean="0"/>
              <a:t/>
            </a:r>
            <a:br>
              <a:rPr lang="en-US" dirty="0" smtClean="0"/>
            </a:br>
            <a:r>
              <a:rPr lang="en-US" dirty="0" smtClean="0"/>
              <a:t>lead </a:t>
            </a:r>
            <a:r>
              <a:rPr lang="en-US" dirty="0"/>
              <a:t>has even contact with </a:t>
            </a:r>
            <a:r>
              <a:rPr lang="en-US" dirty="0" smtClean="0"/>
              <a:t/>
            </a:r>
            <a:br>
              <a:rPr lang="en-US" dirty="0" smtClean="0"/>
            </a:br>
            <a:r>
              <a:rPr lang="en-US" dirty="0" smtClean="0"/>
              <a:t>the </a:t>
            </a:r>
            <a:r>
              <a:rPr lang="en-US" dirty="0"/>
              <a:t>paper (1/2 roll max).</a:t>
            </a:r>
          </a:p>
        </p:txBody>
      </p:sp>
      <p:pic>
        <p:nvPicPr>
          <p:cNvPr id="2050" name="Picture 2" descr="http://upload.wikimedia.org/wikipedia/commons/7/78/Smd_d019_drawing_vertical_lines_by_the_use_of_t_square_and_triangle.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0701"/>
          <a:stretch/>
        </p:blipFill>
        <p:spPr bwMode="auto">
          <a:xfrm>
            <a:off x="4525879" y="2819400"/>
            <a:ext cx="4618121" cy="38071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2710" y="6642556"/>
            <a:ext cx="1370888" cy="215444"/>
          </a:xfrm>
          <a:prstGeom prst="rect">
            <a:avLst/>
          </a:prstGeom>
        </p:spPr>
        <p:txBody>
          <a:bodyPr wrap="none">
            <a:spAutoFit/>
          </a:bodyPr>
          <a:lstStyle/>
          <a:p>
            <a:r>
              <a:rPr lang="en-US" sz="800" i="1" dirty="0" smtClean="0">
                <a:hlinkClick r:id="rId3"/>
              </a:rPr>
              <a:t>Source: en.wikisource.org</a:t>
            </a:r>
            <a:endParaRPr lang="en-US" sz="800" i="1" dirty="0"/>
          </a:p>
        </p:txBody>
      </p:sp>
    </p:spTree>
    <p:extLst>
      <p:ext uri="{BB962C8B-B14F-4D97-AF65-F5344CB8AC3E}">
        <p14:creationId xmlns:p14="http://schemas.microsoft.com/office/powerpoint/2010/main" val="1055281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Lines</a:t>
            </a:r>
            <a:endParaRPr lang="en-US" dirty="0"/>
          </a:p>
        </p:txBody>
      </p:sp>
      <p:sp>
        <p:nvSpPr>
          <p:cNvPr id="3" name="Content Placeholder 2"/>
          <p:cNvSpPr>
            <a:spLocks noGrp="1"/>
          </p:cNvSpPr>
          <p:nvPr>
            <p:ph sz="quarter" idx="1"/>
          </p:nvPr>
        </p:nvSpPr>
        <p:spPr>
          <a:xfrm>
            <a:off x="0" y="1600200"/>
            <a:ext cx="4191000" cy="5029200"/>
          </a:xfrm>
        </p:spPr>
        <p:txBody>
          <a:bodyPr>
            <a:normAutofit fontScale="92500" lnSpcReduction="10000"/>
          </a:bodyPr>
          <a:lstStyle/>
          <a:p>
            <a:r>
              <a:rPr lang="en-US" dirty="0" smtClean="0"/>
              <a:t>Steps of Drawing a Line</a:t>
            </a:r>
          </a:p>
          <a:p>
            <a:pPr lvl="1"/>
            <a:r>
              <a:rPr lang="en-US" dirty="0" smtClean="0"/>
              <a:t>1. Tap the pencil on the paper.</a:t>
            </a:r>
          </a:p>
          <a:p>
            <a:pPr lvl="1"/>
            <a:r>
              <a:rPr lang="en-US" dirty="0" smtClean="0"/>
              <a:t>2. Round out the lead.</a:t>
            </a:r>
          </a:p>
          <a:p>
            <a:pPr lvl="1"/>
            <a:r>
              <a:rPr lang="en-US" dirty="0" smtClean="0"/>
              <a:t>3. Hold at an angle. </a:t>
            </a:r>
          </a:p>
          <a:p>
            <a:pPr lvl="1"/>
            <a:r>
              <a:rPr lang="en-US" dirty="0" smtClean="0"/>
              <a:t>4. Use a straightedge.</a:t>
            </a:r>
          </a:p>
          <a:p>
            <a:pPr lvl="1"/>
            <a:r>
              <a:rPr lang="en-US" dirty="0" smtClean="0"/>
              <a:t>5. Keep the pencil 90</a:t>
            </a:r>
            <a:r>
              <a:rPr lang="en-US" baseline="30000" dirty="0" smtClean="0"/>
              <a:t>o</a:t>
            </a:r>
            <a:r>
              <a:rPr lang="en-US" dirty="0" smtClean="0"/>
              <a:t> to the straightedge. </a:t>
            </a:r>
          </a:p>
          <a:p>
            <a:pPr lvl="1"/>
            <a:r>
              <a:rPr lang="en-US" dirty="0" smtClean="0"/>
              <a:t>6. Roll the pencil slightly as you draw the line. </a:t>
            </a:r>
            <a:r>
              <a:rPr lang="en-US" sz="3500" b="1" dirty="0" smtClean="0"/>
              <a:t>↗</a:t>
            </a:r>
            <a:endParaRPr lang="en-US" b="1" dirty="0" smtClean="0"/>
          </a:p>
          <a:p>
            <a:endParaRPr lang="en-US" dirty="0"/>
          </a:p>
        </p:txBody>
      </p:sp>
      <p:pic>
        <p:nvPicPr>
          <p:cNvPr id="307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915" t="43581" r="53125" b="18093"/>
          <a:stretch/>
        </p:blipFill>
        <p:spPr bwMode="auto">
          <a:xfrm flipH="1">
            <a:off x="4038600" y="3432432"/>
            <a:ext cx="4722629" cy="342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91200" y="6611779"/>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pic>
        <p:nvPicPr>
          <p:cNvPr id="5" name="Picture 4"/>
          <p:cNvPicPr>
            <a:picLocks noChangeAspect="1"/>
          </p:cNvPicPr>
          <p:nvPr/>
        </p:nvPicPr>
        <p:blipFill>
          <a:blip r:embed="rId3"/>
          <a:stretch>
            <a:fillRect/>
          </a:stretch>
        </p:blipFill>
        <p:spPr>
          <a:xfrm>
            <a:off x="4689348" y="350670"/>
            <a:ext cx="4328535" cy="2700762"/>
          </a:xfrm>
          <a:prstGeom prst="rect">
            <a:avLst/>
          </a:prstGeom>
        </p:spPr>
      </p:pic>
    </p:spTree>
    <p:extLst>
      <p:ext uri="{BB962C8B-B14F-4D97-AF65-F5344CB8AC3E}">
        <p14:creationId xmlns:p14="http://schemas.microsoft.com/office/powerpoint/2010/main" val="520966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Lines</a:t>
            </a:r>
            <a:endParaRPr lang="en-US" dirty="0"/>
          </a:p>
        </p:txBody>
      </p:sp>
      <p:sp>
        <p:nvSpPr>
          <p:cNvPr id="3" name="Content Placeholder 2"/>
          <p:cNvSpPr>
            <a:spLocks noGrp="1"/>
          </p:cNvSpPr>
          <p:nvPr>
            <p:ph sz="quarter" idx="1"/>
          </p:nvPr>
        </p:nvSpPr>
        <p:spPr>
          <a:xfrm>
            <a:off x="152400" y="1600200"/>
            <a:ext cx="8769096" cy="2209800"/>
          </a:xfrm>
        </p:spPr>
        <p:txBody>
          <a:bodyPr>
            <a:normAutofit fontScale="85000" lnSpcReduction="20000"/>
          </a:bodyPr>
          <a:lstStyle/>
          <a:p>
            <a:pPr lvl="0"/>
            <a:r>
              <a:rPr lang="en-US" dirty="0"/>
              <a:t>When connecting lines (for example, to make a 90</a:t>
            </a:r>
            <a:r>
              <a:rPr lang="en-US" baseline="30000" dirty="0"/>
              <a:t>o</a:t>
            </a:r>
            <a:r>
              <a:rPr lang="en-US" dirty="0"/>
              <a:t> angle), make sure that your lines touch or have just a slight overlap.  </a:t>
            </a:r>
          </a:p>
          <a:p>
            <a:pPr lvl="1"/>
            <a:r>
              <a:rPr lang="en-US" dirty="0"/>
              <a:t>Make sure you have no </a:t>
            </a:r>
            <a:r>
              <a:rPr lang="en-US" u="sng" dirty="0"/>
              <a:t>weak corners</a:t>
            </a:r>
            <a:r>
              <a:rPr lang="en-US" dirty="0"/>
              <a:t> (where the lines do not touch) and avoid excessive overlap. </a:t>
            </a:r>
            <a:br>
              <a:rPr lang="en-US" dirty="0"/>
            </a:br>
            <a:endParaRPr lang="en-US" dirty="0"/>
          </a:p>
          <a:p>
            <a:endParaRPr lang="en-US" dirty="0"/>
          </a:p>
        </p:txBody>
      </p:sp>
      <p:pic>
        <p:nvPicPr>
          <p:cNvPr id="5"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537" t="40245" r="39766" b="4274"/>
          <a:stretch/>
        </p:blipFill>
        <p:spPr bwMode="auto">
          <a:xfrm>
            <a:off x="2514600" y="3200400"/>
            <a:ext cx="4648200" cy="350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612651"/>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spTree>
    <p:extLst>
      <p:ext uri="{BB962C8B-B14F-4D97-AF65-F5344CB8AC3E}">
        <p14:creationId xmlns:p14="http://schemas.microsoft.com/office/powerpoint/2010/main" val="1959111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Lines</a:t>
            </a:r>
            <a:endParaRPr lang="en-US" dirty="0"/>
          </a:p>
        </p:txBody>
      </p:sp>
      <p:sp>
        <p:nvSpPr>
          <p:cNvPr id="6" name="Rectangle 5"/>
          <p:cNvSpPr/>
          <p:nvPr/>
        </p:nvSpPr>
        <p:spPr>
          <a:xfrm>
            <a:off x="5791200" y="6611779"/>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9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Lines</a:t>
            </a:r>
            <a:endParaRPr lang="en-US" dirty="0"/>
          </a:p>
        </p:txBody>
      </p:sp>
      <p:sp>
        <p:nvSpPr>
          <p:cNvPr id="3" name="Content Placeholder 2"/>
          <p:cNvSpPr>
            <a:spLocks noGrp="1"/>
          </p:cNvSpPr>
          <p:nvPr>
            <p:ph sz="quarter" idx="1"/>
          </p:nvPr>
        </p:nvSpPr>
        <p:spPr>
          <a:xfrm>
            <a:off x="152400" y="1600200"/>
            <a:ext cx="8769096" cy="3124200"/>
          </a:xfrm>
        </p:spPr>
        <p:txBody>
          <a:bodyPr>
            <a:normAutofit fontScale="85000" lnSpcReduction="20000"/>
          </a:bodyPr>
          <a:lstStyle/>
          <a:p>
            <a:pPr lvl="0"/>
            <a:r>
              <a:rPr lang="en-US" dirty="0"/>
              <a:t>When starting a design, it is best to begin with your arcs and curves and then connect them with straight lines. </a:t>
            </a:r>
          </a:p>
          <a:p>
            <a:pPr lvl="1"/>
            <a:r>
              <a:rPr lang="en-US" dirty="0"/>
              <a:t>Use harder lead (if you have multiple kinds of lead) for the arcs and softer, darker lead for straight lines. </a:t>
            </a:r>
          </a:p>
          <a:p>
            <a:pPr lvl="1"/>
            <a:r>
              <a:rPr lang="en-US" dirty="0"/>
              <a:t>This will allow you to more easily correct mistakes if your arcs are incorrect. </a:t>
            </a:r>
          </a:p>
          <a:p>
            <a:pPr lvl="1"/>
            <a:r>
              <a:rPr lang="en-US" dirty="0"/>
              <a:t>Finally darken your lines once you are sure they are correct and add shading, texture, and other necessary details. </a:t>
            </a:r>
            <a:br>
              <a:rPr lang="en-US" dirty="0"/>
            </a:br>
            <a:endParaRPr lang="en-US" dirty="0"/>
          </a:p>
        </p:txBody>
      </p:sp>
      <p:pic>
        <p:nvPicPr>
          <p:cNvPr id="4" name="Picture 3"/>
          <p:cNvPicPr>
            <a:picLocks noChangeAspect="1"/>
          </p:cNvPicPr>
          <p:nvPr/>
        </p:nvPicPr>
        <p:blipFill>
          <a:blip r:embed="rId2"/>
          <a:stretch>
            <a:fillRect/>
          </a:stretch>
        </p:blipFill>
        <p:spPr>
          <a:xfrm>
            <a:off x="1371600" y="4343400"/>
            <a:ext cx="6986290" cy="2237439"/>
          </a:xfrm>
          <a:prstGeom prst="rect">
            <a:avLst/>
          </a:prstGeom>
        </p:spPr>
      </p:pic>
      <p:sp>
        <p:nvSpPr>
          <p:cNvPr id="5" name="Rectangle 4"/>
          <p:cNvSpPr/>
          <p:nvPr/>
        </p:nvSpPr>
        <p:spPr>
          <a:xfrm>
            <a:off x="1371600" y="6580839"/>
            <a:ext cx="2678938"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lizzielenard-vintagesewing.blogspot.com</a:t>
            </a:r>
            <a:endParaRPr lang="en-US" sz="900" i="1" dirty="0"/>
          </a:p>
        </p:txBody>
      </p:sp>
    </p:spTree>
    <p:extLst>
      <p:ext uri="{BB962C8B-B14F-4D97-AF65-F5344CB8AC3E}">
        <p14:creationId xmlns:p14="http://schemas.microsoft.com/office/powerpoint/2010/main" val="3968421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Lines</a:t>
            </a:r>
            <a:endParaRPr lang="en-US" dirty="0"/>
          </a:p>
        </p:txBody>
      </p:sp>
      <p:sp>
        <p:nvSpPr>
          <p:cNvPr id="5" name="Rectangle 4"/>
          <p:cNvSpPr/>
          <p:nvPr/>
        </p:nvSpPr>
        <p:spPr>
          <a:xfrm>
            <a:off x="0" y="6575401"/>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pic>
        <p:nvPicPr>
          <p:cNvPr id="3" name="Picture 2"/>
          <p:cNvPicPr>
            <a:picLocks noChangeAspect="1"/>
          </p:cNvPicPr>
          <p:nvPr/>
        </p:nvPicPr>
        <p:blipFill>
          <a:blip r:embed="rId2"/>
          <a:stretch>
            <a:fillRect/>
          </a:stretch>
        </p:blipFill>
        <p:spPr>
          <a:xfrm>
            <a:off x="-32084" y="1557797"/>
            <a:ext cx="9126503" cy="5029636"/>
          </a:xfrm>
          <a:prstGeom prst="rect">
            <a:avLst/>
          </a:prstGeom>
        </p:spPr>
      </p:pic>
    </p:spTree>
    <p:extLst>
      <p:ext uri="{BB962C8B-B14F-4D97-AF65-F5344CB8AC3E}">
        <p14:creationId xmlns:p14="http://schemas.microsoft.com/office/powerpoint/2010/main" val="2583776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uniqueoutdoordesign.com/images2/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3419"/>
            <a:ext cx="8915400" cy="5794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Title Blocks</a:t>
            </a:r>
            <a:endParaRPr lang="en-US" dirty="0"/>
          </a:p>
        </p:txBody>
      </p:sp>
      <p:sp>
        <p:nvSpPr>
          <p:cNvPr id="3" name="Content Placeholder 2"/>
          <p:cNvSpPr>
            <a:spLocks noGrp="1"/>
          </p:cNvSpPr>
          <p:nvPr>
            <p:ph sz="quarter" idx="1"/>
          </p:nvPr>
        </p:nvSpPr>
        <p:spPr>
          <a:xfrm>
            <a:off x="1447800" y="1524000"/>
            <a:ext cx="6324600" cy="4267200"/>
          </a:xfrm>
          <a:solidFill>
            <a:srgbClr val="F8F8F8">
              <a:alpha val="90980"/>
            </a:srgbClr>
          </a:solidFill>
          <a:ln>
            <a:solidFill>
              <a:schemeClr val="tx1"/>
            </a:solidFill>
          </a:ln>
        </p:spPr>
        <p:txBody>
          <a:bodyPr>
            <a:normAutofit fontScale="77500" lnSpcReduction="20000"/>
          </a:bodyPr>
          <a:lstStyle/>
          <a:p>
            <a:pPr lvl="0"/>
            <a:endParaRPr lang="en-US" dirty="0" smtClean="0"/>
          </a:p>
          <a:p>
            <a:pPr lvl="0"/>
            <a:r>
              <a:rPr lang="en-US" dirty="0" smtClean="0"/>
              <a:t>Landscape </a:t>
            </a:r>
            <a:r>
              <a:rPr lang="en-US" dirty="0"/>
              <a:t>drawings should include title blocks if they will be used in a presentation. </a:t>
            </a:r>
            <a:r>
              <a:rPr lang="en-US" dirty="0" smtClean="0">
                <a:sym typeface="Wingdings" panose="05000000000000000000" pitchFamily="2" charset="2"/>
              </a:rPr>
              <a:t></a:t>
            </a:r>
            <a:endParaRPr lang="en-US" dirty="0"/>
          </a:p>
          <a:p>
            <a:pPr lvl="1"/>
            <a:r>
              <a:rPr lang="en-US" dirty="0"/>
              <a:t>A </a:t>
            </a:r>
            <a:r>
              <a:rPr lang="en-US" u="sng" dirty="0"/>
              <a:t>title block</a:t>
            </a:r>
            <a:r>
              <a:rPr lang="en-US" dirty="0"/>
              <a:t> is a section on the bottom or right edge of the presentation that includes necessary information about the presentation. </a:t>
            </a:r>
          </a:p>
          <a:p>
            <a:pPr lvl="1"/>
            <a:r>
              <a:rPr lang="en-US" dirty="0"/>
              <a:t>This information includes the project name and address, the designer and company, dates, </a:t>
            </a:r>
            <a:r>
              <a:rPr lang="en-US" dirty="0" smtClean="0"/>
              <a:t>scale, </a:t>
            </a:r>
            <a:r>
              <a:rPr lang="en-US" dirty="0"/>
              <a:t>north indicator, and other pertinent information.  </a:t>
            </a:r>
            <a:br>
              <a:rPr lang="en-US" dirty="0"/>
            </a:br>
            <a:endParaRPr lang="en-US" dirty="0"/>
          </a:p>
          <a:p>
            <a:endParaRPr lang="en-US" dirty="0"/>
          </a:p>
        </p:txBody>
      </p:sp>
      <p:sp>
        <p:nvSpPr>
          <p:cNvPr id="4" name="Rectangle 3"/>
          <p:cNvSpPr/>
          <p:nvPr/>
        </p:nvSpPr>
        <p:spPr>
          <a:xfrm>
            <a:off x="5715000" y="73968"/>
            <a:ext cx="3429000" cy="230832"/>
          </a:xfrm>
          <a:prstGeom prst="rect">
            <a:avLst/>
          </a:prstGeom>
        </p:spPr>
        <p:txBody>
          <a:bodyPr wrap="square">
            <a:spAutoFit/>
          </a:bodyPr>
          <a:lstStyle/>
          <a:p>
            <a:r>
              <a:rPr lang="en-US" sz="900" i="1" dirty="0" smtClean="0"/>
              <a:t>Source: http://www.uniqueoutdoordesign.com/images2/a2.jpg</a:t>
            </a:r>
            <a:endParaRPr lang="en-US" sz="900" i="1" dirty="0"/>
          </a:p>
        </p:txBody>
      </p:sp>
      <p:sp>
        <p:nvSpPr>
          <p:cNvPr id="5" name="Rounded Rectangle 4"/>
          <p:cNvSpPr/>
          <p:nvPr/>
        </p:nvSpPr>
        <p:spPr>
          <a:xfrm>
            <a:off x="7772400" y="838200"/>
            <a:ext cx="1371600" cy="6248400"/>
          </a:xfrm>
          <a:prstGeom prst="round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313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Indicators </a:t>
            </a:r>
            <a:endParaRPr lang="en-US" dirty="0"/>
          </a:p>
        </p:txBody>
      </p:sp>
      <p:sp>
        <p:nvSpPr>
          <p:cNvPr id="3" name="Content Placeholder 2"/>
          <p:cNvSpPr>
            <a:spLocks noGrp="1"/>
          </p:cNvSpPr>
          <p:nvPr>
            <p:ph sz="quarter" idx="1"/>
          </p:nvPr>
        </p:nvSpPr>
        <p:spPr>
          <a:xfrm>
            <a:off x="152400" y="1600200"/>
            <a:ext cx="8763000" cy="3581400"/>
          </a:xfrm>
        </p:spPr>
        <p:txBody>
          <a:bodyPr>
            <a:normAutofit fontScale="85000" lnSpcReduction="20000"/>
          </a:bodyPr>
          <a:lstStyle/>
          <a:p>
            <a:pPr lvl="0"/>
            <a:r>
              <a:rPr lang="en-US" u="sng" dirty="0"/>
              <a:t>North indicators</a:t>
            </a:r>
            <a:r>
              <a:rPr lang="en-US" dirty="0"/>
              <a:t> should be included in every landscape plan in order to help the designer and viewer orient their eyes. </a:t>
            </a:r>
          </a:p>
          <a:p>
            <a:pPr lvl="1"/>
            <a:r>
              <a:rPr lang="en-US" dirty="0"/>
              <a:t>North indicators are usually just a large, unmistakable arrow. </a:t>
            </a:r>
          </a:p>
          <a:p>
            <a:pPr lvl="1"/>
            <a:r>
              <a:rPr lang="en-US" dirty="0"/>
              <a:t>While the north indicator is necessary to help the viewer make sense of the drawing, it is also necessary to understand environmental factors such as the position of the sun, wind direction, slope, and other factors. </a:t>
            </a:r>
          </a:p>
          <a:p>
            <a:pPr lvl="1"/>
            <a:r>
              <a:rPr lang="en-US" dirty="0"/>
              <a:t>The north indicator should always be near the scale.</a:t>
            </a:r>
            <a:br>
              <a:rPr lang="en-US" dirty="0"/>
            </a:br>
            <a:endParaRPr lang="en-US" dirty="0"/>
          </a:p>
          <a:p>
            <a:endParaRPr lang="en-US" dirty="0"/>
          </a:p>
        </p:txBody>
      </p:sp>
      <p:pic>
        <p:nvPicPr>
          <p:cNvPr id="1026" name="Picture 2" descr="http://www.gardencad.net/web/sites/default/files/10%20North%20Points.gif"/>
          <p:cNvPicPr>
            <a:picLocks noChangeAspect="1" noChangeArrowheads="1"/>
          </p:cNvPicPr>
          <p:nvPr/>
        </p:nvPicPr>
        <p:blipFill rotWithShape="1">
          <a:blip r:embed="rId2">
            <a:extLst>
              <a:ext uri="{28A0092B-C50C-407E-A947-70E740481C1C}">
                <a14:useLocalDpi xmlns:a14="http://schemas.microsoft.com/office/drawing/2010/main" val="0"/>
              </a:ext>
            </a:extLst>
          </a:blip>
          <a:srcRect t="54348" b="13043"/>
          <a:stretch/>
        </p:blipFill>
        <p:spPr bwMode="auto">
          <a:xfrm>
            <a:off x="1219200" y="5181600"/>
            <a:ext cx="7239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46462" y="6601326"/>
            <a:ext cx="148149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www.gardencad.net</a:t>
            </a:r>
            <a:endParaRPr lang="en-US" sz="800" i="1" dirty="0"/>
          </a:p>
        </p:txBody>
      </p:sp>
    </p:spTree>
    <p:extLst>
      <p:ext uri="{BB962C8B-B14F-4D97-AF65-F5344CB8AC3E}">
        <p14:creationId xmlns:p14="http://schemas.microsoft.com/office/powerpoint/2010/main" val="3730520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Indicators</a:t>
            </a:r>
            <a:endParaRPr lang="en-US" dirty="0"/>
          </a:p>
        </p:txBody>
      </p:sp>
      <p:pic>
        <p:nvPicPr>
          <p:cNvPr id="2050" name="Picture 2" descr="http://www.fclandscapedesign.com/images/pictures/Image131.jpg"/>
          <p:cNvPicPr>
            <a:picLocks noChangeAspect="1" noChangeArrowheads="1"/>
          </p:cNvPicPr>
          <p:nvPr/>
        </p:nvPicPr>
        <p:blipFill rotWithShape="1">
          <a:blip r:embed="rId2">
            <a:extLst>
              <a:ext uri="{28A0092B-C50C-407E-A947-70E740481C1C}">
                <a14:useLocalDpi xmlns:a14="http://schemas.microsoft.com/office/drawing/2010/main" val="0"/>
              </a:ext>
            </a:extLst>
          </a:blip>
          <a:srcRect t="57743" r="43837"/>
          <a:stretch/>
        </p:blipFill>
        <p:spPr bwMode="auto">
          <a:xfrm>
            <a:off x="606425" y="2804840"/>
            <a:ext cx="7851776" cy="40531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152400" y="1600200"/>
            <a:ext cx="8769096" cy="32766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lvl="0"/>
            <a:r>
              <a:rPr lang="en-US" dirty="0"/>
              <a:t>Every landscape drawing must include a </a:t>
            </a:r>
            <a:r>
              <a:rPr lang="en-US" u="sng" dirty="0"/>
              <a:t>scale indicator</a:t>
            </a:r>
            <a:r>
              <a:rPr lang="en-US" dirty="0"/>
              <a:t>. </a:t>
            </a:r>
          </a:p>
          <a:p>
            <a:pPr lvl="1"/>
            <a:r>
              <a:rPr lang="en-US" dirty="0"/>
              <a:t>This shows the difference in size between the drawing and the actual landscape. </a:t>
            </a:r>
          </a:p>
          <a:p>
            <a:pPr lvl="1"/>
            <a:r>
              <a:rPr lang="en-US" dirty="0"/>
              <a:t>The scale is expressed as either a ratio or an equation (or both). </a:t>
            </a:r>
          </a:p>
          <a:p>
            <a:pPr lvl="1"/>
            <a:r>
              <a:rPr lang="en-US" dirty="0"/>
              <a:t>There are three options for the scale: architects’, engineers’, and metric.</a:t>
            </a:r>
          </a:p>
          <a:p>
            <a:endParaRPr lang="en-US" dirty="0"/>
          </a:p>
        </p:txBody>
      </p:sp>
      <p:sp>
        <p:nvSpPr>
          <p:cNvPr id="4" name="Rectangle 3"/>
          <p:cNvSpPr/>
          <p:nvPr/>
        </p:nvSpPr>
        <p:spPr>
          <a:xfrm>
            <a:off x="6583987" y="6642556"/>
            <a:ext cx="189827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www.fclandscapedesign.com</a:t>
            </a:r>
            <a:endParaRPr lang="en-US" sz="800" i="1" dirty="0"/>
          </a:p>
        </p:txBody>
      </p:sp>
    </p:spTree>
    <p:extLst>
      <p:ext uri="{BB962C8B-B14F-4D97-AF65-F5344CB8AC3E}">
        <p14:creationId xmlns:p14="http://schemas.microsoft.com/office/powerpoint/2010/main" val="1542822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Drafting</a:t>
            </a:r>
            <a:endParaRPr lang="en-US" dirty="0"/>
          </a:p>
        </p:txBody>
      </p:sp>
      <p:sp>
        <p:nvSpPr>
          <p:cNvPr id="3" name="Content Placeholder 2"/>
          <p:cNvSpPr>
            <a:spLocks noGrp="1"/>
          </p:cNvSpPr>
          <p:nvPr>
            <p:ph sz="quarter" idx="1"/>
          </p:nvPr>
        </p:nvSpPr>
        <p:spPr>
          <a:xfrm>
            <a:off x="-1" y="1600199"/>
            <a:ext cx="9114941" cy="5240633"/>
          </a:xfrm>
        </p:spPr>
        <p:txBody>
          <a:bodyPr>
            <a:normAutofit fontScale="62500" lnSpcReduction="20000"/>
          </a:bodyPr>
          <a:lstStyle/>
          <a:p>
            <a:pPr lvl="0"/>
            <a:r>
              <a:rPr lang="en-US" dirty="0"/>
              <a:t>Typically a designer will follow a sequence of steps similar to those below when drafting their </a:t>
            </a:r>
            <a:r>
              <a:rPr lang="en-US" dirty="0" smtClean="0"/>
              <a:t>ideas.</a:t>
            </a:r>
          </a:p>
          <a:p>
            <a:pPr lvl="1"/>
            <a:r>
              <a:rPr lang="en-US" dirty="0" smtClean="0"/>
              <a:t>These include 1) program development, 2) inventory &amp; analysis, 3) design development (including prel</a:t>
            </a:r>
            <a:r>
              <a:rPr lang="en-US" dirty="0" smtClean="0"/>
              <a:t>iminary design and conceptual design)</a:t>
            </a:r>
            <a:r>
              <a:rPr lang="en-US" dirty="0" smtClean="0"/>
              <a:t>, and 4) construction documentation.</a:t>
            </a:r>
            <a:br>
              <a:rPr lang="en-US" dirty="0" smtClean="0"/>
            </a:br>
            <a:endParaRPr lang="en-US" dirty="0"/>
          </a:p>
          <a:p>
            <a:pPr lvl="0"/>
            <a:r>
              <a:rPr lang="en-US" dirty="0"/>
              <a:t>The first step of drafting is </a:t>
            </a:r>
            <a:r>
              <a:rPr lang="en-US" u="sng" dirty="0"/>
              <a:t>program development</a:t>
            </a:r>
            <a:r>
              <a:rPr lang="en-US" dirty="0"/>
              <a:t>.</a:t>
            </a:r>
          </a:p>
          <a:p>
            <a:pPr lvl="1"/>
            <a:r>
              <a:rPr lang="en-US" dirty="0"/>
              <a:t>This is the phase in which the designer researches their property and its owners/users, and gathers information from owners and other people who will be affected by the project. </a:t>
            </a:r>
          </a:p>
          <a:p>
            <a:pPr lvl="1"/>
            <a:r>
              <a:rPr lang="en-US" dirty="0"/>
              <a:t>The designer is trying to ascertain the specific goals that the users of this site have in mind for the design (and eventual landscape) that is to come later. </a:t>
            </a:r>
          </a:p>
          <a:p>
            <a:pPr lvl="1"/>
            <a:r>
              <a:rPr lang="en-US" dirty="0"/>
              <a:t>The focus is on the facts, attitudes, needs, </a:t>
            </a:r>
            <a:r>
              <a:rPr lang="en-US" dirty="0" smtClean="0"/>
              <a:t/>
            </a:r>
            <a:br>
              <a:rPr lang="en-US" dirty="0" smtClean="0"/>
            </a:br>
            <a:r>
              <a:rPr lang="en-US" dirty="0" smtClean="0"/>
              <a:t>wants</a:t>
            </a:r>
            <a:r>
              <a:rPr lang="en-US" dirty="0"/>
              <a:t>, opportunities, and limitations of this </a:t>
            </a:r>
            <a:r>
              <a:rPr lang="en-US" dirty="0" smtClean="0"/>
              <a:t/>
            </a:r>
            <a:br>
              <a:rPr lang="en-US" dirty="0" smtClean="0"/>
            </a:br>
            <a:r>
              <a:rPr lang="en-US" dirty="0" smtClean="0"/>
              <a:t>site </a:t>
            </a:r>
            <a:r>
              <a:rPr lang="en-US" dirty="0"/>
              <a:t>and primarily consists of discussions with </a:t>
            </a:r>
            <a:r>
              <a:rPr lang="en-US" dirty="0" smtClean="0"/>
              <a:t/>
            </a:r>
            <a:br>
              <a:rPr lang="en-US" dirty="0" smtClean="0"/>
            </a:br>
            <a:r>
              <a:rPr lang="en-US" dirty="0" smtClean="0"/>
              <a:t>the </a:t>
            </a:r>
            <a:r>
              <a:rPr lang="en-US" dirty="0"/>
              <a:t>people who will be most affected by the </a:t>
            </a:r>
            <a:r>
              <a:rPr lang="en-US" dirty="0" smtClean="0"/>
              <a:t/>
            </a:r>
            <a:br>
              <a:rPr lang="en-US" dirty="0" smtClean="0"/>
            </a:br>
            <a:r>
              <a:rPr lang="en-US" dirty="0" smtClean="0"/>
              <a:t>future </a:t>
            </a:r>
            <a:r>
              <a:rPr lang="en-US" dirty="0"/>
              <a:t>design. </a:t>
            </a:r>
          </a:p>
          <a:p>
            <a:pPr lvl="1"/>
            <a:r>
              <a:rPr lang="en-US" dirty="0"/>
              <a:t>Drawings are seldom needed at this stage – </a:t>
            </a:r>
            <a:r>
              <a:rPr lang="en-US" dirty="0" smtClean="0"/>
              <a:t/>
            </a:r>
            <a:br>
              <a:rPr lang="en-US" dirty="0" smtClean="0"/>
            </a:br>
            <a:r>
              <a:rPr lang="en-US" dirty="0" smtClean="0"/>
              <a:t>this </a:t>
            </a:r>
            <a:r>
              <a:rPr lang="en-US" dirty="0"/>
              <a:t>is really just about obtaining the needed </a:t>
            </a:r>
            <a:r>
              <a:rPr lang="en-US" dirty="0" smtClean="0"/>
              <a:t/>
            </a:r>
            <a:br>
              <a:rPr lang="en-US" dirty="0" smtClean="0"/>
            </a:br>
            <a:r>
              <a:rPr lang="en-US" dirty="0" smtClean="0"/>
              <a:t>facts </a:t>
            </a:r>
            <a:r>
              <a:rPr lang="en-US" dirty="0"/>
              <a:t>in order to shape the design planning. </a:t>
            </a:r>
            <a:br>
              <a:rPr lang="en-US" dirty="0"/>
            </a:br>
            <a:endParaRPr lang="en-US" dirty="0"/>
          </a:p>
          <a:p>
            <a:endParaRPr lang="en-US" dirty="0"/>
          </a:p>
        </p:txBody>
      </p:sp>
      <p:pic>
        <p:nvPicPr>
          <p:cNvPr id="3074" name="Picture 2" descr="http://www.hertslink.org/buildingfutures/content/images/large/13825473/Fig_3_bubble_dia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4114800"/>
            <a:ext cx="4085741"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94295" y="6625389"/>
            <a:ext cx="138050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www.hertslink.org</a:t>
            </a:r>
            <a:endParaRPr lang="en-US" sz="800" i="1" dirty="0"/>
          </a:p>
        </p:txBody>
      </p:sp>
    </p:spTree>
    <p:extLst>
      <p:ext uri="{BB962C8B-B14F-4D97-AF65-F5344CB8AC3E}">
        <p14:creationId xmlns:p14="http://schemas.microsoft.com/office/powerpoint/2010/main" val="1865189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Architect’s Scales</a:t>
            </a:r>
            <a:endParaRPr lang="en-US" dirty="0"/>
          </a:p>
        </p:txBody>
      </p:sp>
      <p:sp>
        <p:nvSpPr>
          <p:cNvPr id="3" name="Content Placeholder 2"/>
          <p:cNvSpPr>
            <a:spLocks noGrp="1"/>
          </p:cNvSpPr>
          <p:nvPr>
            <p:ph sz="quarter" idx="1"/>
          </p:nvPr>
        </p:nvSpPr>
        <p:spPr>
          <a:xfrm>
            <a:off x="152400" y="1600200"/>
            <a:ext cx="8769096" cy="2209800"/>
          </a:xfrm>
        </p:spPr>
        <p:txBody>
          <a:bodyPr>
            <a:normAutofit fontScale="85000" lnSpcReduction="20000"/>
          </a:bodyPr>
          <a:lstStyle/>
          <a:p>
            <a:r>
              <a:rPr lang="en-US" u="sng" dirty="0"/>
              <a:t>Architects’ scales</a:t>
            </a:r>
            <a:r>
              <a:rPr lang="en-US" dirty="0"/>
              <a:t> are written as a fraction with an inch on the left and the feet on the right. </a:t>
            </a:r>
          </a:p>
          <a:p>
            <a:pPr lvl="1"/>
            <a:r>
              <a:rPr lang="en-US" dirty="0"/>
              <a:t>For example, 1/4” = 1’-0” would mean that ¼ of an inch on the drawing equals one foot in real life. </a:t>
            </a:r>
          </a:p>
          <a:p>
            <a:pPr lvl="1"/>
            <a:r>
              <a:rPr lang="en-US" dirty="0"/>
              <a:t>Architects’ scales are always written with a fraction of an inch on the left and a dashed-number on the right. </a:t>
            </a:r>
          </a:p>
          <a:p>
            <a:endParaRPr lang="en-US" dirty="0"/>
          </a:p>
        </p:txBody>
      </p:sp>
      <p:sp>
        <p:nvSpPr>
          <p:cNvPr id="5" name="Rectangle 4"/>
          <p:cNvSpPr/>
          <p:nvPr/>
        </p:nvSpPr>
        <p:spPr>
          <a:xfrm>
            <a:off x="0" y="6575401"/>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pic>
        <p:nvPicPr>
          <p:cNvPr id="4" name="Picture 3"/>
          <p:cNvPicPr>
            <a:picLocks noChangeAspect="1"/>
          </p:cNvPicPr>
          <p:nvPr/>
        </p:nvPicPr>
        <p:blipFill>
          <a:blip r:embed="rId2"/>
          <a:stretch>
            <a:fillRect/>
          </a:stretch>
        </p:blipFill>
        <p:spPr>
          <a:xfrm>
            <a:off x="1214327" y="3764828"/>
            <a:ext cx="6950042" cy="2895851"/>
          </a:xfrm>
          <a:prstGeom prst="rect">
            <a:avLst/>
          </a:prstGeom>
        </p:spPr>
      </p:pic>
    </p:spTree>
    <p:extLst>
      <p:ext uri="{BB962C8B-B14F-4D97-AF65-F5344CB8AC3E}">
        <p14:creationId xmlns:p14="http://schemas.microsoft.com/office/powerpoint/2010/main" val="3936593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Architect’s Scales</a:t>
            </a:r>
            <a:endParaRPr lang="en-US" dirty="0"/>
          </a:p>
        </p:txBody>
      </p:sp>
      <p:sp>
        <p:nvSpPr>
          <p:cNvPr id="5" name="Rectangle 4"/>
          <p:cNvSpPr/>
          <p:nvPr/>
        </p:nvSpPr>
        <p:spPr>
          <a:xfrm>
            <a:off x="5791200" y="6611779"/>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pic>
        <p:nvPicPr>
          <p:cNvPr id="3" name="Picture 2"/>
          <p:cNvPicPr>
            <a:picLocks noChangeAspect="1"/>
          </p:cNvPicPr>
          <p:nvPr/>
        </p:nvPicPr>
        <p:blipFill rotWithShape="1">
          <a:blip r:embed="rId2"/>
          <a:srcRect l="3752" r="3533"/>
          <a:stretch/>
        </p:blipFill>
        <p:spPr>
          <a:xfrm>
            <a:off x="76200" y="1981200"/>
            <a:ext cx="8928103" cy="3962400"/>
          </a:xfrm>
          <a:prstGeom prst="rect">
            <a:avLst/>
          </a:prstGeom>
        </p:spPr>
      </p:pic>
    </p:spTree>
    <p:extLst>
      <p:ext uri="{BB962C8B-B14F-4D97-AF65-F5344CB8AC3E}">
        <p14:creationId xmlns:p14="http://schemas.microsoft.com/office/powerpoint/2010/main" val="399796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Engineer’s Scales</a:t>
            </a:r>
            <a:endParaRPr lang="en-US" dirty="0"/>
          </a:p>
        </p:txBody>
      </p:sp>
      <p:sp>
        <p:nvSpPr>
          <p:cNvPr id="3" name="Content Placeholder 2"/>
          <p:cNvSpPr>
            <a:spLocks noGrp="1"/>
          </p:cNvSpPr>
          <p:nvPr>
            <p:ph sz="quarter" idx="1"/>
          </p:nvPr>
        </p:nvSpPr>
        <p:spPr>
          <a:xfrm>
            <a:off x="152400" y="1600200"/>
            <a:ext cx="8769096" cy="2895600"/>
          </a:xfrm>
        </p:spPr>
        <p:txBody>
          <a:bodyPr>
            <a:normAutofit fontScale="85000" lnSpcReduction="10000"/>
          </a:bodyPr>
          <a:lstStyle/>
          <a:p>
            <a:r>
              <a:rPr lang="en-US" u="sng" dirty="0"/>
              <a:t>Engineers’ scales</a:t>
            </a:r>
            <a:r>
              <a:rPr lang="en-US" dirty="0"/>
              <a:t> are written with the unit of 1 inch to the left of the “=” sign and multiples of 10 feet on the right side. </a:t>
            </a:r>
          </a:p>
          <a:p>
            <a:pPr lvl="1"/>
            <a:r>
              <a:rPr lang="en-US" dirty="0"/>
              <a:t>For example, 1” = 20’ would mean that 1 inch on the drawing is equivalent to 20 feet at the actual landscaping site. </a:t>
            </a:r>
          </a:p>
          <a:p>
            <a:pPr lvl="1"/>
            <a:r>
              <a:rPr lang="en-US" dirty="0"/>
              <a:t>Engineers’ scales are always written in whole numbers with a multiple of ten on the right. </a:t>
            </a:r>
          </a:p>
        </p:txBody>
      </p:sp>
      <p:sp>
        <p:nvSpPr>
          <p:cNvPr id="5" name="Rectangle 4"/>
          <p:cNvSpPr/>
          <p:nvPr/>
        </p:nvSpPr>
        <p:spPr>
          <a:xfrm>
            <a:off x="5791200" y="6611779"/>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pic>
        <p:nvPicPr>
          <p:cNvPr id="4" name="Picture 3"/>
          <p:cNvPicPr>
            <a:picLocks noChangeAspect="1"/>
          </p:cNvPicPr>
          <p:nvPr/>
        </p:nvPicPr>
        <p:blipFill>
          <a:blip r:embed="rId2"/>
          <a:stretch>
            <a:fillRect/>
          </a:stretch>
        </p:blipFill>
        <p:spPr>
          <a:xfrm>
            <a:off x="381000" y="3918293"/>
            <a:ext cx="7968163" cy="2816596"/>
          </a:xfrm>
          <a:prstGeom prst="rect">
            <a:avLst/>
          </a:prstGeom>
        </p:spPr>
      </p:pic>
    </p:spTree>
    <p:extLst>
      <p:ext uri="{BB962C8B-B14F-4D97-AF65-F5344CB8AC3E}">
        <p14:creationId xmlns:p14="http://schemas.microsoft.com/office/powerpoint/2010/main" val="1169318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Scale</a:t>
            </a:r>
            <a:endParaRPr lang="en-US" dirty="0"/>
          </a:p>
        </p:txBody>
      </p:sp>
      <p:sp>
        <p:nvSpPr>
          <p:cNvPr id="3" name="Content Placeholder 2"/>
          <p:cNvSpPr>
            <a:spLocks noGrp="1"/>
          </p:cNvSpPr>
          <p:nvPr>
            <p:ph sz="quarter" idx="1"/>
          </p:nvPr>
        </p:nvSpPr>
        <p:spPr>
          <a:xfrm>
            <a:off x="152400" y="1600200"/>
            <a:ext cx="8769096" cy="2438400"/>
          </a:xfrm>
        </p:spPr>
        <p:txBody>
          <a:bodyPr>
            <a:normAutofit/>
          </a:bodyPr>
          <a:lstStyle/>
          <a:p>
            <a:r>
              <a:rPr lang="en-US" dirty="0"/>
              <a:t>A design can also use a </a:t>
            </a:r>
            <a:r>
              <a:rPr lang="en-US" u="sng" dirty="0"/>
              <a:t>metric scale</a:t>
            </a:r>
            <a:r>
              <a:rPr lang="en-US" dirty="0"/>
              <a:t>, with 1 on the left of a “:” and multiples of ten on the right. </a:t>
            </a:r>
          </a:p>
          <a:p>
            <a:pPr lvl="1"/>
            <a:r>
              <a:rPr lang="en-US" dirty="0"/>
              <a:t>For example, 1:50 means that one meter on the drawing is equivalent to 50 meters in the landscape. </a:t>
            </a:r>
          </a:p>
        </p:txBody>
      </p:sp>
      <p:sp>
        <p:nvSpPr>
          <p:cNvPr id="5" name="Rectangle 4"/>
          <p:cNvSpPr/>
          <p:nvPr/>
        </p:nvSpPr>
        <p:spPr>
          <a:xfrm>
            <a:off x="5791200" y="6611779"/>
            <a:ext cx="3352800" cy="246221"/>
          </a:xfrm>
          <a:prstGeom prst="rect">
            <a:avLst/>
          </a:prstGeom>
        </p:spPr>
        <p:txBody>
          <a:bodyPr wrap="square">
            <a:spAutoFit/>
          </a:bodyPr>
          <a:lstStyle/>
          <a:p>
            <a:r>
              <a:rPr lang="en-US" sz="1000" b="1" i="1" dirty="0" smtClean="0"/>
              <a:t>Source: Architectural Graphics, </a:t>
            </a:r>
            <a:r>
              <a:rPr lang="en-US" sz="1000" i="1" dirty="0" smtClean="0"/>
              <a:t>Francis </a:t>
            </a:r>
            <a:r>
              <a:rPr lang="en-US" sz="1000" i="1" dirty="0"/>
              <a:t>D. K. </a:t>
            </a:r>
            <a:r>
              <a:rPr lang="en-US" sz="1000" i="1" dirty="0" err="1"/>
              <a:t>Ching</a:t>
            </a:r>
            <a:endParaRPr lang="en-US" sz="1000" i="1" dirty="0"/>
          </a:p>
        </p:txBody>
      </p:sp>
      <p:pic>
        <p:nvPicPr>
          <p:cNvPr id="4" name="Picture 3"/>
          <p:cNvPicPr>
            <a:picLocks noChangeAspect="1"/>
          </p:cNvPicPr>
          <p:nvPr/>
        </p:nvPicPr>
        <p:blipFill rotWithShape="1">
          <a:blip r:embed="rId2"/>
          <a:srcRect r="2061"/>
          <a:stretch/>
        </p:blipFill>
        <p:spPr>
          <a:xfrm>
            <a:off x="0" y="3657600"/>
            <a:ext cx="9067800" cy="2590800"/>
          </a:xfrm>
          <a:prstGeom prst="rect">
            <a:avLst/>
          </a:prstGeom>
        </p:spPr>
      </p:pic>
    </p:spTree>
    <p:extLst>
      <p:ext uri="{BB962C8B-B14F-4D97-AF65-F5344CB8AC3E}">
        <p14:creationId xmlns:p14="http://schemas.microsoft.com/office/powerpoint/2010/main" val="353591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descr="http://www.hertslink.org/buildingfutures/content/images/large/13825473/Fig_3_bubble_diag.JPG"/>
          <p:cNvPicPr>
            <a:picLocks noChangeAspect="1" noChangeArrowheads="1"/>
          </p:cNvPicPr>
          <p:nvPr/>
        </p:nvPicPr>
        <p:blipFill rotWithShape="1">
          <a:blip r:embed="rId2">
            <a:extLst>
              <a:ext uri="{28A0092B-C50C-407E-A947-70E740481C1C}">
                <a14:useLocalDpi xmlns:a14="http://schemas.microsoft.com/office/drawing/2010/main" val="0"/>
              </a:ext>
            </a:extLst>
          </a:blip>
          <a:srcRect l="6640"/>
          <a:stretch/>
        </p:blipFill>
        <p:spPr bwMode="auto">
          <a:xfrm>
            <a:off x="0" y="76200"/>
            <a:ext cx="9180970" cy="66025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605" y="6571056"/>
            <a:ext cx="138050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www.hertslink.org</a:t>
            </a:r>
            <a:endParaRPr lang="en-US" sz="800" i="1" dirty="0"/>
          </a:p>
        </p:txBody>
      </p:sp>
    </p:spTree>
    <p:extLst>
      <p:ext uri="{BB962C8B-B14F-4D97-AF65-F5344CB8AC3E}">
        <p14:creationId xmlns:p14="http://schemas.microsoft.com/office/powerpoint/2010/main" val="257537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a:t>
            </a:r>
            <a:r>
              <a:rPr lang="en-US" dirty="0" smtClean="0"/>
              <a:t>Drafting</a:t>
            </a:r>
            <a:endParaRPr lang="en-US" dirty="0"/>
          </a:p>
        </p:txBody>
      </p:sp>
      <p:sp>
        <p:nvSpPr>
          <p:cNvPr id="3" name="Content Placeholder 2"/>
          <p:cNvSpPr>
            <a:spLocks noGrp="1"/>
          </p:cNvSpPr>
          <p:nvPr>
            <p:ph sz="quarter" idx="1"/>
          </p:nvPr>
        </p:nvSpPr>
        <p:spPr>
          <a:xfrm>
            <a:off x="76200" y="1600200"/>
            <a:ext cx="8769096" cy="5029200"/>
          </a:xfrm>
        </p:spPr>
        <p:txBody>
          <a:bodyPr>
            <a:normAutofit fontScale="62500" lnSpcReduction="20000"/>
          </a:bodyPr>
          <a:lstStyle/>
          <a:p>
            <a:pPr lvl="0"/>
            <a:r>
              <a:rPr lang="en-US" dirty="0"/>
              <a:t>The next step is </a:t>
            </a:r>
            <a:r>
              <a:rPr lang="en-US" u="sng" dirty="0"/>
              <a:t>inventory and analysis</a:t>
            </a:r>
            <a:r>
              <a:rPr lang="en-US" dirty="0"/>
              <a:t>. </a:t>
            </a:r>
          </a:p>
          <a:p>
            <a:pPr lvl="1"/>
            <a:r>
              <a:rPr lang="en-US" dirty="0"/>
              <a:t>In this stage, the designer gathers information about the physical characteristics of this site, including property lines, building dimensions, vegetation, topography, soils, views, and other factors. </a:t>
            </a:r>
          </a:p>
          <a:p>
            <a:pPr lvl="1"/>
            <a:r>
              <a:rPr lang="en-US" dirty="0"/>
              <a:t>Inventory involves recording the objective site data (anything involving a number, such as the length and width of the property, the USDA plant hardiness zone, slope, etc.). </a:t>
            </a:r>
          </a:p>
          <a:p>
            <a:pPr lvl="1"/>
            <a:r>
              <a:rPr lang="en-US" dirty="0"/>
              <a:t>Site analysis involves the subjective evaluation, which could include suggestions that the designer has in regards to the opportunities and limitations of that site based on the inventory. </a:t>
            </a:r>
          </a:p>
          <a:p>
            <a:r>
              <a:rPr lang="en-US" dirty="0"/>
              <a:t>It is in this stage that the designer should start to produce some plan view drawings that explain the </a:t>
            </a:r>
            <a:r>
              <a:rPr lang="en-US" dirty="0" smtClean="0"/>
              <a:t/>
            </a:r>
            <a:br>
              <a:rPr lang="en-US" dirty="0" smtClean="0"/>
            </a:br>
            <a:r>
              <a:rPr lang="en-US" dirty="0" smtClean="0"/>
              <a:t>existing </a:t>
            </a:r>
            <a:r>
              <a:rPr lang="en-US" dirty="0"/>
              <a:t>conditions and provide </a:t>
            </a:r>
            <a:r>
              <a:rPr lang="en-US" dirty="0" smtClean="0"/>
              <a:t/>
            </a:r>
            <a:br>
              <a:rPr lang="en-US" dirty="0" smtClean="0"/>
            </a:br>
            <a:r>
              <a:rPr lang="en-US" dirty="0" smtClean="0"/>
              <a:t>some </a:t>
            </a:r>
            <a:r>
              <a:rPr lang="en-US" dirty="0"/>
              <a:t>rough ideas of the existing </a:t>
            </a:r>
            <a:r>
              <a:rPr lang="en-US" dirty="0" smtClean="0"/>
              <a:t/>
            </a:r>
            <a:br>
              <a:rPr lang="en-US" dirty="0" smtClean="0"/>
            </a:br>
            <a:r>
              <a:rPr lang="en-US" dirty="0" smtClean="0"/>
              <a:t>conditions</a:t>
            </a:r>
            <a:r>
              <a:rPr lang="en-US" dirty="0"/>
              <a:t>. </a:t>
            </a:r>
            <a:endParaRPr lang="en-US" dirty="0" smtClean="0"/>
          </a:p>
          <a:p>
            <a:pPr lvl="1"/>
            <a:r>
              <a:rPr lang="en-US" dirty="0"/>
              <a:t>T</a:t>
            </a:r>
            <a:r>
              <a:rPr lang="en-US" dirty="0" smtClean="0"/>
              <a:t>his </a:t>
            </a:r>
            <a:r>
              <a:rPr lang="en-US" dirty="0"/>
              <a:t>is likely a mix of </a:t>
            </a:r>
            <a:r>
              <a:rPr lang="en-US" dirty="0" smtClean="0"/>
              <a:t>rough </a:t>
            </a:r>
            <a:r>
              <a:rPr lang="en-US" dirty="0"/>
              <a:t>sketches </a:t>
            </a:r>
            <a:r>
              <a:rPr lang="en-US" dirty="0" smtClean="0"/>
              <a:t/>
            </a:r>
            <a:br>
              <a:rPr lang="en-US" dirty="0" smtClean="0"/>
            </a:br>
            <a:r>
              <a:rPr lang="en-US" dirty="0" smtClean="0"/>
              <a:t>(</a:t>
            </a:r>
            <a:r>
              <a:rPr lang="en-US" dirty="0"/>
              <a:t>or outlines) as well </a:t>
            </a:r>
            <a:r>
              <a:rPr lang="en-US" dirty="0" smtClean="0"/>
              <a:t>as </a:t>
            </a:r>
            <a:r>
              <a:rPr lang="en-US" dirty="0"/>
              <a:t>written notes </a:t>
            </a:r>
            <a:r>
              <a:rPr lang="en-US" dirty="0" smtClean="0"/>
              <a:t/>
            </a:r>
            <a:br>
              <a:rPr lang="en-US" dirty="0" smtClean="0"/>
            </a:br>
            <a:r>
              <a:rPr lang="en-US" dirty="0" smtClean="0"/>
              <a:t>on </a:t>
            </a:r>
            <a:r>
              <a:rPr lang="en-US" dirty="0"/>
              <a:t>the plan. </a:t>
            </a:r>
            <a:br>
              <a:rPr lang="en-US" dirty="0"/>
            </a:br>
            <a:endParaRPr lang="en-US" dirty="0"/>
          </a:p>
          <a:p>
            <a:endParaRPr lang="en-US" dirty="0"/>
          </a:p>
        </p:txBody>
      </p:sp>
      <p:pic>
        <p:nvPicPr>
          <p:cNvPr id="2050" name="Picture 2" descr="http://web.cals.uidaho.edu/idahogardens/files/2012/08/Landscape_inventory_GC.jpg"/>
          <p:cNvPicPr>
            <a:picLocks noChangeAspect="1" noChangeArrowheads="1"/>
          </p:cNvPicPr>
          <p:nvPr/>
        </p:nvPicPr>
        <p:blipFill rotWithShape="1">
          <a:blip r:embed="rId2">
            <a:extLst>
              <a:ext uri="{28A0092B-C50C-407E-A947-70E740481C1C}">
                <a14:useLocalDpi xmlns:a14="http://schemas.microsoft.com/office/drawing/2010/main" val="0"/>
              </a:ext>
            </a:extLst>
          </a:blip>
          <a:srcRect r="11587"/>
          <a:stretch/>
        </p:blipFill>
        <p:spPr bwMode="auto">
          <a:xfrm>
            <a:off x="4190999" y="4243137"/>
            <a:ext cx="4944979"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80475" y="6629400"/>
            <a:ext cx="1665841"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web.cals.uidaho.edu</a:t>
            </a:r>
            <a:endParaRPr lang="en-US" sz="900" i="1" dirty="0"/>
          </a:p>
        </p:txBody>
      </p:sp>
    </p:spTree>
    <p:extLst>
      <p:ext uri="{BB962C8B-B14F-4D97-AF65-F5344CB8AC3E}">
        <p14:creationId xmlns:p14="http://schemas.microsoft.com/office/powerpoint/2010/main" val="355471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Drafting - Design</a:t>
            </a:r>
            <a:endParaRPr lang="en-US" dirty="0"/>
          </a:p>
        </p:txBody>
      </p:sp>
      <p:sp>
        <p:nvSpPr>
          <p:cNvPr id="3" name="Content Placeholder 2"/>
          <p:cNvSpPr>
            <a:spLocks noGrp="1"/>
          </p:cNvSpPr>
          <p:nvPr>
            <p:ph sz="quarter" idx="1"/>
          </p:nvPr>
        </p:nvSpPr>
        <p:spPr>
          <a:xfrm>
            <a:off x="152400" y="1600200"/>
            <a:ext cx="8769096" cy="4114800"/>
          </a:xfrm>
        </p:spPr>
        <p:txBody>
          <a:bodyPr>
            <a:normAutofit fontScale="70000" lnSpcReduction="20000"/>
          </a:bodyPr>
          <a:lstStyle/>
          <a:p>
            <a:pPr lvl="0"/>
            <a:r>
              <a:rPr lang="en-US" dirty="0"/>
              <a:t>The third step is </a:t>
            </a:r>
            <a:r>
              <a:rPr lang="en-US" u="sng" dirty="0"/>
              <a:t>design development</a:t>
            </a:r>
            <a:r>
              <a:rPr lang="en-US" dirty="0"/>
              <a:t>. </a:t>
            </a:r>
          </a:p>
          <a:p>
            <a:pPr lvl="1"/>
            <a:r>
              <a:rPr lang="en-US" dirty="0"/>
              <a:t>Design development tends to entail the largest portion of landscape drafting and can be broken into two steps: </a:t>
            </a:r>
            <a:r>
              <a:rPr lang="en-US" i="1" dirty="0"/>
              <a:t>conceptual design</a:t>
            </a:r>
            <a:r>
              <a:rPr lang="en-US" dirty="0"/>
              <a:t> and </a:t>
            </a:r>
            <a:r>
              <a:rPr lang="en-US" i="1" dirty="0"/>
              <a:t>preliminary design</a:t>
            </a:r>
            <a:r>
              <a:rPr lang="en-US" dirty="0"/>
              <a:t>. </a:t>
            </a:r>
            <a:br>
              <a:rPr lang="en-US" dirty="0"/>
            </a:br>
            <a:endParaRPr lang="en-US" dirty="0"/>
          </a:p>
          <a:p>
            <a:pPr lvl="0"/>
            <a:r>
              <a:rPr lang="en-US" u="sng" dirty="0"/>
              <a:t>Conceptual design</a:t>
            </a:r>
            <a:r>
              <a:rPr lang="en-US" dirty="0"/>
              <a:t> is where the earliest ideas begin to develop in regards to the changes that you’ll be making to this landscape.</a:t>
            </a:r>
          </a:p>
          <a:p>
            <a:pPr lvl="1"/>
            <a:r>
              <a:rPr lang="en-US" dirty="0"/>
              <a:t>These designs are usually very rough and are typically only be meant to be seen by the designer as he or she tries to organize their thoughts and stimulate creativity. </a:t>
            </a:r>
          </a:p>
          <a:p>
            <a:pPr lvl="1"/>
            <a:r>
              <a:rPr lang="en-US" dirty="0"/>
              <a:t>A conceptual design can be very loose; even bubbles with written descriptions can suffice in this stage. The key is that the designer uses the conceptual design to narrow their focus for each individual component of this landscape. </a:t>
            </a:r>
            <a:br>
              <a:rPr lang="en-US" dirty="0"/>
            </a:br>
            <a:endParaRPr lang="en-US" dirty="0"/>
          </a:p>
          <a:p>
            <a:endParaRPr lang="en-US" dirty="0"/>
          </a:p>
        </p:txBody>
      </p:sp>
      <p:pic>
        <p:nvPicPr>
          <p:cNvPr id="1026" name="Picture 2" descr="http://fingerlakespermaculture.org/wp-content/uploads/2015/02/randomassembly600x300.jpg"/>
          <p:cNvPicPr>
            <a:picLocks noChangeAspect="1" noChangeArrowheads="1"/>
          </p:cNvPicPr>
          <p:nvPr/>
        </p:nvPicPr>
        <p:blipFill rotWithShape="1">
          <a:blip r:embed="rId2">
            <a:extLst>
              <a:ext uri="{28A0092B-C50C-407E-A947-70E740481C1C}">
                <a14:useLocalDpi xmlns:a14="http://schemas.microsoft.com/office/drawing/2010/main" val="0"/>
              </a:ext>
            </a:extLst>
          </a:blip>
          <a:srcRect t="-2667" b="38667"/>
          <a:stretch/>
        </p:blipFill>
        <p:spPr bwMode="auto">
          <a:xfrm>
            <a:off x="1836610" y="4953000"/>
            <a:ext cx="5705475"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569" y="6550968"/>
            <a:ext cx="2044149"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fingerlakespermaculture.org</a:t>
            </a:r>
            <a:endParaRPr lang="en-US" sz="900" i="1" dirty="0"/>
          </a:p>
        </p:txBody>
      </p:sp>
    </p:spTree>
    <p:extLst>
      <p:ext uri="{BB962C8B-B14F-4D97-AF65-F5344CB8AC3E}">
        <p14:creationId xmlns:p14="http://schemas.microsoft.com/office/powerpoint/2010/main" val="261188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Design</a:t>
            </a:r>
            <a:endParaRPr lang="en-US" dirty="0"/>
          </a:p>
        </p:txBody>
      </p:sp>
      <p:sp>
        <p:nvSpPr>
          <p:cNvPr id="3" name="Content Placeholder 2"/>
          <p:cNvSpPr>
            <a:spLocks noGrp="1"/>
          </p:cNvSpPr>
          <p:nvPr>
            <p:ph sz="quarter" idx="1"/>
          </p:nvPr>
        </p:nvSpPr>
        <p:spPr/>
        <p:txBody>
          <a:bodyPr>
            <a:normAutofit fontScale="62500" lnSpcReduction="20000"/>
          </a:bodyPr>
          <a:lstStyle/>
          <a:p>
            <a:pPr lvl="0"/>
            <a:r>
              <a:rPr lang="en-US" u="sng" dirty="0"/>
              <a:t>Preliminary design</a:t>
            </a:r>
            <a:r>
              <a:rPr lang="en-US" dirty="0"/>
              <a:t> is where the ideas from the conceptual design become refined and shaped by the constraints and unifying themes of the design as they develop. </a:t>
            </a:r>
          </a:p>
          <a:p>
            <a:pPr lvl="1"/>
            <a:r>
              <a:rPr lang="en-US" dirty="0"/>
              <a:t>It is at this stage that the designer begins to choose materials, color schemes, and potential uses and benefits of the new design. </a:t>
            </a:r>
          </a:p>
          <a:p>
            <a:pPr lvl="1"/>
            <a:r>
              <a:rPr lang="en-US" dirty="0"/>
              <a:t>It is typically at the completion of this stage that the designer makers their first presentation of their ideas to their client, if they have one. </a:t>
            </a:r>
          </a:p>
          <a:p>
            <a:r>
              <a:rPr lang="en-US" dirty="0"/>
              <a:t>The designer should present to the client knowing that they may have to start over from the beginning if their client does not like their ideas or their direction. </a:t>
            </a:r>
            <a:endParaRPr lang="en-US" dirty="0" smtClean="0"/>
          </a:p>
          <a:p>
            <a:pPr lvl="1"/>
            <a:r>
              <a:rPr lang="en-US" dirty="0" smtClean="0"/>
              <a:t>Obtaining </a:t>
            </a:r>
            <a:r>
              <a:rPr lang="en-US" dirty="0"/>
              <a:t>honest feedback from their client is vital at this stage to prevent costly setbacks should the client not like the landscape as it is being installed (or worse, after it is installed). </a:t>
            </a:r>
          </a:p>
          <a:p>
            <a:pPr lvl="1"/>
            <a:r>
              <a:rPr lang="en-US" dirty="0"/>
              <a:t>Because this is usually the first chance for client feedback, the designer should create a refined drawing for this presentation. </a:t>
            </a:r>
          </a:p>
          <a:p>
            <a:r>
              <a:rPr lang="en-US" dirty="0"/>
              <a:t>The presentation should be realistic, convincing, colorful, and </a:t>
            </a:r>
            <a:r>
              <a:rPr lang="en-US" dirty="0" smtClean="0"/>
              <a:t>should include </a:t>
            </a:r>
            <a:r>
              <a:rPr lang="en-US" dirty="0"/>
              <a:t>a combination of perspectives (bird’s-eye view, cross-section, etc.). </a:t>
            </a:r>
          </a:p>
          <a:p>
            <a:pPr lvl="1"/>
            <a:r>
              <a:rPr lang="en-US" dirty="0"/>
              <a:t>The presentation should include enough detail and be made with enough effort that the need for text is minimal or nonexistent. </a:t>
            </a:r>
          </a:p>
        </p:txBody>
      </p:sp>
    </p:spTree>
    <p:extLst>
      <p:ext uri="{BB962C8B-B14F-4D97-AF65-F5344CB8AC3E}">
        <p14:creationId xmlns:p14="http://schemas.microsoft.com/office/powerpoint/2010/main" val="3524378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Preliminary Design</a:t>
            </a:r>
            <a:endParaRPr lang="en-US" dirty="0"/>
          </a:p>
        </p:txBody>
      </p:sp>
      <p:sp>
        <p:nvSpPr>
          <p:cNvPr id="3" name="Content Placeholder 2"/>
          <p:cNvSpPr>
            <a:spLocks noGrp="1"/>
          </p:cNvSpPr>
          <p:nvPr>
            <p:ph sz="quarter" idx="1"/>
          </p:nvPr>
        </p:nvSpPr>
        <p:spPr/>
        <p:txBody>
          <a:bodyPr/>
          <a:lstStyle/>
          <a:p>
            <a:endParaRPr lang="en-US"/>
          </a:p>
        </p:txBody>
      </p:sp>
      <p:pic>
        <p:nvPicPr>
          <p:cNvPr id="5122" name="Picture 2" descr="http://blog.muddybootslandscaping.com/wp-content/uploads/2010/02/Preliminary-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 y="1143000"/>
            <a:ext cx="9180723"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85662" y="0"/>
            <a:ext cx="2358338"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blog.muddybootslandscaping.com</a:t>
            </a:r>
            <a:endParaRPr lang="en-US" sz="900" i="1" dirty="0"/>
          </a:p>
        </p:txBody>
      </p:sp>
    </p:spTree>
    <p:extLst>
      <p:ext uri="{BB962C8B-B14F-4D97-AF65-F5344CB8AC3E}">
        <p14:creationId xmlns:p14="http://schemas.microsoft.com/office/powerpoint/2010/main" val="1040044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Preliminary Design</a:t>
            </a:r>
            <a:endParaRPr lang="en-US" dirty="0"/>
          </a:p>
        </p:txBody>
      </p:sp>
      <p:pic>
        <p:nvPicPr>
          <p:cNvPr id="6146" name="Picture 2" descr="http://waterfordtilling.com/wp-content/uploads/2014/05/8456271306_a92377cda8_o-1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7445" t="13045" r="4022" b="2949"/>
          <a:stretch/>
        </p:blipFill>
        <p:spPr bwMode="auto">
          <a:xfrm>
            <a:off x="1031748" y="1129229"/>
            <a:ext cx="7315200" cy="5728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292" y="6629400"/>
            <a:ext cx="4572000" cy="200055"/>
          </a:xfrm>
          <a:prstGeom prst="rect">
            <a:avLst/>
          </a:prstGeom>
        </p:spPr>
        <p:txBody>
          <a:bodyPr>
            <a:spAutoFit/>
          </a:bodyPr>
          <a:lstStyle/>
          <a:p>
            <a:r>
              <a:rPr lang="en-US" sz="700" i="1" dirty="0" smtClean="0"/>
              <a:t>Source: http</a:t>
            </a:r>
            <a:r>
              <a:rPr lang="en-US" sz="700" i="1" dirty="0"/>
              <a:t>://waterfordtilling.com/wp-content/uploads/2014/05/8456271306_a92377cda8_o-1500.jpg</a:t>
            </a:r>
          </a:p>
        </p:txBody>
      </p:sp>
    </p:spTree>
    <p:extLst>
      <p:ext uri="{BB962C8B-B14F-4D97-AF65-F5344CB8AC3E}">
        <p14:creationId xmlns:p14="http://schemas.microsoft.com/office/powerpoint/2010/main" val="16827350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307</TotalTime>
  <Words>2120</Words>
  <Application>Microsoft Office PowerPoint</Application>
  <PresentationFormat>On-screen Show (4:3)</PresentationFormat>
  <Paragraphs>174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Tw Cen MT</vt:lpstr>
      <vt:lpstr>Wingdings</vt:lpstr>
      <vt:lpstr>Wingdings 2</vt:lpstr>
      <vt:lpstr>Median</vt:lpstr>
      <vt:lpstr>Drafting Techniques in Landscape Design</vt:lpstr>
      <vt:lpstr>Purpose of Drafting</vt:lpstr>
      <vt:lpstr>Steps of Drafting</vt:lpstr>
      <vt:lpstr>PowerPoint Presentation</vt:lpstr>
      <vt:lpstr>Steps of Drafting</vt:lpstr>
      <vt:lpstr>Steps of Drafting - Design</vt:lpstr>
      <vt:lpstr>Preliminary Design</vt:lpstr>
      <vt:lpstr>Example Preliminary Design</vt:lpstr>
      <vt:lpstr>Example Preliminary Design</vt:lpstr>
      <vt:lpstr>Steps of Drafting</vt:lpstr>
      <vt:lpstr>Sample Construction Documentation</vt:lpstr>
      <vt:lpstr>PowerPoint Presentation</vt:lpstr>
      <vt:lpstr>CADD vs. Drafting by Hand</vt:lpstr>
      <vt:lpstr>Tools of Drafting</vt:lpstr>
      <vt:lpstr>Tools of Drafting</vt:lpstr>
      <vt:lpstr>Tools of Drafting</vt:lpstr>
      <vt:lpstr>Tools of Drafting</vt:lpstr>
      <vt:lpstr>Tools of Drafting</vt:lpstr>
      <vt:lpstr>Drawing Lines</vt:lpstr>
      <vt:lpstr>Drawing Lines</vt:lpstr>
      <vt:lpstr>Drawing Lines</vt:lpstr>
      <vt:lpstr>Drawing Lines</vt:lpstr>
      <vt:lpstr>Drawing Lines</vt:lpstr>
      <vt:lpstr>Drawing Lines</vt:lpstr>
      <vt:lpstr>Drawing Lines</vt:lpstr>
      <vt:lpstr>Types of Lines</vt:lpstr>
      <vt:lpstr>Title Blocks</vt:lpstr>
      <vt:lpstr>North Indicators </vt:lpstr>
      <vt:lpstr>Scale Indicators</vt:lpstr>
      <vt:lpstr>Architect’s Scales</vt:lpstr>
      <vt:lpstr>Architect’s Scales</vt:lpstr>
      <vt:lpstr>Engineer’s Scales</vt:lpstr>
      <vt:lpstr>Metric Scale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WUHS</dc:creator>
  <cp:lastModifiedBy>Kohn Craig</cp:lastModifiedBy>
  <cp:revision>53</cp:revision>
  <dcterms:created xsi:type="dcterms:W3CDTF">2015-02-15T18:20:37Z</dcterms:created>
  <dcterms:modified xsi:type="dcterms:W3CDTF">2015-02-24T17:59:48Z</dcterms:modified>
</cp:coreProperties>
</file>