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57" r:id="rId3"/>
    <p:sldId id="260" r:id="rId4"/>
    <p:sldId id="261" r:id="rId5"/>
    <p:sldId id="262" r:id="rId6"/>
    <p:sldId id="263" r:id="rId7"/>
    <p:sldId id="258" r:id="rId8"/>
    <p:sldId id="259" r:id="rId9"/>
    <p:sldId id="264" r:id="rId10"/>
    <p:sldId id="265" r:id="rId11"/>
    <p:sldId id="266" r:id="rId12"/>
    <p:sldId id="267" r:id="rId13"/>
    <p:sldId id="268" r:id="rId14"/>
    <p:sldId id="278" r:id="rId15"/>
    <p:sldId id="271" r:id="rId16"/>
    <p:sldId id="272" r:id="rId17"/>
    <p:sldId id="273" r:id="rId18"/>
    <p:sldId id="274" r:id="rId19"/>
    <p:sldId id="275" r:id="rId20"/>
    <p:sldId id="270" r:id="rId21"/>
    <p:sldId id="276" r:id="rId22"/>
    <p:sldId id="277"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72" y="19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FC5D25E-713F-40EA-A229-7DE00E1D00EC}" type="datetimeFigureOut">
              <a:rPr lang="en-US" smtClean="0"/>
              <a:t>10/10/2013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D750ABD-7407-41F9-AC43-7F586E70E9EA}" type="slidenum">
              <a:rPr lang="en-US" smtClean="0"/>
              <a:t>‹#›</a:t>
            </a:fld>
            <a:endParaRPr lang="en-US"/>
          </a:p>
        </p:txBody>
      </p:sp>
    </p:spTree>
    <p:extLst>
      <p:ext uri="{BB962C8B-B14F-4D97-AF65-F5344CB8AC3E}">
        <p14:creationId xmlns:p14="http://schemas.microsoft.com/office/powerpoint/2010/main" val="3518340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3E7EA5-574D-4B28-B913-2D8D18AF6823}"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319-E0D3-455A-B7ED-784909F1A97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E7EA5-574D-4B28-B913-2D8D18AF6823}"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319-E0D3-455A-B7ED-784909F1A97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E7EA5-574D-4B28-B913-2D8D18AF6823}"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319-E0D3-455A-B7ED-784909F1A97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458200" cy="5013166"/>
          </a:xfrm>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3E7EA5-574D-4B28-B913-2D8D18AF6823}"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319-E0D3-455A-B7ED-784909F1A97A}" type="slidenum">
              <a:rPr lang="en-US" smtClean="0"/>
              <a:t>‹#›</a:t>
            </a:fld>
            <a:endParaRPr lang="en-US"/>
          </a:p>
        </p:txBody>
      </p:sp>
      <p:pic>
        <p:nvPicPr>
          <p:cNvPr id="7" name="Picture 6" descr="Letterhead Logo.jpg"/>
          <p:cNvPicPr/>
          <p:nvPr userDrawn="1"/>
        </p:nvPicPr>
        <p:blipFill>
          <a:blip r:embed="rId2" cstate="print"/>
          <a:srcRect l="29582" t="3906" r="33286" b="33969"/>
          <a:stretch>
            <a:fillRect/>
          </a:stretch>
        </p:blipFill>
        <p:spPr bwMode="auto">
          <a:xfrm>
            <a:off x="92392" y="6400800"/>
            <a:ext cx="288608" cy="4251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E7EA5-574D-4B28-B913-2D8D18AF6823}"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D319-E0D3-455A-B7ED-784909F1A97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3E7EA5-574D-4B28-B913-2D8D18AF6823}"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D319-E0D3-455A-B7ED-784909F1A97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3E7EA5-574D-4B28-B913-2D8D18AF6823}" type="datetimeFigureOut">
              <a:rPr lang="en-US" smtClean="0"/>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1D319-E0D3-455A-B7ED-784909F1A97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E7EA5-574D-4B28-B913-2D8D18AF6823}" type="datetimeFigureOut">
              <a:rPr lang="en-US" smtClean="0"/>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1D319-E0D3-455A-B7ED-784909F1A97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7EA5-574D-4B28-B913-2D8D18AF6823}" type="datetimeFigureOut">
              <a:rPr lang="en-US" smtClean="0"/>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1D319-E0D3-455A-B7ED-784909F1A97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E7EA5-574D-4B28-B913-2D8D18AF6823}"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D319-E0D3-455A-B7ED-784909F1A97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E7EA5-574D-4B28-B913-2D8D18AF6823}"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D319-E0D3-455A-B7ED-784909F1A97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73E7EA5-574D-4B28-B913-2D8D18AF6823}" type="datetimeFigureOut">
              <a:rPr lang="en-US" smtClean="0"/>
              <a:t>10/10/2013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C81D319-E0D3-455A-B7ED-784909F1A9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Qinw-ZX73Xf7XM&amp;tbnid=YbpyShjVL8Il5M:&amp;ved=0CAUQjRw&amp;url=http://rgsbio09.wikispaces.com/10+Field+Study+Techniques&amp;ei=X_pRUsuiC8OYyAGhmYGYCw&amp;bvm=bv.53537100,d.aWc&amp;psig=AFQjCNEmuSn_ZJD5kAtR9C-2Nygf8wGirQ&amp;ust=1381190548627936" TargetMode="External"/><Relationship Id="rId1" Type="http://schemas.openxmlformats.org/officeDocument/2006/relationships/slideLayout" Target="../slideLayouts/slideLayout2.xml"/><Relationship Id="rId4" Type="http://schemas.openxmlformats.org/officeDocument/2006/relationships/hyperlink" Target="http://rgsbio09.wikispaces.com/10+Field+Study+Techniqu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com/url?sa=i&amp;rct=j&amp;q=&amp;esrc=s&amp;frm=1&amp;source=images&amp;cd=&amp;cad=rja&amp;docid=RhexMua-HwUPnM&amp;tbnid=fP4QpDJsgF3faM:&amp;ved=0CAUQjRw&amp;url=http://www.uwyo.edu/dbmcd/popecol/feblects/linetransect/linetransect.html&amp;ei=_vpRUqLfKcLWyQGc04GIBA&amp;bvm=bv.53537100,d.aWc&amp;psig=AFQjCNFIKmwm6QSa51uafVO1cnyF8ELgsw&amp;ust=1381190684193661" TargetMode="External"/><Relationship Id="rId1" Type="http://schemas.openxmlformats.org/officeDocument/2006/relationships/slideLayout" Target="../slideLayouts/slideLayout2.xml"/><Relationship Id="rId5" Type="http://schemas.openxmlformats.org/officeDocument/2006/relationships/hyperlink" Target="http://www.uwyo.edu/dbmcd/popecol/feblects/linetransect/linetransect.html"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QNRjkxlmJukdyM&amp;tbnid=GuPAmciWDf8eEM:&amp;ved=0CAUQjRw&amp;url=http://water.me.vccs.edu/courses/env211/lesson3_2.htm&amp;ei=fgNSUoLAH-SVygH2_IDYAQ&amp;bvm=bv.53537100,d.aWc&amp;psig=AFQjCNF2vyyW2KKuqiWw3im6UofYArv79Q&amp;ust=1381192953848598" TargetMode="External"/><Relationship Id="rId1" Type="http://schemas.openxmlformats.org/officeDocument/2006/relationships/slideLayout" Target="../slideLayouts/slideLayout2.xml"/><Relationship Id="rId4" Type="http://schemas.openxmlformats.org/officeDocument/2006/relationships/hyperlink" Target="http://water.me.vccs.edu/courses/env211/lesson3_2.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aSpdEutkAqPc_M&amp;tbnid=osiXxR1kUwV6bM:&amp;ved=0CAUQjRw&amp;url=http://www.wildlifetrusts.org/node/2202&amp;ei=UQNSUvi2IYmoyAHo74CwCQ&amp;bvm=bv.53537100,d.aWc&amp;psig=AFQjCNEZfFP02FhOOLj1o4CLWkpBL7BIdA&amp;ust=1381192897639128" TargetMode="External"/><Relationship Id="rId1" Type="http://schemas.openxmlformats.org/officeDocument/2006/relationships/slideLayout" Target="../slideLayouts/slideLayout2.xml"/><Relationship Id="rId4" Type="http://schemas.openxmlformats.org/officeDocument/2006/relationships/hyperlink" Target="http://www.wildlifetrusts.org/node/22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Sampling</a:t>
            </a:r>
            <a:endParaRPr lang="en-US" dirty="0"/>
          </a:p>
        </p:txBody>
      </p:sp>
      <p:sp>
        <p:nvSpPr>
          <p:cNvPr id="3" name="Subtitle 2"/>
          <p:cNvSpPr>
            <a:spLocks noGrp="1"/>
          </p:cNvSpPr>
          <p:nvPr>
            <p:ph type="subTitle" idx="1"/>
          </p:nvPr>
        </p:nvSpPr>
        <p:spPr/>
        <p:txBody>
          <a:bodyPr/>
          <a:lstStyle/>
          <a:p>
            <a:r>
              <a:rPr lang="en-US" dirty="0" smtClean="0"/>
              <a:t>By C. Kohn	</a:t>
            </a:r>
          </a:p>
          <a:p>
            <a:r>
              <a:rPr lang="en-US" dirty="0" smtClean="0"/>
              <a:t>Agricultural Sciences</a:t>
            </a:r>
          </a:p>
          <a:p>
            <a:r>
              <a:rPr lang="en-US" dirty="0" smtClean="0"/>
              <a:t>Waterford, WI</a:t>
            </a:r>
            <a:endParaRPr lang="en-US" dirty="0"/>
          </a:p>
        </p:txBody>
      </p:sp>
    </p:spTree>
    <p:extLst>
      <p:ext uri="{BB962C8B-B14F-4D97-AF65-F5344CB8AC3E}">
        <p14:creationId xmlns:p14="http://schemas.microsoft.com/office/powerpoint/2010/main" val="1344645485"/>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gsbio09.wikispaces.com/file/view/quadrat.jpg/83993785/420x416/quadr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0546"/>
            <a:ext cx="4086225" cy="40450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Quadrat Sampling</a:t>
            </a:r>
            <a:endParaRPr lang="en-US" dirty="0"/>
          </a:p>
        </p:txBody>
      </p:sp>
      <p:sp>
        <p:nvSpPr>
          <p:cNvPr id="3" name="Content Placeholder 2"/>
          <p:cNvSpPr>
            <a:spLocks noGrp="1"/>
          </p:cNvSpPr>
          <p:nvPr>
            <p:ph idx="1"/>
          </p:nvPr>
        </p:nvSpPr>
        <p:spPr/>
        <p:txBody>
          <a:bodyPr>
            <a:normAutofit/>
          </a:bodyPr>
          <a:lstStyle/>
          <a:p>
            <a:r>
              <a:rPr lang="en-US" dirty="0" smtClean="0"/>
              <a:t>One of the most commonly-used examples of simple random sampling is called </a:t>
            </a:r>
            <a:r>
              <a:rPr lang="en-US" u="sng" dirty="0" smtClean="0"/>
              <a:t>Quadrat Sampling</a:t>
            </a:r>
            <a:r>
              <a:rPr lang="en-US" dirty="0" smtClean="0"/>
              <a:t>. </a:t>
            </a:r>
          </a:p>
          <a:p>
            <a:pPr lvl="1"/>
            <a:r>
              <a:rPr lang="en-US" dirty="0" smtClean="0"/>
              <a:t>In quadrat sampling, the entire area to be sampled is divided into equally-sized parcels.</a:t>
            </a:r>
          </a:p>
          <a:p>
            <a:pPr lvl="2"/>
            <a:r>
              <a:rPr lang="en-US" dirty="0" smtClean="0"/>
              <a:t>For example, you could divide </a:t>
            </a:r>
            <a:br>
              <a:rPr lang="en-US" dirty="0" smtClean="0"/>
            </a:br>
            <a:r>
              <a:rPr lang="en-US" dirty="0" smtClean="0"/>
              <a:t>a one acre prairie into squares </a:t>
            </a:r>
            <a:br>
              <a:rPr lang="en-US" dirty="0" smtClean="0"/>
            </a:br>
            <a:r>
              <a:rPr lang="en-US" dirty="0" smtClean="0"/>
              <a:t>sized 1x1 meters.</a:t>
            </a:r>
          </a:p>
          <a:p>
            <a:pPr lvl="2"/>
            <a:r>
              <a:rPr lang="en-US" dirty="0" smtClean="0"/>
              <a:t>Each 1x1 square would be </a:t>
            </a:r>
            <a:br>
              <a:rPr lang="en-US" dirty="0" smtClean="0"/>
            </a:br>
            <a:r>
              <a:rPr lang="en-US" dirty="0" smtClean="0"/>
              <a:t>a quadrat. </a:t>
            </a:r>
          </a:p>
          <a:p>
            <a:pPr lvl="1"/>
            <a:r>
              <a:rPr lang="en-US" dirty="0" smtClean="0"/>
              <a:t>Each quadrat is assigned </a:t>
            </a:r>
            <a:br>
              <a:rPr lang="en-US" dirty="0" smtClean="0"/>
            </a:br>
            <a:r>
              <a:rPr lang="en-US" dirty="0" smtClean="0"/>
              <a:t>a number and the quadrats </a:t>
            </a:r>
            <a:br>
              <a:rPr lang="en-US" dirty="0" smtClean="0"/>
            </a:br>
            <a:r>
              <a:rPr lang="en-US" dirty="0" smtClean="0"/>
              <a:t>to be sampled are chosen </a:t>
            </a:r>
            <a:br>
              <a:rPr lang="en-US" dirty="0" smtClean="0"/>
            </a:br>
            <a:r>
              <a:rPr lang="en-US" dirty="0" smtClean="0"/>
              <a:t>at random. </a:t>
            </a:r>
            <a:endParaRPr lang="en-US" dirty="0"/>
          </a:p>
        </p:txBody>
      </p:sp>
      <p:sp>
        <p:nvSpPr>
          <p:cNvPr id="4" name="Rectangle 3"/>
          <p:cNvSpPr/>
          <p:nvPr/>
        </p:nvSpPr>
        <p:spPr>
          <a:xfrm>
            <a:off x="6843712" y="6639204"/>
            <a:ext cx="1928733" cy="230832"/>
          </a:xfrm>
          <a:prstGeom prst="rect">
            <a:avLst/>
          </a:prstGeom>
        </p:spPr>
        <p:txBody>
          <a:bodyPr wrap="none">
            <a:spAutoFit/>
          </a:bodyPr>
          <a:lstStyle/>
          <a:p>
            <a:r>
              <a:rPr lang="en-US" sz="900" i="1" dirty="0" smtClean="0">
                <a:hlinkClick r:id="rId4"/>
              </a:rPr>
              <a:t>Source: rgsbio09.wikispaces.com</a:t>
            </a:r>
            <a:r>
              <a:rPr lang="en-US" sz="900" i="1" dirty="0"/>
              <a:t> </a:t>
            </a:r>
          </a:p>
        </p:txBody>
      </p:sp>
    </p:spTree>
    <p:extLst>
      <p:ext uri="{BB962C8B-B14F-4D97-AF65-F5344CB8AC3E}">
        <p14:creationId xmlns:p14="http://schemas.microsoft.com/office/powerpoint/2010/main" val="890413150"/>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&amp; Grid Sampling</a:t>
            </a:r>
            <a:endParaRPr lang="en-US" dirty="0"/>
          </a:p>
        </p:txBody>
      </p:sp>
      <p:sp>
        <p:nvSpPr>
          <p:cNvPr id="3" name="Content Placeholder 2"/>
          <p:cNvSpPr>
            <a:spLocks noGrp="1"/>
          </p:cNvSpPr>
          <p:nvPr>
            <p:ph idx="1"/>
          </p:nvPr>
        </p:nvSpPr>
        <p:spPr/>
        <p:txBody>
          <a:bodyPr>
            <a:normAutofit/>
          </a:bodyPr>
          <a:lstStyle/>
          <a:p>
            <a:r>
              <a:rPr lang="en-US" dirty="0" smtClean="0"/>
              <a:t>Another type of probability-based measurement is </a:t>
            </a:r>
            <a:r>
              <a:rPr lang="en-US" u="sng" dirty="0" smtClean="0"/>
              <a:t>systematic and grid sampling</a:t>
            </a:r>
            <a:r>
              <a:rPr lang="en-US" dirty="0" smtClean="0"/>
              <a:t>.</a:t>
            </a:r>
          </a:p>
          <a:p>
            <a:pPr lvl="1"/>
            <a:r>
              <a:rPr lang="en-US" dirty="0" smtClean="0"/>
              <a:t>In this kind, samples are collected at regularly spaced intervals. </a:t>
            </a:r>
          </a:p>
          <a:p>
            <a:pPr lvl="1"/>
            <a:endParaRPr lang="en-US" dirty="0"/>
          </a:p>
          <a:p>
            <a:r>
              <a:rPr lang="en-US" dirty="0" smtClean="0"/>
              <a:t>Transect Sampling is an example of this type.</a:t>
            </a:r>
          </a:p>
          <a:p>
            <a:pPr lvl="1"/>
            <a:r>
              <a:rPr lang="en-US" dirty="0" smtClean="0"/>
              <a:t>In transect sampling, parallel lines are established in a habitat. </a:t>
            </a:r>
          </a:p>
          <a:p>
            <a:pPr lvl="1"/>
            <a:r>
              <a:rPr lang="en-US" dirty="0" smtClean="0"/>
              <a:t>Data is collected at consistent </a:t>
            </a:r>
            <a:br>
              <a:rPr lang="en-US" dirty="0" smtClean="0"/>
            </a:br>
            <a:r>
              <a:rPr lang="en-US" dirty="0" smtClean="0"/>
              <a:t>intervals along each line (e.g. at 5, </a:t>
            </a:r>
            <a:br>
              <a:rPr lang="en-US" dirty="0" smtClean="0"/>
            </a:br>
            <a:r>
              <a:rPr lang="en-US" dirty="0" smtClean="0"/>
              <a:t>10, and 15 meters into the habitat). </a:t>
            </a:r>
          </a:p>
          <a:p>
            <a:endParaRPr lang="en-US" dirty="0"/>
          </a:p>
        </p:txBody>
      </p:sp>
      <p:pic>
        <p:nvPicPr>
          <p:cNvPr id="4098" name="Picture 2" descr="http://www.uwyo.edu/dbmcd/popecol/feblects/linetransect/Fig3.2.gif">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29200" y="4114800"/>
            <a:ext cx="4086225" cy="2533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200" y="6408390"/>
            <a:ext cx="1422184" cy="230832"/>
          </a:xfrm>
          <a:prstGeom prst="rect">
            <a:avLst/>
          </a:prstGeom>
        </p:spPr>
        <p:txBody>
          <a:bodyPr wrap="none">
            <a:spAutoFit/>
          </a:bodyPr>
          <a:lstStyle/>
          <a:p>
            <a:r>
              <a:rPr lang="en-US" sz="900" i="1" dirty="0" smtClean="0">
                <a:hlinkClick r:id="rId5"/>
              </a:rPr>
              <a:t>Source: www.uwyo.edu</a:t>
            </a:r>
            <a:r>
              <a:rPr lang="en-US" sz="900" i="1" dirty="0"/>
              <a:t> </a:t>
            </a:r>
          </a:p>
        </p:txBody>
      </p:sp>
    </p:spTree>
    <p:extLst>
      <p:ext uri="{BB962C8B-B14F-4D97-AF65-F5344CB8AC3E}">
        <p14:creationId xmlns:p14="http://schemas.microsoft.com/office/powerpoint/2010/main" val="2565555789"/>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&amp; Grid Sampling</a:t>
            </a:r>
            <a:endParaRPr lang="en-US" dirty="0"/>
          </a:p>
        </p:txBody>
      </p:sp>
      <p:sp>
        <p:nvSpPr>
          <p:cNvPr id="3" name="Content Placeholder 2"/>
          <p:cNvSpPr>
            <a:spLocks noGrp="1"/>
          </p:cNvSpPr>
          <p:nvPr>
            <p:ph idx="1"/>
          </p:nvPr>
        </p:nvSpPr>
        <p:spPr/>
        <p:txBody>
          <a:bodyPr/>
          <a:lstStyle/>
          <a:p>
            <a:r>
              <a:rPr lang="en-US" dirty="0" smtClean="0"/>
              <a:t>In systematic and grid sampling, a habitat may also be broken up by a grid of regularly intersecting lines. </a:t>
            </a:r>
          </a:p>
          <a:p>
            <a:pPr lvl="1"/>
            <a:r>
              <a:rPr lang="en-US" dirty="0" smtClean="0"/>
              <a:t>Collection of data at each intersecting line can provide reliable averages and/or provide comparisons at different points in a habitat. </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1" t="19768" r="12790" b="48977"/>
          <a:stretch/>
        </p:blipFill>
        <p:spPr bwMode="auto">
          <a:xfrm>
            <a:off x="1839687" y="3505200"/>
            <a:ext cx="6847113" cy="30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98312" y="6627168"/>
            <a:ext cx="4045688" cy="230832"/>
          </a:xfrm>
          <a:prstGeom prst="rect">
            <a:avLst/>
          </a:prstGeom>
        </p:spPr>
        <p:txBody>
          <a:bodyPr wrap="square">
            <a:spAutoFit/>
          </a:bodyPr>
          <a:lstStyle/>
          <a:p>
            <a:r>
              <a:rPr lang="en-US" sz="900" i="1" dirty="0" smtClean="0"/>
              <a:t>Source: http://www.epa.gov/QUALITY/qs-docs/g5s-Sou8rcfinal.pdf</a:t>
            </a:r>
            <a:endParaRPr lang="en-US" sz="900" i="1" dirty="0"/>
          </a:p>
        </p:txBody>
      </p:sp>
    </p:spTree>
    <p:extLst>
      <p:ext uri="{BB962C8B-B14F-4D97-AF65-F5344CB8AC3E}">
        <p14:creationId xmlns:p14="http://schemas.microsoft.com/office/powerpoint/2010/main" val="1258156368"/>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Sampling</a:t>
            </a:r>
            <a:endParaRPr lang="en-US" dirty="0"/>
          </a:p>
        </p:txBody>
      </p:sp>
      <p:sp>
        <p:nvSpPr>
          <p:cNvPr id="3" name="Content Placeholder 2"/>
          <p:cNvSpPr>
            <a:spLocks noGrp="1"/>
          </p:cNvSpPr>
          <p:nvPr>
            <p:ph idx="1"/>
          </p:nvPr>
        </p:nvSpPr>
        <p:spPr/>
        <p:txBody>
          <a:bodyPr>
            <a:normAutofit/>
          </a:bodyPr>
          <a:lstStyle/>
          <a:p>
            <a:r>
              <a:rPr lang="en-US" dirty="0" smtClean="0"/>
              <a:t>A final example of probability-based measuring is the </a:t>
            </a:r>
            <a:r>
              <a:rPr lang="en-US" u="sng" dirty="0" smtClean="0"/>
              <a:t>composite sampling technique</a:t>
            </a:r>
            <a:r>
              <a:rPr lang="en-US" dirty="0" smtClean="0"/>
              <a:t>. </a:t>
            </a:r>
          </a:p>
          <a:p>
            <a:pPr lvl="1"/>
            <a:r>
              <a:rPr lang="en-US" dirty="0" smtClean="0"/>
              <a:t>In this technique, samples are combined and mixed to provide a representative sample of an area. </a:t>
            </a:r>
          </a:p>
          <a:p>
            <a:pPr lvl="1"/>
            <a:r>
              <a:rPr lang="en-US" dirty="0" smtClean="0"/>
              <a:t>For example, soil analysis may be conducted in this way; the samples are all mixed together and the combined samples are then tested.</a:t>
            </a:r>
            <a:br>
              <a:rPr lang="en-US" dirty="0" smtClean="0"/>
            </a:br>
            <a:endParaRPr lang="en-US" dirty="0" smtClean="0"/>
          </a:p>
          <a:p>
            <a:r>
              <a:rPr lang="en-US" dirty="0" smtClean="0"/>
              <a:t>This method can be very time-saving </a:t>
            </a:r>
            <a:br>
              <a:rPr lang="en-US" dirty="0" smtClean="0"/>
            </a:br>
            <a:r>
              <a:rPr lang="en-US" dirty="0" smtClean="0"/>
              <a:t>and cost-effective. </a:t>
            </a:r>
          </a:p>
          <a:p>
            <a:pPr lvl="1"/>
            <a:r>
              <a:rPr lang="en-US" dirty="0" smtClean="0"/>
              <a:t>However, it does not work in all cases. </a:t>
            </a:r>
          </a:p>
          <a:p>
            <a:pPr lvl="1"/>
            <a:r>
              <a:rPr lang="en-US" dirty="0" smtClean="0"/>
              <a:t>E.g. you cannot do this with non-mixable </a:t>
            </a:r>
            <a:br>
              <a:rPr lang="en-US" dirty="0" smtClean="0"/>
            </a:br>
            <a:r>
              <a:rPr lang="en-US" dirty="0" smtClean="0"/>
              <a:t>measurements, like the kind of </a:t>
            </a:r>
            <a:br>
              <a:rPr lang="en-US" dirty="0" smtClean="0"/>
            </a:br>
            <a:r>
              <a:rPr lang="en-US" dirty="0" smtClean="0"/>
              <a:t>measurements you might collect for animals. </a:t>
            </a:r>
          </a:p>
          <a:p>
            <a:pPr lvl="1"/>
            <a:endParaRPr lang="en-US" dirty="0"/>
          </a:p>
        </p:txBody>
      </p:sp>
      <p:pic>
        <p:nvPicPr>
          <p:cNvPr id="8196" name="Picture 4" descr="http://water.me.vccs.edu/courses/env211/changes/composit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86200"/>
            <a:ext cx="2676525" cy="2676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200" y="6562725"/>
            <a:ext cx="1608133" cy="230832"/>
          </a:xfrm>
          <a:prstGeom prst="rect">
            <a:avLst/>
          </a:prstGeom>
        </p:spPr>
        <p:txBody>
          <a:bodyPr wrap="none">
            <a:spAutoFit/>
          </a:bodyPr>
          <a:lstStyle/>
          <a:p>
            <a:r>
              <a:rPr lang="en-US" sz="900" i="1" dirty="0" smtClean="0">
                <a:hlinkClick r:id="rId4"/>
              </a:rPr>
              <a:t>Source: water.me.vccs.edu</a:t>
            </a:r>
            <a:r>
              <a:rPr lang="en-US" sz="900" i="1" dirty="0"/>
              <a:t> </a:t>
            </a:r>
          </a:p>
        </p:txBody>
      </p:sp>
    </p:spTree>
    <p:extLst>
      <p:ext uri="{BB962C8B-B14F-4D97-AF65-F5344CB8AC3E}">
        <p14:creationId xmlns:p14="http://schemas.microsoft.com/office/powerpoint/2010/main" val="1504264349"/>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Oval 3"/>
          <p:cNvSpPr/>
          <p:nvPr/>
        </p:nvSpPr>
        <p:spPr>
          <a:xfrm>
            <a:off x="2590800" y="882502"/>
            <a:ext cx="4038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smtClean="0"/>
              <a:t>Measurement Protocols</a:t>
            </a:r>
            <a:endParaRPr lang="en-US" sz="3300" dirty="0"/>
          </a:p>
        </p:txBody>
      </p:sp>
      <p:sp>
        <p:nvSpPr>
          <p:cNvPr id="5" name="Rounded Rectangle 4"/>
          <p:cNvSpPr/>
          <p:nvPr/>
        </p:nvSpPr>
        <p:spPr>
          <a:xfrm>
            <a:off x="533400" y="2938130"/>
            <a:ext cx="2209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Judgmental</a:t>
            </a:r>
            <a:endParaRPr lang="en-US" dirty="0"/>
          </a:p>
        </p:txBody>
      </p:sp>
      <p:sp>
        <p:nvSpPr>
          <p:cNvPr id="6" name="Rounded Rectangle 5"/>
          <p:cNvSpPr/>
          <p:nvPr/>
        </p:nvSpPr>
        <p:spPr>
          <a:xfrm>
            <a:off x="6286500" y="2895600"/>
            <a:ext cx="2209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Probability-based</a:t>
            </a:r>
            <a:endParaRPr lang="en-US" dirty="0"/>
          </a:p>
        </p:txBody>
      </p:sp>
      <p:sp>
        <p:nvSpPr>
          <p:cNvPr id="7" name="Rectangle 6"/>
          <p:cNvSpPr/>
          <p:nvPr/>
        </p:nvSpPr>
        <p:spPr>
          <a:xfrm>
            <a:off x="361950" y="4928191"/>
            <a:ext cx="25527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Simple-Random</a:t>
            </a:r>
          </a:p>
          <a:p>
            <a:pPr algn="ctr"/>
            <a:r>
              <a:rPr lang="en-US" dirty="0" smtClean="0"/>
              <a:t>(e.g. Quadrat)</a:t>
            </a:r>
            <a:endParaRPr lang="en-US" dirty="0"/>
          </a:p>
        </p:txBody>
      </p:sp>
      <p:sp>
        <p:nvSpPr>
          <p:cNvPr id="8" name="Rectangle 7"/>
          <p:cNvSpPr/>
          <p:nvPr/>
        </p:nvSpPr>
        <p:spPr>
          <a:xfrm>
            <a:off x="3352800" y="4928191"/>
            <a:ext cx="25527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Systematic/Grid</a:t>
            </a:r>
          </a:p>
          <a:p>
            <a:pPr algn="ctr"/>
            <a:r>
              <a:rPr lang="en-US" dirty="0" smtClean="0"/>
              <a:t>(e.g. Transect) </a:t>
            </a:r>
            <a:endParaRPr lang="en-US" dirty="0"/>
          </a:p>
        </p:txBody>
      </p:sp>
      <p:sp>
        <p:nvSpPr>
          <p:cNvPr id="9" name="Rectangle 8"/>
          <p:cNvSpPr/>
          <p:nvPr/>
        </p:nvSpPr>
        <p:spPr>
          <a:xfrm>
            <a:off x="6286500" y="4928191"/>
            <a:ext cx="25527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Composite Sampling</a:t>
            </a:r>
            <a:endParaRPr lang="en-US" dirty="0"/>
          </a:p>
        </p:txBody>
      </p:sp>
      <p:cxnSp>
        <p:nvCxnSpPr>
          <p:cNvPr id="11" name="Straight Connector 10"/>
          <p:cNvCxnSpPr>
            <a:stCxn id="5" idx="0"/>
            <a:endCxn id="4" idx="3"/>
          </p:cNvCxnSpPr>
          <p:nvPr/>
        </p:nvCxnSpPr>
        <p:spPr>
          <a:xfrm flipV="1">
            <a:off x="1638300" y="2573562"/>
            <a:ext cx="1543939" cy="364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5"/>
          </p:cNvCxnSpPr>
          <p:nvPr/>
        </p:nvCxnSpPr>
        <p:spPr>
          <a:xfrm>
            <a:off x="6037961" y="2573562"/>
            <a:ext cx="1734439" cy="364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p:cNvCxnSpPr>
          <p:nvPr/>
        </p:nvCxnSpPr>
        <p:spPr>
          <a:xfrm flipH="1">
            <a:off x="1447800" y="3810000"/>
            <a:ext cx="59436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2"/>
            <a:endCxn id="8" idx="0"/>
          </p:cNvCxnSpPr>
          <p:nvPr/>
        </p:nvCxnSpPr>
        <p:spPr>
          <a:xfrm flipH="1">
            <a:off x="4629150" y="3810000"/>
            <a:ext cx="2762250" cy="1118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9" idx="0"/>
          </p:cNvCxnSpPr>
          <p:nvPr/>
        </p:nvCxnSpPr>
        <p:spPr>
          <a:xfrm>
            <a:off x="7391400" y="3810000"/>
            <a:ext cx="171450" cy="1118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888566"/>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054250"/>
          </a:xfrm>
        </p:spPr>
        <p:txBody>
          <a:bodyPr>
            <a:normAutofit/>
          </a:bodyPr>
          <a:lstStyle/>
          <a:p>
            <a:r>
              <a:rPr lang="en-US" dirty="0" smtClean="0"/>
              <a:t>How do we know we know?</a:t>
            </a:r>
            <a:endParaRPr lang="en-US" dirty="0"/>
          </a:p>
        </p:txBody>
      </p:sp>
      <p:sp>
        <p:nvSpPr>
          <p:cNvPr id="2" name="Content Placeholder 1"/>
          <p:cNvSpPr>
            <a:spLocks noGrp="1"/>
          </p:cNvSpPr>
          <p:nvPr>
            <p:ph idx="1"/>
          </p:nvPr>
        </p:nvSpPr>
        <p:spPr>
          <a:xfrm>
            <a:off x="457200" y="1600200"/>
            <a:ext cx="8229600" cy="4724400"/>
          </a:xfrm>
        </p:spPr>
        <p:txBody>
          <a:bodyPr>
            <a:normAutofit fontScale="92500" lnSpcReduction="10000"/>
          </a:bodyPr>
          <a:lstStyle/>
          <a:p>
            <a:r>
              <a:rPr lang="en-US" b="1" dirty="0" smtClean="0"/>
              <a:t>A major concern in any science is proving that what we have observed would occur again if we repeated the experiment.  </a:t>
            </a:r>
          </a:p>
          <a:p>
            <a:pPr lvl="1"/>
            <a:r>
              <a:rPr lang="en-US" dirty="0" smtClean="0"/>
              <a:t>Random things can affect our experiments.</a:t>
            </a:r>
          </a:p>
          <a:p>
            <a:pPr lvl="1"/>
            <a:r>
              <a:rPr lang="en-US" dirty="0" smtClean="0"/>
              <a:t>Your samples might be affected by little things that change or skew your results.</a:t>
            </a:r>
          </a:p>
          <a:p>
            <a:pPr lvl="1"/>
            <a:r>
              <a:rPr lang="en-US" dirty="0" smtClean="0"/>
              <a:t>The trends you find in your experiment may not occur in a different experiment done in the same way.</a:t>
            </a:r>
            <a:br>
              <a:rPr lang="en-US" dirty="0" smtClean="0"/>
            </a:br>
            <a:endParaRPr lang="en-US" dirty="0" smtClean="0"/>
          </a:p>
          <a:p>
            <a:r>
              <a:rPr lang="en-US" b="1" dirty="0" smtClean="0"/>
              <a:t>We must always be prepared to answer </a:t>
            </a:r>
            <a:br>
              <a:rPr lang="en-US" b="1" dirty="0" smtClean="0"/>
            </a:br>
            <a:r>
              <a:rPr lang="en-US" b="1" dirty="0" smtClean="0"/>
              <a:t>the Scientist’s Questions: </a:t>
            </a:r>
            <a:r>
              <a:rPr lang="en-US" dirty="0" smtClean="0"/>
              <a:t/>
            </a:r>
            <a:br>
              <a:rPr lang="en-US" dirty="0" smtClean="0"/>
            </a:br>
            <a:r>
              <a:rPr lang="en-US" b="0" dirty="0" smtClean="0"/>
              <a:t>-</a:t>
            </a:r>
            <a:r>
              <a:rPr lang="en-US" b="0" i="1" dirty="0" smtClean="0"/>
              <a:t>How do I know I am not wrong?</a:t>
            </a:r>
            <a:r>
              <a:rPr lang="en-US" b="0" i="1" dirty="0"/>
              <a:t> </a:t>
            </a:r>
            <a:r>
              <a:rPr lang="en-US" b="0" i="1" dirty="0" smtClean="0"/>
              <a:t> </a:t>
            </a:r>
            <a:br>
              <a:rPr lang="en-US" b="0" i="1" dirty="0" smtClean="0"/>
            </a:br>
            <a:r>
              <a:rPr lang="en-US" b="0" i="1" dirty="0" smtClean="0"/>
              <a:t>-How do I know that this will always occur </a:t>
            </a:r>
            <a:br>
              <a:rPr lang="en-US" b="0" i="1" dirty="0" smtClean="0"/>
            </a:br>
            <a:r>
              <a:rPr lang="en-US" b="0" i="1" dirty="0" smtClean="0"/>
              <a:t>  every time I do this experiment? </a:t>
            </a:r>
          </a:p>
        </p:txBody>
      </p:sp>
      <p:pic>
        <p:nvPicPr>
          <p:cNvPr id="3074" name="Picture 2" descr="http://www.opticalres.com/optics_for_kids/images/image_scientist_question.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8450" y="4114800"/>
            <a:ext cx="2495550" cy="2545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13097" y="6627168"/>
            <a:ext cx="845103" cy="230832"/>
          </a:xfrm>
          <a:prstGeom prst="rect">
            <a:avLst/>
          </a:prstGeom>
        </p:spPr>
        <p:txBody>
          <a:bodyPr wrap="none">
            <a:spAutoFit/>
          </a:bodyPr>
          <a:lstStyle/>
          <a:p>
            <a:r>
              <a:rPr lang="en-US" sz="900" i="1" dirty="0" smtClean="0">
                <a:effectLst/>
              </a:rPr>
              <a:t>opticalres.com</a:t>
            </a:r>
            <a:endParaRPr lang="en-US" sz="900" i="1" dirty="0"/>
          </a:p>
        </p:txBody>
      </p:sp>
    </p:spTree>
    <p:extLst>
      <p:ext uri="{BB962C8B-B14F-4D97-AF65-F5344CB8AC3E}">
        <p14:creationId xmlns:p14="http://schemas.microsoft.com/office/powerpoint/2010/main" val="2387881752"/>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Target Shooting &amp; Statistics</a:t>
            </a:r>
            <a:endParaRPr lang="en-US" dirty="0"/>
          </a:p>
        </p:txBody>
      </p:sp>
      <p:sp>
        <p:nvSpPr>
          <p:cNvPr id="2" name="Content Placeholder 1"/>
          <p:cNvSpPr>
            <a:spLocks noGrp="1"/>
          </p:cNvSpPr>
          <p:nvPr>
            <p:ph idx="1"/>
          </p:nvPr>
        </p:nvSpPr>
        <p:spPr/>
        <p:txBody>
          <a:bodyPr>
            <a:normAutofit/>
          </a:bodyPr>
          <a:lstStyle/>
          <a:p>
            <a:r>
              <a:rPr lang="en-US" b="1" dirty="0" smtClean="0"/>
              <a:t>Data in research is sort of like target practice. </a:t>
            </a:r>
          </a:p>
          <a:p>
            <a:pPr lvl="1"/>
            <a:r>
              <a:rPr lang="en-US" dirty="0" smtClean="0"/>
              <a:t>When you are shooting at a target, you want all of your shots to be close together. </a:t>
            </a:r>
          </a:p>
          <a:p>
            <a:pPr lvl="2"/>
            <a:r>
              <a:rPr lang="en-US" dirty="0" smtClean="0"/>
              <a:t>The closer your shots are to each other, the better. </a:t>
            </a:r>
            <a:br>
              <a:rPr lang="en-US" dirty="0" smtClean="0"/>
            </a:br>
            <a:endParaRPr lang="en-US" dirty="0" smtClean="0"/>
          </a:p>
          <a:p>
            <a:pPr lvl="1"/>
            <a:r>
              <a:rPr lang="en-US" dirty="0" smtClean="0"/>
              <a:t>You also need to take a lot of shots in order to be accurate.  </a:t>
            </a:r>
          </a:p>
          <a:p>
            <a:pPr lvl="2"/>
            <a:r>
              <a:rPr lang="en-US" dirty="0" smtClean="0"/>
              <a:t>The more times you shoot at a target, the more accurate of a shooter you are. </a:t>
            </a:r>
            <a:br>
              <a:rPr lang="en-US" dirty="0" smtClean="0"/>
            </a:br>
            <a:endParaRPr lang="en-US" b="1" dirty="0" smtClean="0"/>
          </a:p>
          <a:p>
            <a:r>
              <a:rPr lang="en-US" b="1" dirty="0" smtClean="0"/>
              <a:t>Statistics are the same: the </a:t>
            </a:r>
            <a:br>
              <a:rPr lang="en-US" b="1" dirty="0" smtClean="0"/>
            </a:br>
            <a:r>
              <a:rPr lang="en-US" b="1" dirty="0" smtClean="0"/>
              <a:t>more data we have, and the </a:t>
            </a:r>
            <a:br>
              <a:rPr lang="en-US" b="1" dirty="0" smtClean="0"/>
            </a:br>
            <a:r>
              <a:rPr lang="en-US" b="1" dirty="0" smtClean="0"/>
              <a:t>more similar each number is </a:t>
            </a:r>
            <a:br>
              <a:rPr lang="en-US" b="1" dirty="0" smtClean="0"/>
            </a:br>
            <a:r>
              <a:rPr lang="en-US" b="1" dirty="0" smtClean="0"/>
              <a:t>to each other, the better. </a:t>
            </a:r>
            <a:endParaRPr lang="en-US" b="1" dirty="0"/>
          </a:p>
        </p:txBody>
      </p:sp>
      <p:pic>
        <p:nvPicPr>
          <p:cNvPr id="1026" name="Picture 2" descr="http://www.topendsports.com/sport/archery/images/target-practice.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637"/>
          <a:stretch/>
        </p:blipFill>
        <p:spPr bwMode="auto">
          <a:xfrm>
            <a:off x="5257800" y="3962400"/>
            <a:ext cx="2639291" cy="2687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800" y="6291964"/>
            <a:ext cx="1632178" cy="261610"/>
          </a:xfrm>
          <a:prstGeom prst="rect">
            <a:avLst/>
          </a:prstGeom>
        </p:spPr>
        <p:txBody>
          <a:bodyPr wrap="none">
            <a:spAutoFit/>
          </a:bodyPr>
          <a:lstStyle/>
          <a:p>
            <a:r>
              <a:rPr lang="en-US" sz="1100" i="1" dirty="0" smtClean="0"/>
              <a:t>Source: topendsports.com</a:t>
            </a:r>
            <a:endParaRPr lang="en-US" sz="1100" i="1" dirty="0"/>
          </a:p>
        </p:txBody>
      </p:sp>
    </p:spTree>
    <p:extLst>
      <p:ext uri="{BB962C8B-B14F-4D97-AF65-F5344CB8AC3E}">
        <p14:creationId xmlns:p14="http://schemas.microsoft.com/office/powerpoint/2010/main" val="3923662849"/>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Science &amp; Statistics</a:t>
            </a:r>
            <a:endParaRPr lang="en-US" dirty="0"/>
          </a:p>
        </p:txBody>
      </p:sp>
      <p:sp>
        <p:nvSpPr>
          <p:cNvPr id="2" name="Content Placeholder 1"/>
          <p:cNvSpPr>
            <a:spLocks noGrp="1"/>
          </p:cNvSpPr>
          <p:nvPr>
            <p:ph idx="1"/>
          </p:nvPr>
        </p:nvSpPr>
        <p:spPr>
          <a:xfrm>
            <a:off x="380999" y="1600200"/>
            <a:ext cx="8382002" cy="4806377"/>
          </a:xfrm>
        </p:spPr>
        <p:txBody>
          <a:bodyPr>
            <a:normAutofit fontScale="92500" lnSpcReduction="20000"/>
          </a:bodyPr>
          <a:lstStyle/>
          <a:p>
            <a:r>
              <a:rPr lang="en-US" b="1" dirty="0" smtClean="0"/>
              <a:t>In science, we can use statistical equations to determine whether or not we can be confident in our results.</a:t>
            </a:r>
          </a:p>
          <a:p>
            <a:pPr lvl="1"/>
            <a:r>
              <a:rPr lang="en-US" dirty="0" smtClean="0"/>
              <a:t>In other words, the use of statistics can tell us whether our experimental results are reliable.</a:t>
            </a:r>
            <a:br>
              <a:rPr lang="en-US" dirty="0" smtClean="0"/>
            </a:br>
            <a:endParaRPr lang="en-US" dirty="0" smtClean="0"/>
          </a:p>
          <a:p>
            <a:r>
              <a:rPr lang="en-US" b="1" dirty="0" smtClean="0"/>
              <a:t>If we are likely to see similar results every single time, this means that our results are reliable.</a:t>
            </a:r>
          </a:p>
          <a:p>
            <a:pPr lvl="1"/>
            <a:r>
              <a:rPr lang="en-US" dirty="0" smtClean="0"/>
              <a:t>On the other hand, if we get very different results each time we do an experiment, our data is less reliable. </a:t>
            </a:r>
            <a:br>
              <a:rPr lang="en-US" dirty="0" smtClean="0"/>
            </a:br>
            <a:endParaRPr lang="en-US" dirty="0" smtClean="0"/>
          </a:p>
          <a:p>
            <a:r>
              <a:rPr lang="en-US" b="1" u="sng" dirty="0" smtClean="0"/>
              <a:t>The more variable our data, </a:t>
            </a:r>
            <a:br>
              <a:rPr lang="en-US" b="1" u="sng" dirty="0" smtClean="0"/>
            </a:br>
            <a:r>
              <a:rPr lang="en-US" b="1" u="sng" dirty="0" smtClean="0"/>
              <a:t>the less reliable it is.  </a:t>
            </a:r>
            <a:br>
              <a:rPr lang="en-US" b="1" u="sng" dirty="0" smtClean="0"/>
            </a:br>
            <a:r>
              <a:rPr lang="en-US" b="1" u="sng" dirty="0" smtClean="0"/>
              <a:t/>
            </a:r>
            <a:br>
              <a:rPr lang="en-US" b="1" u="sng" dirty="0" smtClean="0"/>
            </a:br>
            <a:endParaRPr lang="en-US" b="1" u="sng" dirty="0" smtClean="0"/>
          </a:p>
          <a:p>
            <a:r>
              <a:rPr lang="en-US" b="1" u="sng" dirty="0" smtClean="0"/>
              <a:t>The less our data varies, </a:t>
            </a:r>
            <a:br>
              <a:rPr lang="en-US" b="1" u="sng" dirty="0" smtClean="0"/>
            </a:br>
            <a:r>
              <a:rPr lang="en-US" b="1" u="sng" dirty="0" smtClean="0"/>
              <a:t>the more reliable it is. </a:t>
            </a:r>
            <a:endParaRPr lang="en-US" b="1" u="sng" dirty="0"/>
          </a:p>
        </p:txBody>
      </p:sp>
      <p:pic>
        <p:nvPicPr>
          <p:cNvPr id="614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9093" y="42576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724398"/>
            <a:ext cx="808440" cy="609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1713" y="42576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7620" y="4114800"/>
            <a:ext cx="808440" cy="1219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053" y="4572000"/>
            <a:ext cx="80844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5960" y="3962400"/>
            <a:ext cx="8084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750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4220"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0127"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256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846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1795" y="6703368"/>
            <a:ext cx="1019831" cy="230832"/>
          </a:xfrm>
          <a:prstGeom prst="rect">
            <a:avLst/>
          </a:prstGeom>
        </p:spPr>
        <p:txBody>
          <a:bodyPr wrap="none">
            <a:spAutoFit/>
          </a:bodyPr>
          <a:lstStyle/>
          <a:p>
            <a:r>
              <a:rPr lang="en-US" sz="900" i="1" dirty="0" smtClean="0">
                <a:effectLst/>
              </a:rPr>
              <a:t>labellecuisine.com</a:t>
            </a:r>
            <a:endParaRPr lang="en-US" sz="900" i="1" dirty="0"/>
          </a:p>
        </p:txBody>
      </p:sp>
      <p:sp>
        <p:nvSpPr>
          <p:cNvPr id="16" name="Right Arrow 15"/>
          <p:cNvSpPr/>
          <p:nvPr/>
        </p:nvSpPr>
        <p:spPr>
          <a:xfrm>
            <a:off x="3540402" y="4876800"/>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Less reliable</a:t>
            </a:r>
            <a:endParaRPr lang="en-US" dirty="0"/>
          </a:p>
        </p:txBody>
      </p:sp>
      <p:sp>
        <p:nvSpPr>
          <p:cNvPr id="18" name="Right Arrow 17"/>
          <p:cNvSpPr/>
          <p:nvPr/>
        </p:nvSpPr>
        <p:spPr>
          <a:xfrm>
            <a:off x="3540402" y="6137496"/>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reliable</a:t>
            </a:r>
            <a:endParaRPr lang="en-US" dirty="0"/>
          </a:p>
        </p:txBody>
      </p:sp>
    </p:spTree>
    <p:extLst>
      <p:ext uri="{BB962C8B-B14F-4D97-AF65-F5344CB8AC3E}">
        <p14:creationId xmlns:p14="http://schemas.microsoft.com/office/powerpoint/2010/main" val="3175729677"/>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Factors that Affect Data Reliability</a:t>
            </a:r>
            <a:endParaRPr lang="en-US" dirty="0"/>
          </a:p>
        </p:txBody>
      </p:sp>
      <p:sp>
        <p:nvSpPr>
          <p:cNvPr id="2" name="Content Placeholder 1"/>
          <p:cNvSpPr>
            <a:spLocks noGrp="1"/>
          </p:cNvSpPr>
          <p:nvPr>
            <p:ph idx="1"/>
          </p:nvPr>
        </p:nvSpPr>
        <p:spPr>
          <a:xfrm>
            <a:off x="457200" y="1600200"/>
            <a:ext cx="8229600" cy="4648200"/>
          </a:xfrm>
        </p:spPr>
        <p:txBody>
          <a:bodyPr>
            <a:normAutofit/>
          </a:bodyPr>
          <a:lstStyle/>
          <a:p>
            <a:r>
              <a:rPr lang="en-US" b="1" dirty="0" smtClean="0"/>
              <a:t>Things </a:t>
            </a:r>
            <a:r>
              <a:rPr lang="en-US" b="1" dirty="0"/>
              <a:t>that affect the </a:t>
            </a:r>
            <a:r>
              <a:rPr lang="en-US" b="1" i="1" dirty="0"/>
              <a:t>reliability</a:t>
            </a:r>
            <a:r>
              <a:rPr lang="en-US" b="1" dirty="0"/>
              <a:t> of our data include:</a:t>
            </a:r>
          </a:p>
          <a:p>
            <a:pPr lvl="1"/>
            <a:r>
              <a:rPr lang="en-US" dirty="0"/>
              <a:t>How </a:t>
            </a:r>
            <a:r>
              <a:rPr lang="en-US" b="1" dirty="0"/>
              <a:t>similar</a:t>
            </a:r>
            <a:r>
              <a:rPr lang="en-US" dirty="0"/>
              <a:t> </a:t>
            </a:r>
            <a:r>
              <a:rPr lang="en-US" dirty="0" smtClean="0"/>
              <a:t>our </a:t>
            </a:r>
            <a:r>
              <a:rPr lang="en-US" dirty="0"/>
              <a:t>data </a:t>
            </a:r>
            <a:r>
              <a:rPr lang="en-US" dirty="0" smtClean="0"/>
              <a:t>is:</a:t>
            </a:r>
            <a:endParaRPr lang="en-US" dirty="0"/>
          </a:p>
          <a:p>
            <a:pPr lvl="2"/>
            <a:r>
              <a:rPr lang="en-US" u="sng" dirty="0"/>
              <a:t>The more similar the data, the more reliable our average will be.</a:t>
            </a:r>
          </a:p>
          <a:p>
            <a:pPr lvl="3"/>
            <a:r>
              <a:rPr lang="en-US" dirty="0" smtClean="0"/>
              <a:t>E.g</a:t>
            </a:r>
            <a:r>
              <a:rPr lang="en-US" dirty="0"/>
              <a:t>. if all of our students are between 5’10” and 6’1”, we would have more reliable data than if the range of the data was greater (such as if the range was between 4’5” and 7’1</a:t>
            </a:r>
            <a:r>
              <a:rPr lang="en-US" dirty="0" smtClean="0"/>
              <a:t>”)</a:t>
            </a:r>
            <a:br>
              <a:rPr lang="en-US" dirty="0" smtClean="0"/>
            </a:br>
            <a:endParaRPr lang="en-US" dirty="0" smtClean="0"/>
          </a:p>
          <a:p>
            <a:pPr lvl="1"/>
            <a:r>
              <a:rPr lang="en-US" dirty="0" smtClean="0"/>
              <a:t>The </a:t>
            </a:r>
            <a:r>
              <a:rPr lang="en-US" b="1" dirty="0" smtClean="0"/>
              <a:t>amount </a:t>
            </a:r>
            <a:r>
              <a:rPr lang="en-US" dirty="0" smtClean="0"/>
              <a:t>of data we have:</a:t>
            </a:r>
            <a:endParaRPr lang="en-US" dirty="0"/>
          </a:p>
          <a:p>
            <a:pPr lvl="2"/>
            <a:r>
              <a:rPr lang="en-US" u="sng" dirty="0"/>
              <a:t>The more data we have, the more reliable our average will be</a:t>
            </a:r>
            <a:r>
              <a:rPr lang="en-US" dirty="0"/>
              <a:t>. </a:t>
            </a:r>
            <a:endParaRPr lang="en-US" dirty="0" smtClean="0"/>
          </a:p>
          <a:p>
            <a:pPr lvl="3"/>
            <a:r>
              <a:rPr lang="en-US" dirty="0" smtClean="0"/>
              <a:t>E.g. if you flip a coin 3 times, you might get 2 heads, 1 tail.</a:t>
            </a:r>
          </a:p>
          <a:p>
            <a:pPr lvl="3"/>
            <a:r>
              <a:rPr lang="en-US" dirty="0" smtClean="0"/>
              <a:t>If you flip a coin 10 times, you might get 6 heads and 4 tails. </a:t>
            </a:r>
          </a:p>
          <a:p>
            <a:pPr lvl="3"/>
            <a:r>
              <a:rPr lang="en-US" dirty="0" smtClean="0"/>
              <a:t>If you flip a coin 100 times, you might get 49 heads, 51 tails</a:t>
            </a:r>
          </a:p>
          <a:p>
            <a:pPr lvl="4"/>
            <a:r>
              <a:rPr lang="en-US" dirty="0" smtClean="0"/>
              <a:t>Each time we get closer to the “real” average of 50/50</a:t>
            </a:r>
          </a:p>
          <a:p>
            <a:pPr lvl="1"/>
            <a:endParaRPr lang="en-US" dirty="0"/>
          </a:p>
          <a:p>
            <a:endParaRPr lang="en-US" b="1" dirty="0"/>
          </a:p>
        </p:txBody>
      </p:sp>
      <p:pic>
        <p:nvPicPr>
          <p:cNvPr id="10242" name="Picture 2" descr="http://cdn0.sbnation.com/imported_assets/432541/coin_20flip.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02" y="4953000"/>
            <a:ext cx="1409781"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581776"/>
            <a:ext cx="1253869" cy="230832"/>
          </a:xfrm>
          <a:prstGeom prst="rect">
            <a:avLst/>
          </a:prstGeom>
        </p:spPr>
        <p:txBody>
          <a:bodyPr wrap="none">
            <a:spAutoFit/>
          </a:bodyPr>
          <a:lstStyle/>
          <a:p>
            <a:r>
              <a:rPr lang="en-US" sz="900" i="1" dirty="0" smtClean="0">
                <a:effectLst/>
              </a:rPr>
              <a:t>goldenstateofmind.com</a:t>
            </a:r>
            <a:endParaRPr lang="en-US" sz="900" i="1" dirty="0"/>
          </a:p>
        </p:txBody>
      </p:sp>
    </p:spTree>
    <p:extLst>
      <p:ext uri="{BB962C8B-B14F-4D97-AF65-F5344CB8AC3E}">
        <p14:creationId xmlns:p14="http://schemas.microsoft.com/office/powerpoint/2010/main" val="1098127112"/>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Standard Deviation</a:t>
            </a:r>
            <a:endParaRPr lang="en-US" dirty="0"/>
          </a:p>
        </p:txBody>
      </p:sp>
      <p:sp>
        <p:nvSpPr>
          <p:cNvPr id="2" name="Content Placeholder 1"/>
          <p:cNvSpPr>
            <a:spLocks noGrp="1"/>
          </p:cNvSpPr>
          <p:nvPr>
            <p:ph idx="1"/>
          </p:nvPr>
        </p:nvSpPr>
        <p:spPr>
          <a:xfrm>
            <a:off x="457200" y="1600200"/>
            <a:ext cx="8229600" cy="4724400"/>
          </a:xfrm>
        </p:spPr>
        <p:txBody>
          <a:bodyPr>
            <a:normAutofit lnSpcReduction="10000"/>
          </a:bodyPr>
          <a:lstStyle/>
          <a:p>
            <a:r>
              <a:rPr lang="en-US" b="1" u="sng" dirty="0" smtClean="0"/>
              <a:t>Standard Deviation </a:t>
            </a:r>
            <a:r>
              <a:rPr lang="en-US" b="1" dirty="0" smtClean="0"/>
              <a:t>is a measure of variability</a:t>
            </a:r>
            <a:r>
              <a:rPr lang="en-US" dirty="0" smtClean="0"/>
              <a:t>. </a:t>
            </a:r>
          </a:p>
          <a:p>
            <a:pPr lvl="1"/>
            <a:r>
              <a:rPr lang="en-US" dirty="0" smtClean="0"/>
              <a:t>We want our data to be very similar; </a:t>
            </a:r>
            <a:br>
              <a:rPr lang="en-US" dirty="0" smtClean="0"/>
            </a:br>
            <a:r>
              <a:rPr lang="en-US" dirty="0" smtClean="0"/>
              <a:t>we don’t want it to be spread out.</a:t>
            </a:r>
          </a:p>
          <a:p>
            <a:pPr lvl="1"/>
            <a:r>
              <a:rPr lang="en-US" dirty="0" smtClean="0"/>
              <a:t>Data is like butter – we want it in a tight form, like a stick.  We don’t want it to melt and spread everywhere.</a:t>
            </a:r>
          </a:p>
          <a:p>
            <a:pPr lvl="1"/>
            <a:endParaRPr lang="en-US" dirty="0"/>
          </a:p>
          <a:p>
            <a:r>
              <a:rPr lang="en-US" b="1" dirty="0"/>
              <a:t>Standard Deviation </a:t>
            </a:r>
            <a:r>
              <a:rPr lang="en-US" b="1" dirty="0" smtClean="0"/>
              <a:t>can be used to find the Margin </a:t>
            </a:r>
            <a:r>
              <a:rPr lang="en-US" b="1" dirty="0"/>
              <a:t>of </a:t>
            </a:r>
            <a:r>
              <a:rPr lang="en-US" b="1" dirty="0" smtClean="0"/>
              <a:t>Error (or our “range of accuracy”).</a:t>
            </a:r>
            <a:endParaRPr lang="en-US" b="1" dirty="0"/>
          </a:p>
          <a:p>
            <a:pPr lvl="1"/>
            <a:r>
              <a:rPr lang="en-US" u="sng" dirty="0"/>
              <a:t>Margin of Error is usually equal to 2x the Standard Deviation on either side of the mean (</a:t>
            </a:r>
            <a:r>
              <a:rPr lang="en-US" i="1" u="sng" dirty="0"/>
              <a:t>average</a:t>
            </a:r>
            <a:r>
              <a:rPr lang="en-US" u="sng" dirty="0" smtClean="0"/>
              <a:t>).</a:t>
            </a:r>
          </a:p>
          <a:p>
            <a:pPr lvl="2"/>
            <a:r>
              <a:rPr lang="en-US" dirty="0" smtClean="0"/>
              <a:t>As you will soon see, we have a better way to calculate the margin of error. </a:t>
            </a:r>
            <a:endParaRPr lang="en-US" dirty="0"/>
          </a:p>
          <a:p>
            <a:pPr lvl="1"/>
            <a:r>
              <a:rPr lang="en-US" dirty="0" smtClean="0"/>
              <a:t>The margin of error shows us all of the possible results for our research (if we repeated it) with a 95% accuracy. </a:t>
            </a:r>
          </a:p>
        </p:txBody>
      </p:sp>
      <p:pic>
        <p:nvPicPr>
          <p:cNvPr id="2050" name="Picture 2" descr="http://i.istockimg.com/file_thumbview_approve/15131062/2/stock-photo-15131062-stick-of-butt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5954" y="381000"/>
            <a:ext cx="2856646"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17049" y="533400"/>
            <a:ext cx="1540806" cy="261610"/>
          </a:xfrm>
          <a:prstGeom prst="rect">
            <a:avLst/>
          </a:prstGeom>
        </p:spPr>
        <p:txBody>
          <a:bodyPr wrap="none">
            <a:spAutoFit/>
          </a:bodyPr>
          <a:lstStyle/>
          <a:p>
            <a:r>
              <a:rPr lang="en-US" sz="1100" i="1" dirty="0" smtClean="0"/>
              <a:t>Source: istockphoto.com</a:t>
            </a:r>
            <a:endParaRPr lang="en-US" sz="1100" i="1" dirty="0"/>
          </a:p>
        </p:txBody>
      </p:sp>
    </p:spTree>
    <p:extLst>
      <p:ext uri="{BB962C8B-B14F-4D97-AF65-F5344CB8AC3E}">
        <p14:creationId xmlns:p14="http://schemas.microsoft.com/office/powerpoint/2010/main" val="17861616"/>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Environmental scientists often must go into the “field” to collected data.</a:t>
            </a:r>
          </a:p>
          <a:p>
            <a:pPr lvl="1"/>
            <a:r>
              <a:rPr lang="en-US" dirty="0" smtClean="0"/>
              <a:t>In this case, a “field” could be any outdoor environment, including forests, prairies, underwater ecosystems, and even Mars!</a:t>
            </a:r>
            <a:br>
              <a:rPr lang="en-US" dirty="0" smtClean="0"/>
            </a:br>
            <a:endParaRPr lang="en-US" dirty="0" smtClean="0"/>
          </a:p>
          <a:p>
            <a:r>
              <a:rPr lang="en-US" dirty="0" smtClean="0"/>
              <a:t>Scientists must collect as much data as possible in order to be accurate. </a:t>
            </a:r>
          </a:p>
          <a:p>
            <a:pPr lvl="1"/>
            <a:r>
              <a:rPr lang="en-US" dirty="0" smtClean="0"/>
              <a:t>However, it is impossible for scientists to collect information on every living organism in a habitat. </a:t>
            </a:r>
          </a:p>
          <a:p>
            <a:pPr lvl="1"/>
            <a:r>
              <a:rPr lang="en-US" dirty="0" smtClean="0"/>
              <a:t>In order for scientists to feasibly measure an ecosystem, they must measure a portion of the living organisms in a habitat. </a:t>
            </a:r>
          </a:p>
          <a:p>
            <a:pPr lvl="1"/>
            <a:r>
              <a:rPr lang="en-US" dirty="0" smtClean="0"/>
              <a:t>Even a sample as small as 1% could provide an accurate estimate of the total biodiversity of an ecosystem. </a:t>
            </a:r>
            <a:br>
              <a:rPr lang="en-US" dirty="0" smtClean="0"/>
            </a:br>
            <a:endParaRPr lang="en-US" dirty="0" smtClean="0"/>
          </a:p>
        </p:txBody>
      </p:sp>
    </p:spTree>
    <p:extLst>
      <p:ext uri="{BB962C8B-B14F-4D97-AF65-F5344CB8AC3E}">
        <p14:creationId xmlns:p14="http://schemas.microsoft.com/office/powerpoint/2010/main" val="560582309"/>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Error</a:t>
            </a:r>
            <a:endParaRPr lang="en-US" dirty="0"/>
          </a:p>
        </p:txBody>
      </p:sp>
      <p:sp>
        <p:nvSpPr>
          <p:cNvPr id="3" name="Content Placeholder 2"/>
          <p:cNvSpPr>
            <a:spLocks noGrp="1"/>
          </p:cNvSpPr>
          <p:nvPr>
            <p:ph idx="1"/>
          </p:nvPr>
        </p:nvSpPr>
        <p:spPr/>
        <p:txBody>
          <a:bodyPr>
            <a:normAutofit/>
          </a:bodyPr>
          <a:lstStyle/>
          <a:p>
            <a:r>
              <a:rPr lang="en-US" b="1" u="sng" dirty="0" smtClean="0"/>
              <a:t>Standard Error </a:t>
            </a:r>
            <a:r>
              <a:rPr lang="en-US" b="1" dirty="0" smtClean="0"/>
              <a:t>is a measurement of reliability of a data sample; it involves both the size of your data sample and the variance of your data. </a:t>
            </a:r>
          </a:p>
          <a:p>
            <a:pPr lvl="1"/>
            <a:r>
              <a:rPr lang="en-US" dirty="0" smtClean="0"/>
              <a:t>Standard Error is calculated by dividing your Standard Deviation by the square root of your sample size.</a:t>
            </a:r>
          </a:p>
          <a:p>
            <a:pPr marL="274320" lvl="1" indent="0">
              <a:buNone/>
            </a:pPr>
            <a:endParaRPr lang="en-US" dirty="0" smtClean="0"/>
          </a:p>
          <a:p>
            <a:r>
              <a:rPr lang="en-US" b="1" u="sng" dirty="0" smtClean="0"/>
              <a:t>Standard Error is a measure of the reliability of your data.</a:t>
            </a:r>
          </a:p>
          <a:p>
            <a:pPr lvl="1"/>
            <a:r>
              <a:rPr lang="en-US" i="1" dirty="0" smtClean="0"/>
              <a:t>It uses both the </a:t>
            </a:r>
            <a:r>
              <a:rPr lang="en-US" b="1" i="1" dirty="0" smtClean="0"/>
              <a:t>size</a:t>
            </a:r>
            <a:r>
              <a:rPr lang="en-US" i="1" dirty="0" smtClean="0"/>
              <a:t> of the data sample and the </a:t>
            </a:r>
            <a:r>
              <a:rPr lang="en-US" b="1" i="1" dirty="0" smtClean="0"/>
              <a:t>variability </a:t>
            </a:r>
            <a:r>
              <a:rPr lang="en-US" i="1" dirty="0" smtClean="0"/>
              <a:t>of the data.</a:t>
            </a:r>
          </a:p>
          <a:p>
            <a:endParaRPr lang="en-US" dirty="0"/>
          </a:p>
        </p:txBody>
      </p:sp>
    </p:spTree>
    <p:extLst>
      <p:ext uri="{BB962C8B-B14F-4D97-AF65-F5344CB8AC3E}">
        <p14:creationId xmlns:p14="http://schemas.microsoft.com/office/powerpoint/2010/main" val="1667112405"/>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Error Bars</a:t>
            </a:r>
            <a:endParaRPr lang="en-US" dirty="0"/>
          </a:p>
        </p:txBody>
      </p:sp>
      <p:sp>
        <p:nvSpPr>
          <p:cNvPr id="2" name="Content Placeholder 1"/>
          <p:cNvSpPr>
            <a:spLocks noGrp="1"/>
          </p:cNvSpPr>
          <p:nvPr>
            <p:ph idx="1"/>
          </p:nvPr>
        </p:nvSpPr>
        <p:spPr>
          <a:xfrm>
            <a:off x="228600" y="1524000"/>
            <a:ext cx="8382002" cy="4953000"/>
          </a:xfrm>
        </p:spPr>
        <p:txBody>
          <a:bodyPr>
            <a:normAutofit fontScale="92500"/>
          </a:bodyPr>
          <a:lstStyle/>
          <a:p>
            <a:r>
              <a:rPr lang="en-US" b="1" dirty="0" smtClean="0"/>
              <a:t>In this example, the control has an average height (or </a:t>
            </a:r>
            <a:r>
              <a:rPr lang="en-US" b="1" i="1" dirty="0" smtClean="0"/>
              <a:t>mean</a:t>
            </a:r>
            <a:r>
              <a:rPr lang="en-US" b="1" dirty="0" smtClean="0"/>
              <a:t> height) that is over a full centimeter taller than the experimental average. </a:t>
            </a:r>
          </a:p>
          <a:p>
            <a:pPr lvl="1"/>
            <a:r>
              <a:rPr lang="en-US" dirty="0" smtClean="0"/>
              <a:t>It looks as if the blue average is noticeably greater than the red average.</a:t>
            </a:r>
            <a:br>
              <a:rPr lang="en-US" dirty="0" smtClean="0"/>
            </a:br>
            <a:endParaRPr lang="en-US" dirty="0"/>
          </a:p>
          <a:p>
            <a:r>
              <a:rPr lang="en-US" b="1" dirty="0" smtClean="0"/>
              <a:t>However, the Error Bars (+/- 2 Standard Errors) overlap.</a:t>
            </a:r>
          </a:p>
          <a:p>
            <a:pPr lvl="1"/>
            <a:r>
              <a:rPr lang="en-US" dirty="0" smtClean="0"/>
              <a:t>If your error bars overlap, this means that there is no statistically significant</a:t>
            </a:r>
            <a:br>
              <a:rPr lang="en-US" dirty="0" smtClean="0"/>
            </a:br>
            <a:r>
              <a:rPr lang="en-US" dirty="0" smtClean="0"/>
              <a:t>difference between</a:t>
            </a:r>
            <a:br>
              <a:rPr lang="en-US" dirty="0" smtClean="0"/>
            </a:br>
            <a:r>
              <a:rPr lang="en-US" dirty="0" smtClean="0"/>
              <a:t>the control and the</a:t>
            </a:r>
            <a:br>
              <a:rPr lang="en-US" dirty="0" smtClean="0"/>
            </a:br>
            <a:r>
              <a:rPr lang="en-US" dirty="0" smtClean="0"/>
              <a:t>experimental average.</a:t>
            </a:r>
            <a:br>
              <a:rPr lang="en-US" dirty="0" smtClean="0"/>
            </a:br>
            <a:endParaRPr lang="en-US" dirty="0"/>
          </a:p>
          <a:p>
            <a:pPr lvl="1"/>
            <a:r>
              <a:rPr lang="en-US" dirty="0" smtClean="0"/>
              <a:t>You must treat them as</a:t>
            </a:r>
            <a:br>
              <a:rPr lang="en-US" dirty="0" smtClean="0"/>
            </a:br>
            <a:r>
              <a:rPr lang="en-US" dirty="0" smtClean="0"/>
              <a:t>if they are the same.</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1" t="51002" r="33469" b="10119"/>
          <a:stretch/>
        </p:blipFill>
        <p:spPr bwMode="auto">
          <a:xfrm>
            <a:off x="4267200" y="4310418"/>
            <a:ext cx="4716814" cy="247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473225"/>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1" t="51002" r="33469" b="10119"/>
          <a:stretch/>
        </p:blipFill>
        <p:spPr bwMode="auto">
          <a:xfrm>
            <a:off x="1752600" y="0"/>
            <a:ext cx="6248400" cy="327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84" t="40278" r="31061" b="13492"/>
          <a:stretch/>
        </p:blipFill>
        <p:spPr bwMode="auto">
          <a:xfrm>
            <a:off x="1600200" y="3455389"/>
            <a:ext cx="6774544" cy="338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71800" y="1374058"/>
            <a:ext cx="2313873" cy="262871"/>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87472" y="646328"/>
            <a:ext cx="2642919" cy="1106271"/>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199" y="4932035"/>
            <a:ext cx="2542473" cy="478165"/>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3982815"/>
            <a:ext cx="2743200" cy="495300"/>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0" y="646328"/>
            <a:ext cx="2438400" cy="1944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Error Bars overlap; they are statistically the same.</a:t>
            </a:r>
            <a:endParaRPr lang="en-US" sz="1500" dirty="0"/>
          </a:p>
        </p:txBody>
      </p:sp>
      <p:sp>
        <p:nvSpPr>
          <p:cNvPr id="12" name="Right Arrow 11"/>
          <p:cNvSpPr/>
          <p:nvPr/>
        </p:nvSpPr>
        <p:spPr>
          <a:xfrm>
            <a:off x="55418" y="3077618"/>
            <a:ext cx="2438400" cy="1944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Error Bars do not overlap; they are statistically different.</a:t>
            </a:r>
            <a:endParaRPr lang="en-US" sz="1500" dirty="0"/>
          </a:p>
        </p:txBody>
      </p:sp>
      <p:sp>
        <p:nvSpPr>
          <p:cNvPr id="13" name="Right Arrow 12"/>
          <p:cNvSpPr/>
          <p:nvPr/>
        </p:nvSpPr>
        <p:spPr>
          <a:xfrm>
            <a:off x="-1" y="4913528"/>
            <a:ext cx="2743199" cy="1944472"/>
          </a:xfrm>
          <a:prstGeom prst="rightArrow">
            <a:avLst>
              <a:gd name="adj1" fmla="val 100000"/>
              <a:gd name="adj2" fmla="val 30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No matter how many times we </a:t>
            </a:r>
            <a:r>
              <a:rPr lang="en-US" sz="1500" dirty="0" smtClean="0"/>
              <a:t>repeated </a:t>
            </a:r>
            <a:r>
              <a:rPr lang="en-US" sz="1500" dirty="0"/>
              <a:t>this experiment, the orange would always be shorter on </a:t>
            </a:r>
            <a:r>
              <a:rPr lang="en-US" sz="1500" dirty="0" smtClean="0"/>
              <a:t>average than the green.</a:t>
            </a:r>
            <a:endParaRPr lang="en-US" sz="1500" dirty="0"/>
          </a:p>
        </p:txBody>
      </p:sp>
      <p:sp>
        <p:nvSpPr>
          <p:cNvPr id="14" name="Right Arrow 13"/>
          <p:cNvSpPr/>
          <p:nvPr/>
        </p:nvSpPr>
        <p:spPr>
          <a:xfrm flipH="1">
            <a:off x="6857998" y="1374058"/>
            <a:ext cx="2286002" cy="1703559"/>
          </a:xfrm>
          <a:prstGeom prst="rightArrow">
            <a:avLst>
              <a:gd name="adj1" fmla="val 100000"/>
              <a:gd name="adj2" fmla="val 30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In this case, </a:t>
            </a:r>
            <a:r>
              <a:rPr lang="en-US" sz="1500" dirty="0"/>
              <a:t>if we repeated the  </a:t>
            </a:r>
            <a:r>
              <a:rPr lang="en-US" sz="1500" dirty="0" smtClean="0"/>
              <a:t>experiment again, the red </a:t>
            </a:r>
            <a:r>
              <a:rPr lang="en-US" sz="1500" i="1" dirty="0" smtClean="0"/>
              <a:t>could</a:t>
            </a:r>
            <a:r>
              <a:rPr lang="en-US" sz="1500" dirty="0" smtClean="0"/>
              <a:t> be taller on average than the blue. </a:t>
            </a:r>
            <a:endParaRPr lang="en-US" sz="1500" dirty="0"/>
          </a:p>
        </p:txBody>
      </p:sp>
    </p:spTree>
    <p:extLst>
      <p:ext uri="{BB962C8B-B14F-4D97-AF65-F5344CB8AC3E}">
        <p14:creationId xmlns:p14="http://schemas.microsoft.com/office/powerpoint/2010/main" val="799338344"/>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epresentativeness</a:t>
            </a:r>
            <a:endParaRPr lang="en-US" dirty="0"/>
          </a:p>
        </p:txBody>
      </p:sp>
      <p:sp>
        <p:nvSpPr>
          <p:cNvPr id="3" name="Content Placeholder 2"/>
          <p:cNvSpPr>
            <a:spLocks noGrp="1"/>
          </p:cNvSpPr>
          <p:nvPr>
            <p:ph idx="1"/>
          </p:nvPr>
        </p:nvSpPr>
        <p:spPr/>
        <p:txBody>
          <a:bodyPr>
            <a:normAutofit/>
          </a:bodyPr>
          <a:lstStyle/>
          <a:p>
            <a:r>
              <a:rPr lang="en-US" dirty="0" smtClean="0"/>
              <a:t>How the data is collected will affect the representativeness of that sample. </a:t>
            </a:r>
          </a:p>
          <a:p>
            <a:pPr lvl="1"/>
            <a:r>
              <a:rPr lang="en-US" u="sng" dirty="0" smtClean="0"/>
              <a:t>Representativeness</a:t>
            </a:r>
            <a:r>
              <a:rPr lang="en-US" dirty="0" smtClean="0"/>
              <a:t> is a measure of how much the data sample that is collected actually reflects what is happening in an ecosystem. </a:t>
            </a:r>
          </a:p>
          <a:p>
            <a:pPr lvl="1"/>
            <a:r>
              <a:rPr lang="en-US" dirty="0" smtClean="0"/>
              <a:t>The more representative the data, the more the data is similar to the actual conditions in a habitat. </a:t>
            </a:r>
          </a:p>
          <a:p>
            <a:pPr lvl="1"/>
            <a:r>
              <a:rPr lang="en-US" dirty="0" smtClean="0"/>
              <a:t>For example, if a representative sample indicates that 12% of tree species are sugar maples, this should also be the case over the entire ecosystem being observed. </a:t>
            </a:r>
            <a:endParaRPr lang="en-US" dirty="0"/>
          </a:p>
        </p:txBody>
      </p:sp>
      <p:pic>
        <p:nvPicPr>
          <p:cNvPr id="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2691" y="5575922"/>
            <a:ext cx="796662" cy="901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4014" y="5711484"/>
            <a:ext cx="796662" cy="765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5311" y="5575921"/>
            <a:ext cx="796662" cy="9010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1218" y="5275564"/>
            <a:ext cx="796662" cy="12014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651" y="5575922"/>
            <a:ext cx="796662" cy="901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5319" y="5839068"/>
            <a:ext cx="796662" cy="637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4659" y="5575922"/>
            <a:ext cx="796662" cy="9010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6485" y="5711484"/>
            <a:ext cx="796662" cy="7655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3198" y="5575921"/>
            <a:ext cx="796662" cy="9010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9105" y="5845649"/>
            <a:ext cx="796662" cy="631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1538" y="5575922"/>
            <a:ext cx="796662" cy="9010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9531" y="5842407"/>
            <a:ext cx="796662" cy="6379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7406" y="5575922"/>
            <a:ext cx="796662" cy="9010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1556" y="5029200"/>
            <a:ext cx="954167" cy="14389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5791200"/>
            <a:ext cx="796662" cy="6379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62000" y="6480338"/>
            <a:ext cx="7696200" cy="369332"/>
          </a:xfrm>
          <a:prstGeom prst="rect">
            <a:avLst/>
          </a:prstGeom>
          <a:noFill/>
        </p:spPr>
        <p:txBody>
          <a:bodyPr wrap="square" rtlCol="0">
            <a:spAutoFit/>
          </a:bodyPr>
          <a:lstStyle/>
          <a:p>
            <a:r>
              <a:rPr lang="en-US" dirty="0" smtClean="0"/>
              <a:t>Representative	Not Representative	  Total population </a:t>
            </a:r>
            <a:endParaRPr lang="en-US" dirty="0"/>
          </a:p>
        </p:txBody>
      </p:sp>
      <p:pic>
        <p:nvPicPr>
          <p:cNvPr id="20"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5538" y="5562600"/>
            <a:ext cx="796662" cy="90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53570"/>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Ensuring accurate representativeness can be extremely difficult in highly variable environments. </a:t>
            </a:r>
          </a:p>
          <a:p>
            <a:pPr lvl="1"/>
            <a:r>
              <a:rPr lang="en-US" dirty="0" smtClean="0"/>
              <a:t>For example, imagine a lagoon with a drainage pipe. </a:t>
            </a:r>
          </a:p>
          <a:p>
            <a:pPr lvl="1"/>
            <a:r>
              <a:rPr lang="en-US" dirty="0" smtClean="0"/>
              <a:t>If all of the samples were collected in A, B, and C, then the data would indicate that the lagoon is actually much more polluted than it really is. </a:t>
            </a:r>
          </a:p>
          <a:p>
            <a:pPr lvl="1"/>
            <a:r>
              <a:rPr lang="en-US" dirty="0" smtClean="0"/>
              <a:t>However, if data were collected in D, E, and F, then the lagoon would appear to be much less polluted than it actually is. </a:t>
            </a:r>
          </a:p>
          <a:p>
            <a:pPr lvl="1"/>
            <a:endParaRPr lang="en-US" dirty="0"/>
          </a:p>
          <a:p>
            <a:r>
              <a:rPr lang="en-US" dirty="0" smtClean="0"/>
              <a:t>In order for data to be </a:t>
            </a:r>
            <a:br>
              <a:rPr lang="en-US" dirty="0" smtClean="0"/>
            </a:br>
            <a:r>
              <a:rPr lang="en-US" dirty="0" smtClean="0"/>
              <a:t>representative of what </a:t>
            </a:r>
            <a:br>
              <a:rPr lang="en-US" dirty="0" smtClean="0"/>
            </a:br>
            <a:r>
              <a:rPr lang="en-US" dirty="0" smtClean="0"/>
              <a:t>is actually occurring in an </a:t>
            </a:r>
            <a:br>
              <a:rPr lang="en-US" dirty="0" smtClean="0"/>
            </a:br>
            <a:r>
              <a:rPr lang="en-US" dirty="0" smtClean="0"/>
              <a:t>ecosystem, it cannot be </a:t>
            </a:r>
            <a:br>
              <a:rPr lang="en-US" dirty="0" smtClean="0"/>
            </a:br>
            <a:r>
              <a:rPr lang="en-US" dirty="0" smtClean="0"/>
              <a:t>skewed or biased.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40" t="23116" r="17587" b="16232"/>
          <a:stretch/>
        </p:blipFill>
        <p:spPr bwMode="auto">
          <a:xfrm>
            <a:off x="5164015" y="4122526"/>
            <a:ext cx="3505200" cy="252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98312" y="6627168"/>
            <a:ext cx="4045688" cy="230832"/>
          </a:xfrm>
          <a:prstGeom prst="rect">
            <a:avLst/>
          </a:prstGeom>
        </p:spPr>
        <p:txBody>
          <a:bodyPr wrap="square">
            <a:spAutoFit/>
          </a:bodyPr>
          <a:lstStyle/>
          <a:p>
            <a:r>
              <a:rPr lang="en-US" sz="900" i="1" dirty="0" smtClean="0"/>
              <a:t>Source: http://www.epa.gov/QUALITY/qs-docs/g5s-Sou8rcfinal.pdf</a:t>
            </a:r>
            <a:endParaRPr lang="en-US" sz="900" i="1" dirty="0"/>
          </a:p>
        </p:txBody>
      </p:sp>
    </p:spTree>
    <p:extLst>
      <p:ext uri="{BB962C8B-B14F-4D97-AF65-F5344CB8AC3E}">
        <p14:creationId xmlns:p14="http://schemas.microsoft.com/office/powerpoint/2010/main" val="1601838416"/>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u="sng" dirty="0" smtClean="0"/>
              <a:t>target population</a:t>
            </a:r>
            <a:r>
              <a:rPr lang="en-US" dirty="0" smtClean="0"/>
              <a:t> is the population of species, the habitat, the ecosystem, or whatever a scientist is measuring in its entirety. </a:t>
            </a:r>
          </a:p>
          <a:p>
            <a:pPr lvl="1"/>
            <a:r>
              <a:rPr lang="en-US" dirty="0" smtClean="0"/>
              <a:t>E.g. a wildlife biologist might collect a representative sample of fish to make a determination about all the fish in a particular lake. </a:t>
            </a:r>
          </a:p>
          <a:p>
            <a:pPr lvl="1"/>
            <a:r>
              <a:rPr lang="en-US" dirty="0" smtClean="0"/>
              <a:t>All of the fish in that specific lake would be the target population. </a:t>
            </a:r>
          </a:p>
          <a:p>
            <a:pPr lvl="1"/>
            <a:endParaRPr lang="en-US" dirty="0"/>
          </a:p>
          <a:p>
            <a:r>
              <a:rPr lang="en-US" dirty="0" smtClean="0"/>
              <a:t>The </a:t>
            </a:r>
            <a:r>
              <a:rPr lang="en-US" u="sng" dirty="0" smtClean="0"/>
              <a:t>sampled population </a:t>
            </a:r>
            <a:r>
              <a:rPr lang="en-US" dirty="0" smtClean="0"/>
              <a:t>would be portion of the target population from which the sample was taken.</a:t>
            </a:r>
          </a:p>
          <a:p>
            <a:pPr lvl="1"/>
            <a:r>
              <a:rPr lang="en-US" dirty="0" smtClean="0"/>
              <a:t>E.g. if you were measuring in a forest, you might have collected samples from specific marked spots on the trail. </a:t>
            </a:r>
            <a:br>
              <a:rPr lang="en-US" dirty="0" smtClean="0"/>
            </a:br>
            <a:endParaRPr lang="en-US" dirty="0" smtClean="0"/>
          </a:p>
          <a:p>
            <a:r>
              <a:rPr lang="en-US" dirty="0" smtClean="0"/>
              <a:t>The </a:t>
            </a:r>
            <a:r>
              <a:rPr lang="en-US" u="sng" dirty="0" smtClean="0"/>
              <a:t>sample</a:t>
            </a:r>
            <a:r>
              <a:rPr lang="en-US" dirty="0" smtClean="0"/>
              <a:t> is the portion of the target population that was actually measured and observed. </a:t>
            </a:r>
          </a:p>
          <a:p>
            <a:pPr lvl="1"/>
            <a:r>
              <a:rPr lang="en-US" dirty="0" smtClean="0"/>
              <a:t>E.g. if you wanted to determine if a field had enough nutrients in the soil, you would take a collection of samples that would on average reflect the conditions throughout the entire field. </a:t>
            </a:r>
          </a:p>
          <a:p>
            <a:endParaRPr lang="en-US" dirty="0"/>
          </a:p>
        </p:txBody>
      </p:sp>
    </p:spTree>
    <p:extLst>
      <p:ext uri="{BB962C8B-B14F-4D97-AF65-F5344CB8AC3E}">
        <p14:creationId xmlns:p14="http://schemas.microsoft.com/office/powerpoint/2010/main" val="2644696190"/>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u="sng" dirty="0" smtClean="0"/>
              <a:t>measurement protocol</a:t>
            </a:r>
            <a:r>
              <a:rPr lang="en-US" dirty="0" smtClean="0"/>
              <a:t> is the specific procedure for collecting data from the sample. </a:t>
            </a:r>
          </a:p>
          <a:p>
            <a:pPr lvl="1"/>
            <a:r>
              <a:rPr lang="en-US" dirty="0" smtClean="0"/>
              <a:t>This includes procedures for collecting the physical sample, handling and preparing the sample, type of analysis of the data collected, etc.</a:t>
            </a:r>
          </a:p>
          <a:p>
            <a:endParaRPr lang="en-US" dirty="0" smtClean="0"/>
          </a:p>
          <a:p>
            <a:r>
              <a:rPr lang="en-US" dirty="0" smtClean="0"/>
              <a:t>Measurement protocols can be either probability-based or judgmental. </a:t>
            </a:r>
          </a:p>
          <a:p>
            <a:pPr lvl="1"/>
            <a:r>
              <a:rPr lang="en-US" u="sng" dirty="0" smtClean="0"/>
              <a:t>Probability-based measurements </a:t>
            </a:r>
            <a:r>
              <a:rPr lang="en-US" dirty="0" smtClean="0"/>
              <a:t>depend on random selection of data. </a:t>
            </a:r>
          </a:p>
          <a:p>
            <a:pPr lvl="2"/>
            <a:r>
              <a:rPr lang="en-US" dirty="0" smtClean="0"/>
              <a:t>E.g. if you randomly caught fish and averaged their size to make decisions about a target population of those fish. </a:t>
            </a:r>
            <a:br>
              <a:rPr lang="en-US" dirty="0" smtClean="0"/>
            </a:br>
            <a:endParaRPr lang="en-US" dirty="0" smtClean="0"/>
          </a:p>
          <a:p>
            <a:pPr lvl="1"/>
            <a:r>
              <a:rPr lang="en-US" u="sng" dirty="0" smtClean="0"/>
              <a:t>Judgmental measurements</a:t>
            </a:r>
            <a:r>
              <a:rPr lang="en-US" dirty="0" smtClean="0"/>
              <a:t> are conclusions based mostly on the observations of an expert in a particular area. </a:t>
            </a:r>
          </a:p>
          <a:p>
            <a:pPr lvl="2"/>
            <a:r>
              <a:rPr lang="en-US" dirty="0" smtClean="0"/>
              <a:t>E.g. if a fish biologist used his or her own knowledge about a specific target population of fish to make decisions about those fish. </a:t>
            </a:r>
            <a:endParaRPr lang="en-US" dirty="0"/>
          </a:p>
        </p:txBody>
      </p:sp>
    </p:spTree>
    <p:extLst>
      <p:ext uri="{BB962C8B-B14F-4D97-AF65-F5344CB8AC3E}">
        <p14:creationId xmlns:p14="http://schemas.microsoft.com/office/powerpoint/2010/main" val="1959390508"/>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Selection of a measurement protocol</a:t>
            </a:r>
            <a:endParaRPr lang="en-US" dirty="0"/>
          </a:p>
        </p:txBody>
      </p:sp>
      <p:sp>
        <p:nvSpPr>
          <p:cNvPr id="3" name="Content Placeholder 2"/>
          <p:cNvSpPr>
            <a:spLocks noGrp="1"/>
          </p:cNvSpPr>
          <p:nvPr>
            <p:ph idx="1"/>
          </p:nvPr>
        </p:nvSpPr>
        <p:spPr>
          <a:xfrm>
            <a:off x="457200" y="1600200"/>
            <a:ext cx="8458200" cy="5029200"/>
          </a:xfrm>
        </p:spPr>
        <p:txBody>
          <a:bodyPr>
            <a:normAutofit fontScale="85000" lnSpcReduction="20000"/>
          </a:bodyPr>
          <a:lstStyle/>
          <a:p>
            <a:r>
              <a:rPr lang="en-US" dirty="0" smtClean="0"/>
              <a:t>Accurate selection of an environmental measurement protocol is crucial in order to collect data that is accurate and representative of what is actually occurring in an ecosystem. </a:t>
            </a:r>
          </a:p>
          <a:p>
            <a:pPr lvl="1"/>
            <a:r>
              <a:rPr lang="en-US" dirty="0" smtClean="0"/>
              <a:t>Use of the wrong protocol could result in  a skewed and inaccurate sample of data that would cause inappropriate decisions to be made when managing an ecosystem. </a:t>
            </a:r>
          </a:p>
          <a:p>
            <a:endParaRPr lang="en-US" dirty="0" smtClean="0"/>
          </a:p>
          <a:p>
            <a:r>
              <a:rPr lang="en-US" dirty="0" smtClean="0"/>
              <a:t>The selection of a sampling technique in the environment depends on the type of data needed, the size of the sampling site, the number of people available to collect data. </a:t>
            </a:r>
          </a:p>
          <a:p>
            <a:pPr lvl="1"/>
            <a:r>
              <a:rPr lang="en-US" dirty="0" smtClean="0"/>
              <a:t>When using probability-based measurements, the collected data can provide specific information that can be assessed for accuracy using statistical methods.  </a:t>
            </a:r>
          </a:p>
          <a:p>
            <a:pPr lvl="2"/>
            <a:r>
              <a:rPr lang="en-US" dirty="0" smtClean="0"/>
              <a:t>However, this is a slow and arduous process. </a:t>
            </a:r>
          </a:p>
          <a:p>
            <a:pPr lvl="1"/>
            <a:r>
              <a:rPr lang="en-US" dirty="0" smtClean="0"/>
              <a:t>Use of judgmental techniques provides quick results but requires access to a proven expert with extensive training. </a:t>
            </a:r>
          </a:p>
          <a:p>
            <a:pPr lvl="2"/>
            <a:r>
              <a:rPr lang="en-US" dirty="0" smtClean="0"/>
              <a:t>This data is also subjective and can be less reliable. </a:t>
            </a:r>
          </a:p>
          <a:p>
            <a:pPr lvl="2"/>
            <a:r>
              <a:rPr lang="en-US" dirty="0" smtClean="0"/>
              <a:t>This option may not be available for many kinds of situations, </a:t>
            </a:r>
            <a:br>
              <a:rPr lang="en-US" dirty="0" smtClean="0"/>
            </a:br>
            <a:r>
              <a:rPr lang="en-US" dirty="0" smtClean="0"/>
              <a:t>especially those involving complex relationships, large amounts </a:t>
            </a:r>
            <a:br>
              <a:rPr lang="en-US" dirty="0" smtClean="0"/>
            </a:br>
            <a:r>
              <a:rPr lang="en-US" dirty="0" smtClean="0"/>
              <a:t>of data, or large areas of land. </a:t>
            </a:r>
          </a:p>
        </p:txBody>
      </p:sp>
      <p:pic>
        <p:nvPicPr>
          <p:cNvPr id="5122" name="Picture 2" descr="Q:\140061.enu\MEDIA\CAGCAT10\j03005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26349" y="5275326"/>
            <a:ext cx="1485900" cy="127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57340"/>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Kinds of Probability-based Measurements</a:t>
            </a:r>
            <a:endParaRPr lang="en-US" dirty="0"/>
          </a:p>
        </p:txBody>
      </p:sp>
      <p:sp>
        <p:nvSpPr>
          <p:cNvPr id="3" name="Content Placeholder 2"/>
          <p:cNvSpPr>
            <a:spLocks noGrp="1"/>
          </p:cNvSpPr>
          <p:nvPr>
            <p:ph idx="1"/>
          </p:nvPr>
        </p:nvSpPr>
        <p:spPr/>
        <p:txBody>
          <a:bodyPr>
            <a:normAutofit/>
          </a:bodyPr>
          <a:lstStyle/>
          <a:p>
            <a:r>
              <a:rPr lang="en-US" dirty="0" smtClean="0"/>
              <a:t>There are many kinds of Probability-based measurements.  Some examples include: </a:t>
            </a:r>
            <a:br>
              <a:rPr lang="en-US" dirty="0" smtClean="0"/>
            </a:br>
            <a:endParaRPr lang="en-US" dirty="0" smtClean="0"/>
          </a:p>
          <a:p>
            <a:r>
              <a:rPr lang="en-US" u="sng" dirty="0" smtClean="0"/>
              <a:t>Simple Random Sampling</a:t>
            </a:r>
            <a:r>
              <a:rPr lang="en-US" dirty="0" smtClean="0"/>
              <a:t>: samples are chosen at random.  </a:t>
            </a:r>
          </a:p>
          <a:p>
            <a:pPr lvl="1"/>
            <a:r>
              <a:rPr lang="en-US" dirty="0" smtClean="0"/>
              <a:t>Each data point from a sampled population has an equal chance of being selected.</a:t>
            </a:r>
            <a:br>
              <a:rPr lang="en-US" dirty="0" smtClean="0"/>
            </a:br>
            <a:endParaRPr lang="en-US" dirty="0" smtClean="0"/>
          </a:p>
          <a:p>
            <a:r>
              <a:rPr lang="en-US" dirty="0" smtClean="0"/>
              <a:t>Simple random sampling has three key benefits. It…</a:t>
            </a:r>
          </a:p>
          <a:p>
            <a:pPr marL="971550" lvl="1" indent="-514350">
              <a:buFont typeface="+mj-lt"/>
              <a:buAutoNum type="arabicPeriod"/>
            </a:pPr>
            <a:r>
              <a:rPr lang="en-US" dirty="0" smtClean="0"/>
              <a:t>Provides unbiased averages. </a:t>
            </a:r>
          </a:p>
          <a:p>
            <a:pPr marL="971550" lvl="1" indent="-514350">
              <a:buFont typeface="+mj-lt"/>
              <a:buAutoNum type="arabicPeriod"/>
            </a:pPr>
            <a:r>
              <a:rPr lang="en-US" dirty="0" smtClean="0"/>
              <a:t>Is easy to understand and implement. </a:t>
            </a:r>
          </a:p>
          <a:p>
            <a:pPr marL="971550" lvl="1" indent="-514350">
              <a:buFont typeface="+mj-lt"/>
              <a:buAutoNum type="arabicPeriod"/>
            </a:pPr>
            <a:r>
              <a:rPr lang="en-US" dirty="0" smtClean="0"/>
              <a:t>Statistical analysis is straightforward and easy. </a:t>
            </a:r>
          </a:p>
          <a:p>
            <a:pPr lvl="1"/>
            <a:endParaRPr lang="en-US" dirty="0"/>
          </a:p>
          <a:p>
            <a:endParaRPr lang="en-US" dirty="0"/>
          </a:p>
        </p:txBody>
      </p:sp>
      <p:pic>
        <p:nvPicPr>
          <p:cNvPr id="6147" name="Picture 3" descr="Q:\140061.enu\MEDIA\CAGCAT10\j028544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1284" y="5105400"/>
            <a:ext cx="1512597" cy="151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342853"/>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Random Sampling </a:t>
            </a:r>
            <a:endParaRPr lang="en-US" dirty="0"/>
          </a:p>
        </p:txBody>
      </p:sp>
      <p:sp>
        <p:nvSpPr>
          <p:cNvPr id="3" name="Content Placeholder 2"/>
          <p:cNvSpPr>
            <a:spLocks noGrp="1"/>
          </p:cNvSpPr>
          <p:nvPr>
            <p:ph idx="1"/>
          </p:nvPr>
        </p:nvSpPr>
        <p:spPr/>
        <p:txBody>
          <a:bodyPr/>
          <a:lstStyle/>
          <a:p>
            <a:r>
              <a:rPr lang="en-US" dirty="0" smtClean="0"/>
              <a:t>So why is simple random sampling </a:t>
            </a:r>
            <a:r>
              <a:rPr lang="en-US" i="1" dirty="0" smtClean="0"/>
              <a:t>not</a:t>
            </a:r>
            <a:r>
              <a:rPr lang="en-US" dirty="0" smtClean="0"/>
              <a:t> always used? Sometimes it is not feasible. </a:t>
            </a:r>
          </a:p>
          <a:p>
            <a:pPr lvl="1"/>
            <a:r>
              <a:rPr lang="en-US" dirty="0" smtClean="0"/>
              <a:t>For example, some parts of a habitat may be isolated or inaccessible to researchers. </a:t>
            </a:r>
          </a:p>
          <a:p>
            <a:pPr lvl="1"/>
            <a:r>
              <a:rPr lang="en-US" dirty="0" smtClean="0"/>
              <a:t>Sometimes a random sample may be more costly or time-consuming than other methods. </a:t>
            </a:r>
          </a:p>
        </p:txBody>
      </p:sp>
      <p:pic>
        <p:nvPicPr>
          <p:cNvPr id="7170" name="Picture 2" descr="http://www.wildlifetrusts.org/sites/default/files/imagecache/page_image_large/sites/default/files/main-photos/Lundy2_cpt_Philip_Prece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012" y="3962400"/>
            <a:ext cx="4714875" cy="25050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01984" y="6467476"/>
            <a:ext cx="1755609" cy="230832"/>
          </a:xfrm>
          <a:prstGeom prst="rect">
            <a:avLst/>
          </a:prstGeom>
        </p:spPr>
        <p:txBody>
          <a:bodyPr wrap="none">
            <a:spAutoFit/>
          </a:bodyPr>
          <a:lstStyle/>
          <a:p>
            <a:r>
              <a:rPr lang="en-US" sz="900" i="1" dirty="0" smtClean="0">
                <a:hlinkClick r:id="rId4"/>
              </a:rPr>
              <a:t>Source: www.wildlifetrusts.org</a:t>
            </a:r>
            <a:r>
              <a:rPr lang="en-US" sz="900" i="1" dirty="0"/>
              <a:t> </a:t>
            </a:r>
          </a:p>
        </p:txBody>
      </p:sp>
    </p:spTree>
    <p:extLst>
      <p:ext uri="{BB962C8B-B14F-4D97-AF65-F5344CB8AC3E}">
        <p14:creationId xmlns:p14="http://schemas.microsoft.com/office/powerpoint/2010/main" val="3672001299"/>
      </p:ext>
    </p:extLst>
  </p:cSld>
  <p:clrMapOvr>
    <a:masterClrMapping/>
  </p:clrMapOvr>
  <mc:AlternateContent xmlns:mc="http://schemas.openxmlformats.org/markup-compatibility/2006" xmlns:p14="http://schemas.microsoft.com/office/powerpoint/2010/main">
    <mc:Choice Requires="p14">
      <p:transition spd="slow">
        <p14:shred pattern="rectangle" dir="ou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212</TotalTime>
  <Words>1334</Words>
  <Application>Microsoft Office PowerPoint</Application>
  <PresentationFormat>On-screen Show (4:3)</PresentationFormat>
  <Paragraphs>165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Clarity</vt:lpstr>
      <vt:lpstr>Environmental Sampling</vt:lpstr>
      <vt:lpstr>Data Collection</vt:lpstr>
      <vt:lpstr>Representativeness</vt:lpstr>
      <vt:lpstr>Example</vt:lpstr>
      <vt:lpstr>Terms</vt:lpstr>
      <vt:lpstr>Terms</vt:lpstr>
      <vt:lpstr>Selection of a measurement protocol</vt:lpstr>
      <vt:lpstr>Kinds of Probability-based Measurements</vt:lpstr>
      <vt:lpstr>Simple Random Sampling </vt:lpstr>
      <vt:lpstr>Quadrat Sampling</vt:lpstr>
      <vt:lpstr>Systematic &amp; Grid Sampling</vt:lpstr>
      <vt:lpstr>Systematic &amp; Grid Sampling</vt:lpstr>
      <vt:lpstr>Composite Sampling</vt:lpstr>
      <vt:lpstr>Summary</vt:lpstr>
      <vt:lpstr>How do we know we know?</vt:lpstr>
      <vt:lpstr>Target Shooting &amp; Statistics</vt:lpstr>
      <vt:lpstr>Science &amp; Statistics</vt:lpstr>
      <vt:lpstr>Factors that Affect Data Reliability</vt:lpstr>
      <vt:lpstr>Standard Deviation</vt:lpstr>
      <vt:lpstr>Standard Error</vt:lpstr>
      <vt:lpstr>Error Bars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Sampling</dc:title>
  <dc:creator>WUHS</dc:creator>
  <cp:lastModifiedBy>Kohn Craig</cp:lastModifiedBy>
  <cp:revision>26</cp:revision>
  <cp:lastPrinted>2013-10-07T11:54:34Z</cp:lastPrinted>
  <dcterms:created xsi:type="dcterms:W3CDTF">2013-10-06T22:34:39Z</dcterms:created>
  <dcterms:modified xsi:type="dcterms:W3CDTF">2013-10-10T20:21:59Z</dcterms:modified>
</cp:coreProperties>
</file>