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3" r:id="rId14"/>
    <p:sldId id="268" r:id="rId15"/>
    <p:sldId id="269" r:id="rId16"/>
    <p:sldId id="270" r:id="rId17"/>
    <p:sldId id="281" r:id="rId18"/>
    <p:sldId id="271" r:id="rId19"/>
    <p:sldId id="272" r:id="rId20"/>
    <p:sldId id="273" r:id="rId21"/>
    <p:sldId id="274" r:id="rId22"/>
    <p:sldId id="275" r:id="rId23"/>
    <p:sldId id="276" r:id="rId24"/>
    <p:sldId id="277" r:id="rId25"/>
    <p:sldId id="282" r:id="rId26"/>
    <p:sldId id="278" r:id="rId27"/>
    <p:sldId id="279" r:id="rId28"/>
    <p:sldId id="280"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2F3C0B3-01C9-45CD-83FD-D8EA9B3E215E}" type="datetimeFigureOut">
              <a:rPr lang="en-US" smtClean="0"/>
              <a:t>4/13/2015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4C27834-A5B2-402C-BEF5-BAF281928614}"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F3C0B3-01C9-45CD-83FD-D8EA9B3E215E}"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27834-A5B2-402C-BEF5-BAF2819286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F3C0B3-01C9-45CD-83FD-D8EA9B3E215E}"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27834-A5B2-402C-BEF5-BAF2819286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01000" cy="685800"/>
          </a:xfrm>
        </p:spPr>
        <p:txBody>
          <a:bodyPr/>
          <a:lstStyle/>
          <a:p>
            <a:r>
              <a:rPr lang="en-US" smtClean="0"/>
              <a:t>Click to edit Master title style</a:t>
            </a:r>
            <a:endParaRPr lang="en-US"/>
          </a:p>
        </p:txBody>
      </p:sp>
      <p:sp>
        <p:nvSpPr>
          <p:cNvPr id="3" name="Content Placeholder 2"/>
          <p:cNvSpPr>
            <a:spLocks noGrp="1"/>
          </p:cNvSpPr>
          <p:nvPr>
            <p:ph idx="1"/>
          </p:nvPr>
        </p:nvSpPr>
        <p:spPr>
          <a:xfrm>
            <a:off x="609600" y="1524000"/>
            <a:ext cx="8001000" cy="4876800"/>
          </a:xfrm>
        </p:spPr>
        <p:txBody>
          <a:bodyPr>
            <a:normAutofit/>
          </a:bodyPr>
          <a:lstStyle>
            <a:lvl1pPr>
              <a:defRPr sz="2800" b="1"/>
            </a:lvl1pPr>
            <a:lvl2pPr>
              <a:defRPr sz="2800"/>
            </a:lvl2pPr>
            <a:lvl3pPr>
              <a:defRPr sz="2800" i="1"/>
            </a:lvl3pPr>
            <a:lvl4pPr>
              <a:defRPr sz="24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2F3C0B3-01C9-45CD-83FD-D8EA9B3E215E}" type="datetimeFigureOut">
              <a:rPr lang="en-US" smtClean="0"/>
              <a:t>4/13/2015</a:t>
            </a:fld>
            <a:endParaRPr lang="en-US"/>
          </a:p>
        </p:txBody>
      </p:sp>
      <p:sp>
        <p:nvSpPr>
          <p:cNvPr id="6" name="Slide Number Placeholder 5"/>
          <p:cNvSpPr>
            <a:spLocks noGrp="1"/>
          </p:cNvSpPr>
          <p:nvPr>
            <p:ph type="sldNum" sz="quarter" idx="12"/>
          </p:nvPr>
        </p:nvSpPr>
        <p:spPr/>
        <p:txBody>
          <a:bodyPr/>
          <a:lstStyle/>
          <a:p>
            <a:fld id="{F4C27834-A5B2-402C-BEF5-BAF28192861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3C0B3-01C9-45CD-83FD-D8EA9B3E215E}"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27834-A5B2-402C-BEF5-BAF28192861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2F3C0B3-01C9-45CD-83FD-D8EA9B3E215E}"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27834-A5B2-402C-BEF5-BAF281928614}"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F3C0B3-01C9-45CD-83FD-D8EA9B3E215E}" type="datetimeFigureOut">
              <a:rPr lang="en-US" smtClean="0"/>
              <a:t>4/13/2015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C27834-A5B2-402C-BEF5-BAF28192861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F3C0B3-01C9-45CD-83FD-D8EA9B3E215E}" type="datetimeFigureOut">
              <a:rPr lang="en-US" smtClean="0"/>
              <a:t>4/13/2015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C27834-A5B2-402C-BEF5-BAF2819286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3C0B3-01C9-45CD-83FD-D8EA9B3E215E}" type="datetimeFigureOut">
              <a:rPr lang="en-US" smtClean="0"/>
              <a:t>4/13/2015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C27834-A5B2-402C-BEF5-BAF2819286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2F3C0B3-01C9-45CD-83FD-D8EA9B3E215E}" type="datetimeFigureOut">
              <a:rPr lang="en-US" smtClean="0"/>
              <a:t>4/13/2015</a:t>
            </a:fld>
            <a:endParaRPr lang="en-US"/>
          </a:p>
        </p:txBody>
      </p:sp>
      <p:sp>
        <p:nvSpPr>
          <p:cNvPr id="7" name="Slide Number Placeholder 6"/>
          <p:cNvSpPr>
            <a:spLocks noGrp="1"/>
          </p:cNvSpPr>
          <p:nvPr>
            <p:ph type="sldNum" sz="quarter" idx="12"/>
          </p:nvPr>
        </p:nvSpPr>
        <p:spPr/>
        <p:txBody>
          <a:bodyPr/>
          <a:lstStyle/>
          <a:p>
            <a:fld id="{F4C27834-A5B2-402C-BEF5-BAF281928614}"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3C0B3-01C9-45CD-83FD-D8EA9B3E215E}" type="datetimeFigureOut">
              <a:rPr lang="en-US" smtClean="0"/>
              <a:t>4/13/2015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F4C27834-A5B2-402C-BEF5-BAF28192861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2F3C0B3-01C9-45CD-83FD-D8EA9B3E215E}" type="datetimeFigureOut">
              <a:rPr lang="en-US" smtClean="0"/>
              <a:t>4/13/2015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4C27834-A5B2-402C-BEF5-BAF28192861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s.mcgill.ca/~rwest/link-suggestion/wpcd_2008-09_augmented/wp/e/Enzyme_kinetics.htm"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hemicalconnection.org.uk/chemistry/topics/view.php?topic=5&amp;headingno=8"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biotek.com/resources/articles/enzymatic-digestion-of-polysaccharides-2.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Trichoderma_reesei"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general.utpb.edu/FAC/eldridge_j/Kine6360/Unit%202%20html%20file/Content%20Display%20%20Unit%202%20-%20Energy%20Metabolism.htm" TargetMode="External"/><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mnn.com/earth-matters/wilderness-resources/photos/7-amazing-examples-of-biomimicry/burr-velcro"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hyperlink" Target="https://www.google.com/search?tbs=sbi:AMhZZiurC2Kt6UGYg5qXLMdxl7XyN6-Xbu7DfXm6qM9Uh0IgSk04ZrGMTkovVH8h-Yukzej00GdgiHu0wozuqN5Q1JMbQMT0Q95MN52MtP5_1ZDeAmjNrHuFrdQCW56mBHLVuZP8omZ5J-PPDk-proPaMEsd1084PsBYL7dVeXQmbOqKvRaMBgEIhZQf8MFVfhJTAVYV-igJizR3kkkOxIR7PRYDR3Qew1ij899_1TX0Tzu1TS4xLLPFY1_1RjLsnIT9Oe_1jskuaL4QKa8u7kPKSt6j_17ftEUxds6fu1M9hcduUNgHP7q-gptgYtYdzs-d-AzH7hJG9IN_1h-Zfwh7DcLHgOtPWWB5Bdn0-jrtGDedE_1lQ8pCG6k9lA&amp;ei=WXMlVaaSB4WTsAXB1YCADQ" TargetMode="External"/><Relationship Id="rId4" Type="http://schemas.openxmlformats.org/officeDocument/2006/relationships/hyperlink" Target="https://www.google.com/search?q=velcro+burs&amp;sa=X&amp;rlz=1C1KMZB_enUS602US602&amp;biw=1137&amp;bih=527&amp;tbm=isch&amp;tbs=simg:CAQSpwEJ9E7PWFQ--7AakgELELCMpwgaiAEKOggCEhTfHvAdyh2HHfQO3SLGJd4liCbwEBogJsB68Kl4uG0c3OlK-a9xevPcYHfV1I8lDwlx4eugBHcKSggDEhS3C6AezBuEF64W1w_1bD5EE6gTGARowLiS6Pi-qTewEHjWyjpXG2y-oPOpdNRiB67kLJ8i18r1g3f6MRdNP7D6CEvAPgcEsDCGWCOE2BuQ5rA"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twitter.com/jpbigsmooth77"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rkive.org/leaf-cutter-ant/atta-cephalotes/"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lexanderwild.com/Ants/Taxonomic-List-of-Ant-Genera/Atta/i-dNGsS2Q"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hyperlink" Target="http://bioold.science.ku.dk/" TargetMode="External"/><Relationship Id="rId1" Type="http://schemas.openxmlformats.org/officeDocument/2006/relationships/slideLayout" Target="../slideLayouts/slideLayout2.xml"/><Relationship Id="rId4" Type="http://schemas.openxmlformats.org/officeDocument/2006/relationships/hyperlink" Target="http://bioold.science.ku.dk/drnash/atta/pages/Leafcut.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acanadiannaturalist.net/2013/04/25/natures-top-gardeners-and-their-homemade-ant-ibiotics/"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ejbiotechnology.info/index.php/ejbiotechnology/article/view/v13n5-19/1218" TargetMode="External"/><Relationship Id="rId2" Type="http://schemas.openxmlformats.org/officeDocument/2006/relationships/hyperlink" Target="https://www.glbrc.org/research/publications/saccharification-step-trichoderma-reesei-cellulase-hyper-producer-strains-0" TargetMode="External"/><Relationship Id="rId1" Type="http://schemas.openxmlformats.org/officeDocument/2006/relationships/slideLayout" Target="../slideLayouts/slideLayout2.xml"/><Relationship Id="rId6" Type="http://schemas.openxmlformats.org/officeDocument/2006/relationships/hyperlink" Target="http://www.scripps.edu/marletta/research/research5.html" TargetMode="External"/><Relationship Id="rId5" Type="http://schemas.openxmlformats.org/officeDocument/2006/relationships/hyperlink" Target="http://www.worthington-biochem.com/cel/default.html" TargetMode="External"/><Relationship Id="rId4" Type="http://schemas.openxmlformats.org/officeDocument/2006/relationships/hyperlink" Target="http://large.stanford.edu/courses/2010/ph240/jin2/"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ats.doit.wisc.edu/biology/cb/td/t4.htm" TargetMode="External"/><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ature.com/scitable/content/enzymes-allow-activation-energies-to-be-lowered-14747799"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b.bioninja.com.au/higher-level/topic-7-nucleic-acids-and/75-proteins.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tokresource.org/tok_classes/biobiobio/biomenu/transcription_translation/"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Active_sit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ib.bioninja.com.au/standard-level/topic-3-chemicals-of-life/36-enzymes.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Enzymes &amp; </a:t>
            </a:r>
            <a:r>
              <a:rPr lang="en-US" dirty="0" err="1" smtClean="0"/>
              <a:t>Bioprospecting</a:t>
            </a:r>
            <a:endParaRPr lang="en-US" dirty="0"/>
          </a:p>
        </p:txBody>
      </p:sp>
      <p:sp>
        <p:nvSpPr>
          <p:cNvPr id="3" name="Subtitle 2"/>
          <p:cNvSpPr>
            <a:spLocks noGrp="1"/>
          </p:cNvSpPr>
          <p:nvPr>
            <p:ph type="subTitle" idx="1"/>
          </p:nvPr>
        </p:nvSpPr>
        <p:spPr/>
        <p:txBody>
          <a:bodyPr/>
          <a:lstStyle/>
          <a:p>
            <a:r>
              <a:rPr lang="en-US" dirty="0" smtClean="0"/>
              <a:t>By C. Kohn</a:t>
            </a:r>
          </a:p>
          <a:p>
            <a:r>
              <a:rPr lang="en-US" dirty="0" smtClean="0"/>
              <a:t>Agricultural Sciences</a:t>
            </a:r>
          </a:p>
          <a:p>
            <a:r>
              <a:rPr lang="en-US" dirty="0" smtClean="0"/>
              <a:t>Waterford, WI</a:t>
            </a:r>
            <a:endParaRPr lang="en-US" dirty="0"/>
          </a:p>
        </p:txBody>
      </p:sp>
    </p:spTree>
    <p:extLst>
      <p:ext uri="{BB962C8B-B14F-4D97-AF65-F5344CB8AC3E}">
        <p14:creationId xmlns:p14="http://schemas.microsoft.com/office/powerpoint/2010/main" val="1948284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Enzymes &amp; pH</a:t>
            </a:r>
            <a:endParaRPr lang="en-US" dirty="0"/>
          </a:p>
        </p:txBody>
      </p:sp>
      <p:sp>
        <p:nvSpPr>
          <p:cNvPr id="3" name="Content Placeholder 2"/>
          <p:cNvSpPr>
            <a:spLocks noGrp="1"/>
          </p:cNvSpPr>
          <p:nvPr>
            <p:ph idx="1"/>
          </p:nvPr>
        </p:nvSpPr>
        <p:spPr/>
        <p:txBody>
          <a:bodyPr>
            <a:normAutofit fontScale="77500" lnSpcReduction="20000"/>
          </a:bodyPr>
          <a:lstStyle/>
          <a:p>
            <a:r>
              <a:rPr lang="en-US" dirty="0"/>
              <a:t>Enzymes also are dependent on a specific pH to </a:t>
            </a:r>
            <a:r>
              <a:rPr lang="en-US" dirty="0" smtClean="0"/>
              <a:t>function.</a:t>
            </a:r>
          </a:p>
          <a:p>
            <a:pPr lvl="1"/>
            <a:r>
              <a:rPr lang="en-US" dirty="0" smtClean="0"/>
              <a:t>If </a:t>
            </a:r>
            <a:r>
              <a:rPr lang="en-US" dirty="0"/>
              <a:t>a solution becomes too acidic or basic, an enzyme will become less functional and may even denature </a:t>
            </a:r>
            <a:r>
              <a:rPr lang="en-US" dirty="0" smtClean="0"/>
              <a:t>under extreme </a:t>
            </a:r>
            <a:r>
              <a:rPr lang="en-US" dirty="0"/>
              <a:t>changes to a </a:t>
            </a:r>
            <a:r>
              <a:rPr lang="en-US" dirty="0" err="1"/>
              <a:t>pH.</a:t>
            </a:r>
            <a:r>
              <a:rPr lang="en-US" dirty="0"/>
              <a:t> </a:t>
            </a:r>
            <a:r>
              <a:rPr lang="en-US" dirty="0" smtClean="0"/>
              <a:t/>
            </a:r>
            <a:br>
              <a:rPr lang="en-US" dirty="0" smtClean="0"/>
            </a:br>
            <a:endParaRPr lang="en-US" dirty="0"/>
          </a:p>
          <a:p>
            <a:r>
              <a:rPr lang="en-US" dirty="0"/>
              <a:t>Enzymes also depend on a sufficient concentration of both the enzyme and the substrate in order to </a:t>
            </a:r>
            <a:r>
              <a:rPr lang="en-US" dirty="0" smtClean="0"/>
              <a:t>function.</a:t>
            </a:r>
          </a:p>
          <a:p>
            <a:pPr lvl="1"/>
            <a:r>
              <a:rPr lang="en-US" dirty="0" smtClean="0"/>
              <a:t>This is </a:t>
            </a:r>
            <a:r>
              <a:rPr lang="en-US" dirty="0"/>
              <a:t>because of the fact that enzymes </a:t>
            </a:r>
            <a:r>
              <a:rPr lang="en-US" dirty="0" smtClean="0"/>
              <a:t/>
            </a:r>
            <a:br>
              <a:rPr lang="en-US" dirty="0" smtClean="0"/>
            </a:br>
            <a:r>
              <a:rPr lang="en-US" dirty="0" smtClean="0"/>
              <a:t>and </a:t>
            </a:r>
            <a:r>
              <a:rPr lang="en-US" dirty="0"/>
              <a:t>substrates must make physical </a:t>
            </a:r>
            <a:r>
              <a:rPr lang="en-US" dirty="0" smtClean="0"/>
              <a:t/>
            </a:r>
            <a:br>
              <a:rPr lang="en-US" dirty="0" smtClean="0"/>
            </a:br>
            <a:r>
              <a:rPr lang="en-US" dirty="0" smtClean="0"/>
              <a:t>contact </a:t>
            </a:r>
            <a:r>
              <a:rPr lang="en-US" dirty="0"/>
              <a:t>in order to function. </a:t>
            </a:r>
          </a:p>
          <a:p>
            <a:pPr lvl="1"/>
            <a:r>
              <a:rPr lang="en-US" dirty="0"/>
              <a:t>As long as there are enzymes with open </a:t>
            </a:r>
            <a:r>
              <a:rPr lang="en-US" dirty="0" smtClean="0"/>
              <a:t/>
            </a:r>
            <a:br>
              <a:rPr lang="en-US" dirty="0" smtClean="0"/>
            </a:br>
            <a:r>
              <a:rPr lang="en-US" dirty="0" smtClean="0"/>
              <a:t>active </a:t>
            </a:r>
            <a:r>
              <a:rPr lang="en-US" dirty="0"/>
              <a:t>sites, an increase in the amount </a:t>
            </a:r>
            <a:r>
              <a:rPr lang="en-US" dirty="0" smtClean="0"/>
              <a:t/>
            </a:r>
            <a:br>
              <a:rPr lang="en-US" dirty="0" smtClean="0"/>
            </a:br>
            <a:r>
              <a:rPr lang="en-US" dirty="0" smtClean="0"/>
              <a:t>of </a:t>
            </a:r>
            <a:r>
              <a:rPr lang="en-US" dirty="0"/>
              <a:t>substrate will increase the amount of </a:t>
            </a:r>
            <a:r>
              <a:rPr lang="en-US" dirty="0" smtClean="0"/>
              <a:t/>
            </a:r>
            <a:br>
              <a:rPr lang="en-US" dirty="0" smtClean="0"/>
            </a:br>
            <a:r>
              <a:rPr lang="en-US" dirty="0" smtClean="0"/>
              <a:t>enzyme </a:t>
            </a:r>
            <a:r>
              <a:rPr lang="en-US" dirty="0"/>
              <a:t>activity. </a:t>
            </a:r>
          </a:p>
          <a:p>
            <a:endParaRPr lang="en-US" dirty="0"/>
          </a:p>
        </p:txBody>
      </p:sp>
      <p:pic>
        <p:nvPicPr>
          <p:cNvPr id="17410" name="Picture 2" descr="http://www.cs.mcgill.ca/~rwest/link-suggestion/wpcd_2008-09_augmented/images/791/79170.png"/>
          <p:cNvPicPr>
            <a:picLocks noChangeAspect="1" noChangeArrowheads="1"/>
          </p:cNvPicPr>
          <p:nvPr/>
        </p:nvPicPr>
        <p:blipFill rotWithShape="1">
          <a:blip r:embed="rId2">
            <a:extLst>
              <a:ext uri="{28A0092B-C50C-407E-A947-70E740481C1C}">
                <a14:useLocalDpi xmlns:a14="http://schemas.microsoft.com/office/drawing/2010/main" val="0"/>
              </a:ext>
            </a:extLst>
          </a:blip>
          <a:srcRect l="36211" t="16106" r="36211"/>
          <a:stretch/>
        </p:blipFill>
        <p:spPr bwMode="auto">
          <a:xfrm>
            <a:off x="6858000" y="3886200"/>
            <a:ext cx="1905000" cy="32258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78569" y="6566356"/>
            <a:ext cx="1463862" cy="215444"/>
          </a:xfrm>
          <a:prstGeom prst="rect">
            <a:avLst/>
          </a:prstGeom>
        </p:spPr>
        <p:txBody>
          <a:bodyPr wrap="none">
            <a:spAutoFit/>
          </a:bodyPr>
          <a:lstStyle/>
          <a:p>
            <a:r>
              <a:rPr lang="en-US" sz="800" i="1" dirty="0" smtClean="0">
                <a:hlinkClick r:id="rId3"/>
              </a:rPr>
              <a:t>Source; www.cs.mcgill.ca</a:t>
            </a:r>
            <a:endParaRPr lang="en-US" sz="800" i="1" dirty="0"/>
          </a:p>
        </p:txBody>
      </p:sp>
    </p:spTree>
    <p:extLst>
      <p:ext uri="{BB962C8B-B14F-4D97-AF65-F5344CB8AC3E}">
        <p14:creationId xmlns:p14="http://schemas.microsoft.com/office/powerpoint/2010/main" val="3495553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Lactase &amp; Lactose</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Lactase is a simple example of how an enzyme functions. </a:t>
            </a:r>
          </a:p>
          <a:p>
            <a:pPr lvl="1"/>
            <a:r>
              <a:rPr lang="en-US" u="sng" dirty="0"/>
              <a:t>Lactose</a:t>
            </a:r>
            <a:r>
              <a:rPr lang="en-US" dirty="0"/>
              <a:t> is the sugar found in milk. </a:t>
            </a:r>
          </a:p>
          <a:p>
            <a:pPr lvl="1"/>
            <a:r>
              <a:rPr lang="en-US" dirty="0"/>
              <a:t>Lactose is </a:t>
            </a:r>
            <a:r>
              <a:rPr lang="en-US" u="sng" dirty="0"/>
              <a:t>hydrolyzed</a:t>
            </a:r>
            <a:r>
              <a:rPr lang="en-US" dirty="0"/>
              <a:t> (broken down) into the simpler sugars glucose and </a:t>
            </a:r>
            <a:r>
              <a:rPr lang="en-US" dirty="0" err="1"/>
              <a:t>galactose</a:t>
            </a:r>
            <a:r>
              <a:rPr lang="en-US" dirty="0"/>
              <a:t> when it binds to the active site of the enzyme </a:t>
            </a:r>
            <a:r>
              <a:rPr lang="en-US" u="sng" dirty="0"/>
              <a:t>lactase</a:t>
            </a:r>
            <a:r>
              <a:rPr lang="en-US" dirty="0" smtClean="0"/>
              <a:t>.</a:t>
            </a:r>
            <a:endParaRPr lang="en-US" dirty="0"/>
          </a:p>
          <a:p>
            <a:r>
              <a:rPr lang="en-US" dirty="0"/>
              <a:t>People who are </a:t>
            </a:r>
            <a:r>
              <a:rPr lang="en-US" u="sng" dirty="0"/>
              <a:t>lactose intolerant</a:t>
            </a:r>
            <a:r>
              <a:rPr lang="en-US" dirty="0"/>
              <a:t> do not produce enough of the enzyme lactase </a:t>
            </a:r>
            <a:r>
              <a:rPr lang="en-US" dirty="0" smtClean="0"/>
              <a:t>(or none at all) and </a:t>
            </a:r>
            <a:r>
              <a:rPr lang="en-US" dirty="0"/>
              <a:t>cannot break down the lactose sugar. </a:t>
            </a:r>
          </a:p>
          <a:p>
            <a:pPr lvl="1"/>
            <a:r>
              <a:rPr lang="en-US" dirty="0"/>
              <a:t>Without sufficient lactase production, the body cannot break down lactose and </a:t>
            </a:r>
            <a:r>
              <a:rPr lang="en-US" dirty="0" smtClean="0"/>
              <a:t>this undigested </a:t>
            </a:r>
            <a:r>
              <a:rPr lang="en-US" dirty="0"/>
              <a:t>lactose passes through the digestive </a:t>
            </a:r>
            <a:r>
              <a:rPr lang="en-US" dirty="0" smtClean="0"/>
              <a:t>tract. </a:t>
            </a:r>
            <a:endParaRPr lang="en-US" dirty="0"/>
          </a:p>
          <a:p>
            <a:pPr lvl="1"/>
            <a:r>
              <a:rPr lang="en-US" dirty="0"/>
              <a:t>When undigested lactose </a:t>
            </a:r>
            <a:r>
              <a:rPr lang="en-US" dirty="0" smtClean="0"/>
              <a:t>reaches the </a:t>
            </a:r>
            <a:r>
              <a:rPr lang="en-US" dirty="0" smtClean="0"/>
              <a:t>colon (large intestine), </a:t>
            </a:r>
            <a:r>
              <a:rPr lang="en-US" dirty="0"/>
              <a:t>it is </a:t>
            </a:r>
            <a:r>
              <a:rPr lang="en-US" dirty="0" smtClean="0"/>
              <a:t>fermented </a:t>
            </a:r>
            <a:r>
              <a:rPr lang="en-US" dirty="0"/>
              <a:t>by </a:t>
            </a:r>
            <a:r>
              <a:rPr lang="en-US" dirty="0" smtClean="0"/>
              <a:t>bacteria </a:t>
            </a:r>
            <a:r>
              <a:rPr lang="en-US" dirty="0"/>
              <a:t>found </a:t>
            </a:r>
            <a:r>
              <a:rPr lang="en-US" dirty="0" smtClean="0"/>
              <a:t>there.</a:t>
            </a:r>
          </a:p>
          <a:p>
            <a:pPr lvl="1"/>
            <a:r>
              <a:rPr lang="en-US" dirty="0" smtClean="0"/>
              <a:t>This results </a:t>
            </a:r>
            <a:r>
              <a:rPr lang="en-US" dirty="0"/>
              <a:t>in the production of gas </a:t>
            </a:r>
            <a:r>
              <a:rPr lang="en-US" dirty="0" smtClean="0"/>
              <a:t>and </a:t>
            </a:r>
            <a:r>
              <a:rPr lang="en-US" dirty="0"/>
              <a:t>subsequent bloating, and </a:t>
            </a:r>
            <a:r>
              <a:rPr lang="en-US" dirty="0" smtClean="0"/>
              <a:t>attraction </a:t>
            </a:r>
            <a:r>
              <a:rPr lang="en-US" dirty="0"/>
              <a:t>of water into the bowels </a:t>
            </a:r>
            <a:r>
              <a:rPr lang="en-US" dirty="0" smtClean="0"/>
              <a:t/>
            </a:r>
            <a:br>
              <a:rPr lang="en-US" dirty="0" smtClean="0"/>
            </a:br>
            <a:r>
              <a:rPr lang="en-US" dirty="0" smtClean="0"/>
              <a:t>that </a:t>
            </a:r>
            <a:r>
              <a:rPr lang="en-US" dirty="0"/>
              <a:t>causes diarrhea. </a:t>
            </a:r>
          </a:p>
        </p:txBody>
      </p:sp>
      <p:pic>
        <p:nvPicPr>
          <p:cNvPr id="15362" name="Picture 2" descr="http://www.chemicalconnection.org.uk/chemistry/topics/images/pp8.jpg"/>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4343400" y="5638800"/>
            <a:ext cx="4495800"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2059580" y="6589113"/>
            <a:ext cx="2255746" cy="215444"/>
          </a:xfrm>
          <a:prstGeom prst="rect">
            <a:avLst/>
          </a:prstGeom>
        </p:spPr>
        <p:txBody>
          <a:bodyPr wrap="none">
            <a:spAutoFit/>
          </a:bodyPr>
          <a:lstStyle/>
          <a:p>
            <a:r>
              <a:rPr lang="en-US" sz="800" i="1" dirty="0" smtClean="0">
                <a:hlinkClick r:id="rId3"/>
              </a:rPr>
              <a:t>Source: www.chemicalconnection.org.uk</a:t>
            </a:r>
            <a:endParaRPr lang="en-US" sz="800" i="1" dirty="0"/>
          </a:p>
        </p:txBody>
      </p:sp>
    </p:spTree>
    <p:extLst>
      <p:ext uri="{BB962C8B-B14F-4D97-AF65-F5344CB8AC3E}">
        <p14:creationId xmlns:p14="http://schemas.microsoft.com/office/powerpoint/2010/main" val="3194076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biotek.com/assets/tech_resources/11087/figure2.jpg"/>
          <p:cNvPicPr>
            <a:picLocks noChangeAspect="1" noChangeArrowheads="1"/>
          </p:cNvPicPr>
          <p:nvPr/>
        </p:nvPicPr>
        <p:blipFill rotWithShape="1">
          <a:blip r:embed="rId2">
            <a:extLst>
              <a:ext uri="{28A0092B-C50C-407E-A947-70E740481C1C}">
                <a14:useLocalDpi xmlns:a14="http://schemas.microsoft.com/office/drawing/2010/main" val="0"/>
              </a:ext>
            </a:extLst>
          </a:blip>
          <a:srcRect l="11538" r="11538"/>
          <a:stretch/>
        </p:blipFill>
        <p:spPr bwMode="auto">
          <a:xfrm>
            <a:off x="5867400" y="4038600"/>
            <a:ext cx="3200400" cy="2725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Cellulosic Ethanol</a:t>
            </a:r>
            <a:endParaRPr lang="en-US" dirty="0"/>
          </a:p>
        </p:txBody>
      </p:sp>
      <p:sp>
        <p:nvSpPr>
          <p:cNvPr id="3" name="Content Placeholder 2"/>
          <p:cNvSpPr>
            <a:spLocks noGrp="1"/>
          </p:cNvSpPr>
          <p:nvPr>
            <p:ph idx="1"/>
          </p:nvPr>
        </p:nvSpPr>
        <p:spPr>
          <a:xfrm>
            <a:off x="609600" y="1524000"/>
            <a:ext cx="7924800" cy="4876800"/>
          </a:xfrm>
        </p:spPr>
        <p:txBody>
          <a:bodyPr>
            <a:normAutofit fontScale="70000" lnSpcReduction="20000"/>
          </a:bodyPr>
          <a:lstStyle/>
          <a:p>
            <a:pPr lvl="0"/>
            <a:r>
              <a:rPr lang="en-US" dirty="0"/>
              <a:t>Because cellulose is the most abundant organic molecule on the planet, there is immense interest in the enzyme </a:t>
            </a:r>
            <a:r>
              <a:rPr lang="en-US" i="1" dirty="0"/>
              <a:t>cellulase</a:t>
            </a:r>
            <a:r>
              <a:rPr lang="en-US" dirty="0"/>
              <a:t>. </a:t>
            </a:r>
          </a:p>
          <a:p>
            <a:pPr lvl="1"/>
            <a:r>
              <a:rPr lang="en-US" u="sng" dirty="0" smtClean="0"/>
              <a:t>Cellulose</a:t>
            </a:r>
            <a:r>
              <a:rPr lang="en-US" dirty="0" smtClean="0"/>
              <a:t> is a </a:t>
            </a:r>
            <a:r>
              <a:rPr lang="en-US" u="sng" dirty="0" smtClean="0"/>
              <a:t>polymer</a:t>
            </a:r>
            <a:r>
              <a:rPr lang="en-US" dirty="0" smtClean="0"/>
              <a:t> (a long, repeating molecular chain) of glucose.</a:t>
            </a:r>
            <a:endParaRPr lang="en-US" u="sng" dirty="0" smtClean="0"/>
          </a:p>
          <a:p>
            <a:pPr lvl="1"/>
            <a:r>
              <a:rPr lang="en-US" u="sng" dirty="0" smtClean="0"/>
              <a:t>Cellulase</a:t>
            </a:r>
            <a:r>
              <a:rPr lang="en-US" dirty="0" smtClean="0"/>
              <a:t> </a:t>
            </a:r>
            <a:r>
              <a:rPr lang="en-US" dirty="0"/>
              <a:t>is the enzyme that breaks down </a:t>
            </a:r>
            <a:r>
              <a:rPr lang="en-US" dirty="0" smtClean="0"/>
              <a:t>cellulose into glucose. </a:t>
            </a:r>
            <a:endParaRPr lang="en-US" dirty="0"/>
          </a:p>
          <a:p>
            <a:pPr lvl="1"/>
            <a:r>
              <a:rPr lang="en-US" dirty="0"/>
              <a:t>Hydrolysis of cellulose </a:t>
            </a:r>
            <a:r>
              <a:rPr lang="en-US" dirty="0" smtClean="0"/>
              <a:t>into glucose is </a:t>
            </a:r>
            <a:r>
              <a:rPr lang="en-US" dirty="0"/>
              <a:t>necessary in order to produce ethanol from cellulosic </a:t>
            </a:r>
            <a:r>
              <a:rPr lang="en-US" dirty="0" err="1" smtClean="0"/>
              <a:t>feedstocks</a:t>
            </a:r>
            <a:r>
              <a:rPr lang="en-US" dirty="0" smtClean="0"/>
              <a:t> (such as </a:t>
            </a:r>
            <a:r>
              <a:rPr lang="en-US" dirty="0" err="1" smtClean="0"/>
              <a:t>switchgrass</a:t>
            </a:r>
            <a:r>
              <a:rPr lang="en-US" dirty="0" smtClean="0"/>
              <a:t> or corn stalks). </a:t>
            </a:r>
            <a:br>
              <a:rPr lang="en-US" dirty="0" smtClean="0"/>
            </a:br>
            <a:endParaRPr lang="en-US" dirty="0"/>
          </a:p>
          <a:p>
            <a:r>
              <a:rPr lang="en-US" dirty="0" smtClean="0"/>
              <a:t>Most </a:t>
            </a:r>
            <a:r>
              <a:rPr lang="en-US" dirty="0"/>
              <a:t>ethanol in the US is produced </a:t>
            </a:r>
            <a:r>
              <a:rPr lang="en-US" dirty="0" smtClean="0"/>
              <a:t/>
            </a:r>
            <a:br>
              <a:rPr lang="en-US" dirty="0" smtClean="0"/>
            </a:br>
            <a:r>
              <a:rPr lang="en-US" dirty="0" smtClean="0"/>
              <a:t>from </a:t>
            </a:r>
            <a:r>
              <a:rPr lang="en-US" dirty="0"/>
              <a:t>corn </a:t>
            </a:r>
            <a:r>
              <a:rPr lang="en-US" dirty="0" smtClean="0"/>
              <a:t>grain because </a:t>
            </a:r>
            <a:r>
              <a:rPr lang="en-US" dirty="0"/>
              <a:t>it is relatively </a:t>
            </a:r>
            <a:r>
              <a:rPr lang="en-US" dirty="0" smtClean="0"/>
              <a:t/>
            </a:r>
            <a:br>
              <a:rPr lang="en-US" dirty="0" smtClean="0"/>
            </a:br>
            <a:r>
              <a:rPr lang="en-US" dirty="0" smtClean="0"/>
              <a:t>easier </a:t>
            </a:r>
            <a:r>
              <a:rPr lang="en-US" dirty="0"/>
              <a:t>to convert </a:t>
            </a:r>
            <a:r>
              <a:rPr lang="en-US" dirty="0" smtClean="0"/>
              <a:t>its starch molecules </a:t>
            </a:r>
            <a:br>
              <a:rPr lang="en-US" dirty="0" smtClean="0"/>
            </a:br>
            <a:r>
              <a:rPr lang="en-US" dirty="0" smtClean="0"/>
              <a:t>into </a:t>
            </a:r>
            <a:r>
              <a:rPr lang="en-US" dirty="0"/>
              <a:t>glucose </a:t>
            </a:r>
            <a:r>
              <a:rPr lang="en-US" dirty="0" smtClean="0"/>
              <a:t>for fermentation.</a:t>
            </a:r>
            <a:endParaRPr lang="en-US" dirty="0"/>
          </a:p>
          <a:p>
            <a:pPr lvl="1"/>
            <a:r>
              <a:rPr lang="en-US" dirty="0" smtClean="0"/>
              <a:t>Cellulose </a:t>
            </a:r>
            <a:r>
              <a:rPr lang="en-US" dirty="0"/>
              <a:t>has a dense crystalline </a:t>
            </a:r>
            <a:r>
              <a:rPr lang="en-US" dirty="0" smtClean="0"/>
              <a:t/>
            </a:r>
            <a:br>
              <a:rPr lang="en-US" dirty="0" smtClean="0"/>
            </a:br>
            <a:r>
              <a:rPr lang="en-US" dirty="0" smtClean="0"/>
              <a:t>structure </a:t>
            </a:r>
            <a:r>
              <a:rPr lang="en-US" dirty="0"/>
              <a:t>made from chains of </a:t>
            </a:r>
            <a:r>
              <a:rPr lang="en-US" dirty="0" smtClean="0"/>
              <a:t/>
            </a:r>
            <a:br>
              <a:rPr lang="en-US" dirty="0" smtClean="0"/>
            </a:br>
            <a:r>
              <a:rPr lang="en-US" dirty="0" smtClean="0"/>
              <a:t>thousands </a:t>
            </a:r>
            <a:r>
              <a:rPr lang="en-US" dirty="0"/>
              <a:t>of glucose </a:t>
            </a:r>
            <a:r>
              <a:rPr lang="en-US" dirty="0" smtClean="0"/>
              <a:t>molecules.</a:t>
            </a:r>
          </a:p>
        </p:txBody>
      </p:sp>
      <p:sp>
        <p:nvSpPr>
          <p:cNvPr id="5" name="Rectangle 4"/>
          <p:cNvSpPr/>
          <p:nvPr/>
        </p:nvSpPr>
        <p:spPr>
          <a:xfrm>
            <a:off x="4425980" y="6548227"/>
            <a:ext cx="1441420" cy="215444"/>
          </a:xfrm>
          <a:prstGeom prst="rect">
            <a:avLst/>
          </a:prstGeom>
        </p:spPr>
        <p:txBody>
          <a:bodyPr wrap="none">
            <a:spAutoFit/>
          </a:bodyPr>
          <a:lstStyle/>
          <a:p>
            <a:r>
              <a:rPr lang="en-US" sz="800" i="1" dirty="0" smtClean="0">
                <a:hlinkClick r:id="rId3"/>
              </a:rPr>
              <a:t>Source: www.biotek.com</a:t>
            </a:r>
            <a:endParaRPr lang="en-US" sz="800" i="1" dirty="0"/>
          </a:p>
        </p:txBody>
      </p:sp>
    </p:spTree>
    <p:extLst>
      <p:ext uri="{BB962C8B-B14F-4D97-AF65-F5344CB8AC3E}">
        <p14:creationId xmlns:p14="http://schemas.microsoft.com/office/powerpoint/2010/main" val="2362954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Crystalline Cellulose</a:t>
            </a:r>
            <a:endParaRPr lang="en-US" dirty="0"/>
          </a:p>
        </p:txBody>
      </p:sp>
      <p:sp>
        <p:nvSpPr>
          <p:cNvPr id="3" name="Content Placeholder 2"/>
          <p:cNvSpPr>
            <a:spLocks noGrp="1"/>
          </p:cNvSpPr>
          <p:nvPr>
            <p:ph idx="1"/>
          </p:nvPr>
        </p:nvSpPr>
        <p:spPr>
          <a:xfrm>
            <a:off x="533400" y="1524000"/>
            <a:ext cx="6019800" cy="4876800"/>
          </a:xfrm>
        </p:spPr>
        <p:txBody>
          <a:bodyPr>
            <a:normAutofit fontScale="77500" lnSpcReduction="20000"/>
          </a:bodyPr>
          <a:lstStyle/>
          <a:p>
            <a:r>
              <a:rPr lang="en-US" dirty="0"/>
              <a:t>A </a:t>
            </a:r>
            <a:r>
              <a:rPr lang="en-US" u="sng" dirty="0"/>
              <a:t>crystalline structure</a:t>
            </a:r>
            <a:r>
              <a:rPr lang="en-US" dirty="0"/>
              <a:t> is often very strong and </a:t>
            </a:r>
            <a:r>
              <a:rPr lang="en-US" dirty="0" smtClean="0"/>
              <a:t>resists break-down </a:t>
            </a:r>
            <a:r>
              <a:rPr lang="en-US" dirty="0"/>
              <a:t>because each molecule is also bonded to the molecules around it, forming a dense three-dimensional structure.</a:t>
            </a:r>
          </a:p>
          <a:p>
            <a:pPr lvl="1"/>
            <a:r>
              <a:rPr lang="en-US" dirty="0"/>
              <a:t>Cellulose does not break down easily; it is insoluble in water, most organic solvents, and weak acids and bases. </a:t>
            </a:r>
            <a:endParaRPr lang="en-US" dirty="0" smtClean="0"/>
          </a:p>
          <a:p>
            <a:r>
              <a:rPr lang="en-US" dirty="0"/>
              <a:t>Without cellulase enzymes, the only other way to convert cellulose into glucose is to use high temperatures, high pressures, and/or strong acids.</a:t>
            </a:r>
          </a:p>
          <a:p>
            <a:pPr lvl="1"/>
            <a:r>
              <a:rPr lang="en-US" dirty="0"/>
              <a:t>All of these require large amounts of energy and may also reduce the sustainability </a:t>
            </a:r>
            <a:r>
              <a:rPr lang="en-US" dirty="0" smtClean="0"/>
              <a:t>and profitability of </a:t>
            </a:r>
            <a:r>
              <a:rPr lang="en-US" dirty="0"/>
              <a:t>the biofuel production process. </a:t>
            </a:r>
          </a:p>
          <a:p>
            <a:pPr lvl="1"/>
            <a:endParaRPr lang="en-US" dirty="0"/>
          </a:p>
          <a:p>
            <a:endParaRPr lang="en-US" dirty="0"/>
          </a:p>
        </p:txBody>
      </p:sp>
      <p:pic>
        <p:nvPicPr>
          <p:cNvPr id="16386" name="Picture 2" descr="http://whyfiles.org/wp-content/uploads/2014/01/biofuel_evo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6690" y="325270"/>
            <a:ext cx="2555331" cy="64565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90333" y="6488668"/>
            <a:ext cx="1039067" cy="215444"/>
          </a:xfrm>
          <a:prstGeom prst="rect">
            <a:avLst/>
          </a:prstGeom>
        </p:spPr>
        <p:txBody>
          <a:bodyPr wrap="none">
            <a:spAutoFit/>
          </a:bodyPr>
          <a:lstStyle/>
          <a:p>
            <a:r>
              <a:rPr lang="en-US" sz="800" i="1" dirty="0" smtClean="0"/>
              <a:t>Source: glbrc.org</a:t>
            </a:r>
            <a:endParaRPr lang="en-US" sz="800" i="1" dirty="0"/>
          </a:p>
        </p:txBody>
      </p:sp>
    </p:spTree>
    <p:extLst>
      <p:ext uri="{BB962C8B-B14F-4D97-AF65-F5344CB8AC3E}">
        <p14:creationId xmlns:p14="http://schemas.microsoft.com/office/powerpoint/2010/main" val="1782512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Difficult Breakdown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Not </a:t>
            </a:r>
            <a:r>
              <a:rPr lang="en-US" dirty="0"/>
              <a:t>only does the </a:t>
            </a:r>
            <a:r>
              <a:rPr lang="en-US" dirty="0" smtClean="0"/>
              <a:t>hydrolysis of cellulose into glucose represent </a:t>
            </a:r>
            <a:r>
              <a:rPr lang="en-US" dirty="0"/>
              <a:t>the greatest cost </a:t>
            </a:r>
            <a:r>
              <a:rPr lang="en-US" dirty="0" smtClean="0"/>
              <a:t>of </a:t>
            </a:r>
            <a:r>
              <a:rPr lang="en-US" dirty="0"/>
              <a:t>cellulosic biofuel production, but it can often be the slowest and most limiting step in this process. </a:t>
            </a:r>
            <a:endParaRPr lang="en-US" dirty="0" smtClean="0"/>
          </a:p>
          <a:p>
            <a:pPr lvl="1"/>
            <a:r>
              <a:rPr lang="en-US" dirty="0" smtClean="0"/>
              <a:t>Finding more efficient ways of converting cellulose into glucose is necessary to make cellulosic ethanol a viable, sustainable, and profitable potential fuel source. </a:t>
            </a:r>
            <a:br>
              <a:rPr lang="en-US" dirty="0" smtClean="0"/>
            </a:br>
            <a:endParaRPr lang="en-US" dirty="0"/>
          </a:p>
          <a:p>
            <a:pPr lvl="0"/>
            <a:r>
              <a:rPr lang="en-US" dirty="0"/>
              <a:t>There are actually many different kinds of cellulase enzymes needed in order to break down cellulose. </a:t>
            </a:r>
          </a:p>
          <a:p>
            <a:pPr lvl="1"/>
            <a:r>
              <a:rPr lang="en-US" dirty="0" smtClean="0"/>
              <a:t>Multiple </a:t>
            </a:r>
            <a:r>
              <a:rPr lang="en-US" dirty="0"/>
              <a:t>enzymes play different roles in order to break down cellulose together. </a:t>
            </a:r>
          </a:p>
          <a:p>
            <a:pPr lvl="1"/>
            <a:r>
              <a:rPr lang="en-US" dirty="0"/>
              <a:t>What is the product of some enzymes will be the </a:t>
            </a:r>
            <a:r>
              <a:rPr lang="en-US" dirty="0" smtClean="0"/>
              <a:t>substrate for </a:t>
            </a:r>
            <a:r>
              <a:rPr lang="en-US" dirty="0"/>
              <a:t>other enzymes. </a:t>
            </a:r>
            <a:endParaRPr lang="en-US" dirty="0" smtClean="0"/>
          </a:p>
          <a:p>
            <a:pPr lvl="1"/>
            <a:r>
              <a:rPr lang="en-US" dirty="0"/>
              <a:t>Not only are there multiple kinds of cellulase, but other enzymes are </a:t>
            </a:r>
            <a:r>
              <a:rPr lang="en-US" dirty="0" smtClean="0"/>
              <a:t>also needed </a:t>
            </a:r>
            <a:r>
              <a:rPr lang="en-US" dirty="0"/>
              <a:t>to break down the lignin and hemicellulose that protect cellulose from degradation. </a:t>
            </a:r>
          </a:p>
          <a:p>
            <a:pPr lvl="1"/>
            <a:endParaRPr lang="en-US" dirty="0"/>
          </a:p>
          <a:p>
            <a:endParaRPr lang="en-US" dirty="0"/>
          </a:p>
        </p:txBody>
      </p:sp>
    </p:spTree>
    <p:extLst>
      <p:ext uri="{BB962C8B-B14F-4D97-AF65-F5344CB8AC3E}">
        <p14:creationId xmlns:p14="http://schemas.microsoft.com/office/powerpoint/2010/main" val="3851229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01000" cy="685800"/>
          </a:xfrm>
        </p:spPr>
        <p:txBody>
          <a:bodyPr>
            <a:normAutofit fontScale="90000"/>
          </a:bodyPr>
          <a:lstStyle/>
          <a:p>
            <a:r>
              <a:rPr lang="en-US" dirty="0" smtClean="0"/>
              <a:t>Three Kinds of Cellulase</a:t>
            </a:r>
            <a:endParaRPr lang="en-US" dirty="0"/>
          </a:p>
        </p:txBody>
      </p:sp>
      <p:sp>
        <p:nvSpPr>
          <p:cNvPr id="3" name="Content Placeholder 2"/>
          <p:cNvSpPr>
            <a:spLocks noGrp="1"/>
          </p:cNvSpPr>
          <p:nvPr>
            <p:ph idx="1"/>
          </p:nvPr>
        </p:nvSpPr>
        <p:spPr>
          <a:xfrm>
            <a:off x="609600" y="1447800"/>
            <a:ext cx="8001000" cy="3733800"/>
          </a:xfrm>
        </p:spPr>
        <p:txBody>
          <a:bodyPr>
            <a:normAutofit fontScale="77500" lnSpcReduction="20000"/>
          </a:bodyPr>
          <a:lstStyle/>
          <a:p>
            <a:pPr marL="68580" lvl="0" indent="0">
              <a:buNone/>
            </a:pPr>
            <a:r>
              <a:rPr lang="en-US" dirty="0"/>
              <a:t>Of the multiple kinds of </a:t>
            </a:r>
            <a:r>
              <a:rPr lang="en-US" dirty="0" err="1"/>
              <a:t>cellulases</a:t>
            </a:r>
            <a:r>
              <a:rPr lang="en-US" dirty="0"/>
              <a:t>, most can be grouped into three categories. </a:t>
            </a:r>
          </a:p>
          <a:p>
            <a:r>
              <a:rPr lang="en-US" u="sng" dirty="0" err="1"/>
              <a:t>Endoglucanases</a:t>
            </a:r>
            <a:r>
              <a:rPr lang="en-US" dirty="0"/>
              <a:t> convert crystalline cellulose into </a:t>
            </a:r>
            <a:r>
              <a:rPr lang="en-US" dirty="0" smtClean="0"/>
              <a:t>individual molecules of cellulose</a:t>
            </a:r>
            <a:r>
              <a:rPr lang="en-US" dirty="0"/>
              <a:t>. </a:t>
            </a:r>
            <a:endParaRPr lang="en-US" dirty="0" smtClean="0"/>
          </a:p>
          <a:p>
            <a:pPr lvl="1"/>
            <a:r>
              <a:rPr lang="en-US" dirty="0" err="1" smtClean="0"/>
              <a:t>Endoglucanases</a:t>
            </a:r>
            <a:r>
              <a:rPr lang="en-US" dirty="0" smtClean="0"/>
              <a:t> break </a:t>
            </a:r>
            <a:r>
              <a:rPr lang="en-US" dirty="0"/>
              <a:t>the bonds between different cellulose chains in order to break up a ‘block’ of cellulose into its individual </a:t>
            </a:r>
            <a:r>
              <a:rPr lang="en-US" dirty="0" smtClean="0"/>
              <a:t>‘chains’ </a:t>
            </a:r>
            <a:r>
              <a:rPr lang="en-US" dirty="0"/>
              <a:t>of cellulose. </a:t>
            </a:r>
          </a:p>
          <a:p>
            <a:pPr lvl="1"/>
            <a:r>
              <a:rPr lang="en-US" dirty="0"/>
              <a:t>Endoglucanases are also unique in that they can cleave cellulose at random sites in order to create more ‘open ends’ at which other </a:t>
            </a:r>
            <a:r>
              <a:rPr lang="en-US" dirty="0" smtClean="0"/>
              <a:t>kinds of </a:t>
            </a:r>
            <a:r>
              <a:rPr lang="en-US" dirty="0" err="1" smtClean="0"/>
              <a:t>cellulase</a:t>
            </a:r>
            <a:r>
              <a:rPr lang="en-US" dirty="0" smtClean="0"/>
              <a:t>-enzymes </a:t>
            </a:r>
            <a:r>
              <a:rPr lang="en-US" dirty="0"/>
              <a:t>can act.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4800498"/>
            <a:ext cx="6400800" cy="20765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2513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Three Kinds of Cellulase</a:t>
            </a:r>
          </a:p>
        </p:txBody>
      </p:sp>
      <p:sp>
        <p:nvSpPr>
          <p:cNvPr id="3" name="Content Placeholder 2"/>
          <p:cNvSpPr>
            <a:spLocks noGrp="1"/>
          </p:cNvSpPr>
          <p:nvPr>
            <p:ph idx="1"/>
          </p:nvPr>
        </p:nvSpPr>
        <p:spPr>
          <a:xfrm>
            <a:off x="609600" y="1524000"/>
            <a:ext cx="8001000" cy="3505200"/>
          </a:xfrm>
        </p:spPr>
        <p:txBody>
          <a:bodyPr>
            <a:normAutofit fontScale="77500" lnSpcReduction="20000"/>
          </a:bodyPr>
          <a:lstStyle/>
          <a:p>
            <a:r>
              <a:rPr lang="en-US" u="sng" dirty="0" err="1"/>
              <a:t>Exoglucanases</a:t>
            </a:r>
            <a:r>
              <a:rPr lang="en-US" dirty="0"/>
              <a:t> convert long chains of cellulose into </a:t>
            </a:r>
            <a:r>
              <a:rPr lang="en-US" dirty="0" err="1" smtClean="0"/>
              <a:t>cellobiose</a:t>
            </a:r>
            <a:r>
              <a:rPr lang="en-US" dirty="0" smtClean="0"/>
              <a:t>.</a:t>
            </a:r>
          </a:p>
          <a:p>
            <a:pPr lvl="1"/>
            <a:r>
              <a:rPr lang="en-US" dirty="0" err="1" smtClean="0"/>
              <a:t>Cellobiose</a:t>
            </a:r>
            <a:r>
              <a:rPr lang="en-US" dirty="0"/>
              <a:t> </a:t>
            </a:r>
            <a:r>
              <a:rPr lang="en-US" dirty="0" smtClean="0"/>
              <a:t>is a molecule consisting of </a:t>
            </a:r>
            <a:r>
              <a:rPr lang="en-US" dirty="0"/>
              <a:t>two glucose </a:t>
            </a:r>
            <a:r>
              <a:rPr lang="en-US" u="sng" dirty="0" smtClean="0"/>
              <a:t>monomers</a:t>
            </a:r>
            <a:r>
              <a:rPr lang="en-US" dirty="0" smtClean="0"/>
              <a:t> (the individual units of a polymer). </a:t>
            </a:r>
            <a:endParaRPr lang="en-US" dirty="0"/>
          </a:p>
          <a:p>
            <a:pPr lvl="1"/>
            <a:r>
              <a:rPr lang="en-US" dirty="0" err="1" smtClean="0"/>
              <a:t>Cellobiose</a:t>
            </a:r>
            <a:r>
              <a:rPr lang="en-US" dirty="0" smtClean="0"/>
              <a:t> molecules have </a:t>
            </a:r>
            <a:r>
              <a:rPr lang="en-US" dirty="0"/>
              <a:t>the same structure as cellulose; they are just much shorter chains of glucose. </a:t>
            </a:r>
          </a:p>
          <a:p>
            <a:pPr lvl="1"/>
            <a:r>
              <a:rPr lang="en-US" dirty="0" err="1"/>
              <a:t>Exoglucanases</a:t>
            </a:r>
            <a:r>
              <a:rPr lang="en-US" dirty="0"/>
              <a:t> </a:t>
            </a:r>
            <a:r>
              <a:rPr lang="en-US" dirty="0" smtClean="0"/>
              <a:t>need </a:t>
            </a:r>
            <a:r>
              <a:rPr lang="en-US" dirty="0"/>
              <a:t>endoglucanases to ‘cleave’ the crystalline cellulose and create more open </a:t>
            </a:r>
            <a:r>
              <a:rPr lang="en-US" dirty="0" smtClean="0"/>
              <a:t>ends because </a:t>
            </a:r>
            <a:r>
              <a:rPr lang="en-US" dirty="0" err="1" smtClean="0"/>
              <a:t>exoglucanases</a:t>
            </a:r>
            <a:r>
              <a:rPr lang="en-US" dirty="0" smtClean="0"/>
              <a:t> can only start at the ends of the cellulose strands.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843422"/>
            <a:ext cx="6324600" cy="20907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6443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01000" cy="685800"/>
          </a:xfrm>
        </p:spPr>
        <p:txBody>
          <a:bodyPr>
            <a:normAutofit fontScale="90000"/>
          </a:bodyPr>
          <a:lstStyle/>
          <a:p>
            <a:r>
              <a:rPr lang="en-US" dirty="0"/>
              <a:t>Three Kinds of Cellulase</a:t>
            </a:r>
          </a:p>
        </p:txBody>
      </p:sp>
      <p:sp>
        <p:nvSpPr>
          <p:cNvPr id="3" name="Content Placeholder 2"/>
          <p:cNvSpPr>
            <a:spLocks noGrp="1"/>
          </p:cNvSpPr>
          <p:nvPr>
            <p:ph idx="1"/>
          </p:nvPr>
        </p:nvSpPr>
        <p:spPr>
          <a:xfrm>
            <a:off x="457200" y="1371600"/>
            <a:ext cx="8153400" cy="2057400"/>
          </a:xfrm>
        </p:spPr>
        <p:txBody>
          <a:bodyPr>
            <a:normAutofit fontScale="77500" lnSpcReduction="20000"/>
          </a:bodyPr>
          <a:lstStyle/>
          <a:p>
            <a:r>
              <a:rPr lang="en-US" u="sng" dirty="0"/>
              <a:t>Beta-</a:t>
            </a:r>
            <a:r>
              <a:rPr lang="en-US" u="sng" dirty="0" err="1"/>
              <a:t>glucosidases</a:t>
            </a:r>
            <a:r>
              <a:rPr lang="en-US" dirty="0"/>
              <a:t> convert </a:t>
            </a:r>
            <a:r>
              <a:rPr lang="en-US" dirty="0" err="1" smtClean="0"/>
              <a:t>cellobiose</a:t>
            </a:r>
            <a:r>
              <a:rPr lang="en-US" dirty="0" smtClean="0"/>
              <a:t> </a:t>
            </a:r>
            <a:r>
              <a:rPr lang="en-US" dirty="0"/>
              <a:t>into </a:t>
            </a:r>
            <a:r>
              <a:rPr lang="en-US" dirty="0" smtClean="0"/>
              <a:t>single molecules of glucose</a:t>
            </a:r>
            <a:r>
              <a:rPr lang="en-US" dirty="0"/>
              <a:t>, which can be fermented by yeast and other microorganisms into ethanol. </a:t>
            </a:r>
          </a:p>
          <a:p>
            <a:pPr lvl="1"/>
            <a:r>
              <a:rPr lang="en-US" dirty="0"/>
              <a:t>Beta-</a:t>
            </a:r>
            <a:r>
              <a:rPr lang="en-US" dirty="0" err="1"/>
              <a:t>glucosidases</a:t>
            </a:r>
            <a:r>
              <a:rPr lang="en-US" dirty="0"/>
              <a:t> are necessary to convert the short-chains of glucose created by </a:t>
            </a:r>
            <a:r>
              <a:rPr lang="en-US" dirty="0" err="1"/>
              <a:t>exoglucanase</a:t>
            </a:r>
            <a:r>
              <a:rPr lang="en-US" dirty="0"/>
              <a:t> into the single glucose monomers that can be fermented.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329723"/>
            <a:ext cx="9144000" cy="33702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2908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01000" cy="685800"/>
          </a:xfrm>
        </p:spPr>
        <p:txBody>
          <a:bodyPr>
            <a:normAutofit fontScale="90000"/>
          </a:bodyPr>
          <a:lstStyle/>
          <a:p>
            <a:r>
              <a:rPr lang="en-US" dirty="0" smtClean="0"/>
              <a:t>Three Kinds of </a:t>
            </a:r>
            <a:r>
              <a:rPr lang="en-US" dirty="0" err="1" smtClean="0"/>
              <a:t>Cellulases</a:t>
            </a:r>
            <a:endParaRPr lang="en-US" dirty="0"/>
          </a:p>
        </p:txBody>
      </p:sp>
      <p:sp>
        <p:nvSpPr>
          <p:cNvPr id="3" name="Content Placeholder 2"/>
          <p:cNvSpPr>
            <a:spLocks noGrp="1"/>
          </p:cNvSpPr>
          <p:nvPr>
            <p:ph idx="1"/>
          </p:nvPr>
        </p:nvSpPr>
        <p:spPr>
          <a:xfrm>
            <a:off x="609600" y="1295400"/>
            <a:ext cx="8001000" cy="3505200"/>
          </a:xfrm>
        </p:spPr>
        <p:txBody>
          <a:bodyPr>
            <a:normAutofit fontScale="70000" lnSpcReduction="20000"/>
          </a:bodyPr>
          <a:lstStyle/>
          <a:p>
            <a:pPr lvl="0"/>
            <a:r>
              <a:rPr lang="en-US" dirty="0" err="1"/>
              <a:t>Endoglucanase</a:t>
            </a:r>
            <a:r>
              <a:rPr lang="en-US" dirty="0"/>
              <a:t>, </a:t>
            </a:r>
            <a:r>
              <a:rPr lang="en-US" dirty="0" err="1"/>
              <a:t>exoglucanase</a:t>
            </a:r>
            <a:r>
              <a:rPr lang="en-US" dirty="0"/>
              <a:t>, and beta-</a:t>
            </a:r>
            <a:r>
              <a:rPr lang="en-US" dirty="0" err="1"/>
              <a:t>glucosidease</a:t>
            </a:r>
            <a:r>
              <a:rPr lang="en-US" dirty="0"/>
              <a:t> are excellent examples of how enzymes often work together in multiple stages to create a final molecular product, with the product of one enzyme becoming the substrate for the next enzyme. </a:t>
            </a:r>
          </a:p>
          <a:p>
            <a:pPr lvl="1"/>
            <a:r>
              <a:rPr lang="en-US" dirty="0" smtClean="0"/>
              <a:t>In </a:t>
            </a:r>
            <a:r>
              <a:rPr lang="en-US" dirty="0"/>
              <a:t>this case, crystalline cellulose is converted by </a:t>
            </a:r>
            <a:r>
              <a:rPr lang="en-US" i="1" dirty="0" err="1"/>
              <a:t>endoglucanase</a:t>
            </a:r>
            <a:r>
              <a:rPr lang="en-US" dirty="0"/>
              <a:t> into a single strand of cellulose. </a:t>
            </a:r>
          </a:p>
          <a:p>
            <a:pPr lvl="1"/>
            <a:r>
              <a:rPr lang="en-US" dirty="0"/>
              <a:t>Single-stranded cellulose is converted by </a:t>
            </a:r>
            <a:r>
              <a:rPr lang="en-US" i="1" dirty="0" err="1"/>
              <a:t>exoglucanase</a:t>
            </a:r>
            <a:r>
              <a:rPr lang="en-US" dirty="0"/>
              <a:t> into </a:t>
            </a:r>
            <a:r>
              <a:rPr lang="en-US" dirty="0" err="1" smtClean="0"/>
              <a:t>cellobiose</a:t>
            </a:r>
            <a:r>
              <a:rPr lang="en-US" dirty="0"/>
              <a:t>.</a:t>
            </a:r>
          </a:p>
          <a:p>
            <a:pPr lvl="1"/>
            <a:r>
              <a:rPr lang="en-US" dirty="0" err="1" smtClean="0"/>
              <a:t>Cellobiose</a:t>
            </a:r>
            <a:r>
              <a:rPr lang="en-US" dirty="0" smtClean="0"/>
              <a:t> is converted </a:t>
            </a:r>
            <a:r>
              <a:rPr lang="en-US" dirty="0"/>
              <a:t>by </a:t>
            </a:r>
            <a:r>
              <a:rPr lang="en-US" i="1" dirty="0"/>
              <a:t>beta-</a:t>
            </a:r>
            <a:r>
              <a:rPr lang="en-US" i="1" dirty="0" err="1"/>
              <a:t>glucosidase</a:t>
            </a:r>
            <a:r>
              <a:rPr lang="en-US" dirty="0"/>
              <a:t> into glucose. </a:t>
            </a:r>
          </a:p>
          <a:p>
            <a:pPr lvl="1"/>
            <a:r>
              <a:rPr lang="en-US" dirty="0"/>
              <a:t>Glucose is fermented by yeast into ethanol.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2" y="4442624"/>
            <a:ext cx="6553198" cy="24153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6301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T. </a:t>
            </a:r>
            <a:r>
              <a:rPr lang="en-US" i="1" dirty="0" err="1" smtClean="0"/>
              <a:t>reesei</a:t>
            </a:r>
            <a:endParaRPr lang="en-US" i="1" dirty="0"/>
          </a:p>
        </p:txBody>
      </p:sp>
      <p:sp>
        <p:nvSpPr>
          <p:cNvPr id="3" name="Content Placeholder 2"/>
          <p:cNvSpPr>
            <a:spLocks noGrp="1"/>
          </p:cNvSpPr>
          <p:nvPr>
            <p:ph idx="1"/>
          </p:nvPr>
        </p:nvSpPr>
        <p:spPr/>
        <p:txBody>
          <a:bodyPr>
            <a:normAutofit fontScale="70000" lnSpcReduction="20000"/>
          </a:bodyPr>
          <a:lstStyle/>
          <a:p>
            <a:pPr lvl="0"/>
            <a:r>
              <a:rPr lang="en-US" dirty="0"/>
              <a:t>Much of what is currently known about the breakdown of cellulose by cellulase enzymes came from research of living organisms. </a:t>
            </a:r>
          </a:p>
          <a:p>
            <a:pPr lvl="1"/>
            <a:r>
              <a:rPr lang="en-US" dirty="0"/>
              <a:t>The study of the fungus </a:t>
            </a:r>
            <a:r>
              <a:rPr lang="en-US" i="1" dirty="0"/>
              <a:t>T. </a:t>
            </a:r>
            <a:r>
              <a:rPr lang="en-US" i="1" dirty="0" err="1"/>
              <a:t>reesei</a:t>
            </a:r>
            <a:r>
              <a:rPr lang="en-US" dirty="0"/>
              <a:t> in the 1950s provided some of the first major evidence of the complexity and mechanism of cellulose breakdown. </a:t>
            </a:r>
          </a:p>
          <a:p>
            <a:pPr lvl="1"/>
            <a:r>
              <a:rPr lang="en-US" dirty="0"/>
              <a:t>Recent research of </a:t>
            </a:r>
            <a:r>
              <a:rPr lang="en-US" i="1" dirty="0"/>
              <a:t>T. </a:t>
            </a:r>
            <a:r>
              <a:rPr lang="en-US" i="1" dirty="0" err="1"/>
              <a:t>reesei</a:t>
            </a:r>
            <a:r>
              <a:rPr lang="en-US" dirty="0"/>
              <a:t> has moved beyond the examination of what cellulase-enzymes are produced to the genes used to create the protein enzymes.</a:t>
            </a:r>
          </a:p>
          <a:p>
            <a:r>
              <a:rPr lang="en-US" dirty="0"/>
              <a:t>The </a:t>
            </a:r>
            <a:r>
              <a:rPr lang="en-US" i="1" dirty="0"/>
              <a:t>T. </a:t>
            </a:r>
            <a:r>
              <a:rPr lang="en-US" i="1" dirty="0" err="1"/>
              <a:t>reesei</a:t>
            </a:r>
            <a:r>
              <a:rPr lang="en-US" dirty="0"/>
              <a:t> genome contains 9143 genes, of which 200 code for proteins related to cellulose breakdown. </a:t>
            </a:r>
          </a:p>
          <a:p>
            <a:pPr lvl="1"/>
            <a:r>
              <a:rPr lang="en-US" dirty="0"/>
              <a:t>Furthermore, research has shown that the </a:t>
            </a:r>
            <a:r>
              <a:rPr lang="en-US" dirty="0" smtClean="0"/>
              <a:t/>
            </a:r>
            <a:br>
              <a:rPr lang="en-US" dirty="0" smtClean="0"/>
            </a:br>
            <a:r>
              <a:rPr lang="en-US" dirty="0" smtClean="0"/>
              <a:t>presence </a:t>
            </a:r>
            <a:r>
              <a:rPr lang="en-US" dirty="0"/>
              <a:t>of cellulose as well as lactose </a:t>
            </a:r>
            <a:r>
              <a:rPr lang="en-US" dirty="0" smtClean="0"/>
              <a:t/>
            </a:r>
            <a:br>
              <a:rPr lang="en-US" dirty="0" smtClean="0"/>
            </a:br>
            <a:r>
              <a:rPr lang="en-US" dirty="0" smtClean="0"/>
              <a:t>induces </a:t>
            </a:r>
            <a:r>
              <a:rPr lang="en-US" dirty="0"/>
              <a:t>the </a:t>
            </a:r>
            <a:r>
              <a:rPr lang="en-US" dirty="0" smtClean="0"/>
              <a:t>expression </a:t>
            </a:r>
            <a:r>
              <a:rPr lang="en-US" dirty="0"/>
              <a:t>of these genes. </a:t>
            </a:r>
          </a:p>
          <a:p>
            <a:pPr lvl="1"/>
            <a:r>
              <a:rPr lang="en-US" i="1" dirty="0"/>
              <a:t>T. </a:t>
            </a:r>
            <a:r>
              <a:rPr lang="en-US" i="1" dirty="0" err="1"/>
              <a:t>reesei</a:t>
            </a:r>
            <a:r>
              <a:rPr lang="en-US" dirty="0"/>
              <a:t> has also been selectively bred so that </a:t>
            </a:r>
            <a:r>
              <a:rPr lang="en-US" dirty="0" smtClean="0"/>
              <a:t/>
            </a:r>
            <a:br>
              <a:rPr lang="en-US" dirty="0" smtClean="0"/>
            </a:br>
            <a:r>
              <a:rPr lang="en-US" dirty="0" smtClean="0"/>
              <a:t>some </a:t>
            </a:r>
            <a:r>
              <a:rPr lang="en-US" dirty="0"/>
              <a:t>industrial strains can produce as much </a:t>
            </a:r>
            <a:r>
              <a:rPr lang="en-US" dirty="0" smtClean="0"/>
              <a:t/>
            </a:r>
            <a:br>
              <a:rPr lang="en-US" dirty="0" smtClean="0"/>
            </a:br>
            <a:r>
              <a:rPr lang="en-US" dirty="0" smtClean="0"/>
              <a:t>as 100 </a:t>
            </a:r>
            <a:r>
              <a:rPr lang="en-US" dirty="0"/>
              <a:t>grams per liter of cellulase enzymes.</a:t>
            </a:r>
          </a:p>
          <a:p>
            <a:endParaRPr lang="en-US" dirty="0"/>
          </a:p>
        </p:txBody>
      </p:sp>
      <p:pic>
        <p:nvPicPr>
          <p:cNvPr id="3074" name="Picture 2" descr="http://upload.wikimedia.org/wikipedia/commons/8/81/Trichoderma.reese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267200"/>
            <a:ext cx="1676400" cy="24214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5820022" y="6498107"/>
            <a:ext cx="1418978" cy="215444"/>
          </a:xfrm>
          <a:prstGeom prst="rect">
            <a:avLst/>
          </a:prstGeom>
        </p:spPr>
        <p:txBody>
          <a:bodyPr wrap="none">
            <a:spAutoFit/>
          </a:bodyPr>
          <a:lstStyle/>
          <a:p>
            <a:r>
              <a:rPr lang="en-US" sz="800" i="1" dirty="0" smtClean="0">
                <a:hlinkClick r:id="rId3"/>
              </a:rPr>
              <a:t>Source: en.wikipedia.org</a:t>
            </a:r>
            <a:endParaRPr lang="en-US" sz="800" i="1" dirty="0"/>
          </a:p>
        </p:txBody>
      </p:sp>
    </p:spTree>
    <p:extLst>
      <p:ext uri="{BB962C8B-B14F-4D97-AF65-F5344CB8AC3E}">
        <p14:creationId xmlns:p14="http://schemas.microsoft.com/office/powerpoint/2010/main" val="1542967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general.utpb.edu/FAC/eldridge_j/Kine6360/Unit%202%20html%20file/Content%20Display%20%20Unit%202%20-%20Energy%20Metabolism_files/12G-catabolism&amp;anaboli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968084"/>
            <a:ext cx="3320157" cy="28899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533400"/>
            <a:ext cx="8001000" cy="685800"/>
          </a:xfrm>
        </p:spPr>
        <p:txBody>
          <a:bodyPr>
            <a:normAutofit fontScale="90000"/>
          </a:bodyPr>
          <a:lstStyle/>
          <a:p>
            <a:r>
              <a:rPr lang="en-US" dirty="0" smtClean="0"/>
              <a:t>Biochemical Reactions </a:t>
            </a:r>
            <a:endParaRPr lang="en-US" dirty="0"/>
          </a:p>
        </p:txBody>
      </p:sp>
      <p:sp>
        <p:nvSpPr>
          <p:cNvPr id="3" name="Content Placeholder 2"/>
          <p:cNvSpPr>
            <a:spLocks noGrp="1"/>
          </p:cNvSpPr>
          <p:nvPr>
            <p:ph idx="1"/>
          </p:nvPr>
        </p:nvSpPr>
        <p:spPr>
          <a:xfrm>
            <a:off x="457200" y="1295400"/>
            <a:ext cx="8001000" cy="5347156"/>
          </a:xfrm>
        </p:spPr>
        <p:txBody>
          <a:bodyPr>
            <a:normAutofit fontScale="70000" lnSpcReduction="20000"/>
          </a:bodyPr>
          <a:lstStyle/>
          <a:p>
            <a:pPr lvl="0"/>
            <a:r>
              <a:rPr lang="en-US" dirty="0"/>
              <a:t>Life is dependent on chemical reactions. </a:t>
            </a:r>
          </a:p>
          <a:p>
            <a:pPr lvl="1"/>
            <a:r>
              <a:rPr lang="en-US" dirty="0"/>
              <a:t>Life is dependent on both the formation of different molecules into new molecules </a:t>
            </a:r>
            <a:r>
              <a:rPr lang="en-US" dirty="0" smtClean="0"/>
              <a:t>(</a:t>
            </a:r>
            <a:r>
              <a:rPr lang="en-US" u="sng" dirty="0" smtClean="0"/>
              <a:t>anabolism</a:t>
            </a:r>
            <a:r>
              <a:rPr lang="en-US" dirty="0" smtClean="0"/>
              <a:t>) and </a:t>
            </a:r>
            <a:r>
              <a:rPr lang="en-US" dirty="0"/>
              <a:t>on the breaking of one molecule into multiple </a:t>
            </a:r>
            <a:r>
              <a:rPr lang="en-US" dirty="0" smtClean="0"/>
              <a:t>molecules (</a:t>
            </a:r>
            <a:r>
              <a:rPr lang="en-US" u="sng" dirty="0" smtClean="0"/>
              <a:t>catabolism</a:t>
            </a:r>
            <a:r>
              <a:rPr lang="en-US" dirty="0" smtClean="0"/>
              <a:t>). </a:t>
            </a:r>
            <a:endParaRPr lang="en-US" dirty="0"/>
          </a:p>
          <a:p>
            <a:pPr lvl="1"/>
            <a:r>
              <a:rPr lang="en-US" dirty="0"/>
              <a:t>For example, all living things depend on plants to combine carbon dioxide and water into sugar during photosynthesis. </a:t>
            </a:r>
          </a:p>
          <a:p>
            <a:pPr lvl="1"/>
            <a:r>
              <a:rPr lang="en-US" dirty="0"/>
              <a:t>All living things break down sugar into carbon dioxide and water, and use this process to generate ATP in order to power cellular activity. </a:t>
            </a:r>
          </a:p>
          <a:p>
            <a:pPr lvl="0"/>
            <a:r>
              <a:rPr lang="en-US" dirty="0"/>
              <a:t>Chemical reactions rarely ‘just happen’. </a:t>
            </a:r>
          </a:p>
          <a:p>
            <a:pPr lvl="1"/>
            <a:r>
              <a:rPr lang="en-US" dirty="0"/>
              <a:t>Most molecules do not just </a:t>
            </a:r>
            <a:r>
              <a:rPr lang="en-US" dirty="0" smtClean="0"/>
              <a:t>combine</a:t>
            </a:r>
            <a:br>
              <a:rPr lang="en-US" dirty="0" smtClean="0"/>
            </a:br>
            <a:r>
              <a:rPr lang="en-US" dirty="0" smtClean="0"/>
              <a:t>with </a:t>
            </a:r>
            <a:r>
              <a:rPr lang="en-US" dirty="0"/>
              <a:t>each other. </a:t>
            </a:r>
            <a:r>
              <a:rPr lang="en-US" dirty="0" smtClean="0"/>
              <a:t>Most </a:t>
            </a:r>
            <a:r>
              <a:rPr lang="en-US" dirty="0"/>
              <a:t>molecules do </a:t>
            </a:r>
            <a:r>
              <a:rPr lang="en-US" dirty="0" smtClean="0"/>
              <a:t/>
            </a:r>
            <a:br>
              <a:rPr lang="en-US" dirty="0" smtClean="0"/>
            </a:br>
            <a:r>
              <a:rPr lang="en-US" dirty="0" smtClean="0"/>
              <a:t>just </a:t>
            </a:r>
            <a:r>
              <a:rPr lang="en-US" dirty="0"/>
              <a:t>break apart </a:t>
            </a:r>
            <a:r>
              <a:rPr lang="en-US" dirty="0" smtClean="0"/>
              <a:t>automatically</a:t>
            </a:r>
            <a:r>
              <a:rPr lang="en-US" dirty="0"/>
              <a:t>. </a:t>
            </a:r>
          </a:p>
          <a:p>
            <a:pPr lvl="1"/>
            <a:r>
              <a:rPr lang="en-US" dirty="0"/>
              <a:t>The majority of chemical reactions </a:t>
            </a:r>
            <a:r>
              <a:rPr lang="en-US" dirty="0" smtClean="0"/>
              <a:t/>
            </a:r>
            <a:br>
              <a:rPr lang="en-US" dirty="0" smtClean="0"/>
            </a:br>
            <a:r>
              <a:rPr lang="en-US" dirty="0" smtClean="0"/>
              <a:t>requires an </a:t>
            </a:r>
            <a:r>
              <a:rPr lang="en-US" dirty="0"/>
              <a:t>input of energy and </a:t>
            </a:r>
            <a:r>
              <a:rPr lang="en-US" dirty="0" smtClean="0"/>
              <a:t/>
            </a:r>
            <a:br>
              <a:rPr lang="en-US" dirty="0" smtClean="0"/>
            </a:br>
            <a:r>
              <a:rPr lang="en-US" dirty="0" smtClean="0"/>
              <a:t>often </a:t>
            </a:r>
            <a:r>
              <a:rPr lang="en-US" dirty="0"/>
              <a:t>involves </a:t>
            </a:r>
            <a:r>
              <a:rPr lang="en-US" dirty="0" smtClean="0"/>
              <a:t>specific </a:t>
            </a:r>
            <a:r>
              <a:rPr lang="en-US" dirty="0"/>
              <a:t>conditions </a:t>
            </a:r>
            <a:r>
              <a:rPr lang="en-US" dirty="0" smtClean="0"/>
              <a:t/>
            </a:r>
            <a:br>
              <a:rPr lang="en-US" dirty="0" smtClean="0"/>
            </a:br>
            <a:r>
              <a:rPr lang="en-US" dirty="0" smtClean="0"/>
              <a:t>and </a:t>
            </a:r>
            <a:r>
              <a:rPr lang="en-US" dirty="0"/>
              <a:t>circumstances in </a:t>
            </a:r>
            <a:r>
              <a:rPr lang="en-US" dirty="0" smtClean="0"/>
              <a:t>order </a:t>
            </a:r>
            <a:r>
              <a:rPr lang="en-US" dirty="0"/>
              <a:t>to occur. </a:t>
            </a:r>
          </a:p>
        </p:txBody>
      </p:sp>
      <p:sp>
        <p:nvSpPr>
          <p:cNvPr id="4" name="Rectangle 3"/>
          <p:cNvSpPr/>
          <p:nvPr/>
        </p:nvSpPr>
        <p:spPr>
          <a:xfrm>
            <a:off x="4495800" y="6642556"/>
            <a:ext cx="1471878" cy="215444"/>
          </a:xfrm>
          <a:prstGeom prst="rect">
            <a:avLst/>
          </a:prstGeom>
        </p:spPr>
        <p:txBody>
          <a:bodyPr wrap="none">
            <a:spAutoFit/>
          </a:bodyPr>
          <a:lstStyle/>
          <a:p>
            <a:r>
              <a:rPr lang="en-US" sz="800" i="1" dirty="0" smtClean="0">
                <a:hlinkClick r:id="rId3"/>
              </a:rPr>
              <a:t>Source: general.utpb.edu</a:t>
            </a:r>
            <a:endParaRPr lang="en-US" sz="800" i="1" dirty="0"/>
          </a:p>
        </p:txBody>
      </p:sp>
    </p:spTree>
    <p:extLst>
      <p:ext uri="{BB962C8B-B14F-4D97-AF65-F5344CB8AC3E}">
        <p14:creationId xmlns:p14="http://schemas.microsoft.com/office/powerpoint/2010/main" val="918988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Bioprospecting</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Living organisms may provide insights as to how cellulase enzymes can be acquired, utilized, and improved in order to make it more feasible and cost effective to produce ethanol from cellulosic </a:t>
            </a:r>
            <a:r>
              <a:rPr lang="en-US" dirty="0" err="1"/>
              <a:t>feedstocks</a:t>
            </a:r>
            <a:r>
              <a:rPr lang="en-US" dirty="0"/>
              <a:t>. </a:t>
            </a:r>
          </a:p>
          <a:p>
            <a:pPr lvl="1"/>
            <a:r>
              <a:rPr lang="en-US" u="sng" dirty="0" err="1"/>
              <a:t>Bioprospecting</a:t>
            </a:r>
            <a:r>
              <a:rPr lang="en-US" dirty="0"/>
              <a:t> is the process of searching for species in nature that can provide valuable products for human purposes. </a:t>
            </a:r>
          </a:p>
          <a:p>
            <a:pPr lvl="1"/>
            <a:r>
              <a:rPr lang="en-US" dirty="0"/>
              <a:t>These products can include chemical compounds, genes, microorganisms, and more. </a:t>
            </a:r>
          </a:p>
          <a:p>
            <a:r>
              <a:rPr lang="en-US" dirty="0"/>
              <a:t>The research related to the </a:t>
            </a:r>
            <a:r>
              <a:rPr lang="en-US" i="1" dirty="0"/>
              <a:t>T. </a:t>
            </a:r>
            <a:r>
              <a:rPr lang="en-US" i="1" dirty="0" err="1"/>
              <a:t>reesei</a:t>
            </a:r>
            <a:r>
              <a:rPr lang="en-US" i="1" dirty="0"/>
              <a:t> </a:t>
            </a:r>
            <a:r>
              <a:rPr lang="en-US" dirty="0"/>
              <a:t>fungus provided the insight as to the mechanism in which cellulase enzymes were able to break down cellulose into glucose. </a:t>
            </a:r>
          </a:p>
          <a:p>
            <a:pPr lvl="1"/>
            <a:r>
              <a:rPr lang="en-US" dirty="0"/>
              <a:t>This research represented early work in the field of </a:t>
            </a:r>
            <a:r>
              <a:rPr lang="en-US" dirty="0" err="1"/>
              <a:t>bioprospecting</a:t>
            </a:r>
            <a:r>
              <a:rPr lang="en-US" dirty="0"/>
              <a:t> because it enabled researchers to not only understand the mechanism of these enzymes but also develop industrial strains of this fungus in order to produce larger quantities of the needed enzymes. </a:t>
            </a:r>
          </a:p>
          <a:p>
            <a:endParaRPr lang="en-US" dirty="0"/>
          </a:p>
        </p:txBody>
      </p:sp>
    </p:spTree>
    <p:extLst>
      <p:ext uri="{BB962C8B-B14F-4D97-AF65-F5344CB8AC3E}">
        <p14:creationId xmlns:p14="http://schemas.microsoft.com/office/powerpoint/2010/main" val="2894720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of </a:t>
            </a:r>
            <a:r>
              <a:rPr lang="en-US" dirty="0" err="1" smtClean="0"/>
              <a:t>Bioprospecting</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In addition to enzymes for the production of biofuels, the process of </a:t>
            </a:r>
            <a:r>
              <a:rPr lang="en-US" dirty="0" err="1"/>
              <a:t>bioprospecting</a:t>
            </a:r>
            <a:r>
              <a:rPr lang="en-US" dirty="0"/>
              <a:t> can be applied to many different industries and disciplines. </a:t>
            </a:r>
          </a:p>
          <a:p>
            <a:pPr lvl="1"/>
            <a:r>
              <a:rPr lang="en-US" dirty="0" err="1"/>
              <a:t>Bioprospecting</a:t>
            </a:r>
            <a:r>
              <a:rPr lang="en-US" dirty="0"/>
              <a:t> has many applications in the field of medicine, as a large portion of medical compounds were originally discovered in nature. </a:t>
            </a:r>
          </a:p>
          <a:p>
            <a:pPr lvl="2"/>
            <a:r>
              <a:rPr lang="en-US" dirty="0"/>
              <a:t>For example, aspirin (acetylsalicylic acid) was actually first discovered in willow bark. </a:t>
            </a:r>
          </a:p>
          <a:p>
            <a:pPr lvl="2"/>
            <a:r>
              <a:rPr lang="en-US" dirty="0"/>
              <a:t>A widely-used cancer treatment called </a:t>
            </a:r>
            <a:r>
              <a:rPr lang="en-US" dirty="0" err="1"/>
              <a:t>Taxol</a:t>
            </a:r>
            <a:r>
              <a:rPr lang="en-US" dirty="0"/>
              <a:t> was isolated from the </a:t>
            </a:r>
            <a:r>
              <a:rPr lang="en-US" dirty="0" smtClean="0"/>
              <a:t>bark of the Pacific </a:t>
            </a:r>
            <a:r>
              <a:rPr lang="en-US" dirty="0"/>
              <a:t>y</a:t>
            </a:r>
            <a:r>
              <a:rPr lang="en-US" dirty="0" smtClean="0"/>
              <a:t>ew tree.</a:t>
            </a:r>
            <a:endParaRPr lang="en-US" dirty="0"/>
          </a:p>
          <a:p>
            <a:pPr lvl="1"/>
            <a:r>
              <a:rPr lang="en-US" dirty="0" err="1"/>
              <a:t>Bioprospecting</a:t>
            </a:r>
            <a:r>
              <a:rPr lang="en-US" dirty="0"/>
              <a:t> has also yielded materials and inspiration for engineering. </a:t>
            </a:r>
          </a:p>
          <a:p>
            <a:pPr lvl="2"/>
            <a:r>
              <a:rPr lang="en-US" dirty="0"/>
              <a:t>Velcro was inspired by burs that stuck to the clothing of its inventor. </a:t>
            </a:r>
          </a:p>
          <a:p>
            <a:pPr lvl="2"/>
            <a:r>
              <a:rPr lang="en-US" dirty="0"/>
              <a:t>Some current research has </a:t>
            </a:r>
            <a:r>
              <a:rPr lang="en-US" dirty="0" smtClean="0"/>
              <a:t/>
            </a:r>
            <a:br>
              <a:rPr lang="en-US" dirty="0" smtClean="0"/>
            </a:br>
            <a:r>
              <a:rPr lang="en-US" dirty="0" smtClean="0"/>
              <a:t>focused on </a:t>
            </a:r>
            <a:r>
              <a:rPr lang="en-US" dirty="0"/>
              <a:t>spider silk as an </a:t>
            </a:r>
            <a:r>
              <a:rPr lang="en-US" dirty="0" smtClean="0"/>
              <a:t/>
            </a:r>
            <a:br>
              <a:rPr lang="en-US" dirty="0" smtClean="0"/>
            </a:br>
            <a:r>
              <a:rPr lang="en-US" dirty="0" smtClean="0"/>
              <a:t>inspiration </a:t>
            </a:r>
            <a:r>
              <a:rPr lang="en-US" dirty="0"/>
              <a:t>for stronger, </a:t>
            </a:r>
            <a:r>
              <a:rPr lang="en-US" dirty="0" smtClean="0"/>
              <a:t/>
            </a:r>
            <a:br>
              <a:rPr lang="en-US" dirty="0" smtClean="0"/>
            </a:br>
            <a:r>
              <a:rPr lang="en-US" dirty="0" smtClean="0"/>
              <a:t>lighter </a:t>
            </a:r>
            <a:r>
              <a:rPr lang="en-US" dirty="0"/>
              <a:t>industrial materials.  </a:t>
            </a:r>
          </a:p>
          <a:p>
            <a:endParaRPr lang="en-US" dirty="0"/>
          </a:p>
        </p:txBody>
      </p:sp>
      <p:pic>
        <p:nvPicPr>
          <p:cNvPr id="4098" name="Picture 2" descr="http://www.mnn.com/sites/default/files/styles/featured_blog/public/velcro_collage.jpg"/>
          <p:cNvPicPr>
            <a:picLocks noChangeAspect="1" noChangeArrowheads="1"/>
          </p:cNvPicPr>
          <p:nvPr/>
        </p:nvPicPr>
        <p:blipFill rotWithShape="1">
          <a:blip r:embed="rId2">
            <a:extLst>
              <a:ext uri="{28A0092B-C50C-407E-A947-70E740481C1C}">
                <a14:useLocalDpi xmlns:a14="http://schemas.microsoft.com/office/drawing/2010/main" val="0"/>
              </a:ext>
            </a:extLst>
          </a:blip>
          <a:srcRect l="4413" t="10705" r="7353" b="12425"/>
          <a:stretch/>
        </p:blipFill>
        <p:spPr bwMode="auto">
          <a:xfrm>
            <a:off x="5069469" y="5105400"/>
            <a:ext cx="3769731" cy="16544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0" y="6544449"/>
            <a:ext cx="4572000" cy="215444"/>
          </a:xfrm>
          <a:prstGeom prst="rect">
            <a:avLst/>
          </a:prstGeom>
        </p:spPr>
        <p:txBody>
          <a:bodyPr>
            <a:spAutoFit/>
          </a:bodyPr>
          <a:lstStyle/>
          <a:p>
            <a:r>
              <a:rPr lang="en-US" sz="800" i="1" dirty="0" smtClean="0">
                <a:hlinkClick r:id="rId3"/>
              </a:rPr>
              <a:t>Source: www.mnn.com</a:t>
            </a:r>
            <a:r>
              <a:rPr lang="en-US" sz="800" i="1" dirty="0" smtClean="0">
                <a:hlinkClick r:id="rId4"/>
              </a:rPr>
              <a:t>530</a:t>
            </a:r>
            <a:r>
              <a:rPr lang="en-US" sz="800" i="1" dirty="0">
                <a:hlinkClick r:id="rId4"/>
              </a:rPr>
              <a:t> × 267</a:t>
            </a:r>
            <a:r>
              <a:rPr lang="en-US" sz="800" i="1" dirty="0">
                <a:hlinkClick r:id="rId5"/>
              </a:rPr>
              <a:t>Search by </a:t>
            </a:r>
            <a:r>
              <a:rPr lang="en-US" sz="800" i="1" dirty="0" smtClean="0">
                <a:hlinkClick r:id="rId5"/>
              </a:rPr>
              <a:t>image</a:t>
            </a:r>
            <a:endParaRPr lang="en-US" sz="800" i="1" dirty="0"/>
          </a:p>
        </p:txBody>
      </p:sp>
    </p:spTree>
    <p:extLst>
      <p:ext uri="{BB962C8B-B14F-4D97-AF65-F5344CB8AC3E}">
        <p14:creationId xmlns:p14="http://schemas.microsoft.com/office/powerpoint/2010/main" val="2596421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Applications of </a:t>
            </a:r>
            <a:r>
              <a:rPr lang="en-US" dirty="0" err="1"/>
              <a:t>Bioprospecting</a:t>
            </a:r>
            <a:endParaRPr lang="en-US" dirty="0"/>
          </a:p>
        </p:txBody>
      </p:sp>
      <p:sp>
        <p:nvSpPr>
          <p:cNvPr id="3" name="Content Placeholder 2"/>
          <p:cNvSpPr>
            <a:spLocks noGrp="1"/>
          </p:cNvSpPr>
          <p:nvPr>
            <p:ph idx="1"/>
          </p:nvPr>
        </p:nvSpPr>
        <p:spPr/>
        <p:txBody>
          <a:bodyPr>
            <a:normAutofit fontScale="85000" lnSpcReduction="20000"/>
          </a:bodyPr>
          <a:lstStyle/>
          <a:p>
            <a:pPr lvl="1"/>
            <a:r>
              <a:rPr lang="en-US" dirty="0" err="1"/>
              <a:t>Bioprospecting</a:t>
            </a:r>
            <a:r>
              <a:rPr lang="en-US" dirty="0"/>
              <a:t> has also been valuable for agriculture. </a:t>
            </a:r>
          </a:p>
          <a:p>
            <a:pPr lvl="2"/>
            <a:r>
              <a:rPr lang="en-US" dirty="0"/>
              <a:t>For example, </a:t>
            </a:r>
            <a:r>
              <a:rPr lang="en-US" dirty="0" err="1"/>
              <a:t>Bt</a:t>
            </a:r>
            <a:r>
              <a:rPr lang="en-US" dirty="0"/>
              <a:t> Corn is a widely-utilized genetically modified crop that has a gene so that it can produce a naturally-occurring insecticide from a species of bacteria.</a:t>
            </a:r>
          </a:p>
          <a:p>
            <a:pPr lvl="2"/>
            <a:r>
              <a:rPr lang="en-US" dirty="0"/>
              <a:t>Because </a:t>
            </a:r>
            <a:r>
              <a:rPr lang="en-US" dirty="0" err="1"/>
              <a:t>Bt</a:t>
            </a:r>
            <a:r>
              <a:rPr lang="en-US" dirty="0"/>
              <a:t> Corn produces </a:t>
            </a:r>
            <a:r>
              <a:rPr lang="en-US" dirty="0" smtClean="0"/>
              <a:t/>
            </a:r>
            <a:br>
              <a:rPr lang="en-US" dirty="0" smtClean="0"/>
            </a:br>
            <a:r>
              <a:rPr lang="en-US" dirty="0" smtClean="0"/>
              <a:t>its </a:t>
            </a:r>
            <a:r>
              <a:rPr lang="en-US" dirty="0"/>
              <a:t>own insecticide, it </a:t>
            </a:r>
            <a:r>
              <a:rPr lang="en-US" dirty="0" smtClean="0"/>
              <a:t/>
            </a:r>
            <a:br>
              <a:rPr lang="en-US" dirty="0" smtClean="0"/>
            </a:br>
            <a:r>
              <a:rPr lang="en-US" dirty="0" smtClean="0"/>
              <a:t>significantly </a:t>
            </a:r>
            <a:r>
              <a:rPr lang="en-US" dirty="0"/>
              <a:t>reduces the </a:t>
            </a:r>
            <a:r>
              <a:rPr lang="en-US" dirty="0" smtClean="0"/>
              <a:t/>
            </a:r>
            <a:br>
              <a:rPr lang="en-US" dirty="0" smtClean="0"/>
            </a:br>
            <a:r>
              <a:rPr lang="en-US" dirty="0" smtClean="0"/>
              <a:t>need </a:t>
            </a:r>
            <a:r>
              <a:rPr lang="en-US" dirty="0"/>
              <a:t>for spayed </a:t>
            </a:r>
            <a:r>
              <a:rPr lang="en-US" dirty="0" smtClean="0"/>
              <a:t/>
            </a:r>
            <a:br>
              <a:rPr lang="en-US" dirty="0" smtClean="0"/>
            </a:br>
            <a:r>
              <a:rPr lang="en-US" dirty="0" smtClean="0"/>
              <a:t>applications </a:t>
            </a:r>
            <a:r>
              <a:rPr lang="en-US" dirty="0"/>
              <a:t>of synthetic </a:t>
            </a:r>
            <a:r>
              <a:rPr lang="en-US" dirty="0" smtClean="0"/>
              <a:t/>
            </a:r>
            <a:br>
              <a:rPr lang="en-US" dirty="0" smtClean="0"/>
            </a:br>
            <a:r>
              <a:rPr lang="en-US" dirty="0" smtClean="0"/>
              <a:t>pesticides </a:t>
            </a:r>
            <a:r>
              <a:rPr lang="en-US" dirty="0"/>
              <a:t>and greatly </a:t>
            </a:r>
            <a:r>
              <a:rPr lang="en-US" dirty="0" smtClean="0"/>
              <a:t/>
            </a:r>
            <a:br>
              <a:rPr lang="en-US" dirty="0" smtClean="0"/>
            </a:br>
            <a:r>
              <a:rPr lang="en-US" dirty="0" smtClean="0"/>
              <a:t>reduces </a:t>
            </a:r>
            <a:r>
              <a:rPr lang="en-US" dirty="0"/>
              <a:t>the harmful </a:t>
            </a:r>
            <a:r>
              <a:rPr lang="en-US" dirty="0" smtClean="0"/>
              <a:t/>
            </a:r>
            <a:br>
              <a:rPr lang="en-US" dirty="0" smtClean="0"/>
            </a:br>
            <a:r>
              <a:rPr lang="en-US" dirty="0" smtClean="0"/>
              <a:t>impact on </a:t>
            </a:r>
            <a:r>
              <a:rPr lang="en-US" dirty="0"/>
              <a:t>beneficial </a:t>
            </a:r>
            <a:r>
              <a:rPr lang="en-US" dirty="0" smtClean="0"/>
              <a:t/>
            </a:r>
            <a:br>
              <a:rPr lang="en-US" dirty="0" smtClean="0"/>
            </a:br>
            <a:r>
              <a:rPr lang="en-US" dirty="0" smtClean="0"/>
              <a:t>pollinating </a:t>
            </a:r>
            <a:r>
              <a:rPr lang="en-US" dirty="0"/>
              <a:t>insects. </a:t>
            </a:r>
          </a:p>
          <a:p>
            <a:endParaRPr lang="en-US" dirty="0"/>
          </a:p>
        </p:txBody>
      </p:sp>
      <p:pic>
        <p:nvPicPr>
          <p:cNvPr id="5122" name="Picture 2" descr="https://pbs.twimg.com/media/CA6C63fWEAAwDFj.jpg:large"/>
          <p:cNvPicPr>
            <a:picLocks noChangeAspect="1" noChangeArrowheads="1"/>
          </p:cNvPicPr>
          <p:nvPr/>
        </p:nvPicPr>
        <p:blipFill rotWithShape="1">
          <a:blip r:embed="rId2">
            <a:extLst>
              <a:ext uri="{28A0092B-C50C-407E-A947-70E740481C1C}">
                <a14:useLocalDpi xmlns:a14="http://schemas.microsoft.com/office/drawing/2010/main" val="0"/>
              </a:ext>
            </a:extLst>
          </a:blip>
          <a:srcRect l="9360" r="9360"/>
          <a:stretch/>
        </p:blipFill>
        <p:spPr bwMode="auto">
          <a:xfrm>
            <a:off x="5867400" y="3433762"/>
            <a:ext cx="3228976" cy="31956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57850" y="6622078"/>
            <a:ext cx="1154483" cy="215444"/>
          </a:xfrm>
          <a:prstGeom prst="rect">
            <a:avLst/>
          </a:prstGeom>
        </p:spPr>
        <p:txBody>
          <a:bodyPr wrap="none">
            <a:spAutoFit/>
          </a:bodyPr>
          <a:lstStyle/>
          <a:p>
            <a:r>
              <a:rPr lang="en-US" sz="800" i="1" dirty="0" smtClean="0">
                <a:hlinkClick r:id="rId3"/>
              </a:rPr>
              <a:t>Source: twitter.com</a:t>
            </a:r>
            <a:endParaRPr lang="en-US" sz="800" i="1" dirty="0"/>
          </a:p>
        </p:txBody>
      </p:sp>
    </p:spTree>
    <p:extLst>
      <p:ext uri="{BB962C8B-B14F-4D97-AF65-F5344CB8AC3E}">
        <p14:creationId xmlns:p14="http://schemas.microsoft.com/office/powerpoint/2010/main" val="4105526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01000" cy="685800"/>
          </a:xfrm>
        </p:spPr>
        <p:txBody>
          <a:bodyPr>
            <a:normAutofit fontScale="90000"/>
          </a:bodyPr>
          <a:lstStyle/>
          <a:p>
            <a:r>
              <a:rPr lang="en-US" dirty="0" smtClean="0"/>
              <a:t>Leaf Cutter Ants</a:t>
            </a:r>
            <a:endParaRPr lang="en-US" dirty="0"/>
          </a:p>
        </p:txBody>
      </p:sp>
      <p:sp>
        <p:nvSpPr>
          <p:cNvPr id="3" name="Content Placeholder 2"/>
          <p:cNvSpPr>
            <a:spLocks noGrp="1"/>
          </p:cNvSpPr>
          <p:nvPr>
            <p:ph idx="1"/>
          </p:nvPr>
        </p:nvSpPr>
        <p:spPr>
          <a:xfrm>
            <a:off x="609600" y="1447800"/>
            <a:ext cx="8001000" cy="3048000"/>
          </a:xfrm>
        </p:spPr>
        <p:txBody>
          <a:bodyPr>
            <a:normAutofit fontScale="70000" lnSpcReduction="20000"/>
          </a:bodyPr>
          <a:lstStyle/>
          <a:p>
            <a:pPr lvl="0"/>
            <a:r>
              <a:rPr lang="en-US" dirty="0" err="1"/>
              <a:t>Bioprospecting</a:t>
            </a:r>
            <a:r>
              <a:rPr lang="en-US" dirty="0"/>
              <a:t> for more effective versions of cellulase enzymes has broadened far beyond the initial research of </a:t>
            </a:r>
            <a:r>
              <a:rPr lang="en-US" i="1" dirty="0"/>
              <a:t>T. </a:t>
            </a:r>
            <a:r>
              <a:rPr lang="en-US" i="1" dirty="0" err="1"/>
              <a:t>reesei</a:t>
            </a:r>
            <a:r>
              <a:rPr lang="en-US" dirty="0"/>
              <a:t>. </a:t>
            </a:r>
          </a:p>
          <a:p>
            <a:pPr lvl="1"/>
            <a:r>
              <a:rPr lang="en-US" dirty="0"/>
              <a:t>One successful modern example of </a:t>
            </a:r>
            <a:r>
              <a:rPr lang="en-US" dirty="0" err="1"/>
              <a:t>bioprospecting</a:t>
            </a:r>
            <a:r>
              <a:rPr lang="en-US" dirty="0"/>
              <a:t> for cellulase enzymes involves the leaf cutter ant, </a:t>
            </a:r>
            <a:r>
              <a:rPr lang="en-US" i="1" dirty="0"/>
              <a:t>Atta </a:t>
            </a:r>
            <a:r>
              <a:rPr lang="en-US" i="1" dirty="0" err="1"/>
              <a:t>colubmica</a:t>
            </a:r>
            <a:r>
              <a:rPr lang="en-US" dirty="0"/>
              <a:t>. </a:t>
            </a:r>
          </a:p>
          <a:p>
            <a:pPr lvl="1"/>
            <a:r>
              <a:rPr lang="en-US" dirty="0"/>
              <a:t>This leaf cutter ant has developed a symbiotic relationship with a </a:t>
            </a:r>
            <a:r>
              <a:rPr lang="en-US" dirty="0" err="1"/>
              <a:t>funcus</a:t>
            </a:r>
            <a:r>
              <a:rPr lang="en-US" dirty="0"/>
              <a:t> </a:t>
            </a:r>
            <a:r>
              <a:rPr lang="en-US" dirty="0" smtClean="0"/>
              <a:t>called </a:t>
            </a:r>
            <a:r>
              <a:rPr lang="en-US" i="1" dirty="0" smtClean="0"/>
              <a:t>L</a:t>
            </a:r>
            <a:r>
              <a:rPr lang="en-US" i="1" dirty="0"/>
              <a:t>. </a:t>
            </a:r>
            <a:r>
              <a:rPr lang="en-US" i="1" dirty="0" err="1"/>
              <a:t>gonglyophorus</a:t>
            </a:r>
            <a:r>
              <a:rPr lang="en-US" dirty="0"/>
              <a:t>. </a:t>
            </a:r>
          </a:p>
          <a:p>
            <a:pPr lvl="1"/>
            <a:r>
              <a:rPr lang="en-US" dirty="0"/>
              <a:t>This fungus only grows in the nests of this particular species of leaf cutter ants by breaking down the leaves that are brought to it by the ants themselves. </a:t>
            </a:r>
          </a:p>
          <a:p>
            <a:endParaRPr lang="en-US" dirty="0"/>
          </a:p>
        </p:txBody>
      </p:sp>
      <p:pic>
        <p:nvPicPr>
          <p:cNvPr id="6146" name="Picture 2" descr="http://cdn2.arkive.org/media/86/869846DB-9AF5-4713-B406-A7F1E4F47332/Presentation.Large/Leaf-cutter-ants-carrying-leaves-back-to-the-nest.jpg"/>
          <p:cNvPicPr>
            <a:picLocks noChangeAspect="1" noChangeArrowheads="1"/>
          </p:cNvPicPr>
          <p:nvPr/>
        </p:nvPicPr>
        <p:blipFill rotWithShape="1">
          <a:blip r:embed="rId2">
            <a:extLst>
              <a:ext uri="{28A0092B-C50C-407E-A947-70E740481C1C}">
                <a14:useLocalDpi xmlns:a14="http://schemas.microsoft.com/office/drawing/2010/main" val="0"/>
              </a:ext>
            </a:extLst>
          </a:blip>
          <a:srcRect t="36028" b="24480"/>
          <a:stretch/>
        </p:blipFill>
        <p:spPr bwMode="auto">
          <a:xfrm>
            <a:off x="224256" y="4471768"/>
            <a:ext cx="8691144" cy="2286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224256" y="6542764"/>
            <a:ext cx="1362874" cy="215444"/>
          </a:xfrm>
          <a:prstGeom prst="rect">
            <a:avLst/>
          </a:prstGeom>
        </p:spPr>
        <p:txBody>
          <a:bodyPr wrap="none">
            <a:spAutoFit/>
          </a:bodyPr>
          <a:lstStyle/>
          <a:p>
            <a:r>
              <a:rPr lang="en-US" sz="800" i="1" dirty="0" smtClean="0">
                <a:hlinkClick r:id="rId3"/>
              </a:rPr>
              <a:t>Source: www.arkive.org</a:t>
            </a:r>
            <a:endParaRPr lang="en-US" sz="800" i="1" dirty="0"/>
          </a:p>
        </p:txBody>
      </p:sp>
    </p:spTree>
    <p:extLst>
      <p:ext uri="{BB962C8B-B14F-4D97-AF65-F5344CB8AC3E}">
        <p14:creationId xmlns:p14="http://schemas.microsoft.com/office/powerpoint/2010/main" val="3008017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Leaf Cutter Ants as a Model</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The leaf cutter ants and fungus that they feed are evidence that complex organisms (like ants and humans) can use a cellulosic source of fuel to meet all of their energy needs. </a:t>
            </a:r>
          </a:p>
          <a:p>
            <a:pPr lvl="1"/>
            <a:r>
              <a:rPr lang="en-US" dirty="0"/>
              <a:t>For 50 million years, these ants have fed cellulosic </a:t>
            </a:r>
            <a:r>
              <a:rPr lang="en-US" dirty="0" err="1"/>
              <a:t>feedstocks</a:t>
            </a:r>
            <a:r>
              <a:rPr lang="en-US" dirty="0"/>
              <a:t> to this fungus and in exchange the fungus provides a mixture of lipids, proteins, and carbohydrates that feed the ants. </a:t>
            </a:r>
          </a:p>
          <a:p>
            <a:pPr lvl="1"/>
            <a:r>
              <a:rPr lang="en-US" dirty="0"/>
              <a:t>This fungus only uses the </a:t>
            </a:r>
            <a:r>
              <a:rPr lang="en-US" dirty="0" smtClean="0"/>
              <a:t/>
            </a:r>
            <a:br>
              <a:rPr lang="en-US" dirty="0" smtClean="0"/>
            </a:br>
            <a:r>
              <a:rPr lang="en-US" dirty="0" smtClean="0"/>
              <a:t>hemicellulose</a:t>
            </a:r>
            <a:r>
              <a:rPr lang="en-US" dirty="0"/>
              <a:t>, leaving </a:t>
            </a:r>
            <a:r>
              <a:rPr lang="en-US" dirty="0" smtClean="0"/>
              <a:t/>
            </a:r>
            <a:br>
              <a:rPr lang="en-US" dirty="0" smtClean="0"/>
            </a:br>
            <a:r>
              <a:rPr lang="en-US" dirty="0" smtClean="0"/>
              <a:t>behind </a:t>
            </a:r>
            <a:r>
              <a:rPr lang="en-US" dirty="0"/>
              <a:t>lignin and cellulose </a:t>
            </a:r>
            <a:r>
              <a:rPr lang="en-US" dirty="0" smtClean="0"/>
              <a:t/>
            </a:r>
            <a:br>
              <a:rPr lang="en-US" dirty="0" smtClean="0"/>
            </a:br>
            <a:r>
              <a:rPr lang="en-US" dirty="0" smtClean="0"/>
              <a:t>waste </a:t>
            </a:r>
            <a:r>
              <a:rPr lang="en-US" dirty="0"/>
              <a:t>that the ants remove </a:t>
            </a:r>
            <a:r>
              <a:rPr lang="en-US" dirty="0" smtClean="0"/>
              <a:t/>
            </a:r>
            <a:br>
              <a:rPr lang="en-US" dirty="0" smtClean="0"/>
            </a:br>
            <a:r>
              <a:rPr lang="en-US" dirty="0" smtClean="0"/>
              <a:t>and </a:t>
            </a:r>
            <a:r>
              <a:rPr lang="en-US" dirty="0"/>
              <a:t>deposit in a ‘dump’ in </a:t>
            </a:r>
            <a:r>
              <a:rPr lang="en-US" dirty="0" smtClean="0"/>
              <a:t/>
            </a:r>
            <a:br>
              <a:rPr lang="en-US" dirty="0" smtClean="0"/>
            </a:br>
            <a:r>
              <a:rPr lang="en-US" dirty="0" smtClean="0"/>
              <a:t>their </a:t>
            </a:r>
            <a:r>
              <a:rPr lang="en-US" dirty="0"/>
              <a:t>colony. </a:t>
            </a:r>
          </a:p>
          <a:p>
            <a:pPr lvl="1"/>
            <a:r>
              <a:rPr lang="en-US" dirty="0"/>
              <a:t>Additional forms of fungi and </a:t>
            </a:r>
            <a:r>
              <a:rPr lang="en-US" dirty="0" smtClean="0"/>
              <a:t/>
            </a:r>
            <a:br>
              <a:rPr lang="en-US" dirty="0" smtClean="0"/>
            </a:br>
            <a:r>
              <a:rPr lang="en-US" dirty="0" smtClean="0"/>
              <a:t>bacteria </a:t>
            </a:r>
            <a:r>
              <a:rPr lang="en-US" dirty="0"/>
              <a:t>further degrade this </a:t>
            </a:r>
            <a:r>
              <a:rPr lang="en-US" dirty="0" smtClean="0"/>
              <a:t/>
            </a:r>
            <a:br>
              <a:rPr lang="en-US" dirty="0" smtClean="0"/>
            </a:br>
            <a:r>
              <a:rPr lang="en-US" dirty="0" smtClean="0"/>
              <a:t>lignin </a:t>
            </a:r>
            <a:r>
              <a:rPr lang="en-US" dirty="0"/>
              <a:t>and cellulose. </a:t>
            </a:r>
          </a:p>
        </p:txBody>
      </p:sp>
      <p:pic>
        <p:nvPicPr>
          <p:cNvPr id="7170" name="Picture 2" descr="http://www.alexanderwild.com/Ants/Taxonomic-List-of-Ant-Genera/Atta/i-dNGsS2Q/1/L/colombica2-L.jpg"/>
          <p:cNvPicPr>
            <a:picLocks noChangeAspect="1" noChangeArrowheads="1"/>
          </p:cNvPicPr>
          <p:nvPr/>
        </p:nvPicPr>
        <p:blipFill rotWithShape="1">
          <a:blip r:embed="rId2">
            <a:extLst>
              <a:ext uri="{28A0092B-C50C-407E-A947-70E740481C1C}">
                <a14:useLocalDpi xmlns:a14="http://schemas.microsoft.com/office/drawing/2010/main" val="0"/>
              </a:ext>
            </a:extLst>
          </a:blip>
          <a:srcRect l="20011" r="5501"/>
          <a:stretch/>
        </p:blipFill>
        <p:spPr bwMode="auto">
          <a:xfrm>
            <a:off x="5505450" y="3810000"/>
            <a:ext cx="3257550" cy="29136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669691" y="6508213"/>
            <a:ext cx="1835759" cy="215444"/>
          </a:xfrm>
          <a:prstGeom prst="rect">
            <a:avLst/>
          </a:prstGeom>
        </p:spPr>
        <p:txBody>
          <a:bodyPr wrap="none">
            <a:spAutoFit/>
          </a:bodyPr>
          <a:lstStyle/>
          <a:p>
            <a:r>
              <a:rPr lang="en-US" sz="800" i="1" dirty="0" smtClean="0">
                <a:hlinkClick r:id="rId3"/>
              </a:rPr>
              <a:t>Source: www.alexanderwild.com</a:t>
            </a:r>
            <a:endParaRPr lang="en-US" sz="800" i="1" dirty="0"/>
          </a:p>
        </p:txBody>
      </p:sp>
    </p:spTree>
    <p:extLst>
      <p:ext uri="{BB962C8B-B14F-4D97-AF65-F5344CB8AC3E}">
        <p14:creationId xmlns:p14="http://schemas.microsoft.com/office/powerpoint/2010/main" val="2588842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a:xfrm>
            <a:off x="70435" y="609599"/>
            <a:ext cx="2748965" cy="6064477"/>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r>
              <a:rPr lang="en-US" sz="2900" dirty="0" smtClean="0"/>
              <a:t>A. Leaves are cut by the ants.</a:t>
            </a:r>
            <a:endParaRPr lang="en-US" sz="2900" dirty="0"/>
          </a:p>
          <a:p>
            <a:r>
              <a:rPr lang="en-US" sz="2900" dirty="0" smtClean="0"/>
              <a:t>B. The cut leaf parts </a:t>
            </a:r>
            <a:r>
              <a:rPr lang="en-US" sz="2900" dirty="0"/>
              <a:t>are </a:t>
            </a:r>
            <a:r>
              <a:rPr lang="en-US" sz="2900" dirty="0" smtClean="0"/>
              <a:t>carried to the ant’s nest. </a:t>
            </a:r>
          </a:p>
          <a:p>
            <a:r>
              <a:rPr lang="en-US" sz="2900" dirty="0" smtClean="0"/>
              <a:t>C. Specialized workers process the leaves into a mulch.</a:t>
            </a:r>
            <a:endParaRPr lang="en-US" sz="2900" dirty="0"/>
          </a:p>
          <a:p>
            <a:r>
              <a:rPr lang="en-US" sz="2900" dirty="0" smtClean="0"/>
              <a:t>D. The ants feed the mulched leaves to the fungus. The </a:t>
            </a:r>
            <a:r>
              <a:rPr lang="en-US" sz="2900" dirty="0"/>
              <a:t>fungus feeds on the mulch and uses the nutrients to </a:t>
            </a:r>
            <a:r>
              <a:rPr lang="en-US" sz="2900" dirty="0" smtClean="0"/>
              <a:t>grow and feed the ants.</a:t>
            </a:r>
          </a:p>
          <a:p>
            <a:r>
              <a:rPr lang="en-US" sz="2900" dirty="0" smtClean="0"/>
              <a:t>E. The </a:t>
            </a:r>
            <a:r>
              <a:rPr lang="en-US" sz="2900" dirty="0"/>
              <a:t>queen sits among the fungus garden laying her eggs. </a:t>
            </a:r>
            <a:endParaRPr lang="en-US" sz="2900" dirty="0" smtClean="0"/>
          </a:p>
          <a:p>
            <a:r>
              <a:rPr lang="en-US" sz="2900" dirty="0" smtClean="0"/>
              <a:t>F. When </a:t>
            </a:r>
            <a:r>
              <a:rPr lang="en-US" sz="2900" dirty="0"/>
              <a:t>the nutrients have been removed from the leaf material, the waste is </a:t>
            </a:r>
            <a:r>
              <a:rPr lang="en-US" sz="2900" dirty="0" smtClean="0"/>
              <a:t>moved to </a:t>
            </a:r>
            <a:r>
              <a:rPr lang="en-US" sz="2900" dirty="0"/>
              <a:t>special dump chambers, where dead ants and dead fungus are also placed</a:t>
            </a:r>
            <a:r>
              <a:rPr lang="en-US" sz="2900" dirty="0" smtClean="0"/>
              <a:t>.</a:t>
            </a:r>
          </a:p>
          <a:p>
            <a:r>
              <a:rPr lang="en-US" sz="1600" i="1" dirty="0"/>
              <a:t>Source: </a:t>
            </a:r>
            <a:r>
              <a:rPr lang="en-US" sz="1600" i="1" dirty="0">
                <a:hlinkClick r:id="rId2"/>
              </a:rPr>
              <a:t>http://bioold.science.ku.dk</a:t>
            </a:r>
            <a:r>
              <a:rPr lang="en-US" sz="1600" i="1" dirty="0" smtClean="0">
                <a:hlinkClick r:id="rId2"/>
              </a:rPr>
              <a:t>/</a:t>
            </a:r>
            <a:r>
              <a:rPr lang="en-US" sz="1600" i="1" dirty="0" smtClean="0"/>
              <a:t> </a:t>
            </a:r>
            <a:endParaRPr lang="en-US" sz="1600" i="1" dirty="0"/>
          </a:p>
        </p:txBody>
      </p:sp>
      <p:pic>
        <p:nvPicPr>
          <p:cNvPr id="2050" name="Picture 2" descr="http://bioold.science.ku.dk/drnash/atta/Media/lcnes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074" y="609599"/>
            <a:ext cx="6297726" cy="60644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24703" y="6674077"/>
            <a:ext cx="1616148" cy="215444"/>
          </a:xfrm>
          <a:prstGeom prst="rect">
            <a:avLst/>
          </a:prstGeom>
        </p:spPr>
        <p:txBody>
          <a:bodyPr wrap="none">
            <a:spAutoFit/>
          </a:bodyPr>
          <a:lstStyle/>
          <a:p>
            <a:r>
              <a:rPr lang="en-US" sz="800" dirty="0" smtClean="0">
                <a:hlinkClick r:id="rId4"/>
              </a:rPr>
              <a:t>Source: bioold.science.ku.dk</a:t>
            </a:r>
            <a:endParaRPr lang="en-US" sz="800" dirty="0"/>
          </a:p>
        </p:txBody>
      </p:sp>
    </p:spTree>
    <p:extLst>
      <p:ext uri="{BB962C8B-B14F-4D97-AF65-F5344CB8AC3E}">
        <p14:creationId xmlns:p14="http://schemas.microsoft.com/office/powerpoint/2010/main" val="910650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Resistance to Antibiotic Resistance</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Furthermore, the ants have specialized-bacteria that living on their bodies that produce an antibiotic that the ants use to protect the fungus. </a:t>
            </a:r>
          </a:p>
          <a:p>
            <a:pPr lvl="1"/>
            <a:r>
              <a:rPr lang="en-US" dirty="0"/>
              <a:t>The ants have been using these antibiotics for 50 million years with the development of </a:t>
            </a:r>
            <a:r>
              <a:rPr lang="en-US" u="sng" dirty="0"/>
              <a:t>antibiotic resistance</a:t>
            </a:r>
            <a:r>
              <a:rPr lang="en-US" dirty="0"/>
              <a:t> (a phenomenon in which an antibiotic loses its effectiveness over time due to overuse). </a:t>
            </a:r>
          </a:p>
          <a:p>
            <a:pPr lvl="1"/>
            <a:r>
              <a:rPr lang="en-US" dirty="0"/>
              <a:t>The fact that humans have only been using antibiotics for several decades and have already had to stop using some because of antibiotic resistance is evidence </a:t>
            </a:r>
            <a:r>
              <a:rPr lang="en-US" dirty="0" smtClean="0"/>
              <a:t>for the </a:t>
            </a:r>
            <a:r>
              <a:rPr lang="en-US" dirty="0"/>
              <a:t>fact </a:t>
            </a:r>
            <a:r>
              <a:rPr lang="en-US" dirty="0" smtClean="0"/>
              <a:t/>
            </a:r>
            <a:br>
              <a:rPr lang="en-US" dirty="0" smtClean="0"/>
            </a:br>
            <a:r>
              <a:rPr lang="en-US" dirty="0" smtClean="0"/>
              <a:t>that </a:t>
            </a:r>
            <a:r>
              <a:rPr lang="en-US" dirty="0"/>
              <a:t>these ant colonies </a:t>
            </a:r>
            <a:r>
              <a:rPr lang="en-US" dirty="0" smtClean="0"/>
              <a:t>and their </a:t>
            </a:r>
            <a:br>
              <a:rPr lang="en-US" dirty="0" smtClean="0"/>
            </a:br>
            <a:r>
              <a:rPr lang="en-US" dirty="0" smtClean="0"/>
              <a:t>symbiotic </a:t>
            </a:r>
            <a:r>
              <a:rPr lang="en-US" dirty="0"/>
              <a:t>relationships </a:t>
            </a:r>
            <a:r>
              <a:rPr lang="en-US" dirty="0" smtClean="0"/>
              <a:t>may </a:t>
            </a:r>
            <a:r>
              <a:rPr lang="en-US" dirty="0"/>
              <a:t>yield </a:t>
            </a:r>
            <a:r>
              <a:rPr lang="en-US" dirty="0" smtClean="0"/>
              <a:t/>
            </a:r>
            <a:br>
              <a:rPr lang="en-US" dirty="0" smtClean="0"/>
            </a:br>
            <a:r>
              <a:rPr lang="en-US" dirty="0" smtClean="0"/>
              <a:t>large </a:t>
            </a:r>
            <a:r>
              <a:rPr lang="en-US" dirty="0"/>
              <a:t>amounts of valuable </a:t>
            </a:r>
            <a:r>
              <a:rPr lang="en-US" dirty="0" smtClean="0"/>
              <a:t/>
            </a:r>
            <a:br>
              <a:rPr lang="en-US" dirty="0" smtClean="0"/>
            </a:br>
            <a:r>
              <a:rPr lang="en-US" dirty="0" smtClean="0"/>
              <a:t>information</a:t>
            </a:r>
            <a:r>
              <a:rPr lang="en-US" dirty="0"/>
              <a:t>. </a:t>
            </a:r>
            <a:endParaRPr lang="en-US" dirty="0" smtClean="0"/>
          </a:p>
          <a:p>
            <a:pPr lvl="1"/>
            <a:r>
              <a:rPr lang="en-US" dirty="0" smtClean="0"/>
              <a:t>The enzymes that the fungi use to</a:t>
            </a:r>
            <a:br>
              <a:rPr lang="en-US" dirty="0" smtClean="0"/>
            </a:br>
            <a:r>
              <a:rPr lang="en-US" dirty="0" smtClean="0"/>
              <a:t>break down the mulched leaves,</a:t>
            </a:r>
            <a:br>
              <a:rPr lang="en-US" dirty="0" smtClean="0"/>
            </a:br>
            <a:r>
              <a:rPr lang="en-US" dirty="0" smtClean="0"/>
              <a:t>the bacteria in the dumps of the ants,</a:t>
            </a:r>
            <a:br>
              <a:rPr lang="en-US" dirty="0" smtClean="0"/>
            </a:br>
            <a:r>
              <a:rPr lang="en-US" dirty="0" smtClean="0"/>
              <a:t>and the antibiotics used by the ants </a:t>
            </a:r>
            <a:br>
              <a:rPr lang="en-US" dirty="0" smtClean="0"/>
            </a:br>
            <a:r>
              <a:rPr lang="en-US" dirty="0" smtClean="0"/>
              <a:t>may all be useful for human purposes</a:t>
            </a:r>
            <a:br>
              <a:rPr lang="en-US" dirty="0" smtClean="0"/>
            </a:br>
            <a:r>
              <a:rPr lang="en-US" dirty="0" smtClean="0"/>
              <a:t>in bioenergy, medicine, agriculture, </a:t>
            </a:r>
            <a:br>
              <a:rPr lang="en-US" dirty="0" smtClean="0"/>
            </a:br>
            <a:r>
              <a:rPr lang="en-US" dirty="0" smtClean="0"/>
              <a:t>and much more. </a:t>
            </a:r>
            <a:endParaRPr lang="en-US" dirty="0"/>
          </a:p>
          <a:p>
            <a:endParaRPr lang="en-US" dirty="0"/>
          </a:p>
        </p:txBody>
      </p:sp>
      <p:pic>
        <p:nvPicPr>
          <p:cNvPr id="1026" name="Picture 2" descr="http://acanadiannaturalist.files.wordpress.com/2013/04/bacteria_crypt.png"/>
          <p:cNvPicPr>
            <a:picLocks noChangeAspect="1" noChangeArrowheads="1"/>
          </p:cNvPicPr>
          <p:nvPr/>
        </p:nvPicPr>
        <p:blipFill rotWithShape="1">
          <a:blip r:embed="rId2">
            <a:extLst>
              <a:ext uri="{28A0092B-C50C-407E-A947-70E740481C1C}">
                <a14:useLocalDpi xmlns:a14="http://schemas.microsoft.com/office/drawing/2010/main" val="0"/>
              </a:ext>
            </a:extLst>
          </a:blip>
          <a:srcRect l="4661" t="17128" r="50000"/>
          <a:stretch/>
        </p:blipFill>
        <p:spPr bwMode="auto">
          <a:xfrm>
            <a:off x="5777182" y="3962399"/>
            <a:ext cx="2909617" cy="27519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39786" y="6566356"/>
            <a:ext cx="1794081" cy="215444"/>
          </a:xfrm>
          <a:prstGeom prst="rect">
            <a:avLst/>
          </a:prstGeom>
        </p:spPr>
        <p:txBody>
          <a:bodyPr wrap="none">
            <a:spAutoFit/>
          </a:bodyPr>
          <a:lstStyle/>
          <a:p>
            <a:r>
              <a:rPr lang="en-US" sz="800" i="1" dirty="0" smtClean="0">
                <a:hlinkClick r:id="rId3"/>
              </a:rPr>
              <a:t>Source: acanadiannaturalist.net</a:t>
            </a:r>
            <a:endParaRPr lang="en-US" sz="800" i="1" dirty="0"/>
          </a:p>
        </p:txBody>
      </p:sp>
      <p:sp>
        <p:nvSpPr>
          <p:cNvPr id="5" name="Right Arrow 4"/>
          <p:cNvSpPr/>
          <p:nvPr/>
        </p:nvSpPr>
        <p:spPr>
          <a:xfrm rot="20453432">
            <a:off x="5944487" y="5641547"/>
            <a:ext cx="990600" cy="541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662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Phases of </a:t>
            </a:r>
            <a:r>
              <a:rPr lang="en-US" dirty="0" err="1" smtClean="0"/>
              <a:t>Bioprospecting</a:t>
            </a:r>
            <a:endParaRPr lang="en-US" dirty="0"/>
          </a:p>
        </p:txBody>
      </p:sp>
      <p:sp>
        <p:nvSpPr>
          <p:cNvPr id="3" name="Content Placeholder 2"/>
          <p:cNvSpPr>
            <a:spLocks noGrp="1"/>
          </p:cNvSpPr>
          <p:nvPr>
            <p:ph idx="1"/>
          </p:nvPr>
        </p:nvSpPr>
        <p:spPr/>
        <p:txBody>
          <a:bodyPr>
            <a:normAutofit fontScale="77500" lnSpcReduction="20000"/>
          </a:bodyPr>
          <a:lstStyle/>
          <a:p>
            <a:pPr marL="68580" lvl="0" indent="0">
              <a:buNone/>
            </a:pPr>
            <a:r>
              <a:rPr lang="en-US" b="0" i="1" dirty="0" err="1"/>
              <a:t>Bioprospecting</a:t>
            </a:r>
            <a:r>
              <a:rPr lang="en-US" b="0" i="1" dirty="0"/>
              <a:t> generally consists of five phases</a:t>
            </a:r>
            <a:r>
              <a:rPr lang="en-US" b="0" i="1" dirty="0" smtClean="0"/>
              <a:t>.</a:t>
            </a:r>
            <a:br>
              <a:rPr lang="en-US" b="0" i="1" dirty="0" smtClean="0"/>
            </a:br>
            <a:endParaRPr lang="en-US" b="0" i="1" dirty="0"/>
          </a:p>
          <a:p>
            <a:r>
              <a:rPr lang="en-US" u="sng" dirty="0"/>
              <a:t>Phase 1</a:t>
            </a:r>
            <a:r>
              <a:rPr lang="en-US" dirty="0"/>
              <a:t>: determination of environmental characteristics necessary to support and select for traits sought in target organisms and formation of hypotheses related to where to search for organisms.</a:t>
            </a:r>
          </a:p>
          <a:p>
            <a:pPr lvl="1"/>
            <a:r>
              <a:rPr lang="en-US" dirty="0"/>
              <a:t>For example, if you were seeking cellulase-producing microbes and fungi, you would need an environment that both </a:t>
            </a:r>
            <a:r>
              <a:rPr lang="en-US" b="1" i="1" dirty="0" smtClean="0"/>
              <a:t>enables</a:t>
            </a:r>
            <a:r>
              <a:rPr lang="en-US" dirty="0" smtClean="0"/>
              <a:t> </a:t>
            </a:r>
            <a:r>
              <a:rPr lang="en-US" dirty="0"/>
              <a:t>the growth of these organisms (wet and warm) while also </a:t>
            </a:r>
            <a:r>
              <a:rPr lang="en-US" b="1" i="1" dirty="0"/>
              <a:t>selecting</a:t>
            </a:r>
            <a:r>
              <a:rPr lang="en-US" dirty="0"/>
              <a:t> for organisms that produce cellulase over other types of organisms </a:t>
            </a:r>
            <a:r>
              <a:rPr lang="en-US" dirty="0" smtClean="0"/>
              <a:t>(which might occur </a:t>
            </a:r>
            <a:r>
              <a:rPr lang="en-US" dirty="0"/>
              <a:t>if cellulose were the only source of energy available in that environment). </a:t>
            </a:r>
            <a:r>
              <a:rPr lang="en-US" dirty="0" smtClean="0"/>
              <a:t/>
            </a:r>
            <a:br>
              <a:rPr lang="en-US" dirty="0" smtClean="0"/>
            </a:br>
            <a:endParaRPr lang="en-US" dirty="0"/>
          </a:p>
          <a:p>
            <a:r>
              <a:rPr lang="en-US" u="sng" dirty="0"/>
              <a:t>Phase 2</a:t>
            </a:r>
            <a:r>
              <a:rPr lang="en-US" dirty="0"/>
              <a:t>: on-site collection of samples in areas hypothesized to be supportive and selective for the target organisms. </a:t>
            </a:r>
          </a:p>
          <a:p>
            <a:endParaRPr lang="en-US" dirty="0"/>
          </a:p>
        </p:txBody>
      </p:sp>
    </p:spTree>
    <p:extLst>
      <p:ext uri="{BB962C8B-B14F-4D97-AF65-F5344CB8AC3E}">
        <p14:creationId xmlns:p14="http://schemas.microsoft.com/office/powerpoint/2010/main" val="895582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Five Phases of </a:t>
            </a:r>
            <a:r>
              <a:rPr lang="en-US" dirty="0" err="1"/>
              <a:t>Bioprospecting</a:t>
            </a:r>
            <a:endParaRPr lang="en-US" dirty="0"/>
          </a:p>
        </p:txBody>
      </p:sp>
      <p:sp>
        <p:nvSpPr>
          <p:cNvPr id="3" name="Content Placeholder 2"/>
          <p:cNvSpPr>
            <a:spLocks noGrp="1"/>
          </p:cNvSpPr>
          <p:nvPr>
            <p:ph idx="1"/>
          </p:nvPr>
        </p:nvSpPr>
        <p:spPr/>
        <p:txBody>
          <a:bodyPr>
            <a:normAutofit fontScale="70000" lnSpcReduction="20000"/>
          </a:bodyPr>
          <a:lstStyle/>
          <a:p>
            <a:r>
              <a:rPr lang="en-US" u="sng" dirty="0"/>
              <a:t>Phase 3</a:t>
            </a:r>
            <a:r>
              <a:rPr lang="en-US" dirty="0"/>
              <a:t>: culturing, isolation, and identification of target organisms</a:t>
            </a:r>
            <a:r>
              <a:rPr lang="en-US" dirty="0" smtClean="0"/>
              <a:t>.</a:t>
            </a:r>
            <a:br>
              <a:rPr lang="en-US" dirty="0" smtClean="0"/>
            </a:br>
            <a:endParaRPr lang="en-US" dirty="0"/>
          </a:p>
          <a:p>
            <a:r>
              <a:rPr lang="en-US" u="sng" dirty="0"/>
              <a:t>Phase 4</a:t>
            </a:r>
            <a:r>
              <a:rPr lang="en-US" dirty="0"/>
              <a:t>: screening of the target organism(s) for their ability to produce the needed </a:t>
            </a:r>
            <a:r>
              <a:rPr lang="en-US" dirty="0" smtClean="0"/>
              <a:t>compounds.</a:t>
            </a:r>
            <a:br>
              <a:rPr lang="en-US" dirty="0" smtClean="0"/>
            </a:br>
            <a:endParaRPr lang="en-US" dirty="0"/>
          </a:p>
          <a:p>
            <a:r>
              <a:rPr lang="en-US" u="sng" dirty="0"/>
              <a:t>Phase 5</a:t>
            </a:r>
            <a:r>
              <a:rPr lang="en-US" dirty="0"/>
              <a:t>: development and industrial production of the acquired compounds. </a:t>
            </a:r>
          </a:p>
          <a:p>
            <a:pPr lvl="1"/>
            <a:r>
              <a:rPr lang="en-US" dirty="0"/>
              <a:t>This could be developed through selective breeding of the target organism to improve its ability to produce the needed compounds. </a:t>
            </a:r>
          </a:p>
          <a:p>
            <a:pPr lvl="1"/>
            <a:r>
              <a:rPr lang="en-US" dirty="0"/>
              <a:t>This could also occur through identification of the genes </a:t>
            </a:r>
            <a:r>
              <a:rPr lang="en-US" dirty="0" smtClean="0"/>
              <a:t>associated with the needed </a:t>
            </a:r>
            <a:r>
              <a:rPr lang="en-US" dirty="0"/>
              <a:t>compounds and insertion of these genes into other organisms that are easier to grow in a laboratory, agricultural, or industrial setting. </a:t>
            </a:r>
          </a:p>
          <a:p>
            <a:pPr lvl="1"/>
            <a:r>
              <a:rPr lang="en-US" dirty="0"/>
              <a:t>It may also be possible to artificially produce the compound without the use of the organism (as is the case with the acetylsalicylic acid in aspirin). </a:t>
            </a:r>
          </a:p>
          <a:p>
            <a:endParaRPr lang="en-US" dirty="0"/>
          </a:p>
        </p:txBody>
      </p:sp>
    </p:spTree>
    <p:extLst>
      <p:ext uri="{BB962C8B-B14F-4D97-AF65-F5344CB8AC3E}">
        <p14:creationId xmlns:p14="http://schemas.microsoft.com/office/powerpoint/2010/main" val="913729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 Cited</a:t>
            </a:r>
            <a:endParaRPr lang="en-US" dirty="0"/>
          </a:p>
        </p:txBody>
      </p:sp>
      <p:sp>
        <p:nvSpPr>
          <p:cNvPr id="3" name="Content Placeholder 2"/>
          <p:cNvSpPr>
            <a:spLocks noGrp="1"/>
          </p:cNvSpPr>
          <p:nvPr>
            <p:ph idx="1"/>
          </p:nvPr>
        </p:nvSpPr>
        <p:spPr/>
        <p:txBody>
          <a:bodyPr>
            <a:normAutofit fontScale="92500"/>
          </a:bodyPr>
          <a:lstStyle/>
          <a:p>
            <a:r>
              <a:rPr lang="en-US" u="sng" dirty="0">
                <a:hlinkClick r:id="rId2"/>
              </a:rPr>
              <a:t>https://www.glbrc.org/research/publications/saccharification-step-trichoderma-reesei-cellulase-hyper-producer-strains-0</a:t>
            </a:r>
            <a:r>
              <a:rPr lang="en-US" dirty="0"/>
              <a:t> </a:t>
            </a:r>
            <a:endParaRPr lang="en-US" dirty="0" smtClean="0"/>
          </a:p>
          <a:p>
            <a:r>
              <a:rPr lang="en-US" u="sng" dirty="0" smtClean="0">
                <a:hlinkClick r:id="rId3"/>
              </a:rPr>
              <a:t>http</a:t>
            </a:r>
            <a:r>
              <a:rPr lang="en-US" u="sng" dirty="0">
                <a:hlinkClick r:id="rId3"/>
              </a:rPr>
              <a:t>://</a:t>
            </a:r>
            <a:r>
              <a:rPr lang="en-US" u="sng" dirty="0" smtClean="0">
                <a:hlinkClick r:id="rId3"/>
              </a:rPr>
              <a:t>www.ejbiotechnology.info/index.php/ejbiotechnology/article/view/v13n5-19/1218</a:t>
            </a:r>
            <a:endParaRPr lang="en-US" u="sng" dirty="0" smtClean="0"/>
          </a:p>
          <a:p>
            <a:r>
              <a:rPr lang="en-US" u="sng" dirty="0">
                <a:hlinkClick r:id="rId4"/>
              </a:rPr>
              <a:t>http://large.stanford.edu/courses/2010/ph240/jin2</a:t>
            </a:r>
            <a:r>
              <a:rPr lang="en-US" u="sng" dirty="0" smtClean="0">
                <a:hlinkClick r:id="rId4"/>
              </a:rPr>
              <a:t>/</a:t>
            </a:r>
            <a:endParaRPr lang="en-US" u="sng" dirty="0" smtClean="0"/>
          </a:p>
          <a:p>
            <a:r>
              <a:rPr lang="en-US" u="sng" dirty="0">
                <a:hlinkClick r:id="rId5"/>
              </a:rPr>
              <a:t>http://</a:t>
            </a:r>
            <a:r>
              <a:rPr lang="en-US" u="sng" dirty="0" smtClean="0">
                <a:hlinkClick r:id="rId5"/>
              </a:rPr>
              <a:t>www.worthington-biochem.com/cel/default.html</a:t>
            </a:r>
            <a:endParaRPr lang="en-US" u="sng" dirty="0" smtClean="0"/>
          </a:p>
          <a:p>
            <a:r>
              <a:rPr lang="en-US" u="sng" dirty="0">
                <a:hlinkClick r:id="rId6"/>
              </a:rPr>
              <a:t>http://www.scripps.edu/marletta/research/research5.html</a:t>
            </a:r>
            <a:endParaRPr lang="en-US" dirty="0"/>
          </a:p>
          <a:p>
            <a:endParaRPr lang="en-US" dirty="0" smtClean="0"/>
          </a:p>
          <a:p>
            <a:endParaRPr lang="en-US" dirty="0"/>
          </a:p>
        </p:txBody>
      </p:sp>
    </p:spTree>
    <p:extLst>
      <p:ext uri="{BB962C8B-B14F-4D97-AF65-F5344CB8AC3E}">
        <p14:creationId xmlns:p14="http://schemas.microsoft.com/office/powerpoint/2010/main" val="113947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Enzymes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In a chemical reaction, the molecules at the start of a reaction are called the </a:t>
            </a:r>
            <a:r>
              <a:rPr lang="en-US" u="sng" dirty="0"/>
              <a:t>reactants</a:t>
            </a:r>
            <a:r>
              <a:rPr lang="en-US" dirty="0"/>
              <a:t>. </a:t>
            </a:r>
          </a:p>
          <a:p>
            <a:pPr lvl="1"/>
            <a:r>
              <a:rPr lang="en-US" dirty="0"/>
              <a:t>The molecules formed as a result of the reaction are called </a:t>
            </a:r>
            <a:r>
              <a:rPr lang="en-US" u="sng" dirty="0"/>
              <a:t>products</a:t>
            </a:r>
            <a:r>
              <a:rPr lang="en-US" dirty="0"/>
              <a:t>. </a:t>
            </a:r>
          </a:p>
          <a:p>
            <a:pPr lvl="1"/>
            <a:r>
              <a:rPr lang="en-US" dirty="0"/>
              <a:t>The energy needed to start a reaction is called the </a:t>
            </a:r>
            <a:r>
              <a:rPr lang="en-US" u="sng" dirty="0"/>
              <a:t>activation energy</a:t>
            </a:r>
            <a:r>
              <a:rPr lang="en-US" dirty="0"/>
              <a:t>. </a:t>
            </a:r>
            <a:r>
              <a:rPr lang="en-US" dirty="0" smtClean="0"/>
              <a:t/>
            </a:r>
            <a:br>
              <a:rPr lang="en-US" dirty="0" smtClean="0"/>
            </a:br>
            <a:endParaRPr lang="en-US" dirty="0"/>
          </a:p>
          <a:p>
            <a:pPr lvl="0"/>
            <a:r>
              <a:rPr lang="en-US" u="sng" dirty="0"/>
              <a:t>Enzymes</a:t>
            </a:r>
            <a:r>
              <a:rPr lang="en-US" dirty="0"/>
              <a:t> are protein catalysts that lower the activation energy of a reaction in order to increase the rate of the formation of a product in a biochemical reaction. </a:t>
            </a:r>
          </a:p>
          <a:p>
            <a:pPr lvl="1"/>
            <a:r>
              <a:rPr lang="en-US" dirty="0" smtClean="0"/>
              <a:t>Enzymes are </a:t>
            </a:r>
            <a:r>
              <a:rPr lang="en-US" dirty="0"/>
              <a:t>needed by living organisms because they </a:t>
            </a:r>
            <a:r>
              <a:rPr lang="en-US" dirty="0" smtClean="0"/>
              <a:t>increase the rate at which biochemical reactions necessary for life can occur. </a:t>
            </a:r>
            <a:endParaRPr lang="en-US" dirty="0"/>
          </a:p>
          <a:p>
            <a:pPr lvl="1"/>
            <a:r>
              <a:rPr lang="en-US" dirty="0"/>
              <a:t>Without </a:t>
            </a:r>
            <a:r>
              <a:rPr lang="en-US" dirty="0" smtClean="0"/>
              <a:t>enzymes, </a:t>
            </a:r>
            <a:r>
              <a:rPr lang="en-US" dirty="0"/>
              <a:t>the </a:t>
            </a:r>
            <a:r>
              <a:rPr lang="en-US" dirty="0" smtClean="0"/>
              <a:t/>
            </a:r>
            <a:br>
              <a:rPr lang="en-US" dirty="0" smtClean="0"/>
            </a:br>
            <a:r>
              <a:rPr lang="en-US" dirty="0" smtClean="0"/>
              <a:t>reactions </a:t>
            </a:r>
            <a:r>
              <a:rPr lang="en-US" dirty="0"/>
              <a:t>needed for </a:t>
            </a:r>
            <a:r>
              <a:rPr lang="en-US" dirty="0" smtClean="0"/>
              <a:t/>
            </a:r>
            <a:br>
              <a:rPr lang="en-US" dirty="0" smtClean="0"/>
            </a:br>
            <a:r>
              <a:rPr lang="en-US" dirty="0" smtClean="0"/>
              <a:t>living </a:t>
            </a:r>
            <a:r>
              <a:rPr lang="en-US" dirty="0"/>
              <a:t>organisms to </a:t>
            </a:r>
            <a:r>
              <a:rPr lang="en-US" dirty="0" smtClean="0"/>
              <a:t/>
            </a:r>
            <a:br>
              <a:rPr lang="en-US" dirty="0" smtClean="0"/>
            </a:br>
            <a:r>
              <a:rPr lang="en-US" dirty="0" smtClean="0"/>
              <a:t>function </a:t>
            </a:r>
            <a:r>
              <a:rPr lang="en-US" dirty="0"/>
              <a:t>could not </a:t>
            </a:r>
            <a:r>
              <a:rPr lang="en-US" dirty="0" smtClean="0"/>
              <a:t>occur </a:t>
            </a:r>
            <a:br>
              <a:rPr lang="en-US" dirty="0" smtClean="0"/>
            </a:br>
            <a:r>
              <a:rPr lang="en-US" dirty="0" smtClean="0"/>
              <a:t>at </a:t>
            </a:r>
            <a:r>
              <a:rPr lang="en-US" dirty="0"/>
              <a:t>a fast enough </a:t>
            </a:r>
            <a:r>
              <a:rPr lang="en-US" dirty="0" smtClean="0"/>
              <a:t>rate</a:t>
            </a:r>
            <a:r>
              <a:rPr lang="en-US" dirty="0"/>
              <a:t>. </a:t>
            </a:r>
          </a:p>
          <a:p>
            <a:endParaRPr lang="en-US" dirty="0"/>
          </a:p>
        </p:txBody>
      </p:sp>
      <p:pic>
        <p:nvPicPr>
          <p:cNvPr id="9218" name="Picture 2" descr="http://ats.doit.wisc.edu/biology/cb/images/t4_p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677061"/>
            <a:ext cx="3741821" cy="22050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51410" y="6477000"/>
            <a:ext cx="1425390" cy="215444"/>
          </a:xfrm>
          <a:prstGeom prst="rect">
            <a:avLst/>
          </a:prstGeom>
        </p:spPr>
        <p:txBody>
          <a:bodyPr wrap="none">
            <a:spAutoFit/>
          </a:bodyPr>
          <a:lstStyle/>
          <a:p>
            <a:r>
              <a:rPr lang="en-US" sz="800" dirty="0" smtClean="0">
                <a:hlinkClick r:id="rId3"/>
              </a:rPr>
              <a:t>Source: ats.doit.wisc.edu</a:t>
            </a:r>
            <a:endParaRPr lang="en-US" sz="800" dirty="0"/>
          </a:p>
        </p:txBody>
      </p:sp>
    </p:spTree>
    <p:extLst>
      <p:ext uri="{BB962C8B-B14F-4D97-AF65-F5344CB8AC3E}">
        <p14:creationId xmlns:p14="http://schemas.microsoft.com/office/powerpoint/2010/main" val="2702469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Enzymes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smtClean="0"/>
              <a:t>Enzymes are </a:t>
            </a:r>
            <a:r>
              <a:rPr lang="en-US" u="sng" dirty="0"/>
              <a:t>catalysts</a:t>
            </a:r>
            <a:r>
              <a:rPr lang="en-US" dirty="0"/>
              <a:t>, or chemicals that enable a reaction to occur more easily because they lower the activation energy of a reaction. </a:t>
            </a:r>
          </a:p>
          <a:p>
            <a:pPr lvl="1"/>
            <a:r>
              <a:rPr lang="en-US" dirty="0"/>
              <a:t>A certain amount of energy is needed when two molecules react with each other in order to form a product. </a:t>
            </a:r>
          </a:p>
          <a:p>
            <a:pPr lvl="1"/>
            <a:r>
              <a:rPr lang="en-US" dirty="0"/>
              <a:t>If the two molecules that react in a chemical reaction do not contain a sufficient amount of energy, then the reaction cannot occur and no product will be formed. </a:t>
            </a:r>
            <a:r>
              <a:rPr lang="en-US" dirty="0" smtClean="0"/>
              <a:t/>
            </a:r>
            <a:br>
              <a:rPr lang="en-US" dirty="0" smtClean="0"/>
            </a:br>
            <a:endParaRPr lang="en-US" dirty="0"/>
          </a:p>
          <a:p>
            <a:r>
              <a:rPr lang="en-US" dirty="0"/>
              <a:t>Enzymes and other kinds of catalysts lower the amount of energy that is needed for a reaction to occur and for a product to be formed from a substrate without being a part of the final product formed in a reaction. </a:t>
            </a:r>
          </a:p>
          <a:p>
            <a:pPr lvl="1"/>
            <a:r>
              <a:rPr lang="en-US" dirty="0"/>
              <a:t>A </a:t>
            </a:r>
            <a:r>
              <a:rPr lang="en-US" u="sng" dirty="0"/>
              <a:t>substrate</a:t>
            </a:r>
            <a:r>
              <a:rPr lang="en-US" dirty="0"/>
              <a:t> is </a:t>
            </a:r>
            <a:r>
              <a:rPr lang="en-US" dirty="0" smtClean="0"/>
              <a:t>a reactant in an enzymatic reaction that </a:t>
            </a:r>
            <a:r>
              <a:rPr lang="en-US" dirty="0"/>
              <a:t>an enzyme acts </a:t>
            </a:r>
            <a:r>
              <a:rPr lang="en-US" dirty="0" smtClean="0"/>
              <a:t>upon to create a product.</a:t>
            </a:r>
          </a:p>
          <a:p>
            <a:pPr lvl="1"/>
            <a:r>
              <a:rPr lang="en-US" dirty="0"/>
              <a:t>T</a:t>
            </a:r>
            <a:r>
              <a:rPr lang="en-US" dirty="0" smtClean="0"/>
              <a:t>he </a:t>
            </a:r>
            <a:r>
              <a:rPr lang="en-US" u="sng" dirty="0"/>
              <a:t>product</a:t>
            </a:r>
            <a:r>
              <a:rPr lang="en-US" dirty="0"/>
              <a:t> is the molecule created as a result of </a:t>
            </a:r>
            <a:r>
              <a:rPr lang="en-US" dirty="0" smtClean="0"/>
              <a:t>a chemical </a:t>
            </a:r>
            <a:r>
              <a:rPr lang="en-US" dirty="0"/>
              <a:t>reaction. </a:t>
            </a:r>
          </a:p>
          <a:p>
            <a:endParaRPr lang="en-US" dirty="0"/>
          </a:p>
        </p:txBody>
      </p:sp>
    </p:spTree>
    <p:extLst>
      <p:ext uri="{BB962C8B-B14F-4D97-AF65-F5344CB8AC3E}">
        <p14:creationId xmlns:p14="http://schemas.microsoft.com/office/powerpoint/2010/main" val="3348910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01000" cy="685800"/>
          </a:xfrm>
        </p:spPr>
        <p:txBody>
          <a:bodyPr>
            <a:normAutofit fontScale="90000"/>
          </a:bodyPr>
          <a:lstStyle/>
          <a:p>
            <a:r>
              <a:rPr lang="en-US" dirty="0" smtClean="0"/>
              <a:t>Shrinking the Mountain</a:t>
            </a:r>
            <a:endParaRPr lang="en-US" dirty="0"/>
          </a:p>
        </p:txBody>
      </p:sp>
      <p:sp>
        <p:nvSpPr>
          <p:cNvPr id="3" name="Content Placeholder 2"/>
          <p:cNvSpPr>
            <a:spLocks noGrp="1"/>
          </p:cNvSpPr>
          <p:nvPr>
            <p:ph idx="1"/>
          </p:nvPr>
        </p:nvSpPr>
        <p:spPr>
          <a:xfrm>
            <a:off x="609600" y="1219200"/>
            <a:ext cx="8001000" cy="3124200"/>
          </a:xfrm>
        </p:spPr>
        <p:txBody>
          <a:bodyPr>
            <a:normAutofit fontScale="77500" lnSpcReduction="20000"/>
          </a:bodyPr>
          <a:lstStyle/>
          <a:p>
            <a:pPr lvl="0"/>
            <a:r>
              <a:rPr lang="en-US" dirty="0"/>
              <a:t>Chemical reactions are sort of like a car going up a mountain. </a:t>
            </a:r>
          </a:p>
          <a:p>
            <a:pPr lvl="1"/>
            <a:r>
              <a:rPr lang="en-US" dirty="0"/>
              <a:t>If the car does not have enough gas to get up the mountain, it will </a:t>
            </a:r>
            <a:r>
              <a:rPr lang="en-US" dirty="0" smtClean="0"/>
              <a:t>roll </a:t>
            </a:r>
            <a:r>
              <a:rPr lang="en-US" dirty="0"/>
              <a:t>back to its starting point. </a:t>
            </a:r>
          </a:p>
          <a:p>
            <a:pPr lvl="1"/>
            <a:r>
              <a:rPr lang="en-US" dirty="0"/>
              <a:t>Enzymes in this analogy </a:t>
            </a:r>
            <a:r>
              <a:rPr lang="en-US" dirty="0" smtClean="0"/>
              <a:t>wouldn’t increase </a:t>
            </a:r>
            <a:r>
              <a:rPr lang="en-US" dirty="0"/>
              <a:t>the amount of gas in the car; </a:t>
            </a:r>
            <a:r>
              <a:rPr lang="en-US" dirty="0" smtClean="0"/>
              <a:t>instead, they would lower </a:t>
            </a:r>
            <a:r>
              <a:rPr lang="en-US" dirty="0"/>
              <a:t>the height of the </a:t>
            </a:r>
            <a:r>
              <a:rPr lang="en-US" dirty="0" smtClean="0"/>
              <a:t>mountain.</a:t>
            </a:r>
          </a:p>
          <a:p>
            <a:pPr lvl="1"/>
            <a:r>
              <a:rPr lang="en-US" dirty="0" smtClean="0"/>
              <a:t>In </a:t>
            </a:r>
            <a:r>
              <a:rPr lang="en-US" dirty="0"/>
              <a:t>this case, enzymes would be like the excavation equipment that </a:t>
            </a:r>
            <a:r>
              <a:rPr lang="en-US" dirty="0" smtClean="0"/>
              <a:t>lower the height of the </a:t>
            </a:r>
            <a:r>
              <a:rPr lang="en-US" dirty="0"/>
              <a:t>hills so that less energy is needed to reach the top of each hill. </a:t>
            </a:r>
          </a:p>
          <a:p>
            <a:endParaRPr lang="en-US" dirty="0"/>
          </a:p>
        </p:txBody>
      </p:sp>
      <p:pic>
        <p:nvPicPr>
          <p:cNvPr id="10242" name="Picture 2" descr="http://www.nature.com/scitable/content/ne0000/ne0000/ne0000/ne0000/14747799/U1CP3-3_EnzymeActivation_revi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267200"/>
            <a:ext cx="5715000" cy="2590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8950" y="6566356"/>
            <a:ext cx="1457450" cy="215444"/>
          </a:xfrm>
          <a:prstGeom prst="rect">
            <a:avLst/>
          </a:prstGeom>
        </p:spPr>
        <p:txBody>
          <a:bodyPr wrap="none">
            <a:spAutoFit/>
          </a:bodyPr>
          <a:lstStyle/>
          <a:p>
            <a:r>
              <a:rPr lang="en-US" sz="800" i="1" dirty="0" smtClean="0">
                <a:hlinkClick r:id="rId3"/>
              </a:rPr>
              <a:t>Source: www.nature.com</a:t>
            </a:r>
            <a:endParaRPr lang="en-US" sz="800" i="1" dirty="0"/>
          </a:p>
        </p:txBody>
      </p:sp>
    </p:spTree>
    <p:extLst>
      <p:ext uri="{BB962C8B-B14F-4D97-AF65-F5344CB8AC3E}">
        <p14:creationId xmlns:p14="http://schemas.microsoft.com/office/powerpoint/2010/main" val="915623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01000" cy="685800"/>
          </a:xfrm>
        </p:spPr>
        <p:txBody>
          <a:bodyPr>
            <a:normAutofit fontScale="90000"/>
          </a:bodyPr>
          <a:lstStyle/>
          <a:p>
            <a:r>
              <a:rPr lang="en-US" dirty="0" smtClean="0"/>
              <a:t>Review of Proteins</a:t>
            </a:r>
            <a:endParaRPr lang="en-US" dirty="0"/>
          </a:p>
        </p:txBody>
      </p:sp>
      <p:sp>
        <p:nvSpPr>
          <p:cNvPr id="3" name="Content Placeholder 2"/>
          <p:cNvSpPr>
            <a:spLocks noGrp="1"/>
          </p:cNvSpPr>
          <p:nvPr>
            <p:ph idx="1"/>
          </p:nvPr>
        </p:nvSpPr>
        <p:spPr>
          <a:xfrm>
            <a:off x="609600" y="1219200"/>
            <a:ext cx="8153400" cy="4343400"/>
          </a:xfrm>
        </p:spPr>
        <p:txBody>
          <a:bodyPr>
            <a:normAutofit fontScale="70000" lnSpcReduction="20000"/>
          </a:bodyPr>
          <a:lstStyle/>
          <a:p>
            <a:pPr lvl="0"/>
            <a:r>
              <a:rPr lang="en-US" dirty="0"/>
              <a:t>Enzymes are </a:t>
            </a:r>
            <a:r>
              <a:rPr lang="en-US" u="sng" dirty="0"/>
              <a:t>proteins</a:t>
            </a:r>
            <a:r>
              <a:rPr lang="en-US" dirty="0"/>
              <a:t>, or nitrogen-based biological macromolecules </a:t>
            </a:r>
            <a:r>
              <a:rPr lang="en-US" dirty="0" smtClean="0"/>
              <a:t>that are formed </a:t>
            </a:r>
            <a:r>
              <a:rPr lang="en-US" dirty="0"/>
              <a:t>through specific combinations of amino acids. </a:t>
            </a:r>
          </a:p>
          <a:p>
            <a:pPr lvl="1"/>
            <a:r>
              <a:rPr lang="en-US" dirty="0"/>
              <a:t>A </a:t>
            </a:r>
            <a:r>
              <a:rPr lang="en-US" u="sng" dirty="0"/>
              <a:t>macromolecule</a:t>
            </a:r>
            <a:r>
              <a:rPr lang="en-US" dirty="0"/>
              <a:t> is a molecule that contains a very large number of molecules. </a:t>
            </a:r>
            <a:r>
              <a:rPr lang="en-US" dirty="0" smtClean="0"/>
              <a:t/>
            </a:r>
            <a:br>
              <a:rPr lang="en-US" dirty="0" smtClean="0"/>
            </a:br>
            <a:endParaRPr lang="en-US" dirty="0"/>
          </a:p>
          <a:p>
            <a:r>
              <a:rPr lang="en-US" dirty="0"/>
              <a:t>Proteins are essential to the function and existence of every living organism. </a:t>
            </a:r>
          </a:p>
          <a:p>
            <a:pPr lvl="1"/>
            <a:r>
              <a:rPr lang="en-US" dirty="0"/>
              <a:t>In addition to enzymes that lower the activation energy of biochemical reactions, proteins can also work as pumps, serve structural roles, manufacture other molecules (such as ATP), fight pathogens (e.g. antibodies), send messages (e.g. hormones), and </a:t>
            </a:r>
            <a:r>
              <a:rPr lang="en-US" dirty="0" smtClean="0"/>
              <a:t>play many </a:t>
            </a:r>
            <a:r>
              <a:rPr lang="en-US" dirty="0"/>
              <a:t>other roles. </a:t>
            </a:r>
          </a:p>
          <a:p>
            <a:pPr lvl="1"/>
            <a:r>
              <a:rPr lang="en-US" dirty="0"/>
              <a:t>Proteins are often the </a:t>
            </a:r>
            <a:r>
              <a:rPr lang="en-US" i="1" dirty="0"/>
              <a:t>molecular machines </a:t>
            </a:r>
            <a:r>
              <a:rPr lang="en-US" dirty="0"/>
              <a:t>of an </a:t>
            </a:r>
            <a:r>
              <a:rPr lang="en-US" dirty="0" smtClean="0"/>
              <a:t>organism</a:t>
            </a:r>
            <a:r>
              <a:rPr lang="en-US" dirty="0"/>
              <a:t>.</a:t>
            </a:r>
          </a:p>
        </p:txBody>
      </p:sp>
      <p:pic>
        <p:nvPicPr>
          <p:cNvPr id="11266" name="Picture 2" descr="http://www.ib.bioninja.com.au/_Media/levels_of_protein_structur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050258"/>
            <a:ext cx="8534400" cy="18077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8119669" y="5833956"/>
            <a:ext cx="1806905" cy="215444"/>
          </a:xfrm>
          <a:prstGeom prst="rect">
            <a:avLst/>
          </a:prstGeom>
        </p:spPr>
        <p:txBody>
          <a:bodyPr wrap="none">
            <a:spAutoFit/>
          </a:bodyPr>
          <a:lstStyle/>
          <a:p>
            <a:r>
              <a:rPr lang="en-US" sz="800" i="1" dirty="0" smtClean="0">
                <a:hlinkClick r:id="rId3"/>
              </a:rPr>
              <a:t>Source: www.ib.bioninja.com.au</a:t>
            </a:r>
            <a:endParaRPr lang="en-US" sz="800" i="1" dirty="0"/>
          </a:p>
        </p:txBody>
      </p:sp>
    </p:spTree>
    <p:extLst>
      <p:ext uri="{BB962C8B-B14F-4D97-AF65-F5344CB8AC3E}">
        <p14:creationId xmlns:p14="http://schemas.microsoft.com/office/powerpoint/2010/main" val="218554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01000" cy="685800"/>
          </a:xfrm>
        </p:spPr>
        <p:txBody>
          <a:bodyPr>
            <a:normAutofit fontScale="90000"/>
          </a:bodyPr>
          <a:lstStyle/>
          <a:p>
            <a:r>
              <a:rPr lang="en-US" dirty="0" smtClean="0"/>
              <a:t>Transcription and Translation</a:t>
            </a:r>
            <a:endParaRPr lang="en-US" dirty="0"/>
          </a:p>
        </p:txBody>
      </p:sp>
      <p:sp>
        <p:nvSpPr>
          <p:cNvPr id="3" name="Content Placeholder 2"/>
          <p:cNvSpPr>
            <a:spLocks noGrp="1"/>
          </p:cNvSpPr>
          <p:nvPr>
            <p:ph idx="1"/>
          </p:nvPr>
        </p:nvSpPr>
        <p:spPr>
          <a:xfrm>
            <a:off x="609600" y="1295400"/>
            <a:ext cx="8001000" cy="5105400"/>
          </a:xfrm>
        </p:spPr>
        <p:txBody>
          <a:bodyPr>
            <a:normAutofit fontScale="70000" lnSpcReduction="20000"/>
          </a:bodyPr>
          <a:lstStyle/>
          <a:p>
            <a:pPr lvl="0"/>
            <a:r>
              <a:rPr lang="en-US" dirty="0"/>
              <a:t>Proteins are formed through transcription and translation. </a:t>
            </a:r>
          </a:p>
          <a:p>
            <a:pPr lvl="1"/>
            <a:r>
              <a:rPr lang="en-US" u="sng" dirty="0"/>
              <a:t>Transcription</a:t>
            </a:r>
            <a:r>
              <a:rPr lang="en-US" dirty="0"/>
              <a:t> is when DNA is copied by mRNA. </a:t>
            </a:r>
          </a:p>
          <a:p>
            <a:pPr lvl="1"/>
            <a:r>
              <a:rPr lang="en-US" u="sng" dirty="0"/>
              <a:t>Translation</a:t>
            </a:r>
            <a:r>
              <a:rPr lang="en-US" dirty="0"/>
              <a:t> is </a:t>
            </a:r>
            <a:r>
              <a:rPr lang="en-US" dirty="0" smtClean="0"/>
              <a:t>when a ribosome makes a protein using amino acids delivered by </a:t>
            </a:r>
            <a:r>
              <a:rPr lang="en-US" dirty="0" err="1" smtClean="0"/>
              <a:t>tRNA</a:t>
            </a:r>
            <a:r>
              <a:rPr lang="en-US" dirty="0" smtClean="0"/>
              <a:t> based on </a:t>
            </a:r>
            <a:r>
              <a:rPr lang="en-US" dirty="0"/>
              <a:t>the information copied from DNA by mRNA. </a:t>
            </a:r>
            <a:r>
              <a:rPr lang="en-US" dirty="0" smtClean="0"/>
              <a:t/>
            </a:r>
            <a:br>
              <a:rPr lang="en-US" dirty="0" smtClean="0"/>
            </a:br>
            <a:endParaRPr lang="en-US" dirty="0"/>
          </a:p>
          <a:p>
            <a:r>
              <a:rPr lang="en-US" dirty="0"/>
              <a:t>As amino acids are delivered to the ribosome, they are assembled into a chain (sort of like pearls on a </a:t>
            </a:r>
            <a:r>
              <a:rPr lang="en-US" dirty="0" smtClean="0"/>
              <a:t>necklace).</a:t>
            </a:r>
          </a:p>
          <a:p>
            <a:pPr lvl="1"/>
            <a:r>
              <a:rPr lang="en-US" dirty="0"/>
              <a:t>T</a:t>
            </a:r>
            <a:r>
              <a:rPr lang="en-US" dirty="0" smtClean="0"/>
              <a:t>his </a:t>
            </a:r>
            <a:r>
              <a:rPr lang="en-US" dirty="0"/>
              <a:t>chain will begin to fold into </a:t>
            </a:r>
            <a:r>
              <a:rPr lang="en-US" dirty="0" smtClean="0"/>
              <a:t>a </a:t>
            </a:r>
            <a:r>
              <a:rPr lang="en-US" dirty="0"/>
              <a:t>specific shape based on the </a:t>
            </a:r>
            <a:r>
              <a:rPr lang="en-US" dirty="0" smtClean="0"/>
              <a:t>chemical </a:t>
            </a:r>
            <a:r>
              <a:rPr lang="en-US" dirty="0"/>
              <a:t>properties of the </a:t>
            </a:r>
            <a:r>
              <a:rPr lang="en-US" dirty="0" smtClean="0"/>
              <a:t>amino </a:t>
            </a:r>
            <a:r>
              <a:rPr lang="en-US" dirty="0"/>
              <a:t>acids.</a:t>
            </a:r>
          </a:p>
          <a:p>
            <a:pPr lvl="1"/>
            <a:r>
              <a:rPr lang="en-US" dirty="0"/>
              <a:t>The shape in which the protein </a:t>
            </a:r>
            <a:r>
              <a:rPr lang="en-US" dirty="0" smtClean="0"/>
              <a:t>folds </a:t>
            </a:r>
            <a:br>
              <a:rPr lang="en-US" dirty="0" smtClean="0"/>
            </a:br>
            <a:r>
              <a:rPr lang="en-US" dirty="0" smtClean="0"/>
              <a:t>will </a:t>
            </a:r>
            <a:r>
              <a:rPr lang="en-US" dirty="0"/>
              <a:t>determine the function </a:t>
            </a:r>
            <a:r>
              <a:rPr lang="en-US" dirty="0" smtClean="0"/>
              <a:t>of </a:t>
            </a:r>
            <a:r>
              <a:rPr lang="en-US" dirty="0"/>
              <a:t>the </a:t>
            </a:r>
            <a:r>
              <a:rPr lang="en-US" dirty="0" smtClean="0"/>
              <a:t/>
            </a:r>
            <a:br>
              <a:rPr lang="en-US" dirty="0" smtClean="0"/>
            </a:br>
            <a:r>
              <a:rPr lang="en-US" dirty="0" smtClean="0"/>
              <a:t>protein</a:t>
            </a:r>
            <a:r>
              <a:rPr lang="en-US" dirty="0"/>
              <a:t>. </a:t>
            </a:r>
            <a:r>
              <a:rPr lang="en-US" dirty="0" smtClean="0"/>
              <a:t/>
            </a:r>
            <a:br>
              <a:rPr lang="en-US" dirty="0" smtClean="0"/>
            </a:br>
            <a:endParaRPr lang="en-US" dirty="0" smtClean="0"/>
          </a:p>
          <a:p>
            <a:pPr lvl="0"/>
            <a:r>
              <a:rPr lang="en-US" dirty="0"/>
              <a:t>Shape is </a:t>
            </a:r>
            <a:r>
              <a:rPr lang="en-US" dirty="0" smtClean="0"/>
              <a:t>very important </a:t>
            </a:r>
            <a:r>
              <a:rPr lang="en-US" dirty="0"/>
              <a:t>for </a:t>
            </a:r>
            <a:r>
              <a:rPr lang="en-US" dirty="0" smtClean="0"/>
              <a:t>enzymes. </a:t>
            </a:r>
            <a:endParaRPr lang="en-US" dirty="0"/>
          </a:p>
          <a:p>
            <a:pPr lvl="1"/>
            <a:r>
              <a:rPr lang="en-US" dirty="0"/>
              <a:t>Enzymes usually work by providing </a:t>
            </a:r>
            <a:r>
              <a:rPr lang="en-US" dirty="0" smtClean="0"/>
              <a:t/>
            </a:r>
            <a:br>
              <a:rPr lang="en-US" dirty="0" smtClean="0"/>
            </a:br>
            <a:r>
              <a:rPr lang="en-US" dirty="0" smtClean="0"/>
              <a:t>a </a:t>
            </a:r>
            <a:r>
              <a:rPr lang="en-US" dirty="0"/>
              <a:t>specifically-shaped active site in </a:t>
            </a:r>
            <a:r>
              <a:rPr lang="en-US" dirty="0" smtClean="0"/>
              <a:t/>
            </a:r>
            <a:br>
              <a:rPr lang="en-US" dirty="0" smtClean="0"/>
            </a:br>
            <a:r>
              <a:rPr lang="en-US" dirty="0" smtClean="0"/>
              <a:t>which </a:t>
            </a:r>
            <a:r>
              <a:rPr lang="en-US" dirty="0"/>
              <a:t>a </a:t>
            </a:r>
            <a:r>
              <a:rPr lang="en-US" dirty="0" smtClean="0"/>
              <a:t>specific molecule binds. </a:t>
            </a:r>
            <a:endParaRPr lang="en-US" dirty="0"/>
          </a:p>
          <a:p>
            <a:endParaRPr lang="en-US" dirty="0"/>
          </a:p>
          <a:p>
            <a:endParaRPr lang="en-US" dirty="0"/>
          </a:p>
        </p:txBody>
      </p:sp>
      <p:pic>
        <p:nvPicPr>
          <p:cNvPr id="12292" name="Picture 4" descr="http://www.tokresource.org/tok_classes/biobiobio/biomenu/transcription_translation/translation_1.jpg"/>
          <p:cNvPicPr>
            <a:picLocks noChangeAspect="1" noChangeArrowheads="1"/>
          </p:cNvPicPr>
          <p:nvPr/>
        </p:nvPicPr>
        <p:blipFill rotWithShape="1">
          <a:blip r:embed="rId2">
            <a:extLst>
              <a:ext uri="{28A0092B-C50C-407E-A947-70E740481C1C}">
                <a14:useLocalDpi xmlns:a14="http://schemas.microsoft.com/office/drawing/2010/main" val="0"/>
              </a:ext>
            </a:extLst>
          </a:blip>
          <a:srcRect t="5240"/>
          <a:stretch/>
        </p:blipFill>
        <p:spPr bwMode="auto">
          <a:xfrm>
            <a:off x="5943600" y="4077960"/>
            <a:ext cx="3138944" cy="27885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292186" y="6559285"/>
            <a:ext cx="1651414" cy="215444"/>
          </a:xfrm>
          <a:prstGeom prst="rect">
            <a:avLst/>
          </a:prstGeom>
        </p:spPr>
        <p:txBody>
          <a:bodyPr wrap="none">
            <a:spAutoFit/>
          </a:bodyPr>
          <a:lstStyle/>
          <a:p>
            <a:r>
              <a:rPr lang="en-US" sz="800" i="1" dirty="0" smtClean="0">
                <a:hlinkClick r:id="rId3"/>
              </a:rPr>
              <a:t>Source: www.tokresource.org</a:t>
            </a:r>
            <a:endParaRPr lang="en-US" sz="800" i="1" dirty="0"/>
          </a:p>
        </p:txBody>
      </p:sp>
    </p:spTree>
    <p:extLst>
      <p:ext uri="{BB962C8B-B14F-4D97-AF65-F5344CB8AC3E}">
        <p14:creationId xmlns:p14="http://schemas.microsoft.com/office/powerpoint/2010/main" val="1230618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Protein Shapes</a:t>
            </a:r>
            <a:endParaRPr lang="en-US" dirty="0"/>
          </a:p>
        </p:txBody>
      </p:sp>
      <p:sp>
        <p:nvSpPr>
          <p:cNvPr id="3" name="Content Placeholder 2"/>
          <p:cNvSpPr>
            <a:spLocks noGrp="1"/>
          </p:cNvSpPr>
          <p:nvPr>
            <p:ph idx="1"/>
          </p:nvPr>
        </p:nvSpPr>
        <p:spPr>
          <a:xfrm>
            <a:off x="533400" y="1524000"/>
            <a:ext cx="8001000" cy="4876800"/>
          </a:xfrm>
        </p:spPr>
        <p:txBody>
          <a:bodyPr>
            <a:normAutofit fontScale="70000" lnSpcReduction="20000"/>
          </a:bodyPr>
          <a:lstStyle/>
          <a:p>
            <a:r>
              <a:rPr lang="en-US" dirty="0" smtClean="0"/>
              <a:t>The </a:t>
            </a:r>
            <a:r>
              <a:rPr lang="en-US" u="sng" dirty="0"/>
              <a:t>active site</a:t>
            </a:r>
            <a:r>
              <a:rPr lang="en-US" dirty="0"/>
              <a:t> of an enzyme is where a substrate binds to the enzyme. </a:t>
            </a:r>
            <a:endParaRPr lang="en-US" dirty="0" smtClean="0"/>
          </a:p>
          <a:p>
            <a:pPr lvl="1"/>
            <a:r>
              <a:rPr lang="en-US" dirty="0" smtClean="0"/>
              <a:t>Most </a:t>
            </a:r>
            <a:r>
              <a:rPr lang="en-US" dirty="0"/>
              <a:t>of the work of a protein occurs at the active site. </a:t>
            </a:r>
          </a:p>
          <a:p>
            <a:pPr lvl="1"/>
            <a:r>
              <a:rPr lang="en-US" dirty="0"/>
              <a:t>The active site often forms a sort of pocket in which the substrate fits. </a:t>
            </a:r>
            <a:r>
              <a:rPr lang="en-US" dirty="0" smtClean="0"/>
              <a:t/>
            </a:r>
            <a:br>
              <a:rPr lang="en-US" dirty="0" smtClean="0"/>
            </a:br>
            <a:endParaRPr lang="en-US" dirty="0"/>
          </a:p>
          <a:p>
            <a:r>
              <a:rPr lang="en-US" dirty="0"/>
              <a:t>The shape of the active site, as well as the chemical properties of the active site, prevents the enzyme from reacting with any other molecules except the target substrate. </a:t>
            </a:r>
          </a:p>
          <a:p>
            <a:pPr lvl="1"/>
            <a:r>
              <a:rPr lang="en-US" dirty="0"/>
              <a:t>An enzyme is sort of like a </a:t>
            </a:r>
            <a:r>
              <a:rPr lang="en-US" dirty="0" smtClean="0"/>
              <a:t/>
            </a:r>
            <a:br>
              <a:rPr lang="en-US" dirty="0" smtClean="0"/>
            </a:br>
            <a:r>
              <a:rPr lang="en-US" dirty="0" smtClean="0"/>
              <a:t>lock </a:t>
            </a:r>
            <a:r>
              <a:rPr lang="en-US" dirty="0"/>
              <a:t>and a substrate is sort </a:t>
            </a:r>
            <a:r>
              <a:rPr lang="en-US" dirty="0" smtClean="0"/>
              <a:t/>
            </a:r>
            <a:br>
              <a:rPr lang="en-US" dirty="0" smtClean="0"/>
            </a:br>
            <a:r>
              <a:rPr lang="en-US" dirty="0" smtClean="0"/>
              <a:t>of </a:t>
            </a:r>
            <a:r>
              <a:rPr lang="en-US" dirty="0"/>
              <a:t>like a key – they must </a:t>
            </a:r>
            <a:r>
              <a:rPr lang="en-US" dirty="0" smtClean="0"/>
              <a:t/>
            </a:r>
            <a:br>
              <a:rPr lang="en-US" dirty="0" smtClean="0"/>
            </a:br>
            <a:r>
              <a:rPr lang="en-US" dirty="0" smtClean="0"/>
              <a:t>both </a:t>
            </a:r>
            <a:r>
              <a:rPr lang="en-US" dirty="0"/>
              <a:t>have a correct shape </a:t>
            </a:r>
            <a:r>
              <a:rPr lang="en-US" dirty="0" smtClean="0"/>
              <a:t/>
            </a:r>
            <a:br>
              <a:rPr lang="en-US" dirty="0" smtClean="0"/>
            </a:br>
            <a:r>
              <a:rPr lang="en-US" dirty="0" smtClean="0"/>
              <a:t>and </a:t>
            </a:r>
            <a:r>
              <a:rPr lang="en-US" dirty="0"/>
              <a:t>structure in order for </a:t>
            </a:r>
            <a:r>
              <a:rPr lang="en-US" dirty="0" smtClean="0"/>
              <a:t/>
            </a:r>
            <a:br>
              <a:rPr lang="en-US" dirty="0" smtClean="0"/>
            </a:br>
            <a:r>
              <a:rPr lang="en-US" dirty="0" smtClean="0"/>
              <a:t>the combination </a:t>
            </a:r>
            <a:r>
              <a:rPr lang="en-US" dirty="0"/>
              <a:t>to work. </a:t>
            </a:r>
          </a:p>
          <a:p>
            <a:endParaRPr lang="en-US" dirty="0"/>
          </a:p>
        </p:txBody>
      </p:sp>
      <p:pic>
        <p:nvPicPr>
          <p:cNvPr id="13314" name="Picture 2" descr="http://upload.wikimedia.org/wikipedia/commons/thumb/a/ab/Inducedfit080.png/350px-Inducedfit0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5471" y="4191000"/>
            <a:ext cx="420473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57600" y="6477000"/>
            <a:ext cx="1418978" cy="215444"/>
          </a:xfrm>
          <a:prstGeom prst="rect">
            <a:avLst/>
          </a:prstGeom>
        </p:spPr>
        <p:txBody>
          <a:bodyPr wrap="none">
            <a:spAutoFit/>
          </a:bodyPr>
          <a:lstStyle/>
          <a:p>
            <a:r>
              <a:rPr lang="en-US" sz="800" i="1" dirty="0" smtClean="0">
                <a:hlinkClick r:id="rId3"/>
              </a:rPr>
              <a:t>Source: en.wikipedia.org</a:t>
            </a:r>
            <a:endParaRPr lang="en-US" sz="800" i="1" dirty="0"/>
          </a:p>
        </p:txBody>
      </p:sp>
    </p:spTree>
    <p:extLst>
      <p:ext uri="{BB962C8B-B14F-4D97-AF65-F5344CB8AC3E}">
        <p14:creationId xmlns:p14="http://schemas.microsoft.com/office/powerpoint/2010/main" val="776899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01000" cy="685800"/>
          </a:xfrm>
        </p:spPr>
        <p:txBody>
          <a:bodyPr>
            <a:normAutofit fontScale="90000"/>
          </a:bodyPr>
          <a:lstStyle/>
          <a:p>
            <a:r>
              <a:rPr lang="en-US" dirty="0" smtClean="0"/>
              <a:t>Enzymes &amp; Temperature</a:t>
            </a:r>
            <a:endParaRPr lang="en-US" dirty="0"/>
          </a:p>
        </p:txBody>
      </p:sp>
      <p:sp>
        <p:nvSpPr>
          <p:cNvPr id="3" name="Content Placeholder 2"/>
          <p:cNvSpPr>
            <a:spLocks noGrp="1"/>
          </p:cNvSpPr>
          <p:nvPr>
            <p:ph idx="1"/>
          </p:nvPr>
        </p:nvSpPr>
        <p:spPr>
          <a:xfrm>
            <a:off x="609600" y="1295400"/>
            <a:ext cx="8001000" cy="3657600"/>
          </a:xfrm>
        </p:spPr>
        <p:txBody>
          <a:bodyPr>
            <a:normAutofit fontScale="77500" lnSpcReduction="20000"/>
          </a:bodyPr>
          <a:lstStyle/>
          <a:p>
            <a:pPr lvl="0"/>
            <a:r>
              <a:rPr lang="en-US" dirty="0" smtClean="0"/>
              <a:t>Temperature</a:t>
            </a:r>
            <a:r>
              <a:rPr lang="en-US" dirty="0"/>
              <a:t>, pH, and concentration are also vital to the function of an enzyme. </a:t>
            </a:r>
          </a:p>
          <a:p>
            <a:pPr lvl="1"/>
            <a:r>
              <a:rPr lang="en-US" dirty="0"/>
              <a:t>The rate of enzyme activity usually doubles with every increase of 10 degrees due to the fact that molecules involved in the reaction will move faster and collide more often as the temperature increases. </a:t>
            </a:r>
          </a:p>
          <a:p>
            <a:pPr lvl="1"/>
            <a:r>
              <a:rPr lang="en-US" dirty="0"/>
              <a:t>However, if temperatures get too high, the enzymes will </a:t>
            </a:r>
            <a:r>
              <a:rPr lang="en-US" u="sng" dirty="0"/>
              <a:t>denature</a:t>
            </a:r>
            <a:r>
              <a:rPr lang="en-US" dirty="0"/>
              <a:t> (unfold and lose their </a:t>
            </a:r>
            <a:r>
              <a:rPr lang="en-US" dirty="0" smtClean="0"/>
              <a:t>shape).</a:t>
            </a:r>
          </a:p>
          <a:p>
            <a:pPr lvl="1"/>
            <a:r>
              <a:rPr lang="en-US" dirty="0" smtClean="0"/>
              <a:t>This is </a:t>
            </a:r>
            <a:r>
              <a:rPr lang="en-US" dirty="0"/>
              <a:t>why a fever becomes dangerous for a human being when it gets above 104</a:t>
            </a:r>
            <a:r>
              <a:rPr lang="en-US" baseline="30000" dirty="0"/>
              <a:t>o</a:t>
            </a:r>
            <a:r>
              <a:rPr lang="en-US" dirty="0"/>
              <a:t> F. </a:t>
            </a:r>
          </a:p>
        </p:txBody>
      </p:sp>
      <p:pic>
        <p:nvPicPr>
          <p:cNvPr id="14338" name="Picture 2" descr="http://www.ib.bioninja.com.au/_Media/denaturation_me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872223"/>
            <a:ext cx="5848350" cy="20665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54305" y="6613176"/>
            <a:ext cx="1806905" cy="215444"/>
          </a:xfrm>
          <a:prstGeom prst="rect">
            <a:avLst/>
          </a:prstGeom>
        </p:spPr>
        <p:txBody>
          <a:bodyPr wrap="none">
            <a:spAutoFit/>
          </a:bodyPr>
          <a:lstStyle/>
          <a:p>
            <a:r>
              <a:rPr lang="en-US" sz="800" i="1" dirty="0" smtClean="0">
                <a:hlinkClick r:id="rId3"/>
              </a:rPr>
              <a:t>Source; www.ib.bioninja.com.au</a:t>
            </a:r>
            <a:endParaRPr lang="en-US" sz="800" i="1" dirty="0"/>
          </a:p>
        </p:txBody>
      </p:sp>
    </p:spTree>
    <p:extLst>
      <p:ext uri="{BB962C8B-B14F-4D97-AF65-F5344CB8AC3E}">
        <p14:creationId xmlns:p14="http://schemas.microsoft.com/office/powerpoint/2010/main" val="28034405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249</TotalTime>
  <Words>2102</Words>
  <Application>Microsoft Office PowerPoint</Application>
  <PresentationFormat>On-screen Show (4:3)</PresentationFormat>
  <Paragraphs>192</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Century Gothic</vt:lpstr>
      <vt:lpstr>Wingdings 2</vt:lpstr>
      <vt:lpstr>Austin</vt:lpstr>
      <vt:lpstr>Enzymes &amp; Bioprospecting</vt:lpstr>
      <vt:lpstr>Biochemical Reactions </vt:lpstr>
      <vt:lpstr>Enzymes</vt:lpstr>
      <vt:lpstr>Enzymes</vt:lpstr>
      <vt:lpstr>Shrinking the Mountain</vt:lpstr>
      <vt:lpstr>Review of Proteins</vt:lpstr>
      <vt:lpstr>Transcription and Translation</vt:lpstr>
      <vt:lpstr>Protein Shapes</vt:lpstr>
      <vt:lpstr>Enzymes &amp; Temperature</vt:lpstr>
      <vt:lpstr>Enzymes &amp; pH</vt:lpstr>
      <vt:lpstr>Lactase &amp; Lactose</vt:lpstr>
      <vt:lpstr>Cellulosic Ethanol</vt:lpstr>
      <vt:lpstr>Crystalline Cellulose</vt:lpstr>
      <vt:lpstr>A Difficult Breakdown</vt:lpstr>
      <vt:lpstr>Three Kinds of Cellulase</vt:lpstr>
      <vt:lpstr>Three Kinds of Cellulase</vt:lpstr>
      <vt:lpstr>Three Kinds of Cellulase</vt:lpstr>
      <vt:lpstr>Three Kinds of Cellulases</vt:lpstr>
      <vt:lpstr>T. reesei</vt:lpstr>
      <vt:lpstr>Bioprospecting</vt:lpstr>
      <vt:lpstr>Applications of Bioprospecting</vt:lpstr>
      <vt:lpstr>Applications of Bioprospecting</vt:lpstr>
      <vt:lpstr>Leaf Cutter Ants</vt:lpstr>
      <vt:lpstr>Leaf Cutter Ants as a Model</vt:lpstr>
      <vt:lpstr>PowerPoint Presentation</vt:lpstr>
      <vt:lpstr>Resistance to Antibiotic Resistance</vt:lpstr>
      <vt:lpstr>Five Phases of Bioprospecting</vt:lpstr>
      <vt:lpstr>Five Phases of Bioprospecting</vt:lpstr>
      <vt:lpstr>Works Cited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Enzymes &amp; Bioprospecting</dc:title>
  <dc:creator>WUHS</dc:creator>
  <cp:lastModifiedBy>Kohn Craig</cp:lastModifiedBy>
  <cp:revision>69</cp:revision>
  <dcterms:created xsi:type="dcterms:W3CDTF">2015-04-08T01:41:43Z</dcterms:created>
  <dcterms:modified xsi:type="dcterms:W3CDTF">2015-04-13T14:33:09Z</dcterms:modified>
</cp:coreProperties>
</file>