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57" r:id="rId3"/>
    <p:sldId id="258" r:id="rId4"/>
    <p:sldId id="259" r:id="rId5"/>
    <p:sldId id="260" r:id="rId6"/>
    <p:sldId id="261" r:id="rId7"/>
    <p:sldId id="262" r:id="rId8"/>
    <p:sldId id="263" r:id="rId9"/>
    <p:sldId id="277" r:id="rId10"/>
    <p:sldId id="264" r:id="rId11"/>
    <p:sldId id="265" r:id="rId12"/>
    <p:sldId id="266" r:id="rId13"/>
    <p:sldId id="267" r:id="rId14"/>
    <p:sldId id="268" r:id="rId15"/>
    <p:sldId id="269" r:id="rId16"/>
    <p:sldId id="275" r:id="rId17"/>
    <p:sldId id="270" r:id="rId18"/>
    <p:sldId id="271" r:id="rId19"/>
    <p:sldId id="272" r:id="rId20"/>
    <p:sldId id="274" r:id="rId21"/>
    <p:sldId id="273"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BFC"/>
    <a:srgbClr val="E6F1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2" d="100"/>
          <a:sy n="52" d="100"/>
        </p:scale>
        <p:origin x="123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7CEBD9-1B8C-49EE-B6FD-F1092C413EC0}"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AD5A1EEF-2F30-4235-85E2-8B530FFD6B23}" type="slidenum">
              <a:rPr lang="en-US" smtClean="0"/>
              <a:t>‹#›</a:t>
            </a:fld>
            <a:endParaRPr lang="en-US"/>
          </a:p>
        </p:txBody>
      </p:sp>
    </p:spTree>
    <p:extLst>
      <p:ext uri="{BB962C8B-B14F-4D97-AF65-F5344CB8AC3E}">
        <p14:creationId xmlns:p14="http://schemas.microsoft.com/office/powerpoint/2010/main" val="2724045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7CEBD9-1B8C-49EE-B6FD-F1092C413EC0}"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D5A1EEF-2F30-4235-85E2-8B530FFD6B23}" type="slidenum">
              <a:rPr lang="en-US" smtClean="0"/>
              <a:t>‹#›</a:t>
            </a:fld>
            <a:endParaRPr lang="en-US"/>
          </a:p>
        </p:txBody>
      </p:sp>
    </p:spTree>
    <p:extLst>
      <p:ext uri="{BB962C8B-B14F-4D97-AF65-F5344CB8AC3E}">
        <p14:creationId xmlns:p14="http://schemas.microsoft.com/office/powerpoint/2010/main" val="185709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7CEBD9-1B8C-49EE-B6FD-F1092C413EC0}"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D5A1EEF-2F30-4235-85E2-8B530FFD6B23}"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7768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C7CEBD9-1B8C-49EE-B6FD-F1092C413EC0}" type="datetimeFigureOut">
              <a:rPr lang="en-US" smtClean="0"/>
              <a:t>1/20/2015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D5A1EEF-2F30-4235-85E2-8B530FFD6B23}" type="slidenum">
              <a:rPr lang="en-US" smtClean="0"/>
              <a:t>‹#›</a:t>
            </a:fld>
            <a:endParaRPr lang="en-US"/>
          </a:p>
        </p:txBody>
      </p:sp>
    </p:spTree>
    <p:extLst>
      <p:ext uri="{BB962C8B-B14F-4D97-AF65-F5344CB8AC3E}">
        <p14:creationId xmlns:p14="http://schemas.microsoft.com/office/powerpoint/2010/main" val="1875690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C7CEBD9-1B8C-49EE-B6FD-F1092C413EC0}" type="datetimeFigureOut">
              <a:rPr lang="en-US" smtClean="0"/>
              <a:t>1/20/2015</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D5A1EEF-2F30-4235-85E2-8B530FFD6B23}"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55887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C7CEBD9-1B8C-49EE-B6FD-F1092C413EC0}" type="datetimeFigureOut">
              <a:rPr lang="en-US" smtClean="0"/>
              <a:t>1/20/2015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D5A1EEF-2F30-4235-85E2-8B530FFD6B23}" type="slidenum">
              <a:rPr lang="en-US" smtClean="0"/>
              <a:t>‹#›</a:t>
            </a:fld>
            <a:endParaRPr lang="en-US"/>
          </a:p>
        </p:txBody>
      </p:sp>
    </p:spTree>
    <p:extLst>
      <p:ext uri="{BB962C8B-B14F-4D97-AF65-F5344CB8AC3E}">
        <p14:creationId xmlns:p14="http://schemas.microsoft.com/office/powerpoint/2010/main" val="3097652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7CEBD9-1B8C-49EE-B6FD-F1092C413EC0}"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5A1EEF-2F30-4235-85E2-8B530FFD6B23}" type="slidenum">
              <a:rPr lang="en-US" smtClean="0"/>
              <a:t>‹#›</a:t>
            </a:fld>
            <a:endParaRPr lang="en-US"/>
          </a:p>
        </p:txBody>
      </p:sp>
    </p:spTree>
    <p:extLst>
      <p:ext uri="{BB962C8B-B14F-4D97-AF65-F5344CB8AC3E}">
        <p14:creationId xmlns:p14="http://schemas.microsoft.com/office/powerpoint/2010/main" val="797050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7CEBD9-1B8C-49EE-B6FD-F1092C413EC0}"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5A1EEF-2F30-4235-85E2-8B530FFD6B23}" type="slidenum">
              <a:rPr lang="en-US" smtClean="0"/>
              <a:t>‹#›</a:t>
            </a:fld>
            <a:endParaRPr lang="en-US"/>
          </a:p>
        </p:txBody>
      </p:sp>
    </p:spTree>
    <p:extLst>
      <p:ext uri="{BB962C8B-B14F-4D97-AF65-F5344CB8AC3E}">
        <p14:creationId xmlns:p14="http://schemas.microsoft.com/office/powerpoint/2010/main" val="584453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4978" y="45543"/>
            <a:ext cx="8268736" cy="737089"/>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4978" y="965194"/>
            <a:ext cx="8268736" cy="5624292"/>
          </a:xfrm>
          <a:solidFill>
            <a:srgbClr val="F9FBFC">
              <a:alpha val="85000"/>
            </a:srgbClr>
          </a:solidFill>
        </p:spPr>
        <p:txBody>
          <a:bodyPr>
            <a:normAutofit/>
          </a:bodyPr>
          <a:lstStyle>
            <a:lvl1pPr>
              <a:defRPr sz="2800" b="1"/>
            </a:lvl1pPr>
            <a:lvl2pPr>
              <a:defRPr sz="2400"/>
            </a:lvl2pPr>
            <a:lvl3pPr>
              <a:defRPr sz="2000" i="1"/>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reeform 11"/>
          <p:cNvSpPr/>
          <p:nvPr/>
        </p:nvSpPr>
        <p:spPr bwMode="auto">
          <a:xfrm flipV="1">
            <a:off x="58" y="711193"/>
            <a:ext cx="7256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0" y="782632"/>
            <a:ext cx="584978" cy="365125"/>
          </a:xfrm>
        </p:spPr>
        <p:txBody>
          <a:bodyPr/>
          <a:lstStyle/>
          <a:p>
            <a:fld id="{AD5A1EEF-2F30-4235-85E2-8B530FFD6B23}" type="slidenum">
              <a:rPr lang="en-US" smtClean="0"/>
              <a:t>‹#›</a:t>
            </a:fld>
            <a:endParaRPr lang="en-US"/>
          </a:p>
        </p:txBody>
      </p:sp>
      <p:pic>
        <p:nvPicPr>
          <p:cNvPr id="8" name="Picture 7"/>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6415" r="16415"/>
          <a:stretch/>
        </p:blipFill>
        <p:spPr>
          <a:xfrm rot="350421">
            <a:off x="22570" y="-15029"/>
            <a:ext cx="601482" cy="800649"/>
          </a:xfrm>
          <a:prstGeom prst="rect">
            <a:avLst/>
          </a:prstGeom>
        </p:spPr>
      </p:pic>
    </p:spTree>
    <p:extLst>
      <p:ext uri="{BB962C8B-B14F-4D97-AF65-F5344CB8AC3E}">
        <p14:creationId xmlns:p14="http://schemas.microsoft.com/office/powerpoint/2010/main" val="2877231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7CEBD9-1B8C-49EE-B6FD-F1092C413EC0}"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D5A1EEF-2F30-4235-85E2-8B530FFD6B23}" type="slidenum">
              <a:rPr lang="en-US" smtClean="0"/>
              <a:t>‹#›</a:t>
            </a:fld>
            <a:endParaRPr lang="en-US"/>
          </a:p>
        </p:txBody>
      </p:sp>
    </p:spTree>
    <p:extLst>
      <p:ext uri="{BB962C8B-B14F-4D97-AF65-F5344CB8AC3E}">
        <p14:creationId xmlns:p14="http://schemas.microsoft.com/office/powerpoint/2010/main" val="2555814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7CEBD9-1B8C-49EE-B6FD-F1092C413EC0}" type="datetimeFigureOut">
              <a:rPr lang="en-US" smtClean="0"/>
              <a:t>1/20/2015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AD5A1EEF-2F30-4235-85E2-8B530FFD6B23}" type="slidenum">
              <a:rPr lang="en-US" smtClean="0"/>
              <a:t>‹#›</a:t>
            </a:fld>
            <a:endParaRPr lang="en-US"/>
          </a:p>
        </p:txBody>
      </p:sp>
    </p:spTree>
    <p:extLst>
      <p:ext uri="{BB962C8B-B14F-4D97-AF65-F5344CB8AC3E}">
        <p14:creationId xmlns:p14="http://schemas.microsoft.com/office/powerpoint/2010/main" val="1649232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7CEBD9-1B8C-49EE-B6FD-F1092C413EC0}" type="datetimeFigureOut">
              <a:rPr lang="en-US" smtClean="0"/>
              <a:t>1/20/2015</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AD5A1EEF-2F30-4235-85E2-8B530FFD6B23}" type="slidenum">
              <a:rPr lang="en-US" smtClean="0"/>
              <a:t>‹#›</a:t>
            </a:fld>
            <a:endParaRPr lang="en-US"/>
          </a:p>
        </p:txBody>
      </p:sp>
    </p:spTree>
    <p:extLst>
      <p:ext uri="{BB962C8B-B14F-4D97-AF65-F5344CB8AC3E}">
        <p14:creationId xmlns:p14="http://schemas.microsoft.com/office/powerpoint/2010/main" val="155015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7CEBD9-1B8C-49EE-B6FD-F1092C413EC0}" type="datetimeFigureOut">
              <a:rPr lang="en-US" smtClean="0"/>
              <a:t>1/20/2015</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D5A1EEF-2F30-4235-85E2-8B530FFD6B23}" type="slidenum">
              <a:rPr lang="en-US" smtClean="0"/>
              <a:t>‹#›</a:t>
            </a:fld>
            <a:endParaRPr lang="en-US"/>
          </a:p>
        </p:txBody>
      </p:sp>
    </p:spTree>
    <p:extLst>
      <p:ext uri="{BB962C8B-B14F-4D97-AF65-F5344CB8AC3E}">
        <p14:creationId xmlns:p14="http://schemas.microsoft.com/office/powerpoint/2010/main" val="2473652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CEBD9-1B8C-49EE-B6FD-F1092C413EC0}" type="datetimeFigureOut">
              <a:rPr lang="en-US" smtClean="0"/>
              <a:t>1/20/2015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D5A1EEF-2F30-4235-85E2-8B530FFD6B23}" type="slidenum">
              <a:rPr lang="en-US" smtClean="0"/>
              <a:t>‹#›</a:t>
            </a:fld>
            <a:endParaRPr lang="en-US"/>
          </a:p>
        </p:txBody>
      </p:sp>
    </p:spTree>
    <p:extLst>
      <p:ext uri="{BB962C8B-B14F-4D97-AF65-F5344CB8AC3E}">
        <p14:creationId xmlns:p14="http://schemas.microsoft.com/office/powerpoint/2010/main" val="282022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7CEBD9-1B8C-49EE-B6FD-F1092C413EC0}" type="datetimeFigureOut">
              <a:rPr lang="en-US" smtClean="0"/>
              <a:t>1/20/2015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D5A1EEF-2F30-4235-85E2-8B530FFD6B23}" type="slidenum">
              <a:rPr lang="en-US" smtClean="0"/>
              <a:t>‹#›</a:t>
            </a:fld>
            <a:endParaRPr lang="en-US"/>
          </a:p>
        </p:txBody>
      </p:sp>
    </p:spTree>
    <p:extLst>
      <p:ext uri="{BB962C8B-B14F-4D97-AF65-F5344CB8AC3E}">
        <p14:creationId xmlns:p14="http://schemas.microsoft.com/office/powerpoint/2010/main" val="1721145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7CEBD9-1B8C-49EE-B6FD-F1092C413EC0}" type="datetimeFigureOut">
              <a:rPr lang="en-US" smtClean="0"/>
              <a:t>1/20/2015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D5A1EEF-2F30-4235-85E2-8B530FFD6B23}" type="slidenum">
              <a:rPr lang="en-US" smtClean="0"/>
              <a:t>‹#›</a:t>
            </a:fld>
            <a:endParaRPr lang="en-US"/>
          </a:p>
        </p:txBody>
      </p:sp>
    </p:spTree>
    <p:extLst>
      <p:ext uri="{BB962C8B-B14F-4D97-AF65-F5344CB8AC3E}">
        <p14:creationId xmlns:p14="http://schemas.microsoft.com/office/powerpoint/2010/main" val="1370549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FC7CEBD9-1B8C-49EE-B6FD-F1092C413EC0}" type="datetimeFigureOut">
              <a:rPr lang="en-US" smtClean="0"/>
              <a:t>1/20/2015</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AD5A1EEF-2F30-4235-85E2-8B530FFD6B23}" type="slidenum">
              <a:rPr lang="en-US" smtClean="0"/>
              <a:t>‹#›</a:t>
            </a:fld>
            <a:endParaRPr lang="en-US"/>
          </a:p>
        </p:txBody>
      </p:sp>
    </p:spTree>
    <p:extLst>
      <p:ext uri="{BB962C8B-B14F-4D97-AF65-F5344CB8AC3E}">
        <p14:creationId xmlns:p14="http://schemas.microsoft.com/office/powerpoint/2010/main" val="391497208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hyperlink" Target="http://www.environmentalhistory.org/billkovarik/about-bk/research/henry-ford-charles-kettering-and-the-fuel-of-the-future/" TargetMode="External"/><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driverlayer.com/img/ethanol%20molecule/19/any"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auto.howstuffworks.com/premium-gas-luxury-vehicles.htm"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hemguide.co.uk/physical/catalysis/petrochem.html" TargetMode="External"/><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vtperformance.com/forums/showthread.php?740703-Ethanol-Myths-and-Facts"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fdc.energy.gov/vehicles/flexible_fuel_emissions.html"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ecosmartfire.com/about/about-bioethanol"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utomotivedigest.com/2013/10/40-years-after-opec-oil-embargo-has-the-problem-been-solved/"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hamapeak.org/beer-mash-fattening-cows-trimming-costs-in-colorado/"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harvestpublicmedia.org/article/why-e85-cheapest-gas-pump"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ww.chemistryexplained.com/Fe-Ge/Gasoline.html" TargetMode="External"/><Relationship Id="rId13" Type="http://schemas.openxmlformats.org/officeDocument/2006/relationships/hyperlink" Target="http://www.student.nvcc.edu/home/pejellendil/ITD110/downside-to-ethanol.htm" TargetMode="External"/><Relationship Id="rId3" Type="http://schemas.openxmlformats.org/officeDocument/2006/relationships/hyperlink" Target="http://www.investopedia.com/terms/o/opec.asp" TargetMode="External"/><Relationship Id="rId7" Type="http://schemas.openxmlformats.org/officeDocument/2006/relationships/hyperlink" Target="http://www.afdc.energy.gov/fuels/ethanol_benefits.html" TargetMode="External"/><Relationship Id="rId12" Type="http://schemas.openxmlformats.org/officeDocument/2006/relationships/hyperlink" Target="http://www.ddgs.umn.edu/GenInfo/Overview/index.htm" TargetMode="External"/><Relationship Id="rId2" Type="http://schemas.openxmlformats.org/officeDocument/2006/relationships/hyperlink" Target="https://history.state.gov/milestones/1969-1976/oil-embargo" TargetMode="External"/><Relationship Id="rId16" Type="http://schemas.openxmlformats.org/officeDocument/2006/relationships/hyperlink" Target="http://www.forbes.com/sites/jamesconca/2014/04/20/its-final-corn-ethanol-is-of-no-use/" TargetMode="External"/><Relationship Id="rId1" Type="http://schemas.openxmlformats.org/officeDocument/2006/relationships/slideLayout" Target="../slideLayouts/slideLayout2.xml"/><Relationship Id="rId6" Type="http://schemas.openxmlformats.org/officeDocument/2006/relationships/hyperlink" Target="https://www1.eere.energy.gov/vehiclesandfuels/pdfs/program/ethanol_brochure_color.pdf" TargetMode="External"/><Relationship Id="rId11" Type="http://schemas.openxmlformats.org/officeDocument/2006/relationships/hyperlink" Target="http://www.bioenergywiki.net/ETBE" TargetMode="External"/><Relationship Id="rId5" Type="http://schemas.openxmlformats.org/officeDocument/2006/relationships/hyperlink" Target="http://www.clover.okstate.edu/fourh/aitc/lessons/upper/biofuel3.pdf" TargetMode="External"/><Relationship Id="rId15" Type="http://schemas.openxmlformats.org/officeDocument/2006/relationships/hyperlink" Target="http://www.ers.usda.gov/data-products/us-bioenergy-statistics.aspx" TargetMode="External"/><Relationship Id="rId10" Type="http://schemas.openxmlformats.org/officeDocument/2006/relationships/hyperlink" Target="http://www.academia.edu/3808775/Comparison_of_Ethanol_and_n-Butanol_blends_with_Gasoline_A_Computational_Study" TargetMode="External"/><Relationship Id="rId4" Type="http://schemas.openxmlformats.org/officeDocument/2006/relationships/hyperlink" Target="http://www.washingtonpost.com/world/brazils-ethanol-sector-once-thriving-is-being-buffeted-by-forces-both-man-made-natural/2014/01/01/9587b416-56d7-11e3-bdbf-097ab2a3dc2b_story.html" TargetMode="External"/><Relationship Id="rId9" Type="http://schemas.openxmlformats.org/officeDocument/2006/relationships/hyperlink" Target="http://www1.eere.energy.gov/vehiclesandfuels/pdfs/basics/jtb_ethanol.pdf" TargetMode="External"/><Relationship Id="rId14" Type="http://schemas.openxmlformats.org/officeDocument/2006/relationships/hyperlink" Target="http://www.neo.ne.gov/statshtml/66.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greenthoughts.us/policy/reesummary/oilcrisis/"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ytimes.com/2007/03/03/business/worldbusiness/03ethanol.html?pagewanted=al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2.epa.gov/laws-regulations/summary-energy-independence-and-security-act" TargetMode="External"/><Relationship Id="rId1" Type="http://schemas.openxmlformats.org/officeDocument/2006/relationships/slideLayout" Target="../slideLayouts/slideLayout2.xml"/><Relationship Id="rId4" Type="http://schemas.openxmlformats.org/officeDocument/2006/relationships/hyperlink" Target="http://nchsapes.pbworks.com/Energy-Independence-and-Security-Act-of-2007"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fyi.uwex.edu/safepreserving/2013/09/23/safe-preserving-fermented-foods/" TargetMode="External"/><Relationship Id="rId2" Type="http://schemas.openxmlformats.org/officeDocument/2006/relationships/hyperlink" Target="http://www.ifpenergiesnouvelles.com/Research-themes/Renewable-energies/Fuels-from-biomass/Biocatalysts-one-of-IFPEN-s-expertise-field-Questions-to-Frederic-Monot-Head-of-the-Biotechnology-Department-at-IFPEN"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thanolproducer.com/articles/7988/sweet-sorghum-boosts-the-efficiency-of-ethano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Ethanol</a:t>
            </a:r>
            <a:endParaRPr lang="en-US" dirty="0"/>
          </a:p>
        </p:txBody>
      </p:sp>
      <p:sp>
        <p:nvSpPr>
          <p:cNvPr id="3" name="Subtitle 2"/>
          <p:cNvSpPr>
            <a:spLocks noGrp="1"/>
          </p:cNvSpPr>
          <p:nvPr>
            <p:ph type="subTitle" idx="1"/>
          </p:nvPr>
        </p:nvSpPr>
        <p:spPr/>
        <p:txBody>
          <a:bodyPr>
            <a:normAutofit lnSpcReduction="10000"/>
          </a:bodyPr>
          <a:lstStyle/>
          <a:p>
            <a:r>
              <a:rPr lang="en-US" dirty="0" smtClean="0"/>
              <a:t>By C. Kohn</a:t>
            </a:r>
          </a:p>
          <a:p>
            <a:r>
              <a:rPr lang="en-US" dirty="0" smtClean="0"/>
              <a:t>Agricultural Sciences</a:t>
            </a:r>
          </a:p>
          <a:p>
            <a:r>
              <a:rPr lang="en-US" dirty="0" smtClean="0"/>
              <a:t>Waterford, WI </a:t>
            </a:r>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414364" y="1169921"/>
            <a:ext cx="4880062" cy="2476070"/>
          </a:xfrm>
          <a:prstGeom prst="rect">
            <a:avLst/>
          </a:prstGeom>
        </p:spPr>
      </p:pic>
      <p:pic>
        <p:nvPicPr>
          <p:cNvPr id="5" name="Picture 2" descr="http://www.charcoalproject.org/wp-content/uploads/2010/12/Ethanol-11.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20624060">
            <a:off x="4942036" y="3441382"/>
            <a:ext cx="3843538" cy="2186162"/>
          </a:xfrm>
          <a:prstGeom prst="rect">
            <a:avLst/>
          </a:prstGeom>
          <a:noFill/>
        </p:spPr>
      </p:pic>
    </p:spTree>
    <p:extLst>
      <p:ext uri="{BB962C8B-B14F-4D97-AF65-F5344CB8AC3E}">
        <p14:creationId xmlns:p14="http://schemas.microsoft.com/office/powerpoint/2010/main" val="2390614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 Ford’s Ethanol</a:t>
            </a:r>
            <a:endParaRPr lang="en-US" dirty="0"/>
          </a:p>
        </p:txBody>
      </p:sp>
      <p:sp>
        <p:nvSpPr>
          <p:cNvPr id="3" name="Content Placeholder 2"/>
          <p:cNvSpPr>
            <a:spLocks noGrp="1"/>
          </p:cNvSpPr>
          <p:nvPr>
            <p:ph idx="1"/>
          </p:nvPr>
        </p:nvSpPr>
        <p:spPr>
          <a:xfrm>
            <a:off x="584978" y="965194"/>
            <a:ext cx="8268736" cy="5624292"/>
          </a:xfrm>
        </p:spPr>
        <p:txBody>
          <a:bodyPr>
            <a:normAutofit fontScale="70000" lnSpcReduction="20000"/>
          </a:bodyPr>
          <a:lstStyle/>
          <a:p>
            <a:pPr lvl="0"/>
            <a:r>
              <a:rPr lang="en-US" dirty="0"/>
              <a:t>The use of ethanol is not a new idea. </a:t>
            </a:r>
          </a:p>
          <a:p>
            <a:pPr lvl="1"/>
            <a:r>
              <a:rPr lang="en-US" dirty="0"/>
              <a:t>In the 1850s, almost 90 million gallons of ethanol were produced to be used as fuel for lamps in the US.</a:t>
            </a:r>
          </a:p>
          <a:p>
            <a:pPr lvl="1"/>
            <a:r>
              <a:rPr lang="en-US" dirty="0"/>
              <a:t>To finance the Civil War, Congress put a $2 per gallon tax on ethanol to finance the </a:t>
            </a:r>
            <a:r>
              <a:rPr lang="en-US" dirty="0" smtClean="0"/>
              <a:t>war.</a:t>
            </a:r>
          </a:p>
          <a:p>
            <a:pPr lvl="1"/>
            <a:r>
              <a:rPr lang="en-US" dirty="0" smtClean="0"/>
              <a:t>This </a:t>
            </a:r>
            <a:r>
              <a:rPr lang="en-US" dirty="0" smtClean="0"/>
              <a:t>caused </a:t>
            </a:r>
            <a:r>
              <a:rPr lang="en-US" dirty="0"/>
              <a:t>people to instead use kerosene from petroleum that had recently been discovered in Pennsylvania.</a:t>
            </a:r>
            <a:br>
              <a:rPr lang="en-US" dirty="0"/>
            </a:br>
            <a:endParaRPr lang="en-US" dirty="0"/>
          </a:p>
          <a:p>
            <a:pPr lvl="0"/>
            <a:r>
              <a:rPr lang="en-US" dirty="0"/>
              <a:t>In 1896, Henry Ford built his first automobile </a:t>
            </a:r>
            <a:r>
              <a:rPr lang="en-US" dirty="0" smtClean="0"/>
              <a:t/>
            </a:r>
            <a:br>
              <a:rPr lang="en-US" dirty="0" smtClean="0"/>
            </a:br>
            <a:r>
              <a:rPr lang="en-US" dirty="0" smtClean="0"/>
              <a:t>(</a:t>
            </a:r>
            <a:r>
              <a:rPr lang="en-US" dirty="0"/>
              <a:t>as well as the first Model T) to run </a:t>
            </a:r>
            <a:r>
              <a:rPr lang="en-US" dirty="0" smtClean="0"/>
              <a:t>on </a:t>
            </a:r>
            <a:r>
              <a:rPr lang="en-US" dirty="0"/>
              <a:t>ethanol. </a:t>
            </a:r>
          </a:p>
          <a:p>
            <a:pPr lvl="1"/>
            <a:r>
              <a:rPr lang="en-US" dirty="0"/>
              <a:t>Henry Ford and other early automakers had </a:t>
            </a:r>
            <a:r>
              <a:rPr lang="en-US" dirty="0" smtClean="0"/>
              <a:t/>
            </a:r>
            <a:br>
              <a:rPr lang="en-US" dirty="0" smtClean="0"/>
            </a:br>
            <a:r>
              <a:rPr lang="en-US" dirty="0" smtClean="0"/>
              <a:t>assumed </a:t>
            </a:r>
            <a:r>
              <a:rPr lang="en-US" dirty="0"/>
              <a:t>that it would be the world’s primary </a:t>
            </a:r>
            <a:r>
              <a:rPr lang="en-US" dirty="0" smtClean="0"/>
              <a:t/>
            </a:r>
            <a:br>
              <a:rPr lang="en-US" dirty="0" smtClean="0"/>
            </a:br>
            <a:r>
              <a:rPr lang="en-US" dirty="0" smtClean="0"/>
              <a:t>source </a:t>
            </a:r>
            <a:r>
              <a:rPr lang="en-US" dirty="0"/>
              <a:t>of transportation fuel. </a:t>
            </a:r>
          </a:p>
          <a:p>
            <a:pPr lvl="1"/>
            <a:r>
              <a:rPr lang="en-US" dirty="0"/>
              <a:t>Due to the end of Prohibition, the need for </a:t>
            </a:r>
            <a:r>
              <a:rPr lang="en-US" dirty="0" smtClean="0"/>
              <a:t/>
            </a:r>
            <a:br>
              <a:rPr lang="en-US" dirty="0" smtClean="0"/>
            </a:br>
            <a:r>
              <a:rPr lang="en-US" dirty="0" smtClean="0"/>
              <a:t>grain </a:t>
            </a:r>
            <a:r>
              <a:rPr lang="en-US" dirty="0"/>
              <a:t>for food in countries ravished by World </a:t>
            </a:r>
            <a:r>
              <a:rPr lang="en-US" dirty="0" smtClean="0"/>
              <a:t/>
            </a:r>
            <a:br>
              <a:rPr lang="en-US" dirty="0" smtClean="0"/>
            </a:br>
            <a:r>
              <a:rPr lang="en-US" dirty="0" smtClean="0"/>
              <a:t>War </a:t>
            </a:r>
            <a:r>
              <a:rPr lang="en-US" dirty="0"/>
              <a:t>I, and large supplies of cheap foreign oil, </a:t>
            </a:r>
            <a:r>
              <a:rPr lang="en-US" dirty="0" smtClean="0"/>
              <a:t/>
            </a:r>
            <a:br>
              <a:rPr lang="en-US" dirty="0" smtClean="0"/>
            </a:br>
            <a:r>
              <a:rPr lang="en-US" dirty="0" smtClean="0"/>
              <a:t>gasoline </a:t>
            </a:r>
            <a:r>
              <a:rPr lang="en-US" dirty="0"/>
              <a:t>became a more cost-effective way </a:t>
            </a:r>
            <a:r>
              <a:rPr lang="en-US" dirty="0" smtClean="0"/>
              <a:t/>
            </a:r>
            <a:br>
              <a:rPr lang="en-US" dirty="0" smtClean="0"/>
            </a:br>
            <a:r>
              <a:rPr lang="en-US" dirty="0" smtClean="0"/>
              <a:t>to </a:t>
            </a:r>
            <a:r>
              <a:rPr lang="en-US" dirty="0"/>
              <a:t>fuel the automobile.</a:t>
            </a:r>
          </a:p>
          <a:p>
            <a:pPr lvl="1"/>
            <a:r>
              <a:rPr lang="en-US" dirty="0"/>
              <a:t>As a result, gasoline became the primary </a:t>
            </a:r>
            <a:r>
              <a:rPr lang="en-US" dirty="0" smtClean="0"/>
              <a:t/>
            </a:r>
            <a:br>
              <a:rPr lang="en-US" dirty="0" smtClean="0"/>
            </a:br>
            <a:r>
              <a:rPr lang="en-US" dirty="0" smtClean="0"/>
              <a:t>source </a:t>
            </a:r>
            <a:r>
              <a:rPr lang="en-US" dirty="0"/>
              <a:t>of transportation energy in the US. </a:t>
            </a:r>
          </a:p>
        </p:txBody>
      </p:sp>
      <p:pic>
        <p:nvPicPr>
          <p:cNvPr id="3074" name="Picture 2" descr="http://www.environmentalhistory.org/billkovarik/wp-content/uploads/2012/09/Agrol.adjusted-20-22-18.gif"/>
          <p:cNvPicPr>
            <a:picLocks noChangeAspect="1" noChangeArrowheads="1"/>
          </p:cNvPicPr>
          <p:nvPr/>
        </p:nvPicPr>
        <p:blipFill rotWithShape="1">
          <a:blip r:embed="rId2">
            <a:extLst>
              <a:ext uri="{28A0092B-C50C-407E-A947-70E740481C1C}">
                <a14:useLocalDpi xmlns:a14="http://schemas.microsoft.com/office/drawing/2010/main" val="0"/>
              </a:ext>
            </a:extLst>
          </a:blip>
          <a:srcRect l="49145" r="605"/>
          <a:stretch/>
        </p:blipFill>
        <p:spPr bwMode="auto">
          <a:xfrm>
            <a:off x="6675771" y="2949676"/>
            <a:ext cx="2129013" cy="38845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4492389" y="6642556"/>
            <a:ext cx="1947969" cy="215444"/>
          </a:xfrm>
          <a:prstGeom prst="rect">
            <a:avLst/>
          </a:prstGeom>
        </p:spPr>
        <p:txBody>
          <a:bodyPr wrap="none">
            <a:spAutoFit/>
          </a:bodyPr>
          <a:lstStyle/>
          <a:p>
            <a:r>
              <a:rPr lang="en-US" sz="800" b="0" i="0" u="none" strike="noStrike" dirty="0" smtClean="0">
                <a:solidFill>
                  <a:srgbClr val="7D7D7D"/>
                </a:solidFill>
                <a:effectLst/>
                <a:latin typeface="arial" panose="020B0604020202020204" pitchFamily="34" charset="0"/>
                <a:hlinkClick r:id="rId3"/>
              </a:rPr>
              <a:t>Source: www.environmentalhistory.org</a:t>
            </a:r>
            <a:endParaRPr lang="en-US" sz="800" dirty="0"/>
          </a:p>
        </p:txBody>
      </p:sp>
    </p:spTree>
    <p:extLst>
      <p:ext uri="{BB962C8B-B14F-4D97-AF65-F5344CB8AC3E}">
        <p14:creationId xmlns:p14="http://schemas.microsoft.com/office/powerpoint/2010/main" val="3053992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Valuable Properties of Ethanol</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Ethanol has many valuable properties as a fuel. </a:t>
            </a:r>
          </a:p>
          <a:p>
            <a:pPr lvl="1"/>
            <a:r>
              <a:rPr lang="en-US" dirty="0"/>
              <a:t>Ethanol is a clear, colorless liquid. </a:t>
            </a:r>
          </a:p>
          <a:p>
            <a:pPr lvl="1"/>
            <a:r>
              <a:rPr lang="en-US" dirty="0"/>
              <a:t>Ethanol has the same molecular structure (CH</a:t>
            </a:r>
            <a:r>
              <a:rPr lang="en-US" baseline="-25000" dirty="0"/>
              <a:t>3</a:t>
            </a:r>
            <a:r>
              <a:rPr lang="en-US" dirty="0"/>
              <a:t>CH</a:t>
            </a:r>
            <a:r>
              <a:rPr lang="en-US" baseline="-25000" dirty="0"/>
              <a:t>2</a:t>
            </a:r>
            <a:r>
              <a:rPr lang="en-US" dirty="0"/>
              <a:t>OH) regardless of if it is produced for consumption or for fuel and regardless of whether it is produced from sugar cane, corn, wood chips, or any other source. </a:t>
            </a:r>
          </a:p>
          <a:p>
            <a:pPr lvl="1"/>
            <a:r>
              <a:rPr lang="en-US" dirty="0"/>
              <a:t>Other names for ethanol include ethyl alcohol, grain alcohol, and </a:t>
            </a:r>
            <a:r>
              <a:rPr lang="en-US" dirty="0" err="1"/>
              <a:t>EtOH</a:t>
            </a:r>
            <a:r>
              <a:rPr lang="en-US" dirty="0"/>
              <a:t>.</a:t>
            </a:r>
            <a:br>
              <a:rPr lang="en-US" dirty="0"/>
            </a:br>
            <a:endParaRPr lang="en-US" dirty="0"/>
          </a:p>
          <a:p>
            <a:pPr lvl="0"/>
            <a:r>
              <a:rPr lang="en-US" dirty="0"/>
              <a:t>Ethanol burns more completely than petroleum. </a:t>
            </a:r>
          </a:p>
          <a:p>
            <a:pPr lvl="1"/>
            <a:r>
              <a:rPr lang="en-US" dirty="0"/>
              <a:t>Incomplete combustion is one of the primary causes of the dangerous byproducts of petroleum combustion.</a:t>
            </a:r>
          </a:p>
          <a:p>
            <a:pPr lvl="1"/>
            <a:r>
              <a:rPr lang="en-US" dirty="0"/>
              <a:t>Gasoline-fueled engines produce three </a:t>
            </a:r>
            <a:r>
              <a:rPr lang="en-US" dirty="0" smtClean="0"/>
              <a:t>undesirable </a:t>
            </a:r>
            <a:r>
              <a:rPr lang="en-US" dirty="0"/>
              <a:t>products due to incomplete </a:t>
            </a:r>
            <a:r>
              <a:rPr lang="en-US" dirty="0" smtClean="0"/>
              <a:t>combustion</a:t>
            </a:r>
            <a:r>
              <a:rPr lang="en-US" dirty="0"/>
              <a:t>: carbon monoxide (CO), </a:t>
            </a:r>
            <a:r>
              <a:rPr lang="en-US" dirty="0" smtClean="0"/>
              <a:t>nitrogen </a:t>
            </a:r>
            <a:r>
              <a:rPr lang="en-US" dirty="0"/>
              <a:t>oxides (NOx), and reactive </a:t>
            </a:r>
            <a:r>
              <a:rPr lang="en-US" dirty="0" smtClean="0"/>
              <a:t>unburned </a:t>
            </a:r>
            <a:br>
              <a:rPr lang="en-US" dirty="0" smtClean="0"/>
            </a:br>
            <a:r>
              <a:rPr lang="en-US" dirty="0" smtClean="0"/>
              <a:t>hydrocarbons </a:t>
            </a:r>
            <a:r>
              <a:rPr lang="en-US" dirty="0"/>
              <a:t>(a mixture </a:t>
            </a:r>
            <a:r>
              <a:rPr lang="en-US" dirty="0" smtClean="0"/>
              <a:t>of </a:t>
            </a:r>
            <a:br>
              <a:rPr lang="en-US" dirty="0" smtClean="0"/>
            </a:br>
            <a:r>
              <a:rPr lang="en-US" dirty="0" smtClean="0"/>
              <a:t>unreacted or </a:t>
            </a:r>
            <a:r>
              <a:rPr lang="en-US" dirty="0"/>
              <a:t>partially </a:t>
            </a:r>
            <a:r>
              <a:rPr lang="en-US" dirty="0" smtClean="0"/>
              <a:t>reacted </a:t>
            </a:r>
            <a:br>
              <a:rPr lang="en-US" dirty="0" smtClean="0"/>
            </a:br>
            <a:r>
              <a:rPr lang="en-US" dirty="0" smtClean="0"/>
              <a:t>fuel molecules</a:t>
            </a:r>
            <a:r>
              <a:rPr lang="en-US" dirty="0"/>
              <a:t>). </a:t>
            </a:r>
          </a:p>
          <a:p>
            <a:pPr lvl="1"/>
            <a:r>
              <a:rPr lang="en-US" dirty="0"/>
              <a:t>In the presence of sunlight, </a:t>
            </a:r>
            <a:r>
              <a:rPr lang="en-US" dirty="0" smtClean="0"/>
              <a:t/>
            </a:r>
            <a:br>
              <a:rPr lang="en-US" dirty="0" smtClean="0"/>
            </a:br>
            <a:r>
              <a:rPr lang="en-US" dirty="0" smtClean="0"/>
              <a:t>these undesirable </a:t>
            </a:r>
            <a:r>
              <a:rPr lang="en-US" dirty="0"/>
              <a:t>products </a:t>
            </a:r>
            <a:r>
              <a:rPr lang="en-US" dirty="0" smtClean="0"/>
              <a:t/>
            </a:r>
            <a:br>
              <a:rPr lang="en-US" dirty="0" smtClean="0"/>
            </a:br>
            <a:r>
              <a:rPr lang="en-US" dirty="0" smtClean="0"/>
              <a:t>will </a:t>
            </a:r>
            <a:r>
              <a:rPr lang="en-US" dirty="0"/>
              <a:t>form smog. </a:t>
            </a:r>
          </a:p>
        </p:txBody>
      </p:sp>
      <p:pic>
        <p:nvPicPr>
          <p:cNvPr id="4098" name="Picture 2" descr="http://3.bp.blogspot.com/_SalqNGqwaK4/S9eLY_vOKyI/AAAAAAAAAdI/gigomGzwiSg/s1600/Ethanol_Molecule_-_small.jpg"/>
          <p:cNvPicPr>
            <a:picLocks noChangeAspect="1" noChangeArrowheads="1"/>
          </p:cNvPicPr>
          <p:nvPr/>
        </p:nvPicPr>
        <p:blipFill rotWithShape="1">
          <a:blip r:embed="rId2">
            <a:extLst>
              <a:ext uri="{28A0092B-C50C-407E-A947-70E740481C1C}">
                <a14:useLocalDpi xmlns:a14="http://schemas.microsoft.com/office/drawing/2010/main" val="0"/>
              </a:ext>
            </a:extLst>
          </a:blip>
          <a:srcRect l="4310" t="10803" r="4741" b="15593"/>
          <a:stretch/>
        </p:blipFill>
        <p:spPr bwMode="auto">
          <a:xfrm>
            <a:off x="5108590" y="4630994"/>
            <a:ext cx="3622456" cy="21975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49778" y="6601273"/>
            <a:ext cx="1271502"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driverlayer.com</a:t>
            </a:r>
            <a:endParaRPr lang="en-US" sz="800" i="1" dirty="0"/>
          </a:p>
        </p:txBody>
      </p:sp>
    </p:spTree>
    <p:extLst>
      <p:ext uri="{BB962C8B-B14F-4D97-AF65-F5344CB8AC3E}">
        <p14:creationId xmlns:p14="http://schemas.microsoft.com/office/powerpoint/2010/main" val="920264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Valuable Properties of Ethanol</a:t>
            </a:r>
          </a:p>
        </p:txBody>
      </p:sp>
      <p:sp>
        <p:nvSpPr>
          <p:cNvPr id="3" name="Content Placeholder 2"/>
          <p:cNvSpPr>
            <a:spLocks noGrp="1"/>
          </p:cNvSpPr>
          <p:nvPr>
            <p:ph idx="1"/>
          </p:nvPr>
        </p:nvSpPr>
        <p:spPr>
          <a:xfrm>
            <a:off x="584978" y="965194"/>
            <a:ext cx="8268736" cy="3629698"/>
          </a:xfrm>
        </p:spPr>
        <p:txBody>
          <a:bodyPr>
            <a:normAutofit fontScale="77500" lnSpcReduction="20000"/>
          </a:bodyPr>
          <a:lstStyle/>
          <a:p>
            <a:pPr lvl="0"/>
            <a:r>
              <a:rPr lang="en-US" dirty="0"/>
              <a:t>Emissions of CO, NOx, and unburned hydrocarbons are lower in ethanol-fueled engines than in engines powered by gasoline. </a:t>
            </a:r>
          </a:p>
          <a:p>
            <a:pPr lvl="1"/>
            <a:r>
              <a:rPr lang="en-US" dirty="0"/>
              <a:t>This is because of the presence of oxygen on the ethanol molecule. </a:t>
            </a:r>
          </a:p>
          <a:p>
            <a:pPr lvl="1"/>
            <a:r>
              <a:rPr lang="en-US" dirty="0"/>
              <a:t>While one molecule of octane (C</a:t>
            </a:r>
            <a:r>
              <a:rPr lang="en-US" baseline="-25000" dirty="0"/>
              <a:t>8</a:t>
            </a:r>
            <a:r>
              <a:rPr lang="en-US" dirty="0"/>
              <a:t>H­</a:t>
            </a:r>
            <a:r>
              <a:rPr lang="en-US" baseline="-25000" dirty="0"/>
              <a:t>18</a:t>
            </a:r>
            <a:r>
              <a:rPr lang="en-US" dirty="0"/>
              <a:t>) requires 13 molecules of O</a:t>
            </a:r>
            <a:r>
              <a:rPr lang="en-US" baseline="-25000" dirty="0"/>
              <a:t>2</a:t>
            </a:r>
            <a:r>
              <a:rPr lang="en-US" dirty="0"/>
              <a:t> for a complete combustion, a molecule of ethanol only requires 3 molecules of </a:t>
            </a:r>
            <a:r>
              <a:rPr lang="en-US" dirty="0" smtClean="0"/>
              <a:t>O</a:t>
            </a:r>
            <a:r>
              <a:rPr lang="en-US" baseline="-25000" dirty="0" smtClean="0"/>
              <a:t>2</a:t>
            </a:r>
            <a:r>
              <a:rPr lang="en-US" dirty="0" smtClean="0"/>
              <a:t> to combust completely. </a:t>
            </a:r>
            <a:endParaRPr lang="en-US" dirty="0"/>
          </a:p>
          <a:p>
            <a:pPr lvl="1"/>
            <a:r>
              <a:rPr lang="en-US" dirty="0"/>
              <a:t>The presence of oxygen on the ethanol molecule greatly reduces how much </a:t>
            </a:r>
            <a:r>
              <a:rPr lang="en-US" dirty="0" smtClean="0"/>
              <a:t>additional oxygen </a:t>
            </a:r>
            <a:r>
              <a:rPr lang="en-US" dirty="0"/>
              <a:t>is necessary for combustion, ensuring a much greater likelihood of complete combustion.</a:t>
            </a:r>
            <a:br>
              <a:rPr lang="en-US" dirty="0"/>
            </a:br>
            <a:endParaRPr lang="en-US" dirty="0"/>
          </a:p>
        </p:txBody>
      </p:sp>
      <p:pic>
        <p:nvPicPr>
          <p:cNvPr id="4" name="Picture 3"/>
          <p:cNvPicPr>
            <a:picLocks noChangeAspect="1"/>
          </p:cNvPicPr>
          <p:nvPr/>
        </p:nvPicPr>
        <p:blipFill>
          <a:blip r:embed="rId2"/>
          <a:stretch>
            <a:fillRect/>
          </a:stretch>
        </p:blipFill>
        <p:spPr>
          <a:xfrm>
            <a:off x="499948" y="4639052"/>
            <a:ext cx="2156175" cy="1613530"/>
          </a:xfrm>
          <a:prstGeom prst="rect">
            <a:avLst/>
          </a:prstGeom>
        </p:spPr>
      </p:pic>
      <p:pic>
        <p:nvPicPr>
          <p:cNvPr id="6" name="Picture 5"/>
          <p:cNvPicPr>
            <a:picLocks noChangeAspect="1"/>
          </p:cNvPicPr>
          <p:nvPr/>
        </p:nvPicPr>
        <p:blipFill>
          <a:blip r:embed="rId2"/>
          <a:stretch>
            <a:fillRect/>
          </a:stretch>
        </p:blipFill>
        <p:spPr>
          <a:xfrm>
            <a:off x="5941373" y="4861723"/>
            <a:ext cx="2156175" cy="1613530"/>
          </a:xfrm>
          <a:prstGeom prst="rect">
            <a:avLst/>
          </a:prstGeom>
        </p:spPr>
      </p:pic>
      <p:pic>
        <p:nvPicPr>
          <p:cNvPr id="7" name="Picture 6"/>
          <p:cNvPicPr>
            <a:picLocks noChangeAspect="1"/>
          </p:cNvPicPr>
          <p:nvPr/>
        </p:nvPicPr>
        <p:blipFill>
          <a:blip r:embed="rId2"/>
          <a:stretch>
            <a:fillRect/>
          </a:stretch>
        </p:blipFill>
        <p:spPr>
          <a:xfrm flipH="1">
            <a:off x="4519739" y="4263573"/>
            <a:ext cx="2156175" cy="1613530"/>
          </a:xfrm>
          <a:prstGeom prst="rect">
            <a:avLst/>
          </a:prstGeom>
        </p:spPr>
      </p:pic>
      <p:pic>
        <p:nvPicPr>
          <p:cNvPr id="8" name="Picture 7"/>
          <p:cNvPicPr>
            <a:picLocks noChangeAspect="1"/>
          </p:cNvPicPr>
          <p:nvPr/>
        </p:nvPicPr>
        <p:blipFill>
          <a:blip r:embed="rId2"/>
          <a:stretch>
            <a:fillRect/>
          </a:stretch>
        </p:blipFill>
        <p:spPr>
          <a:xfrm rot="16200000">
            <a:off x="7346908" y="4973148"/>
            <a:ext cx="2156175" cy="1613530"/>
          </a:xfrm>
          <a:prstGeom prst="rect">
            <a:avLst/>
          </a:prstGeom>
        </p:spPr>
      </p:pic>
      <p:pic>
        <p:nvPicPr>
          <p:cNvPr id="9" name="Picture 8"/>
          <p:cNvPicPr>
            <a:picLocks noChangeAspect="1"/>
          </p:cNvPicPr>
          <p:nvPr/>
        </p:nvPicPr>
        <p:blipFill>
          <a:blip r:embed="rId2"/>
          <a:stretch>
            <a:fillRect/>
          </a:stretch>
        </p:blipFill>
        <p:spPr>
          <a:xfrm rot="5972538">
            <a:off x="3441652" y="5029200"/>
            <a:ext cx="2156175" cy="1613530"/>
          </a:xfrm>
          <a:prstGeom prst="rect">
            <a:avLst/>
          </a:prstGeom>
        </p:spPr>
      </p:pic>
      <p:pic>
        <p:nvPicPr>
          <p:cNvPr id="10" name="Picture 9"/>
          <p:cNvPicPr>
            <a:picLocks noChangeAspect="1"/>
          </p:cNvPicPr>
          <p:nvPr/>
        </p:nvPicPr>
        <p:blipFill rotWithShape="1">
          <a:blip r:embed="rId2"/>
          <a:srcRect l="62699" b="46541"/>
          <a:stretch/>
        </p:blipFill>
        <p:spPr>
          <a:xfrm>
            <a:off x="6763507" y="4207769"/>
            <a:ext cx="804266" cy="862569"/>
          </a:xfrm>
          <a:prstGeom prst="rect">
            <a:avLst/>
          </a:prstGeom>
        </p:spPr>
      </p:pic>
      <p:sp>
        <p:nvSpPr>
          <p:cNvPr id="5" name="Rectangle 4"/>
          <p:cNvSpPr/>
          <p:nvPr/>
        </p:nvSpPr>
        <p:spPr>
          <a:xfrm>
            <a:off x="472583" y="6105955"/>
            <a:ext cx="2773515" cy="707886"/>
          </a:xfrm>
          <a:prstGeom prst="rect">
            <a:avLst/>
          </a:prstGeom>
          <a:solidFill>
            <a:schemeClr val="bg1"/>
          </a:solidFill>
        </p:spPr>
        <p:txBody>
          <a:bodyPr wrap="none" lIns="91440" tIns="45720" rIns="91440" bIns="45720">
            <a:spAutoFit/>
          </a:bodyPr>
          <a:lstStyle/>
          <a:p>
            <a:pPr algn="ctr"/>
            <a:r>
              <a:rPr lang="en-US" sz="2000" b="0" cap="none" spc="0" dirty="0" smtClean="0">
                <a:ln w="0"/>
                <a:solidFill>
                  <a:schemeClr val="tx1"/>
                </a:solidFill>
                <a:effectLst>
                  <a:outerShdw blurRad="38100" dist="19050" dir="2700000" algn="tl" rotWithShape="0">
                    <a:schemeClr val="dk1">
                      <a:alpha val="40000"/>
                    </a:schemeClr>
                  </a:outerShdw>
                </a:effectLst>
              </a:rPr>
              <a:t>O2 needed for one </a:t>
            </a:r>
            <a:br>
              <a:rPr lang="en-US" sz="2000" b="0" cap="none" spc="0" dirty="0" smtClean="0">
                <a:ln w="0"/>
                <a:solidFill>
                  <a:schemeClr val="tx1"/>
                </a:solidFill>
                <a:effectLst>
                  <a:outerShdw blurRad="38100" dist="19050" dir="2700000" algn="tl" rotWithShape="0">
                    <a:schemeClr val="dk1">
                      <a:alpha val="40000"/>
                    </a:schemeClr>
                  </a:outerShdw>
                </a:effectLst>
              </a:rPr>
            </a:br>
            <a:r>
              <a:rPr lang="en-US" sz="2000" b="0" cap="none" spc="0" dirty="0" smtClean="0">
                <a:ln w="0"/>
                <a:solidFill>
                  <a:schemeClr val="tx1"/>
                </a:solidFill>
                <a:effectLst>
                  <a:outerShdw blurRad="38100" dist="19050" dir="2700000" algn="tl" rotWithShape="0">
                    <a:schemeClr val="dk1">
                      <a:alpha val="40000"/>
                    </a:schemeClr>
                  </a:outerShdw>
                </a:effectLst>
              </a:rPr>
              <a:t>molecule of ethanol.</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a:off x="5034781" y="6105955"/>
            <a:ext cx="2731838" cy="707886"/>
          </a:xfrm>
          <a:prstGeom prst="rect">
            <a:avLst/>
          </a:prstGeom>
          <a:solidFill>
            <a:schemeClr val="bg1"/>
          </a:solidFill>
        </p:spPr>
        <p:txBody>
          <a:bodyPr wrap="none" lIns="91440" tIns="45720" rIns="91440" bIns="45720">
            <a:spAutoFit/>
          </a:bodyPr>
          <a:lstStyle/>
          <a:p>
            <a:pPr algn="ctr"/>
            <a:r>
              <a:rPr lang="en-US" sz="2000" b="0" cap="none" spc="0" dirty="0" smtClean="0">
                <a:ln w="0"/>
                <a:solidFill>
                  <a:schemeClr val="tx1"/>
                </a:solidFill>
                <a:effectLst>
                  <a:outerShdw blurRad="38100" dist="19050" dir="2700000" algn="tl" rotWithShape="0">
                    <a:schemeClr val="dk1">
                      <a:alpha val="40000"/>
                    </a:schemeClr>
                  </a:outerShdw>
                </a:effectLst>
              </a:rPr>
              <a:t>O2 needed for one </a:t>
            </a:r>
            <a:br>
              <a:rPr lang="en-US" sz="2000" b="0" cap="none" spc="0" dirty="0" smtClean="0">
                <a:ln w="0"/>
                <a:solidFill>
                  <a:schemeClr val="tx1"/>
                </a:solidFill>
                <a:effectLst>
                  <a:outerShdw blurRad="38100" dist="19050" dir="2700000" algn="tl" rotWithShape="0">
                    <a:schemeClr val="dk1">
                      <a:alpha val="40000"/>
                    </a:schemeClr>
                  </a:outerShdw>
                </a:effectLst>
              </a:rPr>
            </a:br>
            <a:r>
              <a:rPr lang="en-US" sz="2000" b="0" cap="none" spc="0" dirty="0" smtClean="0">
                <a:ln w="0"/>
                <a:solidFill>
                  <a:schemeClr val="tx1"/>
                </a:solidFill>
                <a:effectLst>
                  <a:outerShdw blurRad="38100" dist="19050" dir="2700000" algn="tl" rotWithShape="0">
                    <a:schemeClr val="dk1">
                      <a:alpha val="40000"/>
                    </a:schemeClr>
                  </a:outerShdw>
                </a:effectLst>
              </a:rPr>
              <a:t>molecule of octane.</a:t>
            </a:r>
            <a:endParaRPr lang="en-U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53513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Valuable Properties of Ethanol</a:t>
            </a:r>
          </a:p>
        </p:txBody>
      </p:sp>
      <p:sp>
        <p:nvSpPr>
          <p:cNvPr id="3" name="Content Placeholder 2"/>
          <p:cNvSpPr>
            <a:spLocks noGrp="1"/>
          </p:cNvSpPr>
          <p:nvPr>
            <p:ph idx="1"/>
          </p:nvPr>
        </p:nvSpPr>
        <p:spPr/>
        <p:txBody>
          <a:bodyPr>
            <a:normAutofit fontScale="77500" lnSpcReduction="20000"/>
          </a:bodyPr>
          <a:lstStyle/>
          <a:p>
            <a:pPr lvl="0"/>
            <a:r>
              <a:rPr lang="en-US" dirty="0"/>
              <a:t>Ethanol has a higher octane number than gasoline. </a:t>
            </a:r>
          </a:p>
          <a:p>
            <a:pPr lvl="1"/>
            <a:r>
              <a:rPr lang="en-US" dirty="0"/>
              <a:t>The </a:t>
            </a:r>
            <a:r>
              <a:rPr lang="en-US" u="sng" dirty="0"/>
              <a:t>octane number</a:t>
            </a:r>
            <a:r>
              <a:rPr lang="en-US" dirty="0"/>
              <a:t> is the measure of a fuel’s ability to resist knocking or pinging during combustion. </a:t>
            </a:r>
          </a:p>
          <a:p>
            <a:pPr lvl="1"/>
            <a:r>
              <a:rPr lang="en-US" u="sng" dirty="0"/>
              <a:t>Engine knocking</a:t>
            </a:r>
            <a:r>
              <a:rPr lang="en-US" dirty="0"/>
              <a:t> occurs when a fuel detonates prematurely; this causes an explosion outside of the normal combustion sequence in the four-stroke engine. </a:t>
            </a:r>
          </a:p>
          <a:p>
            <a:pPr lvl="1"/>
            <a:r>
              <a:rPr lang="en-US" dirty="0"/>
              <a:t>The greater the octane rating, the less likely that there will be engine knocking. </a:t>
            </a:r>
            <a:endParaRPr lang="en-US" dirty="0" smtClean="0"/>
          </a:p>
          <a:p>
            <a:pPr lvl="0"/>
            <a:r>
              <a:rPr lang="en-US" dirty="0" smtClean="0"/>
              <a:t>In </a:t>
            </a:r>
            <a:r>
              <a:rPr lang="en-US" dirty="0"/>
              <a:t>older vehicles, higher octane numbers were achieved by adding lead to the fuel. </a:t>
            </a:r>
          </a:p>
          <a:p>
            <a:pPr lvl="1"/>
            <a:r>
              <a:rPr lang="en-US" dirty="0"/>
              <a:t>Due to the environmental damage and toxic biomagnification caused by the </a:t>
            </a:r>
            <a:r>
              <a:rPr lang="en-US" dirty="0" smtClean="0"/>
              <a:t/>
            </a:r>
            <a:br>
              <a:rPr lang="en-US" dirty="0" smtClean="0"/>
            </a:br>
            <a:r>
              <a:rPr lang="en-US" dirty="0" smtClean="0"/>
              <a:t>use </a:t>
            </a:r>
            <a:r>
              <a:rPr lang="en-US" dirty="0"/>
              <a:t>of lead, legislation was passed </a:t>
            </a:r>
            <a:r>
              <a:rPr lang="en-US" dirty="0" smtClean="0"/>
              <a:t/>
            </a:r>
            <a:br>
              <a:rPr lang="en-US" dirty="0" smtClean="0"/>
            </a:br>
            <a:r>
              <a:rPr lang="en-US" dirty="0" smtClean="0"/>
              <a:t>that </a:t>
            </a:r>
            <a:r>
              <a:rPr lang="en-US" dirty="0"/>
              <a:t>required the use of unleaded </a:t>
            </a:r>
            <a:r>
              <a:rPr lang="en-US" dirty="0" smtClean="0"/>
              <a:t/>
            </a:r>
            <a:br>
              <a:rPr lang="en-US" dirty="0" smtClean="0"/>
            </a:br>
            <a:r>
              <a:rPr lang="en-US" dirty="0" smtClean="0"/>
              <a:t>gasoline</a:t>
            </a:r>
            <a:r>
              <a:rPr lang="en-US" dirty="0"/>
              <a:t>. </a:t>
            </a:r>
          </a:p>
          <a:p>
            <a:pPr lvl="1"/>
            <a:r>
              <a:rPr lang="en-US" dirty="0"/>
              <a:t>Today low octane gasoline can </a:t>
            </a:r>
            <a:r>
              <a:rPr lang="en-US" dirty="0" smtClean="0"/>
              <a:t>be </a:t>
            </a:r>
            <a:br>
              <a:rPr lang="en-US" dirty="0" smtClean="0"/>
            </a:br>
            <a:r>
              <a:rPr lang="en-US" dirty="0" smtClean="0"/>
              <a:t>blended </a:t>
            </a:r>
            <a:r>
              <a:rPr lang="en-US" dirty="0"/>
              <a:t>with 10% ethanol instead </a:t>
            </a:r>
            <a:r>
              <a:rPr lang="en-US" dirty="0" smtClean="0"/>
              <a:t/>
            </a:r>
            <a:br>
              <a:rPr lang="en-US" dirty="0" smtClean="0"/>
            </a:br>
            <a:r>
              <a:rPr lang="en-US" dirty="0" smtClean="0"/>
              <a:t>of </a:t>
            </a:r>
            <a:r>
              <a:rPr lang="en-US" dirty="0"/>
              <a:t>harmful lead to obtain the </a:t>
            </a:r>
            <a:r>
              <a:rPr lang="en-US" dirty="0" smtClean="0"/>
              <a:t/>
            </a:r>
            <a:br>
              <a:rPr lang="en-US" dirty="0" smtClean="0"/>
            </a:br>
            <a:r>
              <a:rPr lang="en-US" dirty="0" smtClean="0"/>
              <a:t>standard </a:t>
            </a:r>
            <a:r>
              <a:rPr lang="en-US" dirty="0"/>
              <a:t>87 octane requirement. </a:t>
            </a:r>
            <a:br>
              <a:rPr lang="en-US" dirty="0"/>
            </a:br>
            <a:endParaRPr lang="en-US" dirty="0"/>
          </a:p>
        </p:txBody>
      </p:sp>
      <p:pic>
        <p:nvPicPr>
          <p:cNvPr id="6146" name="Picture 2" descr="http://s.hswstatic.com/gif/premium-gasoline-1.jpg"/>
          <p:cNvPicPr>
            <a:picLocks noChangeAspect="1" noChangeArrowheads="1"/>
          </p:cNvPicPr>
          <p:nvPr/>
        </p:nvPicPr>
        <p:blipFill rotWithShape="1">
          <a:blip r:embed="rId2">
            <a:extLst>
              <a:ext uri="{28A0092B-C50C-407E-A947-70E740481C1C}">
                <a14:useLocalDpi xmlns:a14="http://schemas.microsoft.com/office/drawing/2010/main" val="0"/>
              </a:ext>
            </a:extLst>
          </a:blip>
          <a:srcRect b="6741"/>
          <a:stretch/>
        </p:blipFill>
        <p:spPr bwMode="auto">
          <a:xfrm>
            <a:off x="5594320" y="4339207"/>
            <a:ext cx="3259394" cy="22797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48558" y="6618982"/>
            <a:ext cx="1675459"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auto.howstuffworks.com</a:t>
            </a:r>
            <a:endParaRPr lang="en-US" sz="800" i="1" dirty="0"/>
          </a:p>
        </p:txBody>
      </p:sp>
    </p:spTree>
    <p:extLst>
      <p:ext uri="{BB962C8B-B14F-4D97-AF65-F5344CB8AC3E}">
        <p14:creationId xmlns:p14="http://schemas.microsoft.com/office/powerpoint/2010/main" val="1678602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Octane Ratings</a:t>
            </a:r>
            <a:endParaRPr lang="en-US" dirty="0"/>
          </a:p>
        </p:txBody>
      </p:sp>
      <p:sp>
        <p:nvSpPr>
          <p:cNvPr id="3" name="Content Placeholder 2"/>
          <p:cNvSpPr>
            <a:spLocks noGrp="1"/>
          </p:cNvSpPr>
          <p:nvPr>
            <p:ph idx="1"/>
          </p:nvPr>
        </p:nvSpPr>
        <p:spPr>
          <a:xfrm>
            <a:off x="412955" y="782632"/>
            <a:ext cx="8510853" cy="5989416"/>
          </a:xfrm>
        </p:spPr>
        <p:txBody>
          <a:bodyPr>
            <a:noAutofit/>
          </a:bodyPr>
          <a:lstStyle/>
          <a:p>
            <a:pPr lvl="0">
              <a:spcBef>
                <a:spcPts val="600"/>
              </a:spcBef>
            </a:pPr>
            <a:r>
              <a:rPr lang="en-US" sz="1800" dirty="0"/>
              <a:t>The octane number is primarily determined by the molecular structure of the fuel. </a:t>
            </a:r>
          </a:p>
          <a:p>
            <a:pPr lvl="1">
              <a:spcBef>
                <a:spcPts val="600"/>
              </a:spcBef>
            </a:pPr>
            <a:r>
              <a:rPr lang="en-US" sz="1600" dirty="0"/>
              <a:t>Smaller fuel molecules have a higher ignition temperature (which is why they require a spark plug instead of just the heat of combustion as is the case with diesel fuel). </a:t>
            </a:r>
          </a:p>
          <a:p>
            <a:pPr lvl="1">
              <a:spcBef>
                <a:spcPts val="600"/>
              </a:spcBef>
            </a:pPr>
            <a:r>
              <a:rPr lang="en-US" sz="1600" dirty="0"/>
              <a:t>If temperatures are high enough, or if enough large fuel molecules are present in a fuel, the fuel will ignite before the spark from the spark plug, creating an ignition at the wrong time in the four stroke cycle. </a:t>
            </a:r>
          </a:p>
          <a:p>
            <a:pPr lvl="0">
              <a:spcBef>
                <a:spcPts val="600"/>
              </a:spcBef>
            </a:pPr>
            <a:r>
              <a:rPr lang="en-US" sz="1800" dirty="0" smtClean="0"/>
              <a:t>Octane </a:t>
            </a:r>
            <a:r>
              <a:rPr lang="en-US" sz="1800" dirty="0"/>
              <a:t>ratings are determined by how much knocking a fuel causes.</a:t>
            </a:r>
          </a:p>
          <a:p>
            <a:pPr lvl="1">
              <a:spcBef>
                <a:spcPts val="600"/>
              </a:spcBef>
            </a:pPr>
            <a:r>
              <a:rPr lang="en-US" sz="1600" dirty="0"/>
              <a:t>The fuel </a:t>
            </a:r>
            <a:r>
              <a:rPr lang="en-US" sz="1600" u="sng" dirty="0"/>
              <a:t>heptane</a:t>
            </a:r>
            <a:r>
              <a:rPr lang="en-US" sz="1600" dirty="0"/>
              <a:t> (C</a:t>
            </a:r>
            <a:r>
              <a:rPr lang="en-US" sz="1600" baseline="-25000" dirty="0"/>
              <a:t>7</a:t>
            </a:r>
            <a:r>
              <a:rPr lang="en-US" sz="1600" dirty="0"/>
              <a:t>H</a:t>
            </a:r>
            <a:r>
              <a:rPr lang="en-US" sz="1600" baseline="-25000" dirty="0"/>
              <a:t>16</a:t>
            </a:r>
            <a:r>
              <a:rPr lang="en-US" sz="1600" dirty="0"/>
              <a:t>) combusts with constant engine knocking, resulting in an octane rating of 0. </a:t>
            </a:r>
          </a:p>
          <a:p>
            <a:pPr lvl="1">
              <a:spcBef>
                <a:spcPts val="600"/>
              </a:spcBef>
            </a:pPr>
            <a:r>
              <a:rPr lang="en-US" sz="1600" u="sng" dirty="0" err="1"/>
              <a:t>Iso</a:t>
            </a:r>
            <a:r>
              <a:rPr lang="en-US" sz="1600" u="sng" dirty="0"/>
              <a:t>-octane</a:t>
            </a:r>
            <a:r>
              <a:rPr lang="en-US" sz="1600" dirty="0"/>
              <a:t> (C</a:t>
            </a:r>
            <a:r>
              <a:rPr lang="en-US" sz="1600" baseline="-25000" dirty="0"/>
              <a:t>8</a:t>
            </a:r>
            <a:r>
              <a:rPr lang="en-US" sz="1600" dirty="0"/>
              <a:t>H</a:t>
            </a:r>
            <a:r>
              <a:rPr lang="en-US" sz="1600" baseline="-25000" dirty="0"/>
              <a:t>18</a:t>
            </a:r>
            <a:r>
              <a:rPr lang="en-US" sz="1600" dirty="0"/>
              <a:t>) combusts without any engine </a:t>
            </a:r>
            <a:r>
              <a:rPr lang="en-US" sz="1600" dirty="0" smtClean="0"/>
              <a:t>knocking</a:t>
            </a:r>
            <a:r>
              <a:rPr lang="en-US" sz="1600" dirty="0"/>
              <a:t>, resulting in an octane rating of 100.</a:t>
            </a:r>
          </a:p>
          <a:p>
            <a:pPr lvl="1">
              <a:spcBef>
                <a:spcPts val="600"/>
              </a:spcBef>
            </a:pPr>
            <a:r>
              <a:rPr lang="en-US" sz="1600" dirty="0"/>
              <a:t>Gasoline with an octane rating of 87 means that </a:t>
            </a:r>
            <a:r>
              <a:rPr lang="en-US" sz="1600" dirty="0" smtClean="0"/>
              <a:t/>
            </a:r>
            <a:br>
              <a:rPr lang="en-US" sz="1600" dirty="0" smtClean="0"/>
            </a:br>
            <a:r>
              <a:rPr lang="en-US" sz="1600" dirty="0" smtClean="0"/>
              <a:t>it </a:t>
            </a:r>
            <a:r>
              <a:rPr lang="en-US" sz="1600" dirty="0"/>
              <a:t>contains 13% </a:t>
            </a:r>
            <a:r>
              <a:rPr lang="en-US" sz="1600" dirty="0" smtClean="0"/>
              <a:t>heptane </a:t>
            </a:r>
            <a:r>
              <a:rPr lang="en-US" sz="1600" dirty="0"/>
              <a:t>fuel. </a:t>
            </a:r>
          </a:p>
          <a:p>
            <a:pPr lvl="1">
              <a:spcBef>
                <a:spcPts val="600"/>
              </a:spcBef>
            </a:pPr>
            <a:r>
              <a:rPr lang="en-US" sz="1600" dirty="0"/>
              <a:t>Pure ethanol has an octane rating of 108.6, </a:t>
            </a:r>
            <a:r>
              <a:rPr lang="en-US" sz="1600" dirty="0" smtClean="0"/>
              <a:t/>
            </a:r>
            <a:br>
              <a:rPr lang="en-US" sz="1600" dirty="0" smtClean="0"/>
            </a:br>
            <a:r>
              <a:rPr lang="en-US" sz="1600" dirty="0" smtClean="0"/>
              <a:t>meaning </a:t>
            </a:r>
            <a:r>
              <a:rPr lang="en-US" sz="1600" dirty="0"/>
              <a:t>that it combusts even more efficiently </a:t>
            </a:r>
            <a:r>
              <a:rPr lang="en-US" sz="1600" dirty="0" smtClean="0"/>
              <a:t/>
            </a:r>
            <a:br>
              <a:rPr lang="en-US" sz="1600" dirty="0" smtClean="0"/>
            </a:br>
            <a:r>
              <a:rPr lang="en-US" sz="1600" dirty="0" smtClean="0"/>
              <a:t>than </a:t>
            </a:r>
            <a:r>
              <a:rPr lang="en-US" sz="1600" dirty="0"/>
              <a:t>pure octane. </a:t>
            </a:r>
          </a:p>
          <a:p>
            <a:pPr lvl="1">
              <a:spcBef>
                <a:spcPts val="600"/>
              </a:spcBef>
            </a:pPr>
            <a:r>
              <a:rPr lang="en-US" sz="1600" dirty="0" smtClean="0"/>
              <a:t>Adding </a:t>
            </a:r>
            <a:r>
              <a:rPr lang="en-US" sz="1600" dirty="0"/>
              <a:t>ethanol to gasoline improves its </a:t>
            </a:r>
            <a:r>
              <a:rPr lang="en-US" sz="1600" dirty="0" smtClean="0"/>
              <a:t/>
            </a:r>
            <a:br>
              <a:rPr lang="en-US" sz="1600" dirty="0" smtClean="0"/>
            </a:br>
            <a:r>
              <a:rPr lang="en-US" sz="1600" dirty="0" smtClean="0"/>
              <a:t>performance </a:t>
            </a:r>
            <a:r>
              <a:rPr lang="en-US" sz="1600" dirty="0"/>
              <a:t>by raising its octane rating. </a:t>
            </a:r>
          </a:p>
        </p:txBody>
      </p:sp>
      <p:pic>
        <p:nvPicPr>
          <p:cNvPr id="7170" name="Picture 2" descr="http://www.chemguide.co.uk/physical/catalysis/isomer1.gif"/>
          <p:cNvPicPr>
            <a:picLocks noChangeAspect="1" noChangeArrowheads="1"/>
          </p:cNvPicPr>
          <p:nvPr/>
        </p:nvPicPr>
        <p:blipFill rotWithShape="1">
          <a:blip r:embed="rId2">
            <a:extLst>
              <a:ext uri="{28A0092B-C50C-407E-A947-70E740481C1C}">
                <a14:useLocalDpi xmlns:a14="http://schemas.microsoft.com/office/drawing/2010/main" val="0"/>
              </a:ext>
            </a:extLst>
          </a:blip>
          <a:srcRect r="23666" b="81356"/>
          <a:stretch/>
        </p:blipFill>
        <p:spPr bwMode="auto">
          <a:xfrm>
            <a:off x="6474542" y="4291316"/>
            <a:ext cx="2669458" cy="6274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hemguide.co.uk/physical/catalysis/isomer1.gif"/>
          <p:cNvPicPr>
            <a:picLocks noChangeAspect="1" noChangeArrowheads="1"/>
          </p:cNvPicPr>
          <p:nvPr/>
        </p:nvPicPr>
        <p:blipFill rotWithShape="1">
          <a:blip r:embed="rId2">
            <a:extLst>
              <a:ext uri="{28A0092B-C50C-407E-A947-70E740481C1C}">
                <a14:useLocalDpi xmlns:a14="http://schemas.microsoft.com/office/drawing/2010/main" val="0"/>
              </a:ext>
            </a:extLst>
          </a:blip>
          <a:srcRect t="48012" b="10668"/>
          <a:stretch/>
        </p:blipFill>
        <p:spPr bwMode="auto">
          <a:xfrm>
            <a:off x="6813753" y="5483942"/>
            <a:ext cx="3377381" cy="13429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664326"/>
            <a:ext cx="1600118"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www.chemguide.co.uk</a:t>
            </a:r>
            <a:endParaRPr lang="en-US" sz="800" i="1" dirty="0"/>
          </a:p>
        </p:txBody>
      </p:sp>
      <p:sp>
        <p:nvSpPr>
          <p:cNvPr id="13" name="TextBox 12"/>
          <p:cNvSpPr txBox="1"/>
          <p:nvPr/>
        </p:nvSpPr>
        <p:spPr>
          <a:xfrm>
            <a:off x="6474542" y="4968246"/>
            <a:ext cx="2449266" cy="584775"/>
          </a:xfrm>
          <a:prstGeom prst="rect">
            <a:avLst/>
          </a:prstGeom>
          <a:noFill/>
        </p:spPr>
        <p:txBody>
          <a:bodyPr wrap="square" rtlCol="0">
            <a:spAutoFit/>
          </a:bodyPr>
          <a:lstStyle/>
          <a:p>
            <a:r>
              <a:rPr lang="en-US" sz="1600" i="1" dirty="0" smtClean="0"/>
              <a:t>Heptane (above) and </a:t>
            </a:r>
            <a:r>
              <a:rPr lang="en-US" sz="1600" i="1" dirty="0" err="1" smtClean="0"/>
              <a:t>Iso</a:t>
            </a:r>
            <a:r>
              <a:rPr lang="en-US" sz="1600" i="1" dirty="0" smtClean="0"/>
              <a:t>-Octane (below)</a:t>
            </a:r>
            <a:endParaRPr lang="en-US" sz="1600" i="1" dirty="0"/>
          </a:p>
        </p:txBody>
      </p:sp>
    </p:spTree>
    <p:extLst>
      <p:ext uri="{BB962C8B-B14F-4D97-AF65-F5344CB8AC3E}">
        <p14:creationId xmlns:p14="http://schemas.microsoft.com/office/powerpoint/2010/main" val="225453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Energy Balance</a:t>
            </a:r>
            <a:endParaRPr lang="en-US" dirty="0"/>
          </a:p>
        </p:txBody>
      </p:sp>
      <p:sp>
        <p:nvSpPr>
          <p:cNvPr id="3" name="Content Placeholder 2"/>
          <p:cNvSpPr>
            <a:spLocks noGrp="1"/>
          </p:cNvSpPr>
          <p:nvPr>
            <p:ph idx="1"/>
          </p:nvPr>
        </p:nvSpPr>
        <p:spPr>
          <a:xfrm>
            <a:off x="584978" y="965194"/>
            <a:ext cx="8268736" cy="5702829"/>
          </a:xfrm>
        </p:spPr>
        <p:txBody>
          <a:bodyPr>
            <a:normAutofit fontScale="92500" lnSpcReduction="20000"/>
          </a:bodyPr>
          <a:lstStyle/>
          <a:p>
            <a:pPr lvl="0"/>
            <a:r>
              <a:rPr lang="en-US" dirty="0"/>
              <a:t>Ethanol has a positive energy balance. </a:t>
            </a:r>
          </a:p>
          <a:p>
            <a:pPr lvl="1"/>
            <a:r>
              <a:rPr lang="en-US" dirty="0"/>
              <a:t>A fuel with a </a:t>
            </a:r>
            <a:r>
              <a:rPr lang="en-US" u="sng" dirty="0"/>
              <a:t>positive energy balance</a:t>
            </a:r>
            <a:r>
              <a:rPr lang="en-US" dirty="0"/>
              <a:t> means that the fuel contains more energy than was used to produce that fuel. </a:t>
            </a:r>
          </a:p>
          <a:p>
            <a:pPr lvl="1"/>
            <a:r>
              <a:rPr lang="en-US" dirty="0" smtClean="0"/>
              <a:t>For every BTU of fossil fuel produced, gasoline requires 1.23 BTUs to be produced. </a:t>
            </a:r>
          </a:p>
          <a:p>
            <a:pPr lvl="1"/>
            <a:r>
              <a:rPr lang="en-US" dirty="0" smtClean="0"/>
              <a:t>For every BTU of electricity produced in the US, over 2.3 BTUs are needed to produce it. </a:t>
            </a:r>
          </a:p>
          <a:p>
            <a:pPr lvl="1"/>
            <a:r>
              <a:rPr lang="en-US" dirty="0" smtClean="0"/>
              <a:t>For every BTU of ethanol </a:t>
            </a:r>
            <a:br>
              <a:rPr lang="en-US" dirty="0" smtClean="0"/>
            </a:br>
            <a:r>
              <a:rPr lang="en-US" dirty="0" smtClean="0"/>
              <a:t>produced, it takes 0.78 </a:t>
            </a:r>
            <a:br>
              <a:rPr lang="en-US" dirty="0" smtClean="0"/>
            </a:br>
            <a:r>
              <a:rPr lang="en-US" dirty="0" smtClean="0"/>
              <a:t>BTUs of fossil fuel to </a:t>
            </a:r>
            <a:br>
              <a:rPr lang="en-US" dirty="0" smtClean="0"/>
            </a:br>
            <a:r>
              <a:rPr lang="en-US" dirty="0" smtClean="0"/>
              <a:t>produce it. </a:t>
            </a:r>
          </a:p>
          <a:p>
            <a:pPr lvl="1"/>
            <a:r>
              <a:rPr lang="en-US" dirty="0" smtClean="0"/>
              <a:t>For every BTU of </a:t>
            </a:r>
            <a:br>
              <a:rPr lang="en-US" dirty="0" smtClean="0"/>
            </a:br>
            <a:r>
              <a:rPr lang="en-US" dirty="0" smtClean="0"/>
              <a:t>cellulosic ethanol </a:t>
            </a:r>
            <a:br>
              <a:rPr lang="en-US" dirty="0" smtClean="0"/>
            </a:br>
            <a:r>
              <a:rPr lang="en-US" dirty="0" smtClean="0"/>
              <a:t>produced, it takes </a:t>
            </a:r>
            <a:br>
              <a:rPr lang="en-US" dirty="0" smtClean="0"/>
            </a:br>
            <a:r>
              <a:rPr lang="en-US" dirty="0" smtClean="0"/>
              <a:t>only 0.1-0.2 BTUs of </a:t>
            </a:r>
            <a:br>
              <a:rPr lang="en-US" dirty="0" smtClean="0"/>
            </a:br>
            <a:r>
              <a:rPr lang="en-US" dirty="0" smtClean="0"/>
              <a:t>fossil fuel to produce it. </a:t>
            </a:r>
            <a:br>
              <a:rPr lang="en-US" dirty="0" smtClean="0"/>
            </a:br>
            <a:endParaRPr lang="en-US" dirty="0" smtClean="0"/>
          </a:p>
        </p:txBody>
      </p:sp>
      <p:pic>
        <p:nvPicPr>
          <p:cNvPr id="7" name="Picture 6"/>
          <p:cNvPicPr>
            <a:picLocks noChangeAspect="1"/>
          </p:cNvPicPr>
          <p:nvPr/>
        </p:nvPicPr>
        <p:blipFill>
          <a:blip r:embed="rId2"/>
          <a:stretch>
            <a:fillRect/>
          </a:stretch>
        </p:blipFill>
        <p:spPr>
          <a:xfrm>
            <a:off x="4719346" y="3524734"/>
            <a:ext cx="4424654" cy="3207538"/>
          </a:xfrm>
          <a:prstGeom prst="rect">
            <a:avLst/>
          </a:prstGeom>
        </p:spPr>
      </p:pic>
    </p:spTree>
    <p:extLst>
      <p:ext uri="{BB962C8B-B14F-4D97-AF65-F5344CB8AC3E}">
        <p14:creationId xmlns:p14="http://schemas.microsoft.com/office/powerpoint/2010/main" val="136721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Ethanol’s Energy Balance </a:t>
            </a:r>
            <a:endParaRPr lang="en-US" dirty="0"/>
          </a:p>
        </p:txBody>
      </p:sp>
      <p:sp>
        <p:nvSpPr>
          <p:cNvPr id="3" name="Content Placeholder 2"/>
          <p:cNvSpPr>
            <a:spLocks noGrp="1"/>
          </p:cNvSpPr>
          <p:nvPr>
            <p:ph idx="1"/>
          </p:nvPr>
        </p:nvSpPr>
        <p:spPr>
          <a:xfrm>
            <a:off x="584978" y="965194"/>
            <a:ext cx="8268736" cy="5705276"/>
          </a:xfrm>
        </p:spPr>
        <p:txBody>
          <a:bodyPr>
            <a:normAutofit fontScale="92500" lnSpcReduction="10000"/>
          </a:bodyPr>
          <a:lstStyle/>
          <a:p>
            <a:pPr lvl="0"/>
            <a:r>
              <a:rPr lang="en-US" dirty="0"/>
              <a:t>Ethanol has a positive energy balance because the majority of the energy found in ethanol originated from solar energy (instead of fossil fuel energy). </a:t>
            </a:r>
          </a:p>
          <a:p>
            <a:pPr lvl="1"/>
            <a:r>
              <a:rPr lang="en-US" dirty="0"/>
              <a:t>Technically, the amount of energy used to make ethanol is</a:t>
            </a:r>
            <a:r>
              <a:rPr lang="en-US" i="1" dirty="0"/>
              <a:t> greater</a:t>
            </a:r>
            <a:r>
              <a:rPr lang="en-US" dirty="0"/>
              <a:t> than the energy that is found in the ethanol fuel.</a:t>
            </a:r>
          </a:p>
          <a:p>
            <a:pPr lvl="1"/>
            <a:r>
              <a:rPr lang="en-US" dirty="0"/>
              <a:t>However, the solar </a:t>
            </a:r>
            <a:r>
              <a:rPr lang="en-US" dirty="0" smtClean="0"/>
              <a:t>energy </a:t>
            </a:r>
            <a:r>
              <a:rPr lang="en-US" dirty="0"/>
              <a:t>that is used </a:t>
            </a:r>
            <a:r>
              <a:rPr lang="en-US" dirty="0" smtClean="0"/>
              <a:t>to </a:t>
            </a:r>
            <a:r>
              <a:rPr lang="en-US" dirty="0"/>
              <a:t>produce ethanol </a:t>
            </a:r>
            <a:r>
              <a:rPr lang="en-US" dirty="0" smtClean="0"/>
              <a:t>is </a:t>
            </a:r>
            <a:r>
              <a:rPr lang="en-US" dirty="0"/>
              <a:t>not taken into </a:t>
            </a:r>
            <a:r>
              <a:rPr lang="en-US" dirty="0" smtClean="0"/>
              <a:t/>
            </a:r>
            <a:br>
              <a:rPr lang="en-US" dirty="0" smtClean="0"/>
            </a:br>
            <a:r>
              <a:rPr lang="en-US" dirty="0" smtClean="0"/>
              <a:t>account </a:t>
            </a:r>
            <a:r>
              <a:rPr lang="en-US" dirty="0"/>
              <a:t>for federal </a:t>
            </a:r>
            <a:r>
              <a:rPr lang="en-US" dirty="0" smtClean="0"/>
              <a:t/>
            </a:r>
            <a:br>
              <a:rPr lang="en-US" dirty="0" smtClean="0"/>
            </a:br>
            <a:r>
              <a:rPr lang="en-US" dirty="0" smtClean="0"/>
              <a:t>energy </a:t>
            </a:r>
            <a:r>
              <a:rPr lang="en-US" dirty="0"/>
              <a:t>balance </a:t>
            </a:r>
            <a:r>
              <a:rPr lang="en-US" dirty="0" smtClean="0"/>
              <a:t/>
            </a:r>
            <a:br>
              <a:rPr lang="en-US" dirty="0" smtClean="0"/>
            </a:br>
            <a:r>
              <a:rPr lang="en-US" dirty="0" smtClean="0"/>
              <a:t>calculations </a:t>
            </a:r>
            <a:r>
              <a:rPr lang="en-US" dirty="0"/>
              <a:t>because </a:t>
            </a:r>
            <a:r>
              <a:rPr lang="en-US" dirty="0" smtClean="0"/>
              <a:t/>
            </a:r>
            <a:br>
              <a:rPr lang="en-US" dirty="0" smtClean="0"/>
            </a:br>
            <a:r>
              <a:rPr lang="en-US" dirty="0" smtClean="0"/>
              <a:t>it </a:t>
            </a:r>
            <a:r>
              <a:rPr lang="en-US" dirty="0"/>
              <a:t>is free, renewable, </a:t>
            </a:r>
            <a:r>
              <a:rPr lang="en-US" dirty="0" smtClean="0"/>
              <a:t/>
            </a:r>
            <a:br>
              <a:rPr lang="en-US" dirty="0" smtClean="0"/>
            </a:br>
            <a:r>
              <a:rPr lang="en-US" dirty="0" smtClean="0"/>
              <a:t>and </a:t>
            </a:r>
            <a:r>
              <a:rPr lang="en-US" dirty="0"/>
              <a:t>has no negative </a:t>
            </a:r>
            <a:r>
              <a:rPr lang="en-US" dirty="0" smtClean="0"/>
              <a:t/>
            </a:r>
            <a:br>
              <a:rPr lang="en-US" dirty="0" smtClean="0"/>
            </a:br>
            <a:r>
              <a:rPr lang="en-US" dirty="0" smtClean="0"/>
              <a:t>impact </a:t>
            </a:r>
            <a:r>
              <a:rPr lang="en-US" dirty="0"/>
              <a:t>on the </a:t>
            </a:r>
            <a:r>
              <a:rPr lang="en-US" dirty="0" smtClean="0"/>
              <a:t/>
            </a:r>
            <a:br>
              <a:rPr lang="en-US" dirty="0" smtClean="0"/>
            </a:br>
            <a:r>
              <a:rPr lang="en-US" dirty="0" smtClean="0"/>
              <a:t>environment</a:t>
            </a:r>
            <a:r>
              <a:rPr lang="en-US" dirty="0"/>
              <a:t>. </a:t>
            </a:r>
          </a:p>
          <a:p>
            <a:endParaRPr lang="en-US" dirty="0"/>
          </a:p>
        </p:txBody>
      </p:sp>
      <p:pic>
        <p:nvPicPr>
          <p:cNvPr id="8196" name="Picture 4" descr="http://www1.eere.energy.gov/biomass/images/energy_input3.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1448"/>
          <a:stretch/>
        </p:blipFill>
        <p:spPr bwMode="auto">
          <a:xfrm>
            <a:off x="4513006" y="3967316"/>
            <a:ext cx="4630994" cy="27944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77789" y="6646335"/>
            <a:ext cx="1941557" cy="230832"/>
          </a:xfrm>
          <a:prstGeom prst="rect">
            <a:avLst/>
          </a:prstGeom>
        </p:spPr>
        <p:txBody>
          <a:bodyPr wrap="none">
            <a:spAutoFit/>
          </a:bodyPr>
          <a:lstStyle/>
          <a:p>
            <a:r>
              <a:rPr lang="en-US" sz="900" b="0" i="1" u="none" strike="noStrike" dirty="0" smtClean="0">
                <a:solidFill>
                  <a:srgbClr val="7D7D7D"/>
                </a:solidFill>
                <a:effectLst/>
                <a:latin typeface="arial" panose="020B0604020202020204" pitchFamily="34" charset="0"/>
                <a:hlinkClick r:id="rId3"/>
              </a:rPr>
              <a:t>Source: www.svtperformance.com</a:t>
            </a:r>
            <a:endParaRPr lang="en-US" sz="900" i="1" dirty="0"/>
          </a:p>
        </p:txBody>
      </p:sp>
    </p:spTree>
    <p:extLst>
      <p:ext uri="{BB962C8B-B14F-4D97-AF65-F5344CB8AC3E}">
        <p14:creationId xmlns:p14="http://schemas.microsoft.com/office/powerpoint/2010/main" val="1079121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Greenhouse Gases</a:t>
            </a:r>
            <a:endParaRPr lang="en-US" dirty="0"/>
          </a:p>
        </p:txBody>
      </p:sp>
      <p:sp>
        <p:nvSpPr>
          <p:cNvPr id="3" name="Content Placeholder 2"/>
          <p:cNvSpPr>
            <a:spLocks noGrp="1"/>
          </p:cNvSpPr>
          <p:nvPr>
            <p:ph idx="1"/>
          </p:nvPr>
        </p:nvSpPr>
        <p:spPr>
          <a:xfrm>
            <a:off x="584978" y="965194"/>
            <a:ext cx="8268736" cy="5627335"/>
          </a:xfrm>
        </p:spPr>
        <p:txBody>
          <a:bodyPr>
            <a:normAutofit fontScale="85000" lnSpcReduction="20000"/>
          </a:bodyPr>
          <a:lstStyle/>
          <a:p>
            <a:pPr lvl="0"/>
            <a:r>
              <a:rPr lang="en-US" dirty="0"/>
              <a:t>The use of ethanol reduces greenhouse gas (GHG) emissions. </a:t>
            </a:r>
          </a:p>
          <a:p>
            <a:pPr lvl="1"/>
            <a:r>
              <a:rPr lang="en-US" dirty="0"/>
              <a:t>Corn ethanol could reduce GHG emissions by 18-28% (and even up to 52% with improved technology and methods). </a:t>
            </a:r>
          </a:p>
          <a:p>
            <a:pPr lvl="1"/>
            <a:r>
              <a:rPr lang="en-US" dirty="0"/>
              <a:t>Cellulosic ethanol could reduce GHG emissions by 87%. </a:t>
            </a:r>
            <a:endParaRPr lang="en-US" dirty="0" smtClean="0"/>
          </a:p>
          <a:p>
            <a:pPr lvl="2"/>
            <a:r>
              <a:rPr lang="en-US" u="sng" dirty="0"/>
              <a:t>Cellulosic ethanol</a:t>
            </a:r>
            <a:r>
              <a:rPr lang="en-US" dirty="0"/>
              <a:t> is a biofuel produced from wood, grasses, or the inedible parts of plants. </a:t>
            </a:r>
          </a:p>
          <a:p>
            <a:pPr lvl="1"/>
            <a:r>
              <a:rPr lang="en-US" dirty="0" smtClean="0"/>
              <a:t>While </a:t>
            </a:r>
            <a:r>
              <a:rPr lang="en-US" dirty="0"/>
              <a:t>corn-based </a:t>
            </a:r>
            <a:r>
              <a:rPr lang="en-US" dirty="0" smtClean="0"/>
              <a:t>ethanol </a:t>
            </a:r>
            <a:r>
              <a:rPr lang="en-US" dirty="0"/>
              <a:t>can achieve </a:t>
            </a:r>
            <a:r>
              <a:rPr lang="en-US" dirty="0" smtClean="0"/>
              <a:t>moderate </a:t>
            </a:r>
            <a:r>
              <a:rPr lang="en-US" dirty="0"/>
              <a:t>reductions </a:t>
            </a:r>
            <a:r>
              <a:rPr lang="en-US" dirty="0" smtClean="0"/>
              <a:t>in </a:t>
            </a:r>
            <a:r>
              <a:rPr lang="en-US" dirty="0"/>
              <a:t>GHG emissions, </a:t>
            </a:r>
            <a:r>
              <a:rPr lang="en-US" dirty="0" smtClean="0"/>
              <a:t>cellulosic </a:t>
            </a:r>
            <a:r>
              <a:rPr lang="en-US" dirty="0"/>
              <a:t>ethanol can </a:t>
            </a:r>
            <a:r>
              <a:rPr lang="en-US" dirty="0" smtClean="0"/>
              <a:t/>
            </a:r>
            <a:br>
              <a:rPr lang="en-US" dirty="0" smtClean="0"/>
            </a:br>
            <a:r>
              <a:rPr lang="en-US" dirty="0" smtClean="0"/>
              <a:t>produce </a:t>
            </a:r>
            <a:r>
              <a:rPr lang="en-US" dirty="0"/>
              <a:t>much greater </a:t>
            </a:r>
            <a:r>
              <a:rPr lang="en-US" dirty="0" smtClean="0"/>
              <a:t/>
            </a:r>
            <a:br>
              <a:rPr lang="en-US" dirty="0" smtClean="0"/>
            </a:br>
            <a:r>
              <a:rPr lang="en-US" dirty="0" smtClean="0"/>
              <a:t>benefits </a:t>
            </a:r>
            <a:r>
              <a:rPr lang="en-US" dirty="0"/>
              <a:t>in regards to a </a:t>
            </a:r>
            <a:r>
              <a:rPr lang="en-US" dirty="0" smtClean="0"/>
              <a:t/>
            </a:r>
            <a:br>
              <a:rPr lang="en-US" dirty="0" smtClean="0"/>
            </a:br>
            <a:r>
              <a:rPr lang="en-US" dirty="0" smtClean="0"/>
              <a:t>positive </a:t>
            </a:r>
            <a:r>
              <a:rPr lang="en-US" dirty="0"/>
              <a:t>energy balance </a:t>
            </a:r>
            <a:r>
              <a:rPr lang="en-US" dirty="0" smtClean="0"/>
              <a:t/>
            </a:r>
            <a:br>
              <a:rPr lang="en-US" dirty="0" smtClean="0"/>
            </a:br>
            <a:r>
              <a:rPr lang="en-US" dirty="0" smtClean="0"/>
              <a:t>and </a:t>
            </a:r>
            <a:r>
              <a:rPr lang="en-US" dirty="0"/>
              <a:t>greenhouse gas </a:t>
            </a:r>
            <a:r>
              <a:rPr lang="en-US" dirty="0" smtClean="0"/>
              <a:t/>
            </a:r>
            <a:br>
              <a:rPr lang="en-US" dirty="0" smtClean="0"/>
            </a:br>
            <a:r>
              <a:rPr lang="en-US" dirty="0" smtClean="0"/>
              <a:t>reductions.</a:t>
            </a:r>
          </a:p>
          <a:p>
            <a:pPr lvl="1"/>
            <a:r>
              <a:rPr lang="en-US" dirty="0" smtClean="0"/>
              <a:t>It could also </a:t>
            </a:r>
            <a:r>
              <a:rPr lang="en-US" dirty="0" smtClean="0"/>
              <a:t>potentially </a:t>
            </a:r>
            <a:br>
              <a:rPr lang="en-US" dirty="0" smtClean="0"/>
            </a:br>
            <a:r>
              <a:rPr lang="en-US" dirty="0" smtClean="0"/>
              <a:t>provide more </a:t>
            </a:r>
            <a:r>
              <a:rPr lang="en-US" dirty="0"/>
              <a:t>diverse </a:t>
            </a:r>
            <a:r>
              <a:rPr lang="en-US" dirty="0" smtClean="0"/>
              <a:t/>
            </a:r>
            <a:br>
              <a:rPr lang="en-US" dirty="0" smtClean="0"/>
            </a:br>
            <a:r>
              <a:rPr lang="en-US" dirty="0" smtClean="0"/>
              <a:t>wildlife habitat</a:t>
            </a:r>
            <a:r>
              <a:rPr lang="en-US" dirty="0"/>
              <a:t>, reduced </a:t>
            </a:r>
            <a:r>
              <a:rPr lang="en-US" dirty="0" smtClean="0"/>
              <a:t/>
            </a:r>
            <a:br>
              <a:rPr lang="en-US" dirty="0" smtClean="0"/>
            </a:br>
            <a:r>
              <a:rPr lang="en-US" dirty="0" smtClean="0"/>
              <a:t>soil erosion</a:t>
            </a:r>
            <a:r>
              <a:rPr lang="en-US" dirty="0"/>
              <a:t>, and improved </a:t>
            </a:r>
            <a:r>
              <a:rPr lang="en-US" dirty="0" smtClean="0"/>
              <a:t/>
            </a:r>
            <a:br>
              <a:rPr lang="en-US" dirty="0" smtClean="0"/>
            </a:br>
            <a:r>
              <a:rPr lang="en-US" dirty="0" smtClean="0"/>
              <a:t>soil </a:t>
            </a:r>
            <a:r>
              <a:rPr lang="en-US" dirty="0"/>
              <a:t>fertility.</a:t>
            </a:r>
          </a:p>
          <a:p>
            <a:endParaRPr lang="en-US" dirty="0"/>
          </a:p>
        </p:txBody>
      </p:sp>
      <p:pic>
        <p:nvPicPr>
          <p:cNvPr id="1032" name="Picture 8" descr="http://www.afdc.energy.gov/vehicles/images/GHG-emissions-transportation-fuels.jpg"/>
          <p:cNvPicPr>
            <a:picLocks noChangeAspect="1" noChangeArrowheads="1"/>
          </p:cNvPicPr>
          <p:nvPr/>
        </p:nvPicPr>
        <p:blipFill rotWithShape="1">
          <a:blip r:embed="rId2">
            <a:extLst>
              <a:ext uri="{28A0092B-C50C-407E-A947-70E740481C1C}">
                <a14:useLocalDpi xmlns:a14="http://schemas.microsoft.com/office/drawing/2010/main" val="0"/>
              </a:ext>
            </a:extLst>
          </a:blip>
          <a:srcRect t="17020"/>
          <a:stretch/>
        </p:blipFill>
        <p:spPr bwMode="auto">
          <a:xfrm>
            <a:off x="4837471" y="3745071"/>
            <a:ext cx="4233719" cy="30300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afdc.energy.gov/vehicles/images/GHG-emissions-transportation-fuels.jpg"/>
          <p:cNvPicPr>
            <a:picLocks noChangeAspect="1" noChangeArrowheads="1"/>
          </p:cNvPicPr>
          <p:nvPr/>
        </p:nvPicPr>
        <p:blipFill rotWithShape="1">
          <a:blip r:embed="rId2">
            <a:extLst>
              <a:ext uri="{28A0092B-C50C-407E-A947-70E740481C1C}">
                <a14:useLocalDpi xmlns:a14="http://schemas.microsoft.com/office/drawing/2010/main" val="0"/>
              </a:ext>
            </a:extLst>
          </a:blip>
          <a:srcRect l="23590" t="-671" r="23590" b="81866"/>
          <a:stretch/>
        </p:blipFill>
        <p:spPr bwMode="auto">
          <a:xfrm>
            <a:off x="7082612" y="3778861"/>
            <a:ext cx="1988578" cy="5769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47217" y="6667369"/>
            <a:ext cx="1555234"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www.afdc.energy.gov</a:t>
            </a:r>
            <a:endParaRPr lang="en-US" sz="800" i="1" dirty="0"/>
          </a:p>
        </p:txBody>
      </p:sp>
    </p:spTree>
    <p:extLst>
      <p:ext uri="{BB962C8B-B14F-4D97-AF65-F5344CB8AC3E}">
        <p14:creationId xmlns:p14="http://schemas.microsoft.com/office/powerpoint/2010/main" val="84059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Ethanol and the Environment</a:t>
            </a:r>
            <a:endParaRPr lang="en-US" dirty="0"/>
          </a:p>
        </p:txBody>
      </p:sp>
      <p:sp>
        <p:nvSpPr>
          <p:cNvPr id="3" name="Content Placeholder 2"/>
          <p:cNvSpPr>
            <a:spLocks noGrp="1"/>
          </p:cNvSpPr>
          <p:nvPr>
            <p:ph idx="1"/>
          </p:nvPr>
        </p:nvSpPr>
        <p:spPr>
          <a:xfrm>
            <a:off x="584978" y="782632"/>
            <a:ext cx="8268736" cy="5789107"/>
          </a:xfrm>
        </p:spPr>
        <p:txBody>
          <a:bodyPr>
            <a:normAutofit fontScale="70000" lnSpcReduction="20000"/>
          </a:bodyPr>
          <a:lstStyle/>
          <a:p>
            <a:r>
              <a:rPr lang="en-US" dirty="0"/>
              <a:t>Ethanol is a carbon-neutral fuel. </a:t>
            </a:r>
          </a:p>
          <a:p>
            <a:pPr lvl="1"/>
            <a:r>
              <a:rPr lang="en-US" dirty="0"/>
              <a:t>Not only are fewer greenhouse gases emitted when ethanol is burned, but those gases are reabsorbed when ethanol feedstocks are grown. </a:t>
            </a:r>
          </a:p>
          <a:p>
            <a:pPr lvl="1"/>
            <a:r>
              <a:rPr lang="en-US" dirty="0"/>
              <a:t>This makes ethanol a </a:t>
            </a:r>
            <a:r>
              <a:rPr lang="en-US" u="sng" dirty="0"/>
              <a:t>carbon neutral fuel</a:t>
            </a:r>
            <a:r>
              <a:rPr lang="en-US" dirty="0"/>
              <a:t> – the carbon dioxide emitted when the fuel is combusted is reabsorbed when the fuel is produced. </a:t>
            </a:r>
          </a:p>
          <a:p>
            <a:pPr lvl="1"/>
            <a:r>
              <a:rPr lang="en-US" dirty="0"/>
              <a:t>This is different from petroleum, in which the greenhouse gases that are emitted increase in the atmosphere over time, resulting in worsening climate change. </a:t>
            </a:r>
            <a:r>
              <a:rPr lang="en-US" dirty="0" smtClean="0"/>
              <a:t/>
            </a:r>
            <a:br>
              <a:rPr lang="en-US" dirty="0" smtClean="0"/>
            </a:br>
            <a:endParaRPr lang="en-US" dirty="0" smtClean="0"/>
          </a:p>
          <a:p>
            <a:pPr lvl="0"/>
            <a:r>
              <a:rPr lang="en-US" dirty="0" smtClean="0"/>
              <a:t>Ethanol </a:t>
            </a:r>
            <a:r>
              <a:rPr lang="en-US" dirty="0"/>
              <a:t>and Environmental Impact</a:t>
            </a:r>
          </a:p>
          <a:p>
            <a:pPr lvl="1"/>
            <a:r>
              <a:rPr lang="en-US" dirty="0"/>
              <a:t>Ethanol is a non-toxic, biodegradable fuel.</a:t>
            </a:r>
          </a:p>
          <a:p>
            <a:pPr lvl="1"/>
            <a:r>
              <a:rPr lang="en-US" dirty="0"/>
              <a:t>Unlike a major oil spill (like </a:t>
            </a:r>
            <a:r>
              <a:rPr lang="en-US" dirty="0" smtClean="0"/>
              <a:t>Deepwater </a:t>
            </a:r>
            <a:r>
              <a:rPr lang="en-US" dirty="0"/>
              <a:t>Horizon in the </a:t>
            </a:r>
            <a:r>
              <a:rPr lang="en-US" dirty="0" smtClean="0"/>
              <a:t>Gulf </a:t>
            </a:r>
            <a:r>
              <a:rPr lang="en-US" dirty="0"/>
              <a:t>of Mexico, or </a:t>
            </a:r>
            <a:r>
              <a:rPr lang="en-US" dirty="0" smtClean="0"/>
              <a:t>Exxon-Valdez </a:t>
            </a:r>
            <a:r>
              <a:rPr lang="en-US" dirty="0"/>
              <a:t>in Alaska), </a:t>
            </a:r>
            <a:r>
              <a:rPr lang="en-US" dirty="0" smtClean="0"/>
              <a:t>an ethanol </a:t>
            </a:r>
            <a:r>
              <a:rPr lang="en-US" dirty="0"/>
              <a:t>spill will mostly </a:t>
            </a:r>
            <a:r>
              <a:rPr lang="en-US" dirty="0" smtClean="0"/>
              <a:t>evaporate </a:t>
            </a:r>
            <a:r>
              <a:rPr lang="en-US" dirty="0"/>
              <a:t>and </a:t>
            </a:r>
            <a:r>
              <a:rPr lang="en-US" dirty="0" smtClean="0"/>
              <a:t/>
            </a:r>
            <a:br>
              <a:rPr lang="en-US" dirty="0" smtClean="0"/>
            </a:br>
            <a:r>
              <a:rPr lang="en-US" dirty="0" smtClean="0"/>
              <a:t>would have </a:t>
            </a:r>
            <a:r>
              <a:rPr lang="en-US" dirty="0"/>
              <a:t>minimal </a:t>
            </a:r>
            <a:r>
              <a:rPr lang="en-US" dirty="0" smtClean="0"/>
              <a:t/>
            </a:r>
            <a:br>
              <a:rPr lang="en-US" dirty="0" smtClean="0"/>
            </a:br>
            <a:r>
              <a:rPr lang="en-US" dirty="0" smtClean="0"/>
              <a:t>long-term impact </a:t>
            </a:r>
            <a:r>
              <a:rPr lang="en-US" dirty="0"/>
              <a:t>on </a:t>
            </a:r>
            <a:r>
              <a:rPr lang="en-US" dirty="0" smtClean="0"/>
              <a:t/>
            </a:r>
            <a:br>
              <a:rPr lang="en-US" dirty="0" smtClean="0"/>
            </a:br>
            <a:r>
              <a:rPr lang="en-US" dirty="0" smtClean="0"/>
              <a:t>the </a:t>
            </a:r>
            <a:r>
              <a:rPr lang="en-US" dirty="0"/>
              <a:t>environment. </a:t>
            </a:r>
          </a:p>
          <a:p>
            <a:pPr lvl="1"/>
            <a:r>
              <a:rPr lang="en-US" dirty="0"/>
              <a:t>Unlike fossil fuels, </a:t>
            </a:r>
            <a:r>
              <a:rPr lang="en-US" dirty="0" smtClean="0"/>
              <a:t/>
            </a:r>
            <a:br>
              <a:rPr lang="en-US" dirty="0" smtClean="0"/>
            </a:br>
            <a:r>
              <a:rPr lang="en-US" dirty="0" smtClean="0"/>
              <a:t>ethanol </a:t>
            </a:r>
            <a:r>
              <a:rPr lang="en-US" dirty="0"/>
              <a:t>poses no </a:t>
            </a:r>
            <a:r>
              <a:rPr lang="en-US" dirty="0" smtClean="0"/>
              <a:t/>
            </a:r>
            <a:br>
              <a:rPr lang="en-US" dirty="0" smtClean="0"/>
            </a:br>
            <a:r>
              <a:rPr lang="en-US" dirty="0" smtClean="0"/>
              <a:t>threat </a:t>
            </a:r>
            <a:r>
              <a:rPr lang="en-US" dirty="0"/>
              <a:t>to groundwater </a:t>
            </a:r>
            <a:r>
              <a:rPr lang="en-US" dirty="0" smtClean="0"/>
              <a:t/>
            </a:r>
            <a:br>
              <a:rPr lang="en-US" dirty="0" smtClean="0"/>
            </a:br>
            <a:r>
              <a:rPr lang="en-US" dirty="0" smtClean="0"/>
              <a:t>or </a:t>
            </a:r>
            <a:r>
              <a:rPr lang="en-US" dirty="0"/>
              <a:t>surface water. </a:t>
            </a:r>
          </a:p>
        </p:txBody>
      </p:sp>
      <p:pic>
        <p:nvPicPr>
          <p:cNvPr id="13314" name="Picture 2" descr="http://www.ecosmartfire.com/media/images/bio/ethanol-carbon-cy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7667" y="4884240"/>
            <a:ext cx="4656047" cy="19737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33641" y="6571739"/>
            <a:ext cx="1608133"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www.ecosmartfire.com</a:t>
            </a:r>
            <a:endParaRPr lang="en-US" sz="800" i="1" dirty="0"/>
          </a:p>
        </p:txBody>
      </p:sp>
    </p:spTree>
    <p:extLst>
      <p:ext uri="{BB962C8B-B14F-4D97-AF65-F5344CB8AC3E}">
        <p14:creationId xmlns:p14="http://schemas.microsoft.com/office/powerpoint/2010/main" val="2534031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odditymall.com/includes/content/grass-blade-shaped-pen-1.jpg"/>
          <p:cNvPicPr>
            <a:picLocks noChangeAspect="1" noChangeArrowheads="1"/>
          </p:cNvPicPr>
          <p:nvPr/>
        </p:nvPicPr>
        <p:blipFill rotWithShape="1">
          <a:blip r:embed="rId2">
            <a:extLst>
              <a:ext uri="{28A0092B-C50C-407E-A947-70E740481C1C}">
                <a14:useLocalDpi xmlns:a14="http://schemas.microsoft.com/office/drawing/2010/main" val="0"/>
              </a:ext>
            </a:extLst>
          </a:blip>
          <a:srcRect r="28011"/>
          <a:stretch/>
        </p:blipFill>
        <p:spPr bwMode="auto">
          <a:xfrm>
            <a:off x="4344117" y="104775"/>
            <a:ext cx="4799883" cy="67532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Economic Benefits</a:t>
            </a:r>
            <a:endParaRPr lang="en-US" dirty="0"/>
          </a:p>
        </p:txBody>
      </p:sp>
      <p:sp>
        <p:nvSpPr>
          <p:cNvPr id="3" name="Content Placeholder 2"/>
          <p:cNvSpPr>
            <a:spLocks noGrp="1"/>
          </p:cNvSpPr>
          <p:nvPr>
            <p:ph idx="1"/>
          </p:nvPr>
        </p:nvSpPr>
        <p:spPr>
          <a:xfrm>
            <a:off x="584978" y="965193"/>
            <a:ext cx="6435254" cy="5642083"/>
          </a:xfrm>
        </p:spPr>
        <p:txBody>
          <a:bodyPr>
            <a:normAutofit fontScale="70000" lnSpcReduction="20000"/>
          </a:bodyPr>
          <a:lstStyle/>
          <a:p>
            <a:pPr lvl="0"/>
            <a:r>
              <a:rPr lang="en-US" dirty="0"/>
              <a:t>Ethanol also has social and economic benefits. </a:t>
            </a:r>
          </a:p>
          <a:p>
            <a:pPr lvl="1"/>
            <a:r>
              <a:rPr lang="en-US" dirty="0"/>
              <a:t>Ethanol production lowers unemployment and stimulates the economy within the United States. </a:t>
            </a:r>
          </a:p>
          <a:p>
            <a:pPr lvl="1"/>
            <a:r>
              <a:rPr lang="en-US" dirty="0"/>
              <a:t>Ethanol production directly added 87,000 jobs and $44 billion to the US economy in 2013 alone. </a:t>
            </a:r>
          </a:p>
          <a:p>
            <a:pPr lvl="1"/>
            <a:r>
              <a:rPr lang="en-US" dirty="0" smtClean="0"/>
              <a:t>Of this $44 billion, over $30 billion went to American households and consumers, an average of roughly an extra $100 per </a:t>
            </a:r>
            <a:r>
              <a:rPr lang="en-US" dirty="0" smtClean="0"/>
              <a:t>American in increased economi</a:t>
            </a:r>
            <a:r>
              <a:rPr lang="en-US" dirty="0" smtClean="0"/>
              <a:t>c output</a:t>
            </a:r>
            <a:r>
              <a:rPr lang="en-US" dirty="0" smtClean="0"/>
              <a:t>. </a:t>
            </a:r>
            <a:br>
              <a:rPr lang="en-US" dirty="0" smtClean="0"/>
            </a:br>
            <a:r>
              <a:rPr lang="en-US" dirty="0" smtClean="0"/>
              <a:t/>
            </a:r>
            <a:br>
              <a:rPr lang="en-US" dirty="0" smtClean="0"/>
            </a:br>
            <a:endParaRPr lang="en-US" dirty="0" smtClean="0"/>
          </a:p>
          <a:p>
            <a:pPr lvl="0"/>
            <a:r>
              <a:rPr lang="en-US" dirty="0"/>
              <a:t>Cellulosic ethanol also offers a future potential of providing two crops from the same field. </a:t>
            </a:r>
          </a:p>
          <a:p>
            <a:pPr lvl="1"/>
            <a:r>
              <a:rPr lang="en-US" dirty="0" smtClean="0"/>
              <a:t>Improvements </a:t>
            </a:r>
            <a:r>
              <a:rPr lang="en-US" dirty="0"/>
              <a:t>to the production of cellulosic ethanol may make it possible to harvest the stalks and leaves of corn </a:t>
            </a:r>
            <a:r>
              <a:rPr lang="en-US" dirty="0" smtClean="0"/>
              <a:t>plants for </a:t>
            </a:r>
            <a:r>
              <a:rPr lang="en-US" dirty="0"/>
              <a:t>ethanol.</a:t>
            </a:r>
          </a:p>
          <a:p>
            <a:pPr lvl="1"/>
            <a:r>
              <a:rPr lang="en-US" dirty="0"/>
              <a:t>This would mean that almost the entire corn plant could be used to produce products.</a:t>
            </a:r>
          </a:p>
          <a:p>
            <a:pPr lvl="1"/>
            <a:r>
              <a:rPr lang="en-US" dirty="0"/>
              <a:t>Ideally the corn could be used for food or feed, and the stalks and leaves (or </a:t>
            </a:r>
            <a:r>
              <a:rPr lang="en-US" u="sng" dirty="0"/>
              <a:t>fodder</a:t>
            </a:r>
            <a:r>
              <a:rPr lang="en-US" dirty="0"/>
              <a:t>) could be used to produce ethanol</a:t>
            </a:r>
            <a:r>
              <a:rPr lang="en-US" dirty="0" smtClean="0"/>
              <a:t>.</a:t>
            </a:r>
          </a:p>
        </p:txBody>
      </p:sp>
    </p:spTree>
    <p:extLst>
      <p:ext uri="{BB962C8B-B14F-4D97-AF65-F5344CB8AC3E}">
        <p14:creationId xmlns:p14="http://schemas.microsoft.com/office/powerpoint/2010/main" val="3963029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1973 Oil Embargo</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In 1973, the future of energy use in America was permanently changed. </a:t>
            </a:r>
          </a:p>
          <a:p>
            <a:pPr lvl="1"/>
            <a:r>
              <a:rPr lang="en-US" dirty="0"/>
              <a:t>As a result of the Arab-Israeli War, Arab countries that were a part of the Organization of Petroleum Exporting Countries (or OPEC) imposed an embargo against the US in retaliation for US support of the Israeli military. </a:t>
            </a:r>
          </a:p>
          <a:p>
            <a:pPr lvl="1"/>
            <a:r>
              <a:rPr lang="en-US" u="sng" dirty="0"/>
              <a:t>OPEC</a:t>
            </a:r>
            <a:r>
              <a:rPr lang="en-US" dirty="0"/>
              <a:t> is an organization that was founded in 1960 that consists of the world’s major oil-exporting nations (except the United States). </a:t>
            </a:r>
          </a:p>
          <a:p>
            <a:pPr lvl="1"/>
            <a:r>
              <a:rPr lang="en-US" dirty="0"/>
              <a:t>OPEC has 12 member countries (including Iran, Iraq, Kuwait and Venezuela), and these countries control 80% of the world’s crude oil reserves and half of the natural gas reserves.</a:t>
            </a:r>
            <a:br>
              <a:rPr lang="en-US" dirty="0"/>
            </a:br>
            <a:endParaRPr lang="en-US" dirty="0"/>
          </a:p>
          <a:p>
            <a:pPr lvl="0"/>
            <a:r>
              <a:rPr lang="en-US" dirty="0"/>
              <a:t>OPEC is a </a:t>
            </a:r>
            <a:r>
              <a:rPr lang="en-US" u="sng" dirty="0"/>
              <a:t>cartel</a:t>
            </a:r>
            <a:r>
              <a:rPr lang="en-US" dirty="0"/>
              <a:t>, which is a term for an association of manufacturers (countries or businesses) who determine prices by restricting competition rather than let prices be determined through market forces. </a:t>
            </a:r>
          </a:p>
          <a:p>
            <a:pPr lvl="1"/>
            <a:r>
              <a:rPr lang="en-US" dirty="0"/>
              <a:t>Most prices in a capitalism are determined by </a:t>
            </a:r>
            <a:r>
              <a:rPr lang="en-US" dirty="0" smtClean="0"/>
              <a:t/>
            </a:r>
            <a:br>
              <a:rPr lang="en-US" dirty="0" smtClean="0"/>
            </a:br>
            <a:r>
              <a:rPr lang="en-US" dirty="0" smtClean="0"/>
              <a:t>supply and </a:t>
            </a:r>
            <a:r>
              <a:rPr lang="en-US" dirty="0"/>
              <a:t>demand; prices go up as demand </a:t>
            </a:r>
            <a:r>
              <a:rPr lang="en-US" dirty="0" smtClean="0"/>
              <a:t/>
            </a:r>
            <a:br>
              <a:rPr lang="en-US" dirty="0" smtClean="0"/>
            </a:br>
            <a:r>
              <a:rPr lang="en-US" dirty="0" smtClean="0"/>
              <a:t>increases </a:t>
            </a:r>
            <a:r>
              <a:rPr lang="en-US" dirty="0"/>
              <a:t>and </a:t>
            </a:r>
            <a:r>
              <a:rPr lang="en-US" dirty="0" smtClean="0"/>
              <a:t>prices </a:t>
            </a:r>
            <a:r>
              <a:rPr lang="en-US" dirty="0"/>
              <a:t>go down as demand </a:t>
            </a:r>
            <a:r>
              <a:rPr lang="en-US" dirty="0" smtClean="0"/>
              <a:t/>
            </a:r>
            <a:br>
              <a:rPr lang="en-US" dirty="0" smtClean="0"/>
            </a:br>
            <a:r>
              <a:rPr lang="en-US" dirty="0" smtClean="0"/>
              <a:t>decreases</a:t>
            </a:r>
            <a:r>
              <a:rPr lang="en-US" dirty="0"/>
              <a:t>. </a:t>
            </a:r>
          </a:p>
          <a:p>
            <a:pPr lvl="1"/>
            <a:r>
              <a:rPr lang="en-US" dirty="0"/>
              <a:t>In a cartel, the sellers of a product agree to sell </a:t>
            </a:r>
            <a:r>
              <a:rPr lang="en-US" dirty="0" smtClean="0"/>
              <a:t/>
            </a:r>
            <a:br>
              <a:rPr lang="en-US" dirty="0" smtClean="0"/>
            </a:br>
            <a:r>
              <a:rPr lang="en-US" dirty="0" smtClean="0"/>
              <a:t>a </a:t>
            </a:r>
            <a:r>
              <a:rPr lang="en-US" dirty="0"/>
              <a:t>good </a:t>
            </a:r>
            <a:r>
              <a:rPr lang="en-US" dirty="0" smtClean="0"/>
              <a:t>at </a:t>
            </a:r>
            <a:r>
              <a:rPr lang="en-US" dirty="0"/>
              <a:t>the same price, which is usually </a:t>
            </a:r>
            <a:r>
              <a:rPr lang="en-US" dirty="0" smtClean="0"/>
              <a:t/>
            </a:r>
            <a:br>
              <a:rPr lang="en-US" dirty="0" smtClean="0"/>
            </a:br>
            <a:r>
              <a:rPr lang="en-US" dirty="0" smtClean="0"/>
              <a:t>higher </a:t>
            </a:r>
            <a:r>
              <a:rPr lang="en-US" dirty="0"/>
              <a:t>than what </a:t>
            </a:r>
            <a:r>
              <a:rPr lang="en-US" dirty="0" smtClean="0"/>
              <a:t>would </a:t>
            </a:r>
            <a:r>
              <a:rPr lang="en-US" dirty="0"/>
              <a:t>occur if supply and </a:t>
            </a:r>
            <a:r>
              <a:rPr lang="en-US" dirty="0" smtClean="0"/>
              <a:t/>
            </a:r>
            <a:br>
              <a:rPr lang="en-US" dirty="0" smtClean="0"/>
            </a:br>
            <a:r>
              <a:rPr lang="en-US" dirty="0" smtClean="0"/>
              <a:t>demand </a:t>
            </a:r>
            <a:r>
              <a:rPr lang="en-US" dirty="0"/>
              <a:t>determined the price. </a:t>
            </a:r>
            <a:br>
              <a:rPr lang="en-US" dirty="0"/>
            </a:br>
            <a:endParaRPr lang="en-US" dirty="0"/>
          </a:p>
        </p:txBody>
      </p:sp>
      <p:pic>
        <p:nvPicPr>
          <p:cNvPr id="9218" name="Picture 2" descr="http://automotivedigest.com/wp-content/uploads/2013/10/OPEC-oil-embargo.jpg"/>
          <p:cNvPicPr>
            <a:picLocks noChangeAspect="1" noChangeArrowheads="1"/>
          </p:cNvPicPr>
          <p:nvPr/>
        </p:nvPicPr>
        <p:blipFill rotWithShape="1">
          <a:blip r:embed="rId2">
            <a:extLst>
              <a:ext uri="{28A0092B-C50C-407E-A947-70E740481C1C}">
                <a14:useLocalDpi xmlns:a14="http://schemas.microsoft.com/office/drawing/2010/main" val="0"/>
              </a:ext>
            </a:extLst>
          </a:blip>
          <a:srcRect l="20017"/>
          <a:stretch/>
        </p:blipFill>
        <p:spPr bwMode="auto">
          <a:xfrm>
            <a:off x="5825613" y="4409769"/>
            <a:ext cx="3207262" cy="23622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52747" y="6556604"/>
            <a:ext cx="1572866"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automotivedigest.com</a:t>
            </a:r>
            <a:endParaRPr lang="en-US" sz="800" i="1" dirty="0"/>
          </a:p>
        </p:txBody>
      </p:sp>
    </p:spTree>
    <p:extLst>
      <p:ext uri="{BB962C8B-B14F-4D97-AF65-F5344CB8AC3E}">
        <p14:creationId xmlns:p14="http://schemas.microsoft.com/office/powerpoint/2010/main" val="2924170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Ethanol and Agriculture</a:t>
            </a:r>
            <a:endParaRPr lang="en-US" dirty="0"/>
          </a:p>
        </p:txBody>
      </p:sp>
      <p:sp>
        <p:nvSpPr>
          <p:cNvPr id="3" name="Content Placeholder 2"/>
          <p:cNvSpPr>
            <a:spLocks noGrp="1"/>
          </p:cNvSpPr>
          <p:nvPr>
            <p:ph idx="1"/>
          </p:nvPr>
        </p:nvSpPr>
        <p:spPr>
          <a:xfrm>
            <a:off x="584978" y="965194"/>
            <a:ext cx="8268736" cy="4181993"/>
          </a:xfrm>
        </p:spPr>
        <p:txBody>
          <a:bodyPr>
            <a:normAutofit fontScale="77500" lnSpcReduction="20000"/>
          </a:bodyPr>
          <a:lstStyle/>
          <a:p>
            <a:pPr lvl="0"/>
            <a:r>
              <a:rPr lang="en-US" dirty="0"/>
              <a:t>Ethanol also provides a larger market for American agriculture. </a:t>
            </a:r>
          </a:p>
          <a:p>
            <a:pPr lvl="1"/>
            <a:r>
              <a:rPr lang="en-US" dirty="0"/>
              <a:t>Not only does the use of ethanol provide a greater market for US producers of corn, but also provides additional uses for corn. </a:t>
            </a:r>
          </a:p>
          <a:p>
            <a:pPr lvl="1"/>
            <a:r>
              <a:rPr lang="en-US" dirty="0"/>
              <a:t>After corn has been fermented into ethanol, the components of corn that remain after fermentation can be fed to cattle as </a:t>
            </a:r>
            <a:r>
              <a:rPr lang="en-US" u="sng" dirty="0"/>
              <a:t>Distillers Dried Grains</a:t>
            </a:r>
            <a:r>
              <a:rPr lang="en-US" i="1" dirty="0"/>
              <a:t> </a:t>
            </a:r>
            <a:r>
              <a:rPr lang="en-US" dirty="0"/>
              <a:t>(DDG). </a:t>
            </a:r>
          </a:p>
          <a:p>
            <a:pPr lvl="1"/>
            <a:r>
              <a:rPr lang="en-US" dirty="0"/>
              <a:t>Currently 98% of DDGs are due to fuel ethanol production (the remaining 2% come from the fermentation of alcoholic beverages. </a:t>
            </a:r>
          </a:p>
          <a:p>
            <a:pPr lvl="1"/>
            <a:r>
              <a:rPr lang="en-US" dirty="0"/>
              <a:t>DDGs provide a high-quality feed for livestock and poultry that is high in energy, protein, and digestible phosphorus while reducing costs for livestock producers compared to similar feeds. </a:t>
            </a:r>
          </a:p>
          <a:p>
            <a:endParaRPr lang="en-US" b="0" dirty="0"/>
          </a:p>
        </p:txBody>
      </p:sp>
      <p:pic>
        <p:nvPicPr>
          <p:cNvPr id="15362" name="Picture 2" descr="http://chamapeak.org/wp-content/uploads/2013/01/Happy-Cows.jpg"/>
          <p:cNvPicPr>
            <a:picLocks noChangeAspect="1" noChangeArrowheads="1"/>
          </p:cNvPicPr>
          <p:nvPr/>
        </p:nvPicPr>
        <p:blipFill rotWithShape="1">
          <a:blip r:embed="rId2">
            <a:extLst>
              <a:ext uri="{28A0092B-C50C-407E-A947-70E740481C1C}">
                <a14:useLocalDpi xmlns:a14="http://schemas.microsoft.com/office/drawing/2010/main" val="0"/>
              </a:ext>
            </a:extLst>
          </a:blip>
          <a:srcRect t="14148" b="24925"/>
          <a:stretch/>
        </p:blipFill>
        <p:spPr bwMode="auto">
          <a:xfrm>
            <a:off x="2538497" y="4928576"/>
            <a:ext cx="4361698" cy="17671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78786" y="6642556"/>
            <a:ext cx="1281120"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chamapeak.org</a:t>
            </a:r>
            <a:endParaRPr lang="en-US" sz="800" i="1" dirty="0"/>
          </a:p>
        </p:txBody>
      </p:sp>
    </p:spTree>
    <p:extLst>
      <p:ext uri="{BB962C8B-B14F-4D97-AF65-F5344CB8AC3E}">
        <p14:creationId xmlns:p14="http://schemas.microsoft.com/office/powerpoint/2010/main" val="2144082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Ethanol can be widely used. </a:t>
            </a:r>
            <a:endParaRPr lang="en-US" dirty="0"/>
          </a:p>
        </p:txBody>
      </p:sp>
      <p:sp>
        <p:nvSpPr>
          <p:cNvPr id="3" name="Content Placeholder 2"/>
          <p:cNvSpPr>
            <a:spLocks noGrp="1"/>
          </p:cNvSpPr>
          <p:nvPr>
            <p:ph idx="1"/>
          </p:nvPr>
        </p:nvSpPr>
        <p:spPr>
          <a:xfrm>
            <a:off x="584978" y="965194"/>
            <a:ext cx="8268736" cy="3901774"/>
          </a:xfrm>
        </p:spPr>
        <p:txBody>
          <a:bodyPr>
            <a:normAutofit fontScale="92500" lnSpcReduction="10000"/>
          </a:bodyPr>
          <a:lstStyle/>
          <a:p>
            <a:pPr lvl="0"/>
            <a:r>
              <a:rPr lang="en-US" dirty="0"/>
              <a:t>Ethanol-blends can be used is most modern vehicles. </a:t>
            </a:r>
          </a:p>
          <a:p>
            <a:pPr lvl="1"/>
            <a:r>
              <a:rPr lang="en-US" dirty="0"/>
              <a:t>Low-level blends of E10 or less require no special fueling equipment, and they can be used in </a:t>
            </a:r>
            <a:r>
              <a:rPr lang="en-US" dirty="0" smtClean="0"/>
              <a:t>almost any </a:t>
            </a:r>
            <a:r>
              <a:rPr lang="en-US" dirty="0"/>
              <a:t>conventional gasoline vehicle.</a:t>
            </a:r>
          </a:p>
          <a:p>
            <a:pPr lvl="1"/>
            <a:r>
              <a:rPr lang="en-US" dirty="0"/>
              <a:t>Four-stroke vehicles produced after </a:t>
            </a:r>
            <a:r>
              <a:rPr lang="en-US" dirty="0" smtClean="0"/>
              <a:t>2007 </a:t>
            </a:r>
            <a:r>
              <a:rPr lang="en-US" dirty="0"/>
              <a:t>can safely use E15. </a:t>
            </a:r>
          </a:p>
          <a:p>
            <a:pPr lvl="1"/>
            <a:r>
              <a:rPr lang="en-US" dirty="0"/>
              <a:t>Flex-fuel vehicles and other E85 vehicles are becoming increasingly more common, as are stations that offer E85 for sale. </a:t>
            </a:r>
            <a:br>
              <a:rPr lang="en-US" dirty="0"/>
            </a:br>
            <a:endParaRPr lang="en-US" dirty="0"/>
          </a:p>
          <a:p>
            <a:endParaRPr lang="en-US" dirty="0"/>
          </a:p>
        </p:txBody>
      </p:sp>
      <p:pic>
        <p:nvPicPr>
          <p:cNvPr id="16386" name="Picture 2" descr="http://harvestpublicmedia.org/sites/default/files/styles/article_main_image/public/0812_E85-gas-pumps.jpg?itok=cjmxjl0N"/>
          <p:cNvPicPr>
            <a:picLocks noChangeAspect="1" noChangeArrowheads="1"/>
          </p:cNvPicPr>
          <p:nvPr/>
        </p:nvPicPr>
        <p:blipFill rotWithShape="1">
          <a:blip r:embed="rId2">
            <a:extLst>
              <a:ext uri="{28A0092B-C50C-407E-A947-70E740481C1C}">
                <a14:useLocalDpi xmlns:a14="http://schemas.microsoft.com/office/drawing/2010/main" val="0"/>
              </a:ext>
            </a:extLst>
          </a:blip>
          <a:srcRect t="51202"/>
          <a:stretch/>
        </p:blipFill>
        <p:spPr bwMode="auto">
          <a:xfrm>
            <a:off x="1415568" y="4616243"/>
            <a:ext cx="6596601" cy="21090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96176" y="6681018"/>
            <a:ext cx="1635384"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harvestpublicmedia.org</a:t>
            </a:r>
            <a:endParaRPr lang="en-US" sz="800" i="1" dirty="0"/>
          </a:p>
        </p:txBody>
      </p:sp>
    </p:spTree>
    <p:extLst>
      <p:ext uri="{BB962C8B-B14F-4D97-AF65-F5344CB8AC3E}">
        <p14:creationId xmlns:p14="http://schemas.microsoft.com/office/powerpoint/2010/main" val="2974136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normAutofit fontScale="47500" lnSpcReduction="20000"/>
          </a:bodyPr>
          <a:lstStyle/>
          <a:p>
            <a:r>
              <a:rPr lang="en-US" u="sng" dirty="0">
                <a:hlinkClick r:id="rId2"/>
              </a:rPr>
              <a:t>https://history.state.gov/milestones/1969-1976/oil-embargo</a:t>
            </a:r>
            <a:endParaRPr lang="en-US" dirty="0"/>
          </a:p>
          <a:p>
            <a:r>
              <a:rPr lang="en-US" u="sng" dirty="0">
                <a:hlinkClick r:id="rId3"/>
              </a:rPr>
              <a:t>http://www.investopedia.com/terms/o/opec.asp</a:t>
            </a:r>
            <a:endParaRPr lang="en-US" dirty="0"/>
          </a:p>
          <a:p>
            <a:r>
              <a:rPr lang="en-US" u="sng" dirty="0">
                <a:hlinkClick r:id="rId4"/>
              </a:rPr>
              <a:t>http://www.washingtonpost.com/world/brazils-ethanol-sector-once-thriving-is-being-buffeted-by-forces-both-man-made-natural/2014/01/01/9587b416-56d7-11e3-bdbf-097ab2a3dc2b_story.html</a:t>
            </a:r>
            <a:endParaRPr lang="en-US" dirty="0"/>
          </a:p>
          <a:p>
            <a:r>
              <a:rPr lang="en-US" u="sng" dirty="0">
                <a:hlinkClick r:id="rId5"/>
              </a:rPr>
              <a:t>http://www.clover.okstate.edu/fourh/aitc/lessons/upper/biofuel3.pdf</a:t>
            </a:r>
            <a:endParaRPr lang="en-US" dirty="0"/>
          </a:p>
          <a:p>
            <a:r>
              <a:rPr lang="en-US" u="sng" dirty="0">
                <a:hlinkClick r:id="rId6"/>
              </a:rPr>
              <a:t>https://www1.eere.energy.gov/vehiclesandfuels/pdfs/program/ethanol_brochure_color.pdf</a:t>
            </a:r>
            <a:endParaRPr lang="en-US" dirty="0"/>
          </a:p>
          <a:p>
            <a:r>
              <a:rPr lang="en-US" u="sng" dirty="0">
                <a:hlinkClick r:id="rId7"/>
              </a:rPr>
              <a:t>http://www.afdc.energy.gov/fuels/ethanol_benefits.html</a:t>
            </a:r>
            <a:endParaRPr lang="en-US" dirty="0"/>
          </a:p>
          <a:p>
            <a:r>
              <a:rPr lang="en-US" u="sng" dirty="0">
                <a:hlinkClick r:id="rId8"/>
              </a:rPr>
              <a:t>http://www.chemistryexplained.com/Fe-Ge/Gasoline.html</a:t>
            </a:r>
            <a:endParaRPr lang="en-US" dirty="0"/>
          </a:p>
          <a:p>
            <a:r>
              <a:rPr lang="en-US" dirty="0"/>
              <a:t>Chemistry of Fossil Fuels and </a:t>
            </a:r>
            <a:r>
              <a:rPr lang="en-US" dirty="0" smtClean="0"/>
              <a:t>Biofuels, by </a:t>
            </a:r>
            <a:r>
              <a:rPr lang="en-US" dirty="0"/>
              <a:t>Harold </a:t>
            </a:r>
            <a:r>
              <a:rPr lang="en-US" dirty="0" err="1"/>
              <a:t>Schobert</a:t>
            </a:r>
            <a:endParaRPr lang="en-US" dirty="0"/>
          </a:p>
          <a:p>
            <a:r>
              <a:rPr lang="en-US" u="sng" dirty="0">
                <a:hlinkClick r:id="rId9"/>
              </a:rPr>
              <a:t>http://www1.eere.energy.gov/vehiclesandfuels/pdfs/basics/jtb_ethanol.pdf</a:t>
            </a:r>
            <a:endParaRPr lang="en-US" dirty="0"/>
          </a:p>
          <a:p>
            <a:r>
              <a:rPr lang="en-US" u="sng" dirty="0">
                <a:hlinkClick r:id="rId10"/>
              </a:rPr>
              <a:t>http://www.academia.edu/3808775/Comparison_of_Ethanol_and_n-Butanol_blends_with_Gasoline_A_Computational_Study</a:t>
            </a:r>
            <a:endParaRPr lang="en-US" dirty="0"/>
          </a:p>
          <a:p>
            <a:r>
              <a:rPr lang="en-US" u="sng" dirty="0">
                <a:hlinkClick r:id="rId11"/>
              </a:rPr>
              <a:t>http://www.bioenergywiki.net/ETBE</a:t>
            </a:r>
            <a:endParaRPr lang="en-US" dirty="0"/>
          </a:p>
          <a:p>
            <a:r>
              <a:rPr lang="en-US" u="sng" dirty="0">
                <a:hlinkClick r:id="rId12"/>
              </a:rPr>
              <a:t>http://www.ddgs.umn.edu/GenInfo/Overview/index.htm</a:t>
            </a:r>
            <a:endParaRPr lang="en-US" dirty="0"/>
          </a:p>
          <a:p>
            <a:r>
              <a:rPr lang="en-US" u="sng" dirty="0">
                <a:hlinkClick r:id="rId13"/>
              </a:rPr>
              <a:t>http://www.student.nvcc.edu/home/pejellendil/ITD110/downside-to-ethanol.htm</a:t>
            </a:r>
            <a:r>
              <a:rPr lang="en-US" dirty="0"/>
              <a:t> </a:t>
            </a:r>
          </a:p>
          <a:p>
            <a:r>
              <a:rPr lang="en-US" u="sng" dirty="0">
                <a:hlinkClick r:id="rId14"/>
              </a:rPr>
              <a:t>www.neo.ne.gov/statshtml/66.html</a:t>
            </a:r>
            <a:r>
              <a:rPr lang="en-US" dirty="0"/>
              <a:t> </a:t>
            </a:r>
          </a:p>
          <a:p>
            <a:r>
              <a:rPr lang="en-US" u="sng" dirty="0">
                <a:hlinkClick r:id="rId15"/>
              </a:rPr>
              <a:t>http://www.ers.usda.gov/data-products/us-bioenergy-statistics.aspx</a:t>
            </a:r>
            <a:r>
              <a:rPr lang="en-US" dirty="0"/>
              <a:t> </a:t>
            </a:r>
          </a:p>
          <a:p>
            <a:r>
              <a:rPr lang="en-US" u="sng" dirty="0">
                <a:hlinkClick r:id="rId16"/>
              </a:rPr>
              <a:t>http://www.forbes.com/sites/jamesconca/2014/04/20/its-final-corn-ethanol-is-of-no-use/</a:t>
            </a:r>
            <a:endParaRPr lang="en-US" dirty="0"/>
          </a:p>
          <a:p>
            <a:endParaRPr lang="en-US" dirty="0"/>
          </a:p>
        </p:txBody>
      </p:sp>
    </p:spTree>
    <p:extLst>
      <p:ext uri="{BB962C8B-B14F-4D97-AF65-F5344CB8AC3E}">
        <p14:creationId xmlns:p14="http://schemas.microsoft.com/office/powerpoint/2010/main" val="767733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1973 Oil Embargo</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The 1973 OPEC Oil Embargo banned petroleum exports to nations that supported Israel, including the US, the Netherlands, Portugal, and South Africa. </a:t>
            </a:r>
          </a:p>
          <a:p>
            <a:pPr lvl="1"/>
            <a:r>
              <a:rPr lang="en-US" dirty="0"/>
              <a:t>As a result of this ban, the US economy underwent severe strain as it had grown increasingly dependent on foreign oil. </a:t>
            </a:r>
          </a:p>
          <a:p>
            <a:pPr lvl="1"/>
            <a:r>
              <a:rPr lang="en-US" dirty="0"/>
              <a:t>The difficulty that President Richard Nixon faced in ending the embargo revealed a significant weakness in US security and foreign relations, namely that the US had become overly dependent on foreign energy for its own national and economic security. </a:t>
            </a:r>
            <a:br>
              <a:rPr lang="en-US" dirty="0"/>
            </a:br>
            <a:endParaRPr lang="en-US" dirty="0"/>
          </a:p>
          <a:p>
            <a:pPr lvl="0"/>
            <a:r>
              <a:rPr lang="en-US" dirty="0"/>
              <a:t>The oil embargo caused dramatic effects on the US. </a:t>
            </a:r>
          </a:p>
          <a:p>
            <a:pPr lvl="1"/>
            <a:r>
              <a:rPr lang="en-US" dirty="0"/>
              <a:t>The price of oil doubled and then quadrupled </a:t>
            </a:r>
            <a:r>
              <a:rPr lang="en-US" dirty="0" smtClean="0"/>
              <a:t/>
            </a:r>
            <a:br>
              <a:rPr lang="en-US" dirty="0" smtClean="0"/>
            </a:br>
            <a:r>
              <a:rPr lang="en-US" dirty="0" smtClean="0"/>
              <a:t>within </a:t>
            </a:r>
            <a:r>
              <a:rPr lang="en-US" dirty="0"/>
              <a:t>a few months, significantly threatening </a:t>
            </a:r>
            <a:r>
              <a:rPr lang="en-US" dirty="0" smtClean="0"/>
              <a:t/>
            </a:r>
            <a:br>
              <a:rPr lang="en-US" dirty="0" smtClean="0"/>
            </a:br>
            <a:r>
              <a:rPr lang="en-US" dirty="0" smtClean="0"/>
              <a:t>the </a:t>
            </a:r>
            <a:r>
              <a:rPr lang="en-US" dirty="0"/>
              <a:t>stability of the world’s largest economy. </a:t>
            </a:r>
          </a:p>
          <a:p>
            <a:pPr lvl="1"/>
            <a:r>
              <a:rPr lang="en-US" dirty="0"/>
              <a:t>The US, having few options as its own domestic </a:t>
            </a:r>
            <a:r>
              <a:rPr lang="en-US" dirty="0" smtClean="0"/>
              <a:t/>
            </a:r>
            <a:br>
              <a:rPr lang="en-US" dirty="0" smtClean="0"/>
            </a:br>
            <a:r>
              <a:rPr lang="en-US" dirty="0" smtClean="0"/>
              <a:t>supplies </a:t>
            </a:r>
            <a:r>
              <a:rPr lang="en-US" dirty="0"/>
              <a:t>of oil dwindled, had to negotiate under </a:t>
            </a:r>
            <a:r>
              <a:rPr lang="en-US" dirty="0" smtClean="0"/>
              <a:t/>
            </a:r>
            <a:br>
              <a:rPr lang="en-US" dirty="0" smtClean="0"/>
            </a:br>
            <a:r>
              <a:rPr lang="en-US" dirty="0" smtClean="0"/>
              <a:t>harsh </a:t>
            </a:r>
            <a:r>
              <a:rPr lang="en-US" dirty="0"/>
              <a:t>economic circumstances that diminished </a:t>
            </a:r>
            <a:r>
              <a:rPr lang="en-US" dirty="0" smtClean="0"/>
              <a:t/>
            </a:r>
            <a:br>
              <a:rPr lang="en-US" dirty="0" smtClean="0"/>
            </a:br>
            <a:r>
              <a:rPr lang="en-US" dirty="0" smtClean="0"/>
              <a:t>much </a:t>
            </a:r>
            <a:r>
              <a:rPr lang="en-US" dirty="0"/>
              <a:t>of its international leverage.</a:t>
            </a:r>
          </a:p>
          <a:p>
            <a:pPr lvl="1"/>
            <a:r>
              <a:rPr lang="en-US" dirty="0"/>
              <a:t>To an extent like never before, it was clear that </a:t>
            </a:r>
            <a:r>
              <a:rPr lang="en-US" dirty="0" smtClean="0"/>
              <a:t/>
            </a:r>
            <a:br>
              <a:rPr lang="en-US" dirty="0" smtClean="0"/>
            </a:br>
            <a:r>
              <a:rPr lang="en-US" dirty="0" smtClean="0"/>
              <a:t>a </a:t>
            </a:r>
            <a:r>
              <a:rPr lang="en-US" dirty="0"/>
              <a:t>supply of sustainable, domestic energy was </a:t>
            </a:r>
            <a:r>
              <a:rPr lang="en-US" dirty="0" smtClean="0"/>
              <a:t/>
            </a:r>
            <a:br>
              <a:rPr lang="en-US" dirty="0" smtClean="0"/>
            </a:br>
            <a:r>
              <a:rPr lang="en-US" dirty="0" smtClean="0"/>
              <a:t>necessary </a:t>
            </a:r>
            <a:r>
              <a:rPr lang="en-US" dirty="0"/>
              <a:t>for even the most powerful economic </a:t>
            </a:r>
            <a:r>
              <a:rPr lang="en-US" dirty="0" smtClean="0"/>
              <a:t/>
            </a:r>
            <a:br>
              <a:rPr lang="en-US" dirty="0" smtClean="0"/>
            </a:br>
            <a:r>
              <a:rPr lang="en-US" dirty="0" smtClean="0"/>
              <a:t>and </a:t>
            </a:r>
            <a:r>
              <a:rPr lang="en-US" dirty="0"/>
              <a:t>military superpowers. </a:t>
            </a:r>
          </a:p>
        </p:txBody>
      </p:sp>
      <p:pic>
        <p:nvPicPr>
          <p:cNvPr id="10242" name="Picture 2" descr="http://i235.photobucket.com/albums/ee160/greenthoughts/oilcrisis_qjpreview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576" y="3937819"/>
            <a:ext cx="2574424" cy="28342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63236" y="6556603"/>
            <a:ext cx="1369286"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greenthoughts.us</a:t>
            </a:r>
            <a:endParaRPr lang="en-US" sz="800" i="1" dirty="0"/>
          </a:p>
        </p:txBody>
      </p:sp>
    </p:spTree>
    <p:extLst>
      <p:ext uri="{BB962C8B-B14F-4D97-AF65-F5344CB8AC3E}">
        <p14:creationId xmlns:p14="http://schemas.microsoft.com/office/powerpoint/2010/main" val="143054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 to Oil </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However, even more historical events would continue to shape the US energy policy. </a:t>
            </a:r>
          </a:p>
          <a:p>
            <a:pPr lvl="1"/>
            <a:r>
              <a:rPr lang="en-US" dirty="0"/>
              <a:t>A second oil embargo occurred in 1979, causing the US government to begin to consider the use of fuels other than petroleum. </a:t>
            </a:r>
          </a:p>
          <a:p>
            <a:pPr lvl="1"/>
            <a:r>
              <a:rPr lang="en-US" dirty="0"/>
              <a:t>As a result of the 1990 Clean Air Act Amendments, it became clear that military and economic security were not the only factors threatened as a result of the use of foreign oil; environmental security was also put at risk by the use of this fuel. </a:t>
            </a:r>
          </a:p>
          <a:p>
            <a:pPr lvl="1"/>
            <a:r>
              <a:rPr lang="en-US" dirty="0"/>
              <a:t>The attacks of 9/11 once again raised concerns about energy security as fuel prices spiked in the wake of the terrorist attacks and national security was once again in jeopardy as the US entered multiple wars in the Mideast.</a:t>
            </a:r>
            <a:br>
              <a:rPr lang="en-US" dirty="0"/>
            </a:br>
            <a:endParaRPr lang="en-US" dirty="0"/>
          </a:p>
          <a:p>
            <a:pPr lvl="0"/>
            <a:r>
              <a:rPr lang="en-US" dirty="0"/>
              <a:t>President George W. Bush announced on March 9, 2007 that the US would form a partnership with Brazil to develop new ethanol policies and technologies. </a:t>
            </a:r>
          </a:p>
          <a:p>
            <a:pPr lvl="1"/>
            <a:r>
              <a:rPr lang="en-US" dirty="0"/>
              <a:t>Brazil and the United States were, and still </a:t>
            </a:r>
            <a:r>
              <a:rPr lang="en-US" dirty="0" smtClean="0"/>
              <a:t>are </a:t>
            </a:r>
            <a:r>
              <a:rPr lang="en-US" dirty="0"/>
              <a:t>the world’s leading producers and </a:t>
            </a:r>
            <a:r>
              <a:rPr lang="en-US" dirty="0" smtClean="0"/>
              <a:t>exporters </a:t>
            </a:r>
            <a:r>
              <a:rPr lang="en-US" dirty="0"/>
              <a:t>of fuel ethanol. </a:t>
            </a:r>
          </a:p>
          <a:p>
            <a:pPr lvl="1"/>
            <a:r>
              <a:rPr lang="en-US" u="sng" dirty="0"/>
              <a:t>Ethanol</a:t>
            </a:r>
            <a:r>
              <a:rPr lang="en-US" dirty="0"/>
              <a:t> (as a fuel) is a fuel produced by </a:t>
            </a:r>
            <a:r>
              <a:rPr lang="en-US" dirty="0" smtClean="0"/>
              <a:t>fermenting </a:t>
            </a:r>
            <a:r>
              <a:rPr lang="en-US" dirty="0"/>
              <a:t>sugars and other </a:t>
            </a:r>
            <a:r>
              <a:rPr lang="en-US" dirty="0" smtClean="0"/>
              <a:t>carbohydrates </a:t>
            </a:r>
            <a:r>
              <a:rPr lang="en-US" dirty="0"/>
              <a:t>into </a:t>
            </a:r>
            <a:r>
              <a:rPr lang="en-US" dirty="0" smtClean="0"/>
              <a:t>alcohol (see the molecule to the right). </a:t>
            </a:r>
            <a:endParaRPr lang="en-US" dirty="0"/>
          </a:p>
          <a:p>
            <a:pPr lvl="1"/>
            <a:r>
              <a:rPr lang="en-US" dirty="0"/>
              <a:t>In the United States, ethanol is primarily </a:t>
            </a:r>
            <a:r>
              <a:rPr lang="en-US" dirty="0" smtClean="0"/>
              <a:t>made </a:t>
            </a:r>
            <a:r>
              <a:rPr lang="en-US" dirty="0"/>
              <a:t>from corn. </a:t>
            </a:r>
          </a:p>
          <a:p>
            <a:pPr lvl="1"/>
            <a:r>
              <a:rPr lang="en-US" dirty="0"/>
              <a:t>In Brazil, ethanol is primarily made from sugar cane. </a:t>
            </a:r>
          </a:p>
        </p:txBody>
      </p:sp>
      <p:pic>
        <p:nvPicPr>
          <p:cNvPr id="4" name="Picture 2" descr="http://www.charcoalproject.org/wp-content/uploads/2010/12/Ethanol-11.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20624060">
            <a:off x="6604875" y="5334245"/>
            <a:ext cx="2396208" cy="1362937"/>
          </a:xfrm>
          <a:prstGeom prst="rect">
            <a:avLst/>
          </a:prstGeom>
          <a:noFill/>
        </p:spPr>
      </p:pic>
    </p:spTree>
    <p:extLst>
      <p:ext uri="{BB962C8B-B14F-4D97-AF65-F5344CB8AC3E}">
        <p14:creationId xmlns:p14="http://schemas.microsoft.com/office/powerpoint/2010/main" val="2742230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Brazilian Model</a:t>
            </a:r>
            <a:endParaRPr lang="en-US" dirty="0"/>
          </a:p>
        </p:txBody>
      </p:sp>
      <p:sp>
        <p:nvSpPr>
          <p:cNvPr id="3" name="Content Placeholder 2"/>
          <p:cNvSpPr>
            <a:spLocks noGrp="1"/>
          </p:cNvSpPr>
          <p:nvPr>
            <p:ph idx="1"/>
          </p:nvPr>
        </p:nvSpPr>
        <p:spPr>
          <a:xfrm>
            <a:off x="584978" y="965194"/>
            <a:ext cx="8268736" cy="3872277"/>
          </a:xfrm>
        </p:spPr>
        <p:txBody>
          <a:bodyPr>
            <a:normAutofit fontScale="70000" lnSpcReduction="20000"/>
          </a:bodyPr>
          <a:lstStyle/>
          <a:p>
            <a:pPr lvl="0"/>
            <a:r>
              <a:rPr lang="en-US" dirty="0"/>
              <a:t>As a result of the energy turmoil that came from the OPEC embargos, Brazil decided to wean itself off of expensive, imported oil and turned to ethanol as its choice of alternatives. </a:t>
            </a:r>
          </a:p>
          <a:p>
            <a:pPr lvl="1"/>
            <a:r>
              <a:rPr lang="en-US" dirty="0"/>
              <a:t>Starting in 1975, Brazil set a goal to produce 3.5 billion liters of ethanol by the year 1980 (a goal which was vastly exceeded).</a:t>
            </a:r>
          </a:p>
          <a:p>
            <a:pPr lvl="1"/>
            <a:r>
              <a:rPr lang="en-US" dirty="0"/>
              <a:t>Brazilian factories built cars that ran completely on biofuel. </a:t>
            </a:r>
          </a:p>
          <a:p>
            <a:pPr lvl="1"/>
            <a:r>
              <a:rPr lang="en-US" dirty="0"/>
              <a:t>Gas stations were created throughout the entire nation to sell ethanol. </a:t>
            </a:r>
          </a:p>
          <a:p>
            <a:pPr lvl="1"/>
            <a:r>
              <a:rPr lang="en-US" dirty="0"/>
              <a:t>Government subsidies were created to encourage the development of sugar cane producers and mills. </a:t>
            </a:r>
          </a:p>
          <a:p>
            <a:pPr lvl="1"/>
            <a:r>
              <a:rPr lang="en-US" dirty="0"/>
              <a:t>In 2003, Brazil introduced flex-fuel cars which could run on either petroleum fuels or biofuels; today almost all cars manufactured in Brazil are flex-fuel vehicles (FFVs). </a:t>
            </a:r>
          </a:p>
        </p:txBody>
      </p:sp>
      <p:pic>
        <p:nvPicPr>
          <p:cNvPr id="11266" name="Picture 2" descr="http://graphics8.nytimes.com/images/2007/03/03/business/03ethanol.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3702" y="4316962"/>
            <a:ext cx="4764445" cy="25410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581248" y="6642556"/>
            <a:ext cx="1396536"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www.nytimes.com</a:t>
            </a:r>
            <a:endParaRPr lang="en-US" sz="800" i="1" dirty="0"/>
          </a:p>
        </p:txBody>
      </p:sp>
    </p:spTree>
    <p:extLst>
      <p:ext uri="{BB962C8B-B14F-4D97-AF65-F5344CB8AC3E}">
        <p14:creationId xmlns:p14="http://schemas.microsoft.com/office/powerpoint/2010/main" val="3866386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EISA</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The attacks of September 11</a:t>
            </a:r>
            <a:r>
              <a:rPr lang="en-US" baseline="30000" dirty="0"/>
              <a:t>th</a:t>
            </a:r>
            <a:r>
              <a:rPr lang="en-US" dirty="0"/>
              <a:t> prompted the Bush administration to actively pursue alternative energy sources. </a:t>
            </a:r>
          </a:p>
          <a:p>
            <a:pPr lvl="1"/>
            <a:r>
              <a:rPr lang="en-US" dirty="0"/>
              <a:t>In 2005 President Bush noted that Brazil’s transportation energy supply (primarily ethanol from sugar cane) was not only domestically produced but also had cleaner emissions, was less environmentally harmful to produce, and used much less energy for production than petroleum. </a:t>
            </a:r>
          </a:p>
          <a:p>
            <a:pPr lvl="1"/>
            <a:r>
              <a:rPr lang="en-US" dirty="0"/>
              <a:t>The US Congress sent delegations to Brazil to research and observe their methods, infrastructure, and policies that enabled Brazil to be powered by a cleaner, cheaper, renewable alternative fuel that could be completely domestically produced. </a:t>
            </a:r>
            <a:br>
              <a:rPr lang="en-US" dirty="0"/>
            </a:br>
            <a:endParaRPr lang="en-US" dirty="0"/>
          </a:p>
          <a:p>
            <a:pPr lvl="0"/>
            <a:r>
              <a:rPr lang="en-US" dirty="0"/>
              <a:t>President Bush signed the </a:t>
            </a:r>
            <a:r>
              <a:rPr lang="en-US" u="sng" dirty="0"/>
              <a:t>Energy Independence and Security Act </a:t>
            </a:r>
            <a:r>
              <a:rPr lang="en-US" dirty="0"/>
              <a:t>(EISA) in 2007. </a:t>
            </a:r>
            <a:r>
              <a:rPr lang="en-US" u="sng" dirty="0"/>
              <a:t>EISA</a:t>
            </a:r>
            <a:r>
              <a:rPr lang="en-US" dirty="0"/>
              <a:t> aimed to…</a:t>
            </a:r>
          </a:p>
          <a:p>
            <a:pPr lvl="1"/>
            <a:r>
              <a:rPr lang="en-US" dirty="0"/>
              <a:t>move the United States toward greater </a:t>
            </a:r>
            <a:r>
              <a:rPr lang="en-US" dirty="0" smtClean="0"/>
              <a:t>energy </a:t>
            </a:r>
            <a:r>
              <a:rPr lang="en-US" dirty="0"/>
              <a:t>independence and security;</a:t>
            </a:r>
          </a:p>
          <a:p>
            <a:pPr lvl="1"/>
            <a:r>
              <a:rPr lang="en-US" dirty="0"/>
              <a:t>increase the production of clean </a:t>
            </a:r>
            <a:r>
              <a:rPr lang="en-US" dirty="0" smtClean="0"/>
              <a:t>renewable </a:t>
            </a:r>
            <a:r>
              <a:rPr lang="en-US" dirty="0"/>
              <a:t>fuels;</a:t>
            </a:r>
          </a:p>
          <a:p>
            <a:pPr lvl="1"/>
            <a:r>
              <a:rPr lang="en-US" dirty="0"/>
              <a:t>increase the efficiency of products, </a:t>
            </a:r>
            <a:r>
              <a:rPr lang="en-US" dirty="0" smtClean="0"/>
              <a:t>buildings</a:t>
            </a:r>
            <a:r>
              <a:rPr lang="en-US" dirty="0"/>
              <a:t>, and vehicles;</a:t>
            </a:r>
          </a:p>
          <a:p>
            <a:pPr lvl="1"/>
            <a:r>
              <a:rPr lang="en-US" dirty="0"/>
              <a:t>promote research on and deploy </a:t>
            </a:r>
            <a:r>
              <a:rPr lang="en-US" dirty="0" smtClean="0"/>
              <a:t>greenhouse gas </a:t>
            </a:r>
            <a:r>
              <a:rPr lang="en-US" dirty="0"/>
              <a:t>capture and storage options;</a:t>
            </a:r>
          </a:p>
          <a:p>
            <a:pPr lvl="1"/>
            <a:r>
              <a:rPr lang="en-US" dirty="0"/>
              <a:t>increase U.S. energy security, develop </a:t>
            </a:r>
            <a:r>
              <a:rPr lang="en-US" dirty="0" smtClean="0"/>
              <a:t/>
            </a:r>
            <a:br>
              <a:rPr lang="en-US" dirty="0" smtClean="0"/>
            </a:br>
            <a:r>
              <a:rPr lang="en-US" dirty="0" smtClean="0"/>
              <a:t>renewable </a:t>
            </a:r>
            <a:r>
              <a:rPr lang="en-US" dirty="0"/>
              <a:t>fuel production, and improve </a:t>
            </a:r>
            <a:r>
              <a:rPr lang="en-US" dirty="0" smtClean="0"/>
              <a:t/>
            </a:r>
            <a:br>
              <a:rPr lang="en-US" dirty="0" smtClean="0"/>
            </a:br>
            <a:r>
              <a:rPr lang="en-US" dirty="0" smtClean="0"/>
              <a:t>vehicle </a:t>
            </a:r>
            <a:r>
              <a:rPr lang="en-US" dirty="0"/>
              <a:t>fuel economy.</a:t>
            </a:r>
          </a:p>
          <a:p>
            <a:pPr lvl="2"/>
            <a:r>
              <a:rPr lang="en-US" sz="1800" dirty="0"/>
              <a:t>Source: </a:t>
            </a:r>
            <a:r>
              <a:rPr lang="en-US" sz="1800" u="sng" dirty="0">
                <a:hlinkClick r:id="rId2"/>
              </a:rPr>
              <a:t>http://www2.epa.gov/laws-regulations</a:t>
            </a:r>
            <a:r>
              <a:rPr lang="en-US" sz="1800" u="sng" dirty="0" smtClean="0">
                <a:hlinkClick r:id="rId2"/>
              </a:rPr>
              <a:t>/</a:t>
            </a:r>
            <a:br>
              <a:rPr lang="en-US" sz="1800" u="sng" dirty="0" smtClean="0">
                <a:hlinkClick r:id="rId2"/>
              </a:rPr>
            </a:br>
            <a:r>
              <a:rPr lang="en-US" sz="1800" u="sng" dirty="0" smtClean="0">
                <a:hlinkClick r:id="rId2"/>
              </a:rPr>
              <a:t>summary-energy-independence-and-security-act</a:t>
            </a:r>
            <a:endParaRPr lang="en-US" sz="1800" dirty="0"/>
          </a:p>
        </p:txBody>
      </p:sp>
      <p:pic>
        <p:nvPicPr>
          <p:cNvPr id="12290" name="Picture 2" descr="http://nchsapes.pbworks.com/f/1241288045/eisa_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750" y="5292551"/>
            <a:ext cx="3471964" cy="13562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207109" y="6642556"/>
            <a:ext cx="1646605"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4"/>
              </a:rPr>
              <a:t>Source: nchsapes.pbworks.com</a:t>
            </a:r>
            <a:endParaRPr lang="en-US" sz="800" i="1" dirty="0"/>
          </a:p>
        </p:txBody>
      </p:sp>
    </p:spTree>
    <p:extLst>
      <p:ext uri="{BB962C8B-B14F-4D97-AF65-F5344CB8AC3E}">
        <p14:creationId xmlns:p14="http://schemas.microsoft.com/office/powerpoint/2010/main" val="786167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Ethanol</a:t>
            </a:r>
            <a:endParaRPr lang="en-US" dirty="0"/>
          </a:p>
        </p:txBody>
      </p:sp>
      <p:sp>
        <p:nvSpPr>
          <p:cNvPr id="3" name="Content Placeholder 2"/>
          <p:cNvSpPr>
            <a:spLocks noGrp="1"/>
          </p:cNvSpPr>
          <p:nvPr>
            <p:ph idx="1"/>
          </p:nvPr>
        </p:nvSpPr>
        <p:spPr>
          <a:xfrm>
            <a:off x="584978" y="782632"/>
            <a:ext cx="8396790" cy="5684228"/>
          </a:xfrm>
        </p:spPr>
        <p:txBody>
          <a:bodyPr>
            <a:normAutofit fontScale="70000" lnSpcReduction="20000"/>
          </a:bodyPr>
          <a:lstStyle/>
          <a:p>
            <a:pPr lvl="0"/>
            <a:r>
              <a:rPr lang="en-US" dirty="0"/>
              <a:t>EISA includes provisions to increase the supply of renewable alternative fuel sources by setting a mandatory Renewable Fuel Standard.</a:t>
            </a:r>
          </a:p>
          <a:p>
            <a:pPr lvl="1"/>
            <a:r>
              <a:rPr lang="en-US" dirty="0"/>
              <a:t>The </a:t>
            </a:r>
            <a:r>
              <a:rPr lang="en-US" u="sng" dirty="0"/>
              <a:t>Renewable Fuel Standard</a:t>
            </a:r>
            <a:r>
              <a:rPr lang="en-US" dirty="0"/>
              <a:t> requires transportation fuel sold in the United States to contain a minimum of 36 billion gallons of renewable fuels annually by 2022.</a:t>
            </a:r>
          </a:p>
          <a:p>
            <a:pPr lvl="1"/>
            <a:r>
              <a:rPr lang="en-US" dirty="0"/>
              <a:t>The primary renewable fuel used to meet this mandate is ethanol. </a:t>
            </a:r>
            <a:br>
              <a:rPr lang="en-US" dirty="0"/>
            </a:br>
            <a:endParaRPr lang="en-US" dirty="0"/>
          </a:p>
          <a:p>
            <a:pPr lvl="0"/>
            <a:r>
              <a:rPr lang="en-US" u="sng" dirty="0"/>
              <a:t>Ethanol</a:t>
            </a:r>
            <a:r>
              <a:rPr lang="en-US" dirty="0"/>
              <a:t> is a renewable fuel made by fermenting biomass into alcohol. </a:t>
            </a:r>
          </a:p>
          <a:p>
            <a:pPr lvl="1"/>
            <a:r>
              <a:rPr lang="en-US" u="sng" dirty="0"/>
              <a:t>Biomass</a:t>
            </a:r>
            <a:r>
              <a:rPr lang="en-US" dirty="0"/>
              <a:t> is organic matter that was once a part of a living organism. Usually a sugar or a starch is the biomass that is used to make ethanol, </a:t>
            </a:r>
            <a:r>
              <a:rPr lang="en-US" dirty="0" smtClean="0"/>
              <a:t/>
            </a:r>
            <a:br>
              <a:rPr lang="en-US" dirty="0" smtClean="0"/>
            </a:br>
            <a:r>
              <a:rPr lang="en-US" dirty="0" smtClean="0"/>
              <a:t>but </a:t>
            </a:r>
            <a:r>
              <a:rPr lang="en-US" dirty="0"/>
              <a:t>other forms of </a:t>
            </a:r>
            <a:r>
              <a:rPr lang="en-US" dirty="0" smtClean="0"/>
              <a:t/>
            </a:r>
            <a:br>
              <a:rPr lang="en-US" dirty="0" smtClean="0"/>
            </a:br>
            <a:r>
              <a:rPr lang="en-US" dirty="0" smtClean="0"/>
              <a:t>biomass </a:t>
            </a:r>
            <a:r>
              <a:rPr lang="en-US" dirty="0"/>
              <a:t>may also </a:t>
            </a:r>
            <a:r>
              <a:rPr lang="en-US" dirty="0" smtClean="0"/>
              <a:t/>
            </a:r>
            <a:br>
              <a:rPr lang="en-US" dirty="0" smtClean="0"/>
            </a:br>
            <a:r>
              <a:rPr lang="en-US" dirty="0" smtClean="0"/>
              <a:t>be used </a:t>
            </a:r>
            <a:r>
              <a:rPr lang="en-US" dirty="0"/>
              <a:t>(including </a:t>
            </a:r>
            <a:r>
              <a:rPr lang="en-US" dirty="0" smtClean="0"/>
              <a:t/>
            </a:r>
            <a:br>
              <a:rPr lang="en-US" dirty="0" smtClean="0"/>
            </a:br>
            <a:r>
              <a:rPr lang="en-US" dirty="0" smtClean="0"/>
              <a:t>cellulose</a:t>
            </a:r>
            <a:r>
              <a:rPr lang="en-US" dirty="0"/>
              <a:t>). </a:t>
            </a:r>
          </a:p>
          <a:p>
            <a:pPr lvl="1"/>
            <a:r>
              <a:rPr lang="en-US" u="sng" dirty="0"/>
              <a:t>Fermentation</a:t>
            </a:r>
            <a:r>
              <a:rPr lang="en-US" dirty="0"/>
              <a:t> is the </a:t>
            </a:r>
            <a:r>
              <a:rPr lang="en-US" dirty="0" smtClean="0"/>
              <a:t/>
            </a:r>
            <a:br>
              <a:rPr lang="en-US" dirty="0" smtClean="0"/>
            </a:br>
            <a:r>
              <a:rPr lang="en-US" dirty="0" smtClean="0"/>
              <a:t>chemical </a:t>
            </a:r>
            <a:r>
              <a:rPr lang="en-US" dirty="0"/>
              <a:t>breakdown </a:t>
            </a:r>
            <a:r>
              <a:rPr lang="en-US" dirty="0" smtClean="0"/>
              <a:t/>
            </a:r>
            <a:br>
              <a:rPr lang="en-US" dirty="0" smtClean="0"/>
            </a:br>
            <a:r>
              <a:rPr lang="en-US" dirty="0" smtClean="0"/>
              <a:t>of </a:t>
            </a:r>
            <a:r>
              <a:rPr lang="en-US" dirty="0"/>
              <a:t>sugars into alcohol </a:t>
            </a:r>
            <a:r>
              <a:rPr lang="en-US" dirty="0" smtClean="0"/>
              <a:t/>
            </a:r>
            <a:br>
              <a:rPr lang="en-US" dirty="0" smtClean="0"/>
            </a:br>
            <a:r>
              <a:rPr lang="en-US" dirty="0" smtClean="0"/>
              <a:t>by </a:t>
            </a:r>
            <a:r>
              <a:rPr lang="en-US" dirty="0"/>
              <a:t>bacteria, yeasts, or </a:t>
            </a:r>
            <a:r>
              <a:rPr lang="en-US" dirty="0" smtClean="0"/>
              <a:t/>
            </a:r>
            <a:br>
              <a:rPr lang="en-US" dirty="0" smtClean="0"/>
            </a:br>
            <a:r>
              <a:rPr lang="en-US" dirty="0" smtClean="0"/>
              <a:t>other </a:t>
            </a:r>
            <a:r>
              <a:rPr lang="en-US" dirty="0"/>
              <a:t>microorganisms in </a:t>
            </a:r>
            <a:r>
              <a:rPr lang="en-US" dirty="0" smtClean="0"/>
              <a:t/>
            </a:r>
            <a:br>
              <a:rPr lang="en-US" dirty="0" smtClean="0"/>
            </a:br>
            <a:r>
              <a:rPr lang="en-US" dirty="0" smtClean="0"/>
              <a:t>the </a:t>
            </a:r>
            <a:r>
              <a:rPr lang="en-US" dirty="0"/>
              <a:t>absence of oxygen. </a:t>
            </a:r>
          </a:p>
        </p:txBody>
      </p:sp>
      <p:sp>
        <p:nvSpPr>
          <p:cNvPr id="4" name="Rectangle 3"/>
          <p:cNvSpPr/>
          <p:nvPr/>
        </p:nvSpPr>
        <p:spPr>
          <a:xfrm>
            <a:off x="1825647" y="6554708"/>
            <a:ext cx="1199367"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2"/>
              </a:rPr>
              <a:t>Source: </a:t>
            </a:r>
            <a:r>
              <a:rPr lang="en-US" sz="800" dirty="0">
                <a:hlinkClick r:id="rId3"/>
              </a:rPr>
              <a:t>fyi.uwex.edu</a:t>
            </a:r>
            <a:endParaRPr lang="en-US" sz="800" i="1" dirty="0"/>
          </a:p>
        </p:txBody>
      </p:sp>
      <p:pic>
        <p:nvPicPr>
          <p:cNvPr id="14340" name="Picture 4" descr="http://fyi.uwex.edu/safepreserving/files/2013/09/fermentation.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22904"/>
          <a:stretch/>
        </p:blipFill>
        <p:spPr bwMode="auto">
          <a:xfrm>
            <a:off x="4072297" y="4155275"/>
            <a:ext cx="4909471" cy="270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789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of Ethanol</a:t>
            </a:r>
            <a:endParaRPr lang="en-US" dirty="0"/>
          </a:p>
        </p:txBody>
      </p:sp>
      <p:sp>
        <p:nvSpPr>
          <p:cNvPr id="3" name="Content Placeholder 2"/>
          <p:cNvSpPr>
            <a:spLocks noGrp="1"/>
          </p:cNvSpPr>
          <p:nvPr>
            <p:ph idx="1"/>
          </p:nvPr>
        </p:nvSpPr>
        <p:spPr>
          <a:xfrm>
            <a:off x="584978" y="965193"/>
            <a:ext cx="8268736" cy="5715825"/>
          </a:xfrm>
        </p:spPr>
        <p:txBody>
          <a:bodyPr>
            <a:normAutofit fontScale="70000" lnSpcReduction="20000"/>
          </a:bodyPr>
          <a:lstStyle/>
          <a:p>
            <a:pPr lvl="0"/>
            <a:r>
              <a:rPr lang="en-US" dirty="0"/>
              <a:t>More than 95% of US gasoline contains ethanol. There are four primary ways in which ethanol can be used as a transportation fuel. </a:t>
            </a:r>
          </a:p>
          <a:p>
            <a:pPr lvl="1"/>
            <a:r>
              <a:rPr lang="en-US" u="sng" dirty="0"/>
              <a:t>E-10</a:t>
            </a:r>
            <a:r>
              <a:rPr lang="en-US" dirty="0"/>
              <a:t>: blended fuel that consists of 90% gasoline and 10% ethanol. </a:t>
            </a:r>
          </a:p>
          <a:p>
            <a:pPr lvl="1"/>
            <a:r>
              <a:rPr lang="en-US" u="sng" dirty="0"/>
              <a:t>E-15</a:t>
            </a:r>
            <a:r>
              <a:rPr lang="en-US" dirty="0"/>
              <a:t>: blended fuel that consists of 85% gasoline and 15% ethanol. </a:t>
            </a:r>
          </a:p>
          <a:p>
            <a:pPr lvl="1"/>
            <a:r>
              <a:rPr lang="en-US" u="sng" dirty="0"/>
              <a:t>E-85</a:t>
            </a:r>
            <a:r>
              <a:rPr lang="en-US" dirty="0"/>
              <a:t>: blended fuel that consists of 15% gasoline and 85% ethanol. </a:t>
            </a:r>
          </a:p>
          <a:p>
            <a:pPr lvl="1"/>
            <a:r>
              <a:rPr lang="en-US" u="sng" dirty="0"/>
              <a:t>ETBE</a:t>
            </a:r>
            <a:r>
              <a:rPr lang="en-US" dirty="0"/>
              <a:t> (or ethyl </a:t>
            </a:r>
            <a:r>
              <a:rPr lang="en-US" dirty="0" err="1"/>
              <a:t>tert</a:t>
            </a:r>
            <a:r>
              <a:rPr lang="en-US" dirty="0"/>
              <a:t>-butyl ether): a gasoline additive in which ethanol is mixed with isobutylene (a gas found in crude oil).</a:t>
            </a:r>
          </a:p>
          <a:p>
            <a:pPr lvl="2"/>
            <a:r>
              <a:rPr lang="en-US" dirty="0"/>
              <a:t>Ethanol and gasoline do not mix well; ETBE prevents separation of the ethanol from the fuel </a:t>
            </a:r>
            <a:r>
              <a:rPr lang="en-US" dirty="0" smtClean="0"/>
              <a:t>mixture. The </a:t>
            </a:r>
            <a:r>
              <a:rPr lang="en-US" dirty="0"/>
              <a:t>downside of ETBE use is that unlike pure ethanol, it is not </a:t>
            </a:r>
            <a:r>
              <a:rPr lang="en-US" dirty="0" smtClean="0"/>
              <a:t>biodegradable. </a:t>
            </a:r>
            <a:r>
              <a:rPr lang="en-US" dirty="0"/>
              <a:t/>
            </a:r>
            <a:br>
              <a:rPr lang="en-US" dirty="0"/>
            </a:br>
            <a:endParaRPr lang="en-US" dirty="0"/>
          </a:p>
          <a:p>
            <a:pPr lvl="0"/>
            <a:r>
              <a:rPr lang="en-US" dirty="0"/>
              <a:t>There are three primary steps through which ethanol is produced. </a:t>
            </a:r>
          </a:p>
          <a:p>
            <a:pPr lvl="1"/>
            <a:r>
              <a:rPr lang="en-US" dirty="0"/>
              <a:t>First, biomass feedstocks have to be grown, harvested, and transported to an ethanol production facility. </a:t>
            </a:r>
            <a:r>
              <a:rPr lang="en-US" dirty="0" smtClean="0"/>
              <a:t>(An </a:t>
            </a:r>
            <a:r>
              <a:rPr lang="en-US" dirty="0"/>
              <a:t>ethanol </a:t>
            </a:r>
            <a:r>
              <a:rPr lang="en-US" u="sng" dirty="0"/>
              <a:t>feedstock</a:t>
            </a:r>
            <a:r>
              <a:rPr lang="en-US" dirty="0"/>
              <a:t> is the plant-based biomass from which ethanol is made</a:t>
            </a:r>
            <a:r>
              <a:rPr lang="en-US" dirty="0" smtClean="0"/>
              <a:t>.)</a:t>
            </a:r>
            <a:endParaRPr lang="en-US" dirty="0"/>
          </a:p>
          <a:p>
            <a:pPr lvl="1"/>
            <a:r>
              <a:rPr lang="en-US" dirty="0"/>
              <a:t>Second, the ethanol is fermented from the feedstock at the ethanol production facility and then transported to a fuel supplier. </a:t>
            </a:r>
          </a:p>
          <a:p>
            <a:pPr lvl="1"/>
            <a:r>
              <a:rPr lang="en-US" dirty="0"/>
              <a:t>Finally, ethanol is mixed with gasoline to make E10, E15, ETBE, or E85. </a:t>
            </a:r>
          </a:p>
        </p:txBody>
      </p:sp>
    </p:spTree>
    <p:extLst>
      <p:ext uri="{BB962C8B-B14F-4D97-AF65-F5344CB8AC3E}">
        <p14:creationId xmlns:p14="http://schemas.microsoft.com/office/powerpoint/2010/main" val="929965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Producing Ethanol </a:t>
            </a:r>
            <a:endParaRPr lang="en-US" dirty="0"/>
          </a:p>
        </p:txBody>
      </p:sp>
      <p:sp>
        <p:nvSpPr>
          <p:cNvPr id="3" name="Content Placeholder 2"/>
          <p:cNvSpPr>
            <a:spLocks noGrp="1"/>
          </p:cNvSpPr>
          <p:nvPr>
            <p:ph idx="1"/>
          </p:nvPr>
        </p:nvSpPr>
        <p:spPr/>
        <p:txBody>
          <a:bodyPr/>
          <a:lstStyle/>
          <a:p>
            <a:endParaRPr lang="en-US"/>
          </a:p>
        </p:txBody>
      </p:sp>
      <p:pic>
        <p:nvPicPr>
          <p:cNvPr id="4" name="Picture 2" descr="http://ethanolproducer.com/uploads/posts/magazine/2011/07/13112796944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978" y="821428"/>
            <a:ext cx="8033508" cy="57680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4345" y="6664326"/>
            <a:ext cx="1539204"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ethanolproducer.com</a:t>
            </a:r>
            <a:endParaRPr lang="en-US" sz="800" i="1" dirty="0"/>
          </a:p>
        </p:txBody>
      </p:sp>
    </p:spTree>
    <p:extLst>
      <p:ext uri="{BB962C8B-B14F-4D97-AF65-F5344CB8AC3E}">
        <p14:creationId xmlns:p14="http://schemas.microsoft.com/office/powerpoint/2010/main" val="104679994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207</TotalTime>
  <Words>1960</Words>
  <Application>Microsoft Office PowerPoint</Application>
  <PresentationFormat>On-screen Show (4:3)</PresentationFormat>
  <Paragraphs>190</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vt:lpstr>
      <vt:lpstr>Century Gothic</vt:lpstr>
      <vt:lpstr>Wingdings 3</vt:lpstr>
      <vt:lpstr>Wisp</vt:lpstr>
      <vt:lpstr>Ethanol</vt:lpstr>
      <vt:lpstr>1973 Oil Embargo</vt:lpstr>
      <vt:lpstr>1973 Oil Embargo</vt:lpstr>
      <vt:lpstr>Alternatives to Oil </vt:lpstr>
      <vt:lpstr>The Brazilian Model</vt:lpstr>
      <vt:lpstr>EISA</vt:lpstr>
      <vt:lpstr>Ethanol</vt:lpstr>
      <vt:lpstr>Production of Ethanol</vt:lpstr>
      <vt:lpstr>Producing Ethanol </vt:lpstr>
      <vt:lpstr>Henry Ford’s Ethanol</vt:lpstr>
      <vt:lpstr>Valuable Properties of Ethanol</vt:lpstr>
      <vt:lpstr>Valuable Properties of Ethanol</vt:lpstr>
      <vt:lpstr>Valuable Properties of Ethanol</vt:lpstr>
      <vt:lpstr>Octane Ratings</vt:lpstr>
      <vt:lpstr>Positive Energy Balance</vt:lpstr>
      <vt:lpstr>Ethanol’s Energy Balance </vt:lpstr>
      <vt:lpstr>Greenhouse Gases</vt:lpstr>
      <vt:lpstr>Ethanol and the Environment</vt:lpstr>
      <vt:lpstr>Economic Benefits</vt:lpstr>
      <vt:lpstr>Ethanol and Agriculture</vt:lpstr>
      <vt:lpstr>Ethanol can be widely used. </vt:lpstr>
      <vt:lpstr>Works Cited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Ethanol</dc:title>
  <dc:creator>Kohn Craig</dc:creator>
  <cp:lastModifiedBy>Kohn Craig</cp:lastModifiedBy>
  <cp:revision>44</cp:revision>
  <dcterms:created xsi:type="dcterms:W3CDTF">2015-01-16T17:20:58Z</dcterms:created>
  <dcterms:modified xsi:type="dcterms:W3CDTF">2015-01-20T16:48:59Z</dcterms:modified>
</cp:coreProperties>
</file>