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58" r:id="rId4"/>
    <p:sldId id="259" r:id="rId5"/>
    <p:sldId id="260" r:id="rId6"/>
    <p:sldId id="277" r:id="rId7"/>
    <p:sldId id="261" r:id="rId8"/>
    <p:sldId id="262" r:id="rId9"/>
    <p:sldId id="263" r:id="rId10"/>
    <p:sldId id="278" r:id="rId11"/>
    <p:sldId id="264" r:id="rId12"/>
    <p:sldId id="265" r:id="rId13"/>
    <p:sldId id="266" r:id="rId14"/>
    <p:sldId id="267" r:id="rId15"/>
    <p:sldId id="269" r:id="rId16"/>
    <p:sldId id="283" r:id="rId17"/>
    <p:sldId id="268" r:id="rId18"/>
    <p:sldId id="279" r:id="rId19"/>
    <p:sldId id="270" r:id="rId20"/>
    <p:sldId id="271" r:id="rId21"/>
    <p:sldId id="272" r:id="rId22"/>
    <p:sldId id="282" r:id="rId23"/>
    <p:sldId id="273" r:id="rId24"/>
    <p:sldId id="274" r:id="rId25"/>
    <p:sldId id="280" r:id="rId26"/>
    <p:sldId id="275" r:id="rId27"/>
    <p:sldId id="281" r:id="rId28"/>
    <p:sldId id="276" r:id="rId29"/>
    <p:sldId id="284" r:id="rId30"/>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339"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15E51A97-3838-46AC-823A-E2A0CAC4078A}" type="datetimeFigureOut">
              <a:rPr lang="en-US" smtClean="0"/>
              <a:t>3/25/2015</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90D24D1E-8B2A-4E30-A47B-C46D00FC5129}" type="slidenum">
              <a:rPr lang="en-US" smtClean="0"/>
              <a:t>‹#›</a:t>
            </a:fld>
            <a:endParaRPr lang="en-US"/>
          </a:p>
        </p:txBody>
      </p:sp>
    </p:spTree>
    <p:extLst>
      <p:ext uri="{BB962C8B-B14F-4D97-AF65-F5344CB8AC3E}">
        <p14:creationId xmlns:p14="http://schemas.microsoft.com/office/powerpoint/2010/main" val="2640753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1"/>
            <a:ext cx="4002299" cy="351737"/>
          </a:xfrm>
          <a:prstGeom prst="rect">
            <a:avLst/>
          </a:prstGeom>
        </p:spPr>
        <p:txBody>
          <a:bodyPr vert="horz" lIns="92830" tIns="46415" rIns="92830" bIns="46415" rtlCol="0"/>
          <a:lstStyle>
            <a:lvl1pPr algn="r">
              <a:defRPr sz="1200"/>
            </a:lvl1pPr>
          </a:lstStyle>
          <a:p>
            <a:fld id="{A1086237-F9E4-4C4A-B80D-C22276CF33AB}" type="datetimeFigureOut">
              <a:rPr lang="en-US" smtClean="0"/>
              <a:t>3/25/2015</a:t>
            </a:fld>
            <a:endParaRPr lang="en-US"/>
          </a:p>
        </p:txBody>
      </p:sp>
      <p:sp>
        <p:nvSpPr>
          <p:cNvPr id="4" name="Slide Image Placeholder 3"/>
          <p:cNvSpPr>
            <a:spLocks noGrp="1" noRot="1" noChangeAspect="1"/>
          </p:cNvSpPr>
          <p:nvPr>
            <p:ph type="sldImg" idx="2"/>
          </p:nvPr>
        </p:nvSpPr>
        <p:spPr>
          <a:xfrm>
            <a:off x="3041650" y="876300"/>
            <a:ext cx="3152775" cy="236537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73754"/>
            <a:ext cx="7388860" cy="2760346"/>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1736"/>
          </a:xfrm>
          <a:prstGeom prst="rect">
            <a:avLst/>
          </a:prstGeom>
        </p:spPr>
        <p:txBody>
          <a:bodyPr vert="horz" lIns="92830" tIns="46415" rIns="92830" bIns="46415" rtlCol="0" anchor="b"/>
          <a:lstStyle>
            <a:lvl1pPr algn="r">
              <a:defRPr sz="1200"/>
            </a:lvl1pPr>
          </a:lstStyle>
          <a:p>
            <a:fld id="{CAB8CCB2-E2CE-4AC3-87C0-DF244E8ED79B}" type="slidenum">
              <a:rPr lang="en-US" smtClean="0"/>
              <a:t>‹#›</a:t>
            </a:fld>
            <a:endParaRPr lang="en-US"/>
          </a:p>
        </p:txBody>
      </p:sp>
    </p:spTree>
    <p:extLst>
      <p:ext uri="{BB962C8B-B14F-4D97-AF65-F5344CB8AC3E}">
        <p14:creationId xmlns:p14="http://schemas.microsoft.com/office/powerpoint/2010/main" val="2273735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B8CCB2-E2CE-4AC3-87C0-DF244E8ED79B}" type="slidenum">
              <a:rPr lang="en-US" smtClean="0"/>
              <a:t>22</a:t>
            </a:fld>
            <a:endParaRPr lang="en-US"/>
          </a:p>
        </p:txBody>
      </p:sp>
    </p:spTree>
    <p:extLst>
      <p:ext uri="{BB962C8B-B14F-4D97-AF65-F5344CB8AC3E}">
        <p14:creationId xmlns:p14="http://schemas.microsoft.com/office/powerpoint/2010/main" val="41154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350C80-FC11-4A01-A142-1F681E9AD8CF}"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57F5B-98A2-4F5A-9328-E788484AD14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50C80-FC11-4A01-A142-1F681E9AD8CF}"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57F5B-98A2-4F5A-9328-E788484AD1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350C80-FC11-4A01-A142-1F681E9AD8CF}"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57F5B-98A2-4F5A-9328-E788484AD1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3200" b="1"/>
            </a:lvl1pPr>
            <a:lvl2pPr>
              <a:defRPr sz="2800"/>
            </a:lvl2pPr>
            <a:lvl3pPr>
              <a:defRPr sz="2800" i="1"/>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E350C80-FC11-4A01-A142-1F681E9AD8CF}" type="datetimeFigureOut">
              <a:rPr lang="en-US" smtClean="0"/>
              <a:t>3/25/2015</a:t>
            </a:fld>
            <a:endParaRPr lang="en-US"/>
          </a:p>
        </p:txBody>
      </p:sp>
      <p:sp>
        <p:nvSpPr>
          <p:cNvPr id="6" name="Slide Number Placeholder 5"/>
          <p:cNvSpPr>
            <a:spLocks noGrp="1"/>
          </p:cNvSpPr>
          <p:nvPr>
            <p:ph type="sldNum" sz="quarter" idx="12"/>
          </p:nvPr>
        </p:nvSpPr>
        <p:spPr>
          <a:xfrm>
            <a:off x="3352800" y="18288"/>
            <a:ext cx="1066800" cy="329184"/>
          </a:xfrm>
        </p:spPr>
        <p:txBody>
          <a:bodyPr/>
          <a:lstStyle/>
          <a:p>
            <a:fld id="{F2757F5B-98A2-4F5A-9328-E788484AD149}"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9273" b="17602"/>
          <a:stretch/>
        </p:blipFill>
        <p:spPr>
          <a:xfrm>
            <a:off x="7216302" y="76188"/>
            <a:ext cx="1866938" cy="533412"/>
          </a:xfrm>
          <a:prstGeom prst="rect">
            <a:avLst/>
          </a:prstGeom>
          <a:ln>
            <a:noFill/>
          </a:ln>
          <a:effectLst>
            <a:outerShdw blurRad="292100" dist="139700" dir="2700000" algn="tl" rotWithShape="0">
              <a:srgbClr val="333333">
                <a:alpha val="65000"/>
              </a:srgb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50C80-FC11-4A01-A142-1F681E9AD8CF}"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57F5B-98A2-4F5A-9328-E788484AD14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350C80-FC11-4A01-A142-1F681E9AD8CF}"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57F5B-98A2-4F5A-9328-E788484AD1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350C80-FC11-4A01-A142-1F681E9AD8CF}"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757F5B-98A2-4F5A-9328-E788484AD14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350C80-FC11-4A01-A142-1F681E9AD8CF}"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757F5B-98A2-4F5A-9328-E788484AD1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50C80-FC11-4A01-A142-1F681E9AD8CF}"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57F5B-98A2-4F5A-9328-E788484AD1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50C80-FC11-4A01-A142-1F681E9AD8CF}"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57F5B-98A2-4F5A-9328-E788484AD14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50C80-FC11-4A01-A142-1F681E9AD8CF}"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57F5B-98A2-4F5A-9328-E788484AD1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E350C80-FC11-4A01-A142-1F681E9AD8CF}" type="datetimeFigureOut">
              <a:rPr lang="en-US" smtClean="0"/>
              <a:t>3/25/2015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2757F5B-98A2-4F5A-9328-E788484AD1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otherearthnews.com/homesteading-and-livestock/livestock-waterers-zmaz06aszraw.aspx"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ces.nmsu.edu/pubs/_circulars/CR-575/welcome.html"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oble.org/ag/livestock/nutritionalmngt/" TargetMode="External"/><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ngus.org/pub/clipart.aspx"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gif"/><Relationship Id="rId2" Type="http://schemas.openxmlformats.org/officeDocument/2006/relationships/image" Target="../media/image14.gif"/><Relationship Id="rId1" Type="http://schemas.openxmlformats.org/officeDocument/2006/relationships/slideLayout" Target="../slideLayouts/slideLayout2.xml"/><Relationship Id="rId6" Type="http://schemas.openxmlformats.org/officeDocument/2006/relationships/image" Target="../media/image18.gif"/><Relationship Id="rId5" Type="http://schemas.openxmlformats.org/officeDocument/2006/relationships/image" Target="../media/image17.jpeg"/><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merckmanuals.com/vet/pharmacology/growth_promotants_and_production_enhancers/antimicrobial_feed_additiv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emo.tare2.com/wordpress/grobat/2013/11/17/cow-vea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anrpubs.unl.edu/pages/publicationD.jsp?publicationId=1398"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rahssureshots.wikispaces.com/Chemistry_of_life"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ilkproduction.com/Library/Scientific-articles/Animal-health/Digestive-Physiology-of-the-Cow/"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bcwua.org/definitions-terms.aspx" TargetMode="External"/><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Feeding Rations</a:t>
            </a:r>
            <a:endParaRPr lang="en-US" dirty="0"/>
          </a:p>
        </p:txBody>
      </p:sp>
      <p:sp>
        <p:nvSpPr>
          <p:cNvPr id="3" name="Subtitle 2"/>
          <p:cNvSpPr>
            <a:spLocks noGrp="1"/>
          </p:cNvSpPr>
          <p:nvPr>
            <p:ph type="subTitle" idx="1"/>
          </p:nvPr>
        </p:nvSpPr>
        <p:spPr/>
        <p:txBody>
          <a:bodyPr/>
          <a:lstStyle/>
          <a:p>
            <a:r>
              <a:rPr lang="en-US" dirty="0" smtClean="0"/>
              <a:t>By C. Kohn</a:t>
            </a:r>
          </a:p>
          <a:p>
            <a:r>
              <a:rPr lang="en-US" dirty="0" smtClean="0"/>
              <a:t>Agricultural Sciences</a:t>
            </a:r>
          </a:p>
          <a:p>
            <a:r>
              <a:rPr lang="en-US" dirty="0" smtClean="0"/>
              <a:t>Waterford, WI</a:t>
            </a:r>
            <a:endParaRPr lang="en-US" dirty="0"/>
          </a:p>
        </p:txBody>
      </p:sp>
    </p:spTree>
    <p:extLst>
      <p:ext uri="{BB962C8B-B14F-4D97-AF65-F5344CB8AC3E}">
        <p14:creationId xmlns:p14="http://schemas.microsoft.com/office/powerpoint/2010/main" val="180347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Vitamins in rations are grouped as fat soluble and water soluble.</a:t>
            </a:r>
          </a:p>
          <a:p>
            <a:pPr lvl="1"/>
            <a:r>
              <a:rPr lang="en-US" dirty="0"/>
              <a:t>This is an important distinction because excess fat soluble vitamins will remain in an animal’s fat.</a:t>
            </a:r>
          </a:p>
          <a:p>
            <a:pPr lvl="1"/>
            <a:r>
              <a:rPr lang="en-US" dirty="0"/>
              <a:t>If an </a:t>
            </a:r>
            <a:r>
              <a:rPr lang="en-US" dirty="0" smtClean="0"/>
              <a:t>animal’s </a:t>
            </a:r>
            <a:r>
              <a:rPr lang="en-US" dirty="0"/>
              <a:t>feeding ration is too high in fat soluble vitamins, it could lead to toxicity. </a:t>
            </a:r>
            <a:r>
              <a:rPr lang="en-US" dirty="0" smtClean="0"/>
              <a:t/>
            </a:r>
            <a:br>
              <a:rPr lang="en-US" dirty="0" smtClean="0"/>
            </a:br>
            <a:endParaRPr lang="en-US" dirty="0"/>
          </a:p>
          <a:p>
            <a:r>
              <a:rPr lang="en-US" dirty="0"/>
              <a:t>The distinction is also important because a cow’s rumen microbes synthesize water soluble vitamins (B and C), meaning they do not need to be included in cattle rations. </a:t>
            </a:r>
          </a:p>
          <a:p>
            <a:pPr lvl="1"/>
            <a:r>
              <a:rPr lang="en-US" dirty="0"/>
              <a:t>For this reason, fat soluble vitamins are more likely than water soluble vitamins to be deficient in their diet while simultaneously also having a risk for potentially building to a toxic level in a cow’s body if overfed. </a:t>
            </a:r>
          </a:p>
          <a:p>
            <a:endParaRPr lang="en-US" dirty="0"/>
          </a:p>
        </p:txBody>
      </p:sp>
    </p:spTree>
    <p:extLst>
      <p:ext uri="{BB962C8B-B14F-4D97-AF65-F5344CB8AC3E}">
        <p14:creationId xmlns:p14="http://schemas.microsoft.com/office/powerpoint/2010/main" val="4164342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Water is usually not specifically factored into a feeding ration because cattle should have free access to as much clean water as they prefer. </a:t>
            </a:r>
          </a:p>
          <a:p>
            <a:pPr lvl="1"/>
            <a:r>
              <a:rPr lang="en-US" dirty="0"/>
              <a:t>If water is not freely available to a cow, feed intake will be lowered and performance will be reduced, making it critical to the health of the animal and the profits of a farmer or rancher that all cattle have easy access to clean water. </a:t>
            </a:r>
            <a:r>
              <a:rPr lang="en-US" dirty="0" smtClean="0"/>
              <a:t/>
            </a:r>
            <a:br>
              <a:rPr lang="en-US" dirty="0" smtClean="0"/>
            </a:br>
            <a:endParaRPr lang="en-US" dirty="0"/>
          </a:p>
          <a:p>
            <a:r>
              <a:rPr lang="en-US" dirty="0"/>
              <a:t>Water should also be tested for mineral content to prevent the buildup of toxicity in cattle. </a:t>
            </a:r>
          </a:p>
          <a:p>
            <a:pPr lvl="1"/>
            <a:r>
              <a:rPr lang="en-US" dirty="0"/>
              <a:t>For example, well water with high sulfur </a:t>
            </a:r>
            <a:r>
              <a:rPr lang="en-US" dirty="0" smtClean="0"/>
              <a:t/>
            </a:r>
            <a:br>
              <a:rPr lang="en-US" dirty="0" smtClean="0"/>
            </a:br>
            <a:r>
              <a:rPr lang="en-US" dirty="0" smtClean="0"/>
              <a:t>content </a:t>
            </a:r>
            <a:r>
              <a:rPr lang="en-US" dirty="0"/>
              <a:t>could interfere with the absorption </a:t>
            </a:r>
            <a:r>
              <a:rPr lang="en-US" dirty="0" smtClean="0"/>
              <a:t/>
            </a:r>
            <a:br>
              <a:rPr lang="en-US" dirty="0" smtClean="0"/>
            </a:br>
            <a:r>
              <a:rPr lang="en-US" dirty="0" smtClean="0"/>
              <a:t>of </a:t>
            </a:r>
            <a:r>
              <a:rPr lang="en-US" dirty="0"/>
              <a:t>copper from a cow’s diet. </a:t>
            </a:r>
          </a:p>
          <a:p>
            <a:pPr lvl="1"/>
            <a:r>
              <a:rPr lang="en-US" dirty="0"/>
              <a:t>Water should be provided at a rate of 1 </a:t>
            </a:r>
            <a:r>
              <a:rPr lang="en-US" dirty="0" smtClean="0"/>
              <a:t/>
            </a:r>
            <a:br>
              <a:rPr lang="en-US" dirty="0" smtClean="0"/>
            </a:br>
            <a:r>
              <a:rPr lang="en-US" dirty="0" smtClean="0"/>
              <a:t>gallon </a:t>
            </a:r>
            <a:r>
              <a:rPr lang="en-US" dirty="0"/>
              <a:t>for every 100 lbs. of body weight.  </a:t>
            </a:r>
            <a:r>
              <a:rPr lang="en-US" dirty="0" smtClean="0"/>
              <a:t/>
            </a:r>
            <a:br>
              <a:rPr lang="en-US" dirty="0" smtClean="0"/>
            </a:br>
            <a:r>
              <a:rPr lang="en-US" dirty="0" smtClean="0"/>
              <a:t>For </a:t>
            </a:r>
            <a:r>
              <a:rPr lang="en-US" dirty="0"/>
              <a:t>example, two 1500 lb. steers would </a:t>
            </a:r>
            <a:r>
              <a:rPr lang="en-US" dirty="0" smtClean="0"/>
              <a:t/>
            </a:r>
            <a:br>
              <a:rPr lang="en-US" dirty="0" smtClean="0"/>
            </a:br>
            <a:r>
              <a:rPr lang="en-US" dirty="0" smtClean="0"/>
              <a:t>need </a:t>
            </a:r>
            <a:r>
              <a:rPr lang="en-US" dirty="0"/>
              <a:t>30 gallons of water per day at </a:t>
            </a:r>
            <a:r>
              <a:rPr lang="en-US" dirty="0" smtClean="0"/>
              <a:t/>
            </a:r>
            <a:br>
              <a:rPr lang="en-US" dirty="0" smtClean="0"/>
            </a:br>
            <a:r>
              <a:rPr lang="en-US" dirty="0" smtClean="0"/>
              <a:t>minimum</a:t>
            </a:r>
            <a:r>
              <a:rPr lang="en-US" dirty="0"/>
              <a:t>. </a:t>
            </a:r>
          </a:p>
          <a:p>
            <a:endParaRPr lang="en-US" dirty="0"/>
          </a:p>
        </p:txBody>
      </p:sp>
      <p:pic>
        <p:nvPicPr>
          <p:cNvPr id="5122" name="Picture 2" descr="http://www.motherearthnews.com/~/media/Images/MEN/Editorial/Articles/Magazine%20Articles/2006/08-01/Livestock%20Waterers%20Water%20Without%20Work/livestock%20waters%2001%20cows%20550p%20jpg.jpg"/>
          <p:cNvPicPr>
            <a:picLocks noChangeAspect="1" noChangeArrowheads="1"/>
          </p:cNvPicPr>
          <p:nvPr/>
        </p:nvPicPr>
        <p:blipFill rotWithShape="1">
          <a:blip r:embed="rId2">
            <a:extLst>
              <a:ext uri="{28A0092B-C50C-407E-A947-70E740481C1C}">
                <a14:useLocalDpi xmlns:a14="http://schemas.microsoft.com/office/drawing/2010/main" val="0"/>
              </a:ext>
            </a:extLst>
          </a:blip>
          <a:srcRect t="6287"/>
          <a:stretch/>
        </p:blipFill>
        <p:spPr bwMode="auto">
          <a:xfrm flipH="1">
            <a:off x="5867399" y="4074695"/>
            <a:ext cx="3048000" cy="261748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903494" y="6666619"/>
            <a:ext cx="1838965" cy="215444"/>
          </a:xfrm>
          <a:prstGeom prst="rect">
            <a:avLst/>
          </a:prstGeom>
        </p:spPr>
        <p:txBody>
          <a:bodyPr wrap="none">
            <a:spAutoFit/>
          </a:bodyPr>
          <a:lstStyle/>
          <a:p>
            <a:r>
              <a:rPr lang="en-US" sz="800" i="1" dirty="0" smtClean="0">
                <a:solidFill>
                  <a:srgbClr val="7D7D7D"/>
                </a:solidFill>
                <a:latin typeface="arial" panose="020B0604020202020204" pitchFamily="34" charset="0"/>
                <a:hlinkClick r:id="rId3"/>
              </a:rPr>
              <a:t>Source: www.motherearthnews.com</a:t>
            </a:r>
            <a:endParaRPr lang="en-US" sz="800" i="1" dirty="0"/>
          </a:p>
        </p:txBody>
      </p:sp>
    </p:spTree>
    <p:extLst>
      <p:ext uri="{BB962C8B-B14F-4D97-AF65-F5344CB8AC3E}">
        <p14:creationId xmlns:p14="http://schemas.microsoft.com/office/powerpoint/2010/main" val="1508738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Requirements of Cattle</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lvl="0"/>
            <a:r>
              <a:rPr lang="en-US" dirty="0"/>
              <a:t>The nutritional requirements of cattle are determined by two main factors: the needs of the animal and the conditions of its environment. </a:t>
            </a:r>
          </a:p>
          <a:p>
            <a:pPr lvl="1"/>
            <a:r>
              <a:rPr lang="en-US" dirty="0"/>
              <a:t>The needs of the animal are determined by body size and weight, stage of production, growth rate, and whether or not the </a:t>
            </a:r>
            <a:r>
              <a:rPr lang="en-US" dirty="0" smtClean="0"/>
              <a:t/>
            </a:r>
            <a:br>
              <a:rPr lang="en-US" dirty="0" smtClean="0"/>
            </a:br>
            <a:r>
              <a:rPr lang="en-US" dirty="0" smtClean="0"/>
              <a:t>animal </a:t>
            </a:r>
            <a:r>
              <a:rPr lang="en-US" dirty="0"/>
              <a:t>is gestating </a:t>
            </a:r>
            <a:r>
              <a:rPr lang="en-US" dirty="0" smtClean="0"/>
              <a:t/>
            </a:r>
            <a:br>
              <a:rPr lang="en-US" dirty="0" smtClean="0"/>
            </a:br>
            <a:r>
              <a:rPr lang="en-US" dirty="0" smtClean="0"/>
              <a:t>(</a:t>
            </a:r>
            <a:r>
              <a:rPr lang="en-US" dirty="0"/>
              <a:t>pregnant) or lactating </a:t>
            </a:r>
            <a:r>
              <a:rPr lang="en-US" dirty="0" smtClean="0"/>
              <a:t/>
            </a:r>
            <a:br>
              <a:rPr lang="en-US" dirty="0" smtClean="0"/>
            </a:br>
            <a:r>
              <a:rPr lang="en-US" dirty="0" smtClean="0"/>
              <a:t>(</a:t>
            </a:r>
            <a:r>
              <a:rPr lang="en-US" dirty="0"/>
              <a:t>milking). </a:t>
            </a:r>
          </a:p>
          <a:p>
            <a:pPr lvl="1"/>
            <a:r>
              <a:rPr lang="en-US" dirty="0"/>
              <a:t>Environmental factors </a:t>
            </a:r>
            <a:r>
              <a:rPr lang="en-US" dirty="0" smtClean="0"/>
              <a:t/>
            </a:r>
            <a:br>
              <a:rPr lang="en-US" dirty="0" smtClean="0"/>
            </a:br>
            <a:r>
              <a:rPr lang="en-US" dirty="0" smtClean="0"/>
              <a:t>include </a:t>
            </a:r>
            <a:r>
              <a:rPr lang="en-US" dirty="0"/>
              <a:t>temperature </a:t>
            </a:r>
            <a:r>
              <a:rPr lang="en-US" dirty="0" smtClean="0"/>
              <a:t/>
            </a:r>
            <a:br>
              <a:rPr lang="en-US" dirty="0" smtClean="0"/>
            </a:br>
            <a:r>
              <a:rPr lang="en-US" dirty="0" smtClean="0"/>
              <a:t>and </a:t>
            </a:r>
            <a:r>
              <a:rPr lang="en-US" dirty="0"/>
              <a:t>humidity among </a:t>
            </a:r>
            <a:r>
              <a:rPr lang="en-US" dirty="0" smtClean="0"/>
              <a:t/>
            </a:r>
            <a:br>
              <a:rPr lang="en-US" dirty="0" smtClean="0"/>
            </a:br>
            <a:r>
              <a:rPr lang="en-US" dirty="0" smtClean="0"/>
              <a:t>other </a:t>
            </a:r>
            <a:r>
              <a:rPr lang="en-US" dirty="0"/>
              <a:t>factors. </a:t>
            </a:r>
          </a:p>
          <a:p>
            <a:endParaRPr lang="en-US" dirty="0"/>
          </a:p>
        </p:txBody>
      </p:sp>
      <p:pic>
        <p:nvPicPr>
          <p:cNvPr id="6146" name="Picture 2" descr="http://aces.nmsu.edu/pubs/_circulars/CR-575/images/Figure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886" y="3698748"/>
            <a:ext cx="4636114" cy="300685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150949" y="6597878"/>
            <a:ext cx="1269899" cy="215444"/>
          </a:xfrm>
          <a:prstGeom prst="rect">
            <a:avLst/>
          </a:prstGeom>
        </p:spPr>
        <p:txBody>
          <a:bodyPr wrap="none">
            <a:spAutoFit/>
          </a:bodyPr>
          <a:lstStyle/>
          <a:p>
            <a:r>
              <a:rPr lang="en-US" sz="800" i="1" dirty="0" smtClean="0">
                <a:solidFill>
                  <a:srgbClr val="7D7D7D"/>
                </a:solidFill>
                <a:latin typeface="arial" panose="020B0604020202020204" pitchFamily="34" charset="0"/>
                <a:hlinkClick r:id="rId3"/>
              </a:rPr>
              <a:t>Source: aces.nmsu.edu</a:t>
            </a:r>
            <a:endParaRPr lang="en-US" sz="800" i="1" dirty="0"/>
          </a:p>
        </p:txBody>
      </p:sp>
    </p:spTree>
    <p:extLst>
      <p:ext uri="{BB962C8B-B14F-4D97-AF65-F5344CB8AC3E}">
        <p14:creationId xmlns:p14="http://schemas.microsoft.com/office/powerpoint/2010/main" val="237978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Cattle Groupings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Cattle should be grouped according to similar nutritional requirements. Common groupings of cattle include mature cows, growing weaned calves, first-calf heifers, and mature bulls. </a:t>
            </a:r>
          </a:p>
          <a:p>
            <a:pPr lvl="1"/>
            <a:r>
              <a:rPr lang="en-US" u="sng" dirty="0"/>
              <a:t>Growing weaned calves</a:t>
            </a:r>
            <a:r>
              <a:rPr lang="en-US" dirty="0"/>
              <a:t> are young animals that are no longer drinking milk but are still immature and have not calved for the first time (if female). Because of their high rate of growth, this group is the most nutritionally-demanding group of cattle. This group can usually be divided further into growing calves and yearlings (animals aged 1-2 years old). </a:t>
            </a:r>
          </a:p>
          <a:p>
            <a:pPr lvl="1"/>
            <a:r>
              <a:rPr lang="en-US" u="sng" dirty="0"/>
              <a:t>First-calf heifers</a:t>
            </a:r>
            <a:r>
              <a:rPr lang="en-US" dirty="0"/>
              <a:t> are sexually-mature females that are still growing physically and are about to freshen (calve) for the first time; these animals are the second most nutritionally demanding group of cattle</a:t>
            </a:r>
            <a:r>
              <a:rPr lang="en-US" dirty="0" smtClean="0"/>
              <a:t>.</a:t>
            </a:r>
            <a:endParaRPr lang="en-US" dirty="0"/>
          </a:p>
        </p:txBody>
      </p:sp>
    </p:spTree>
    <p:extLst>
      <p:ext uri="{BB962C8B-B14F-4D97-AF65-F5344CB8AC3E}">
        <p14:creationId xmlns:p14="http://schemas.microsoft.com/office/powerpoint/2010/main" val="1120679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Cattle Groupings</a:t>
            </a:r>
            <a:endParaRPr lang="en-US" dirty="0"/>
          </a:p>
        </p:txBody>
      </p:sp>
      <p:sp>
        <p:nvSpPr>
          <p:cNvPr id="3" name="Content Placeholder 2"/>
          <p:cNvSpPr>
            <a:spLocks noGrp="1"/>
          </p:cNvSpPr>
          <p:nvPr>
            <p:ph idx="1"/>
          </p:nvPr>
        </p:nvSpPr>
        <p:spPr/>
        <p:txBody>
          <a:bodyPr>
            <a:normAutofit fontScale="85000" lnSpcReduction="20000"/>
          </a:bodyPr>
          <a:lstStyle/>
          <a:p>
            <a:pPr lvl="1"/>
            <a:r>
              <a:rPr lang="en-US" u="sng" dirty="0"/>
              <a:t>Mature cows</a:t>
            </a:r>
            <a:r>
              <a:rPr lang="en-US" dirty="0"/>
              <a:t> are female cattle that are fully grown and developed (usually 4 years old or more); the nutritional demands of this group can vary widely depending on whether or not they are lactating and their level of milk production, their body size and body condition (level of body fat), and their stage of production (dry period, early lactation, late lactation, etc.). </a:t>
            </a:r>
          </a:p>
          <a:p>
            <a:pPr lvl="1"/>
            <a:r>
              <a:rPr lang="en-US" u="sng" dirty="0"/>
              <a:t>Mature bulls</a:t>
            </a:r>
            <a:r>
              <a:rPr lang="en-US" dirty="0"/>
              <a:t> are least nutritionally demanding group of cattle; however, bulls may require extra nutrient supplementation during breeding seasons if a herd’s cows are all bred in a short season (2-3 months). </a:t>
            </a:r>
          </a:p>
          <a:p>
            <a:pPr lvl="1"/>
            <a:r>
              <a:rPr lang="en-US" dirty="0"/>
              <a:t>If newborn calves are separated from cows after birth (common for dairy cattle but not as much in beef cattle), this group of animals would also have their own nutritional needs. </a:t>
            </a:r>
          </a:p>
          <a:p>
            <a:endParaRPr lang="en-US" dirty="0"/>
          </a:p>
        </p:txBody>
      </p:sp>
    </p:spTree>
    <p:extLst>
      <p:ext uri="{BB962C8B-B14F-4D97-AF65-F5344CB8AC3E}">
        <p14:creationId xmlns:p14="http://schemas.microsoft.com/office/powerpoint/2010/main" val="3427048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Requirement Table</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How a group of similar cattle are fed is determined through the use of a nutrient requirement table. </a:t>
            </a:r>
            <a:endParaRPr lang="en-US" dirty="0" smtClean="0"/>
          </a:p>
          <a:p>
            <a:pPr lvl="1"/>
            <a:r>
              <a:rPr lang="en-US" dirty="0" smtClean="0"/>
              <a:t>A </a:t>
            </a:r>
            <a:r>
              <a:rPr lang="en-US" u="sng" dirty="0"/>
              <a:t>nutrient requirement table</a:t>
            </a:r>
            <a:r>
              <a:rPr lang="en-US" dirty="0"/>
              <a:t> is similar to a recipe for feed for a very specific grouping of cattle, except that instead of ingredients, the table describes the specific nutrients </a:t>
            </a:r>
            <a:r>
              <a:rPr lang="en-US" dirty="0" smtClean="0"/>
              <a:t>needed for a group of cattle.</a:t>
            </a:r>
          </a:p>
          <a:p>
            <a:pPr lvl="1"/>
            <a:r>
              <a:rPr lang="en-US" dirty="0" smtClean="0"/>
              <a:t>These nutrients are listed as </a:t>
            </a:r>
            <a:r>
              <a:rPr lang="en-US" dirty="0"/>
              <a:t>specific percentages of the dry weight of the feed given to that group of cattle. </a:t>
            </a:r>
          </a:p>
          <a:p>
            <a:pPr lvl="1"/>
            <a:r>
              <a:rPr lang="en-US" dirty="0" smtClean="0"/>
              <a:t>A </a:t>
            </a:r>
            <a:r>
              <a:rPr lang="en-US" dirty="0"/>
              <a:t>nutrient requirement table describes the specific nutrient needs for cattle based on breed, sex, body weight, body condition (body fat), milk yield, </a:t>
            </a:r>
            <a:r>
              <a:rPr lang="en-US" u="sng" dirty="0" err="1"/>
              <a:t>ionophores</a:t>
            </a:r>
            <a:r>
              <a:rPr lang="en-US" dirty="0"/>
              <a:t> and </a:t>
            </a:r>
            <a:r>
              <a:rPr lang="en-US" u="sng" dirty="0"/>
              <a:t>implants</a:t>
            </a:r>
            <a:r>
              <a:rPr lang="en-US" dirty="0"/>
              <a:t>, forage quality, and more. </a:t>
            </a:r>
          </a:p>
          <a:p>
            <a:endParaRPr lang="en-US" dirty="0"/>
          </a:p>
          <a:p>
            <a:pPr lvl="1"/>
            <a:endParaRPr lang="en-US" dirty="0"/>
          </a:p>
        </p:txBody>
      </p:sp>
    </p:spTree>
    <p:extLst>
      <p:ext uri="{BB962C8B-B14F-4D97-AF65-F5344CB8AC3E}">
        <p14:creationId xmlns:p14="http://schemas.microsoft.com/office/powerpoint/2010/main" val="2149201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descr="http://www.noble.org/global/ag/livestock/nutritionalmngt/tabl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2" y="0"/>
            <a:ext cx="9119937" cy="67035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64736" y="6455919"/>
            <a:ext cx="1250663" cy="215444"/>
          </a:xfrm>
          <a:prstGeom prst="rect">
            <a:avLst/>
          </a:prstGeom>
        </p:spPr>
        <p:txBody>
          <a:bodyPr wrap="none">
            <a:spAutoFit/>
          </a:bodyPr>
          <a:lstStyle/>
          <a:p>
            <a:r>
              <a:rPr lang="en-US" sz="800" i="1" u="sng" dirty="0" smtClean="0">
                <a:solidFill>
                  <a:srgbClr val="7D7D7D"/>
                </a:solidFill>
                <a:latin typeface="arial" panose="020B0604020202020204" pitchFamily="34" charset="0"/>
                <a:hlinkClick r:id="rId3"/>
              </a:rPr>
              <a:t>Source: www.noble.org</a:t>
            </a:r>
            <a:endParaRPr lang="en-US" sz="800" i="1" u="sng" dirty="0"/>
          </a:p>
        </p:txBody>
      </p:sp>
    </p:spTree>
    <p:extLst>
      <p:ext uri="{BB962C8B-B14F-4D97-AF65-F5344CB8AC3E}">
        <p14:creationId xmlns:p14="http://schemas.microsoft.com/office/powerpoint/2010/main" val="1103937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Ionophores</a:t>
            </a:r>
            <a:endParaRPr lang="en-US" dirty="0"/>
          </a:p>
        </p:txBody>
      </p:sp>
      <p:sp>
        <p:nvSpPr>
          <p:cNvPr id="3" name="Content Placeholder 2"/>
          <p:cNvSpPr>
            <a:spLocks noGrp="1"/>
          </p:cNvSpPr>
          <p:nvPr>
            <p:ph idx="1"/>
          </p:nvPr>
        </p:nvSpPr>
        <p:spPr/>
        <p:txBody>
          <a:bodyPr>
            <a:normAutofit/>
          </a:bodyPr>
          <a:lstStyle/>
          <a:p>
            <a:r>
              <a:rPr lang="en-US" u="sng" dirty="0" err="1" smtClean="0"/>
              <a:t>Ionophores</a:t>
            </a:r>
            <a:r>
              <a:rPr lang="en-US" dirty="0" smtClean="0"/>
              <a:t> </a:t>
            </a:r>
            <a:r>
              <a:rPr lang="en-US" dirty="0"/>
              <a:t>are a type of </a:t>
            </a:r>
            <a:r>
              <a:rPr lang="en-US" dirty="0" smtClean="0"/>
              <a:t>antimicrobial feed additive that increases the ability of a cow to acquire energy from its food.</a:t>
            </a:r>
          </a:p>
          <a:p>
            <a:pPr lvl="1"/>
            <a:r>
              <a:rPr lang="en-US" dirty="0" err="1" smtClean="0"/>
              <a:t>Ionophores</a:t>
            </a:r>
            <a:r>
              <a:rPr lang="en-US" dirty="0" smtClean="0"/>
              <a:t> </a:t>
            </a:r>
            <a:r>
              <a:rPr lang="en-US" dirty="0"/>
              <a:t>increase feed efficiency and the rate of weight gain by </a:t>
            </a:r>
            <a:r>
              <a:rPr lang="en-US" dirty="0" smtClean="0"/>
              <a:t>while decreasing dry matter intake and methane production, a potent greenhouse gas. </a:t>
            </a:r>
          </a:p>
          <a:p>
            <a:pPr lvl="1"/>
            <a:r>
              <a:rPr lang="en-US" dirty="0" err="1" smtClean="0"/>
              <a:t>Ionophores</a:t>
            </a:r>
            <a:r>
              <a:rPr lang="en-US" dirty="0" smtClean="0"/>
              <a:t> are a type of antibiotic but </a:t>
            </a:r>
            <a:r>
              <a:rPr lang="en-US" dirty="0"/>
              <a:t>have no use in human medicine and do not have any </a:t>
            </a:r>
            <a:r>
              <a:rPr lang="en-US" dirty="0" smtClean="0"/>
              <a:t>effect </a:t>
            </a:r>
            <a:r>
              <a:rPr lang="en-US" dirty="0"/>
              <a:t>on </a:t>
            </a:r>
            <a:r>
              <a:rPr lang="en-US" dirty="0" smtClean="0"/>
              <a:t>antibiotic resistance.</a:t>
            </a:r>
          </a:p>
        </p:txBody>
      </p:sp>
    </p:spTree>
    <p:extLst>
      <p:ext uri="{BB962C8B-B14F-4D97-AF65-F5344CB8AC3E}">
        <p14:creationId xmlns:p14="http://schemas.microsoft.com/office/powerpoint/2010/main" val="1432804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 Implants</a:t>
            </a:r>
            <a:endParaRPr lang="en-US" dirty="0"/>
          </a:p>
        </p:txBody>
      </p:sp>
      <p:sp>
        <p:nvSpPr>
          <p:cNvPr id="3" name="Content Placeholder 2"/>
          <p:cNvSpPr>
            <a:spLocks noGrp="1"/>
          </p:cNvSpPr>
          <p:nvPr>
            <p:ph idx="1"/>
          </p:nvPr>
        </p:nvSpPr>
        <p:spPr/>
        <p:txBody>
          <a:bodyPr>
            <a:normAutofit fontScale="85000" lnSpcReduction="10000"/>
          </a:bodyPr>
          <a:lstStyle/>
          <a:p>
            <a:pPr marL="0" indent="-274320"/>
            <a:r>
              <a:rPr lang="en-US" u="sng" dirty="0"/>
              <a:t>Implants</a:t>
            </a:r>
            <a:r>
              <a:rPr lang="en-US" dirty="0"/>
              <a:t> are small pellets containing naturally-occurring or synthetic hormones and are implanted between the skin and the cartilage on the back side of the animal’s ear after </a:t>
            </a:r>
            <a:r>
              <a:rPr lang="en-US" dirty="0" smtClean="0"/>
              <a:t>castration. </a:t>
            </a:r>
          </a:p>
          <a:p>
            <a:pPr marL="182880" lvl="1"/>
            <a:r>
              <a:rPr lang="en-US" dirty="0" smtClean="0"/>
              <a:t>Implants ensure that a steer’s bodily </a:t>
            </a:r>
            <a:r>
              <a:rPr lang="en-US" dirty="0"/>
              <a:t>hormone levels are similar to an uncastrated animal. </a:t>
            </a:r>
            <a:endParaRPr lang="en-US" dirty="0" smtClean="0"/>
          </a:p>
          <a:p>
            <a:pPr marL="182880" lvl="1"/>
            <a:r>
              <a:rPr lang="en-US" dirty="0" smtClean="0"/>
              <a:t>This </a:t>
            </a:r>
            <a:r>
              <a:rPr lang="en-US" dirty="0"/>
              <a:t>ensures appropriate rate of gain and production, traits that otherwise would be compromised after the animal was castrated. </a:t>
            </a:r>
            <a:endParaRPr lang="en-US" dirty="0" smtClean="0"/>
          </a:p>
          <a:p>
            <a:pPr marL="182880" lvl="1"/>
            <a:r>
              <a:rPr lang="en-US" dirty="0" smtClean="0"/>
              <a:t>The goal is not to raise the animal’s hormone levels to an unnaturally high level; on the contrary, the goal is to maintain the animal’s hormone levels at the point at which they otherwise would occur. </a:t>
            </a:r>
            <a:endParaRPr lang="en-US" dirty="0"/>
          </a:p>
          <a:p>
            <a:endParaRPr lang="en-US" dirty="0"/>
          </a:p>
        </p:txBody>
      </p:sp>
    </p:spTree>
    <p:extLst>
      <p:ext uri="{BB962C8B-B14F-4D97-AF65-F5344CB8AC3E}">
        <p14:creationId xmlns:p14="http://schemas.microsoft.com/office/powerpoint/2010/main" val="3560521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Composition of Rations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Once the nutrient needs of a group of cattle are determined, the feeding ration needs to be tested to ensure it has the correct nutrient composition. </a:t>
            </a:r>
          </a:p>
          <a:p>
            <a:pPr lvl="1"/>
            <a:r>
              <a:rPr lang="en-US" dirty="0" smtClean="0"/>
              <a:t>Determining </a:t>
            </a:r>
            <a:r>
              <a:rPr lang="en-US" dirty="0"/>
              <a:t>the nutrient composition of a feeding ration can be accomplished in multiple ways. </a:t>
            </a:r>
          </a:p>
          <a:p>
            <a:pPr lvl="1"/>
            <a:r>
              <a:rPr lang="en-US" dirty="0"/>
              <a:t>Feed composition tables can be used to determine an approximate nutrient composition for a given feeding </a:t>
            </a:r>
            <a:r>
              <a:rPr lang="en-US" dirty="0" smtClean="0"/>
              <a:t>ration; however</a:t>
            </a:r>
            <a:r>
              <a:rPr lang="en-US" dirty="0"/>
              <a:t>, because feed composition tables are based on averages, they will be relatively less accurate than other options. </a:t>
            </a:r>
          </a:p>
          <a:p>
            <a:pPr lvl="1"/>
            <a:r>
              <a:rPr lang="en-US" dirty="0"/>
              <a:t>A chemical analysis of a feeding ration is a more accurate option and can be performed for a charge by a county University Extension office. </a:t>
            </a:r>
            <a:br>
              <a:rPr lang="en-US" dirty="0"/>
            </a:br>
            <a:endParaRPr lang="en-US" dirty="0"/>
          </a:p>
        </p:txBody>
      </p:sp>
    </p:spTree>
    <p:extLst>
      <p:ext uri="{BB962C8B-B14F-4D97-AF65-F5344CB8AC3E}">
        <p14:creationId xmlns:p14="http://schemas.microsoft.com/office/powerpoint/2010/main" val="257273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Rations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Feed costs are the major cost of producing beef. </a:t>
            </a:r>
          </a:p>
          <a:p>
            <a:pPr lvl="1"/>
            <a:r>
              <a:rPr lang="en-US" dirty="0"/>
              <a:t>Using feed as efficiently as possible is critical for a beef producer to be profitable. </a:t>
            </a:r>
            <a:r>
              <a:rPr lang="en-US" dirty="0" smtClean="0"/>
              <a:t/>
            </a:r>
            <a:br>
              <a:rPr lang="en-US" dirty="0" smtClean="0"/>
            </a:br>
            <a:endParaRPr lang="en-US" dirty="0"/>
          </a:p>
          <a:p>
            <a:pPr lvl="0"/>
            <a:r>
              <a:rPr lang="en-US" dirty="0"/>
              <a:t>Feeding rations must be properly balanced in order for a producer to be profitable and in order for their animals to be healthy. </a:t>
            </a:r>
          </a:p>
          <a:p>
            <a:pPr lvl="1"/>
            <a:r>
              <a:rPr lang="en-US" dirty="0"/>
              <a:t>A </a:t>
            </a:r>
            <a:r>
              <a:rPr lang="en-US" u="sng" dirty="0"/>
              <a:t>feeding ration</a:t>
            </a:r>
            <a:r>
              <a:rPr lang="en-US" dirty="0"/>
              <a:t> is the amount of feed an animal will receive in a 24 hour period. </a:t>
            </a:r>
          </a:p>
          <a:p>
            <a:pPr lvl="1"/>
            <a:r>
              <a:rPr lang="en-US" dirty="0"/>
              <a:t>A </a:t>
            </a:r>
            <a:r>
              <a:rPr lang="en-US" u="sng" dirty="0"/>
              <a:t>balanced ration</a:t>
            </a:r>
            <a:r>
              <a:rPr lang="en-US" dirty="0"/>
              <a:t> is the amount of feed that will supply the proper amount of nutrients needed for the animal in the proper proportions in order to adequately </a:t>
            </a:r>
            <a:r>
              <a:rPr lang="en-US" dirty="0" smtClean="0"/>
              <a:t>support </a:t>
            </a:r>
            <a:r>
              <a:rPr lang="en-US" dirty="0"/>
              <a:t>growth, </a:t>
            </a:r>
            <a:r>
              <a:rPr lang="en-US" dirty="0" smtClean="0"/>
              <a:t>lactation</a:t>
            </a:r>
            <a:r>
              <a:rPr lang="en-US" dirty="0"/>
              <a:t>, </a:t>
            </a:r>
            <a:r>
              <a:rPr lang="en-US" dirty="0" smtClean="0"/>
              <a:t/>
            </a:r>
            <a:br>
              <a:rPr lang="en-US" dirty="0" smtClean="0"/>
            </a:br>
            <a:r>
              <a:rPr lang="en-US" dirty="0" smtClean="0"/>
              <a:t>maintenance</a:t>
            </a:r>
            <a:r>
              <a:rPr lang="en-US" dirty="0"/>
              <a:t>, </a:t>
            </a:r>
            <a:r>
              <a:rPr lang="en-US" dirty="0" smtClean="0"/>
              <a:t>gestation</a:t>
            </a:r>
            <a:r>
              <a:rPr lang="en-US" dirty="0"/>
              <a:t>, </a:t>
            </a:r>
            <a:r>
              <a:rPr lang="en-US" dirty="0" smtClean="0"/>
              <a:t>or </a:t>
            </a:r>
            <a:r>
              <a:rPr lang="en-US" dirty="0"/>
              <a:t>other </a:t>
            </a:r>
            <a:r>
              <a:rPr lang="en-US" dirty="0" smtClean="0"/>
              <a:t>bodily </a:t>
            </a:r>
            <a:br>
              <a:rPr lang="en-US" dirty="0" smtClean="0"/>
            </a:br>
            <a:r>
              <a:rPr lang="en-US" dirty="0" smtClean="0"/>
              <a:t>needs</a:t>
            </a:r>
            <a:r>
              <a:rPr lang="en-US" dirty="0"/>
              <a:t>. </a:t>
            </a:r>
          </a:p>
          <a:p>
            <a:pPr lvl="1"/>
            <a:r>
              <a:rPr lang="en-US" dirty="0"/>
              <a:t>Creating balanced rations for beef </a:t>
            </a:r>
            <a:r>
              <a:rPr lang="en-US" dirty="0" smtClean="0"/>
              <a:t>cattle </a:t>
            </a:r>
            <a:br>
              <a:rPr lang="en-US" dirty="0" smtClean="0"/>
            </a:br>
            <a:r>
              <a:rPr lang="en-US" dirty="0" smtClean="0"/>
              <a:t>is </a:t>
            </a:r>
            <a:r>
              <a:rPr lang="en-US" dirty="0"/>
              <a:t>one of the most important </a:t>
            </a:r>
            <a:r>
              <a:rPr lang="en-US" dirty="0" smtClean="0"/>
              <a:t>management </a:t>
            </a:r>
            <a:br>
              <a:rPr lang="en-US" dirty="0" smtClean="0"/>
            </a:br>
            <a:r>
              <a:rPr lang="en-US" dirty="0" smtClean="0"/>
              <a:t>tools </a:t>
            </a:r>
            <a:r>
              <a:rPr lang="en-US" dirty="0"/>
              <a:t>that a producer </a:t>
            </a:r>
            <a:r>
              <a:rPr lang="en-US" dirty="0" smtClean="0"/>
              <a:t>can </a:t>
            </a:r>
            <a:r>
              <a:rPr lang="en-US" dirty="0"/>
              <a:t>utilize. </a:t>
            </a:r>
          </a:p>
          <a:p>
            <a:endParaRPr lang="en-US" dirty="0"/>
          </a:p>
        </p:txBody>
      </p:sp>
      <p:pic>
        <p:nvPicPr>
          <p:cNvPr id="4" name="Picture 2" descr="http://www.angus.org/graphics/2_heifers.jpg"/>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6592" t="15500" r="6592" b="15500"/>
          <a:stretch/>
        </p:blipFill>
        <p:spPr bwMode="auto">
          <a:xfrm>
            <a:off x="6179457" y="4932957"/>
            <a:ext cx="2964543" cy="187708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696201" y="6698305"/>
            <a:ext cx="1447800" cy="215444"/>
          </a:xfrm>
          <a:prstGeom prst="rect">
            <a:avLst/>
          </a:prstGeom>
        </p:spPr>
        <p:txBody>
          <a:bodyPr wrap="square">
            <a:spAutoFit/>
          </a:bodyPr>
          <a:lstStyle/>
          <a:p>
            <a:r>
              <a:rPr lang="en-US" sz="800" b="0" i="1" u="none" strike="noStrike" dirty="0" smtClean="0">
                <a:solidFill>
                  <a:srgbClr val="7D7D7D"/>
                </a:solidFill>
                <a:effectLst/>
                <a:latin typeface="arial" panose="020B0604020202020204" pitchFamily="34" charset="0"/>
                <a:hlinkClick r:id="rId3"/>
              </a:rPr>
              <a:t>Source: www.angus.org</a:t>
            </a:r>
            <a:endParaRPr lang="en-US" sz="800" i="1" dirty="0"/>
          </a:p>
        </p:txBody>
      </p:sp>
    </p:spTree>
    <p:extLst>
      <p:ext uri="{BB962C8B-B14F-4D97-AF65-F5344CB8AC3E}">
        <p14:creationId xmlns:p14="http://schemas.microsoft.com/office/powerpoint/2010/main" val="810893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Land Grant Universities and Extension</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A </a:t>
            </a:r>
            <a:r>
              <a:rPr lang="en-US" u="sng" dirty="0"/>
              <a:t>University Extension Office</a:t>
            </a:r>
            <a:r>
              <a:rPr lang="en-US" dirty="0"/>
              <a:t> is a local branch of a land grant university that exists to provide support to industry needs, particularly in the agriculture industry, as well as provide continuing education opportunities and media communication. </a:t>
            </a:r>
          </a:p>
          <a:p>
            <a:pPr lvl="1"/>
            <a:r>
              <a:rPr lang="en-US" dirty="0"/>
              <a:t>A </a:t>
            </a:r>
            <a:r>
              <a:rPr lang="en-US" u="sng" dirty="0"/>
              <a:t>land grant university</a:t>
            </a:r>
            <a:r>
              <a:rPr lang="en-US" dirty="0"/>
              <a:t> is an institution of higher education in the US designated by a state to receive benefits under the Morrill Acts of 1862 and 1890. </a:t>
            </a:r>
          </a:p>
          <a:p>
            <a:pPr lvl="1"/>
            <a:r>
              <a:rPr lang="en-US" dirty="0"/>
              <a:t>The </a:t>
            </a:r>
            <a:r>
              <a:rPr lang="en-US" u="sng" dirty="0"/>
              <a:t>Morrill Acts</a:t>
            </a:r>
            <a:r>
              <a:rPr lang="en-US" dirty="0"/>
              <a:t>, first signed into law by Abraham Lincoln provided federal funds to teach agricultural science as well as military science and engineering at the university level.</a:t>
            </a:r>
          </a:p>
          <a:p>
            <a:pPr lvl="2"/>
            <a:r>
              <a:rPr lang="en-US" dirty="0"/>
              <a:t>This is why a statue of Lincoln sits outside the main administration building of the University of Wisconsin. </a:t>
            </a:r>
          </a:p>
          <a:p>
            <a:r>
              <a:rPr lang="en-US" dirty="0"/>
              <a:t>Most land-grant colleges became the large public universities </a:t>
            </a:r>
            <a:r>
              <a:rPr lang="en-US" dirty="0" smtClean="0"/>
              <a:t>commonly </a:t>
            </a:r>
            <a:r>
              <a:rPr lang="en-US" dirty="0"/>
              <a:t>representative of higher education in </a:t>
            </a:r>
            <a:r>
              <a:rPr lang="en-US" dirty="0" smtClean="0"/>
              <a:t>America</a:t>
            </a:r>
          </a:p>
          <a:p>
            <a:pPr lvl="1"/>
            <a:r>
              <a:rPr lang="en-US" dirty="0" smtClean="0"/>
              <a:t>Some examples include the </a:t>
            </a:r>
            <a:r>
              <a:rPr lang="en-US" dirty="0"/>
              <a:t>University of Wisconsin (UW) as well as Michigan State, Cornell University, and the Massachusetts Institute of Technology (MIT). </a:t>
            </a:r>
          </a:p>
        </p:txBody>
      </p:sp>
      <p:pic>
        <p:nvPicPr>
          <p:cNvPr id="1028" name="Picture 4" descr="http://images.universityherald.com/data/images/full/5739/mi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4876800"/>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abreedapartanimalhospital.com/wp-content/uploads/2014/01/UWMadison-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1" y="5816970"/>
            <a:ext cx="2667000" cy="9658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gannett-cdn.com/-mm-/0c00bb7a90f356abde7da77967d8dfe111e96415/c=0-55-401-357&amp;r=x404&amp;c=534x401/local/-/media/WZZM/WZZM/2014/02/26/1393415639000-MSU-LOGO.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5630257"/>
            <a:ext cx="1736422" cy="130394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wdbj7.com/image/view/-/20713596/highRes/2/-/maxh/640/maxw/640/-/dwb5bqz/-/Virginia-Tech-School-Logo-small-jpg.jpg"/>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t="16897" b="23102"/>
          <a:stretch/>
        </p:blipFill>
        <p:spPr bwMode="auto">
          <a:xfrm>
            <a:off x="7132642" y="5911994"/>
            <a:ext cx="1935159" cy="8708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fac.illinois.edu/images/UI_logo_1.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0547" y="5720734"/>
            <a:ext cx="2641350" cy="71873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nbb.cornell.edu/neurobio/ragusolab/images/cornell.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8793" y="3687191"/>
            <a:ext cx="1067413" cy="1038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231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Deficiencies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Once the animals have been grouped by similar nutritional needs, the specific nutrient needs have been determined through a nutrient requirement table, and feed has been analyzed using a table or Extension analysis, the final step is to identify and correct any nutrient deficiencies. </a:t>
            </a:r>
          </a:p>
          <a:p>
            <a:pPr lvl="1"/>
            <a:r>
              <a:rPr lang="en-US" dirty="0" smtClean="0"/>
              <a:t>A common method </a:t>
            </a:r>
            <a:r>
              <a:rPr lang="en-US" dirty="0"/>
              <a:t>to balance a </a:t>
            </a:r>
            <a:r>
              <a:rPr lang="en-US" dirty="0" smtClean="0"/>
              <a:t>ration includes </a:t>
            </a:r>
            <a:r>
              <a:rPr lang="en-US" dirty="0"/>
              <a:t>the Pearson </a:t>
            </a:r>
            <a:r>
              <a:rPr lang="en-US" dirty="0" smtClean="0"/>
              <a:t>Square.</a:t>
            </a:r>
          </a:p>
          <a:p>
            <a:r>
              <a:rPr lang="en-US" dirty="0" smtClean="0"/>
              <a:t>The </a:t>
            </a:r>
            <a:r>
              <a:rPr lang="en-US" u="sng" dirty="0"/>
              <a:t>Pearson Square</a:t>
            </a:r>
            <a:r>
              <a:rPr lang="en-US" dirty="0"/>
              <a:t> method </a:t>
            </a:r>
            <a:r>
              <a:rPr lang="en-US" dirty="0" smtClean="0"/>
              <a:t/>
            </a:r>
            <a:br>
              <a:rPr lang="en-US" dirty="0" smtClean="0"/>
            </a:br>
            <a:r>
              <a:rPr lang="en-US" dirty="0" smtClean="0"/>
              <a:t>is </a:t>
            </a:r>
            <a:r>
              <a:rPr lang="en-US" dirty="0"/>
              <a:t>a simple, quick way to </a:t>
            </a:r>
            <a:r>
              <a:rPr lang="en-US" dirty="0" smtClean="0"/>
              <a:t/>
            </a:r>
            <a:br>
              <a:rPr lang="en-US" dirty="0" smtClean="0"/>
            </a:br>
            <a:r>
              <a:rPr lang="en-US" dirty="0" smtClean="0"/>
              <a:t>calculate </a:t>
            </a:r>
            <a:r>
              <a:rPr lang="en-US" dirty="0"/>
              <a:t>the amounts of feed </a:t>
            </a:r>
            <a:r>
              <a:rPr lang="en-US" dirty="0" smtClean="0"/>
              <a:t/>
            </a:r>
            <a:br>
              <a:rPr lang="en-US" dirty="0" smtClean="0"/>
            </a:br>
            <a:r>
              <a:rPr lang="en-US" dirty="0" smtClean="0"/>
              <a:t>necessary </a:t>
            </a:r>
            <a:r>
              <a:rPr lang="en-US" dirty="0"/>
              <a:t>to meet a nutrient </a:t>
            </a:r>
            <a:r>
              <a:rPr lang="en-US" dirty="0" smtClean="0"/>
              <a:t/>
            </a:r>
            <a:br>
              <a:rPr lang="en-US" dirty="0" smtClean="0"/>
            </a:br>
            <a:r>
              <a:rPr lang="en-US" dirty="0" smtClean="0"/>
              <a:t>requirement </a:t>
            </a:r>
            <a:r>
              <a:rPr lang="en-US" dirty="0"/>
              <a:t>of livestock and </a:t>
            </a:r>
            <a:r>
              <a:rPr lang="en-US" dirty="0" smtClean="0"/>
              <a:t/>
            </a:r>
            <a:br>
              <a:rPr lang="en-US" dirty="0" smtClean="0"/>
            </a:br>
            <a:r>
              <a:rPr lang="en-US" dirty="0" smtClean="0"/>
              <a:t>other </a:t>
            </a:r>
            <a:r>
              <a:rPr lang="en-US" dirty="0"/>
              <a:t>animals.</a:t>
            </a:r>
          </a:p>
        </p:txBody>
      </p:sp>
      <p:pic>
        <p:nvPicPr>
          <p:cNvPr id="4" name="Picture 3"/>
          <p:cNvPicPr>
            <a:picLocks noChangeAspect="1"/>
          </p:cNvPicPr>
          <p:nvPr/>
        </p:nvPicPr>
        <p:blipFill rotWithShape="1">
          <a:blip r:embed="rId2">
            <a:clrChange>
              <a:clrFrom>
                <a:srgbClr val="FFFFFF"/>
              </a:clrFrom>
              <a:clrTo>
                <a:srgbClr val="FFFFFF">
                  <a:alpha val="0"/>
                </a:srgbClr>
              </a:clrTo>
            </a:clrChange>
          </a:blip>
          <a:srcRect l="13104" t="10417" r="15446" b="2083"/>
          <a:stretch/>
        </p:blipFill>
        <p:spPr>
          <a:xfrm>
            <a:off x="5029200" y="4129790"/>
            <a:ext cx="3962400" cy="2728210"/>
          </a:xfrm>
          <a:prstGeom prst="rect">
            <a:avLst/>
          </a:prstGeom>
        </p:spPr>
      </p:pic>
    </p:spTree>
    <p:extLst>
      <p:ext uri="{BB962C8B-B14F-4D97-AF65-F5344CB8AC3E}">
        <p14:creationId xmlns:p14="http://schemas.microsoft.com/office/powerpoint/2010/main" val="3285159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530" y="533400"/>
            <a:ext cx="9106469" cy="6310767"/>
          </a:xfrm>
        </p:spPr>
      </p:pic>
      <p:sp>
        <p:nvSpPr>
          <p:cNvPr id="5" name="Rectangle 4"/>
          <p:cNvSpPr/>
          <p:nvPr/>
        </p:nvSpPr>
        <p:spPr>
          <a:xfrm>
            <a:off x="7010400" y="5029200"/>
            <a:ext cx="1470275" cy="1631216"/>
          </a:xfrm>
          <a:prstGeom prst="rect">
            <a:avLst/>
          </a:prstGeom>
          <a:noFill/>
        </p:spPr>
        <p:txBody>
          <a:bodyPr wrap="none" lIns="91440" tIns="45720" rIns="91440" bIns="45720">
            <a:spAutoFit/>
          </a:bodyPr>
          <a:lstStyle/>
          <a:p>
            <a:pPr algn="ctr"/>
            <a:r>
              <a:rPr lang="en-US" sz="2000" b="0" i="1" cap="none" spc="0" dirty="0" smtClean="0">
                <a:ln w="0"/>
                <a:solidFill>
                  <a:schemeClr val="tx1"/>
                </a:solidFill>
                <a:effectLst>
                  <a:outerShdw blurRad="38100" dist="19050" dir="2700000" algn="tl" rotWithShape="0">
                    <a:schemeClr val="dk1">
                      <a:alpha val="40000"/>
                    </a:schemeClr>
                  </a:outerShdw>
                </a:effectLst>
              </a:rPr>
              <a:t>F + G = H</a:t>
            </a:r>
          </a:p>
          <a:p>
            <a:pPr algn="ctr"/>
            <a:endParaRPr lang="en-US" sz="2000" i="1" dirty="0">
              <a:ln w="0"/>
              <a:effectLst>
                <a:outerShdw blurRad="38100" dist="19050" dir="2700000" algn="tl" rotWithShape="0">
                  <a:schemeClr val="dk1">
                    <a:alpha val="40000"/>
                  </a:schemeClr>
                </a:outerShdw>
              </a:effectLst>
            </a:endParaRPr>
          </a:p>
          <a:p>
            <a:pPr algn="ctr"/>
            <a:r>
              <a:rPr lang="en-US" sz="2000" b="0" i="1" cap="none" spc="0" dirty="0" smtClean="0">
                <a:ln w="0"/>
                <a:solidFill>
                  <a:schemeClr val="tx1"/>
                </a:solidFill>
                <a:effectLst>
                  <a:outerShdw blurRad="38100" dist="19050" dir="2700000" algn="tl" rotWithShape="0">
                    <a:schemeClr val="dk1">
                      <a:alpha val="40000"/>
                    </a:schemeClr>
                  </a:outerShdw>
                </a:effectLst>
              </a:rPr>
              <a:t>F / H = A%</a:t>
            </a:r>
          </a:p>
          <a:p>
            <a:pPr algn="ctr"/>
            <a:endParaRPr lang="en-US" sz="2000" i="1" dirty="0">
              <a:ln w="0"/>
              <a:effectLst>
                <a:outerShdw blurRad="38100" dist="19050" dir="2700000" algn="tl" rotWithShape="0">
                  <a:schemeClr val="dk1">
                    <a:alpha val="40000"/>
                  </a:schemeClr>
                </a:outerShdw>
              </a:effectLst>
            </a:endParaRPr>
          </a:p>
          <a:p>
            <a:pPr algn="ctr"/>
            <a:r>
              <a:rPr lang="en-US" sz="2000" b="0" i="1" cap="none" spc="0" dirty="0" smtClean="0">
                <a:ln w="0"/>
                <a:solidFill>
                  <a:schemeClr val="tx1"/>
                </a:solidFill>
                <a:effectLst>
                  <a:outerShdw blurRad="38100" dist="19050" dir="2700000" algn="tl" rotWithShape="0">
                    <a:schemeClr val="dk1">
                      <a:alpha val="40000"/>
                    </a:schemeClr>
                  </a:outerShdw>
                </a:effectLst>
              </a:rPr>
              <a:t>G / H = B%</a:t>
            </a:r>
            <a:endParaRPr lang="en-US" sz="2000" b="0" i="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4024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Pearson Squares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For example, if a producer were feeding a 500 lb. steer (castrated male) with the intent to have a rate of gain of 2 lbs. per day with a desired final weight of 1200 lbs., nutrient requirement tables show that the animal would need 68% TDN to reach this goal according. </a:t>
            </a:r>
          </a:p>
          <a:p>
            <a:pPr lvl="1"/>
            <a:r>
              <a:rPr lang="en-US" dirty="0"/>
              <a:t>TDN refers to the total nutrient content of the feed. </a:t>
            </a:r>
          </a:p>
          <a:p>
            <a:pPr lvl="1"/>
            <a:r>
              <a:rPr lang="en-US" dirty="0"/>
              <a:t>If using a Pearson Square, the vale “68” would be placed in the center of the square. </a:t>
            </a:r>
          </a:p>
          <a:p>
            <a:pPr lvl="0"/>
            <a:r>
              <a:rPr lang="en-US" dirty="0"/>
              <a:t>If the producer were feeding fescue </a:t>
            </a:r>
            <a:r>
              <a:rPr lang="en-US" dirty="0" smtClean="0"/>
              <a:t/>
            </a:r>
            <a:br>
              <a:rPr lang="en-US" dirty="0" smtClean="0"/>
            </a:br>
            <a:r>
              <a:rPr lang="en-US" dirty="0" smtClean="0"/>
              <a:t>and </a:t>
            </a:r>
            <a:r>
              <a:rPr lang="en-US" dirty="0"/>
              <a:t>shelled corn in their ration, they </a:t>
            </a:r>
            <a:r>
              <a:rPr lang="en-US" dirty="0" smtClean="0"/>
              <a:t/>
            </a:r>
            <a:br>
              <a:rPr lang="en-US" dirty="0" smtClean="0"/>
            </a:br>
            <a:r>
              <a:rPr lang="en-US" dirty="0" smtClean="0"/>
              <a:t>would </a:t>
            </a:r>
            <a:r>
              <a:rPr lang="en-US" dirty="0"/>
              <a:t>look up the TDN values for </a:t>
            </a:r>
            <a:r>
              <a:rPr lang="en-US" dirty="0" smtClean="0"/>
              <a:t/>
            </a:r>
            <a:br>
              <a:rPr lang="en-US" dirty="0" smtClean="0"/>
            </a:br>
            <a:r>
              <a:rPr lang="en-US" dirty="0" smtClean="0"/>
              <a:t>fescue </a:t>
            </a:r>
            <a:r>
              <a:rPr lang="en-US" dirty="0"/>
              <a:t>and for corn in the left corners </a:t>
            </a:r>
            <a:r>
              <a:rPr lang="en-US" dirty="0" smtClean="0"/>
              <a:t/>
            </a:r>
            <a:br>
              <a:rPr lang="en-US" dirty="0" smtClean="0"/>
            </a:br>
            <a:r>
              <a:rPr lang="en-US" dirty="0" smtClean="0"/>
              <a:t>of </a:t>
            </a:r>
            <a:r>
              <a:rPr lang="en-US" dirty="0"/>
              <a:t>the square. </a:t>
            </a:r>
          </a:p>
          <a:p>
            <a:pPr lvl="1"/>
            <a:r>
              <a:rPr lang="en-US" dirty="0"/>
              <a:t>In this case, fescue has a TDN value of 52 </a:t>
            </a:r>
            <a:r>
              <a:rPr lang="en-US" dirty="0" smtClean="0"/>
              <a:t/>
            </a:r>
            <a:br>
              <a:rPr lang="en-US" dirty="0" smtClean="0"/>
            </a:br>
            <a:r>
              <a:rPr lang="en-US" dirty="0" smtClean="0"/>
              <a:t>and </a:t>
            </a:r>
            <a:r>
              <a:rPr lang="en-US" dirty="0"/>
              <a:t>shelled corn has a value of 90. </a:t>
            </a:r>
          </a:p>
          <a:p>
            <a:endParaRPr lang="en-US" dirty="0"/>
          </a:p>
        </p:txBody>
      </p:sp>
      <p:sp>
        <p:nvSpPr>
          <p:cNvPr id="4" name="Rectangle 3"/>
          <p:cNvSpPr/>
          <p:nvPr/>
        </p:nvSpPr>
        <p:spPr>
          <a:xfrm>
            <a:off x="6172200" y="4114800"/>
            <a:ext cx="2514600" cy="2514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6172200" y="4114800"/>
            <a:ext cx="990600" cy="990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7620000" y="5562600"/>
            <a:ext cx="990600" cy="990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flipV="1">
            <a:off x="6154003" y="5638800"/>
            <a:ext cx="990600" cy="990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flipV="1">
            <a:off x="7620000" y="4191000"/>
            <a:ext cx="990600" cy="990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0" name="Rectangle 9"/>
          <p:cNvSpPr/>
          <p:nvPr/>
        </p:nvSpPr>
        <p:spPr>
          <a:xfrm>
            <a:off x="6981390" y="5144679"/>
            <a:ext cx="801823" cy="461665"/>
          </a:xfrm>
          <a:prstGeom prst="rect">
            <a:avLst/>
          </a:prstGeom>
          <a:noFill/>
        </p:spPr>
        <p:txBody>
          <a:bodyPr wrap="none" lIns="91440" tIns="45720" rIns="91440" bIns="45720">
            <a:spAutoFit/>
          </a:bodyPr>
          <a:lstStyle/>
          <a:p>
            <a:pPr algn="ctr"/>
            <a:r>
              <a:rPr lang="en-US" sz="2400" b="0" cap="none" spc="0" dirty="0" smtClean="0">
                <a:ln w="0"/>
                <a:solidFill>
                  <a:schemeClr val="tx1"/>
                </a:solidFill>
                <a:effectLst>
                  <a:outerShdw blurRad="38100" dist="19050" dir="2700000" algn="tl" rotWithShape="0">
                    <a:schemeClr val="dk1">
                      <a:alpha val="40000"/>
                    </a:schemeClr>
                  </a:outerShdw>
                </a:effectLst>
              </a:rPr>
              <a:t>68%</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5723027" y="3883967"/>
            <a:ext cx="441147"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52</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2" name="Rectangle 11"/>
          <p:cNvSpPr/>
          <p:nvPr/>
        </p:nvSpPr>
        <p:spPr>
          <a:xfrm>
            <a:off x="5731052" y="6430728"/>
            <a:ext cx="441147" cy="369332"/>
          </a:xfrm>
          <a:prstGeom prst="rect">
            <a:avLst/>
          </a:prstGeom>
          <a:noFill/>
        </p:spPr>
        <p:txBody>
          <a:bodyPr wrap="none" lIns="91440" tIns="45720" rIns="91440" bIns="45720">
            <a:spAutoFit/>
          </a:bodyPr>
          <a:lstStyle/>
          <a:p>
            <a:pPr algn="ctr"/>
            <a:r>
              <a:rPr lang="en-US" dirty="0" smtClean="0">
                <a:ln w="0"/>
                <a:effectLst>
                  <a:outerShdw blurRad="38100" dist="19050" dir="2700000" algn="tl" rotWithShape="0">
                    <a:schemeClr val="dk1">
                      <a:alpha val="40000"/>
                    </a:schemeClr>
                  </a:outerShdw>
                </a:effectLst>
              </a:rPr>
              <a:t>90</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p:cNvSpPr/>
          <p:nvPr/>
        </p:nvSpPr>
        <p:spPr>
          <a:xfrm>
            <a:off x="5557917" y="3653850"/>
            <a:ext cx="771366"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Fescue</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4" name="Rectangle 13"/>
          <p:cNvSpPr/>
          <p:nvPr/>
        </p:nvSpPr>
        <p:spPr>
          <a:xfrm>
            <a:off x="4419600" y="6550223"/>
            <a:ext cx="1624095"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Shelled Corn</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6" name="Rectangle 15"/>
          <p:cNvSpPr/>
          <p:nvPr/>
        </p:nvSpPr>
        <p:spPr>
          <a:xfrm>
            <a:off x="7105621" y="4873823"/>
            <a:ext cx="553358"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TDN</a:t>
            </a:r>
            <a:endParaRPr lang="en-US" sz="1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20646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Pearson Squares</a:t>
            </a:r>
          </a:p>
        </p:txBody>
      </p:sp>
      <p:sp>
        <p:nvSpPr>
          <p:cNvPr id="3" name="Content Placeholder 2"/>
          <p:cNvSpPr>
            <a:spLocks noGrp="1"/>
          </p:cNvSpPr>
          <p:nvPr>
            <p:ph idx="1"/>
          </p:nvPr>
        </p:nvSpPr>
        <p:spPr/>
        <p:txBody>
          <a:bodyPr>
            <a:normAutofit fontScale="62500" lnSpcReduction="20000"/>
          </a:bodyPr>
          <a:lstStyle/>
          <a:p>
            <a:pPr lvl="0"/>
            <a:r>
              <a:rPr lang="en-US" dirty="0"/>
              <a:t>The producer would then subtract across the diagonal, subtracting the smaller of the two numbers from the larger. </a:t>
            </a:r>
          </a:p>
          <a:p>
            <a:pPr lvl="1"/>
            <a:r>
              <a:rPr lang="en-US" dirty="0"/>
              <a:t>This means that if fescue with a value of 52 is in the upper left, the producer would subtract 52 from 68 to get 16. The producer would record 16 in the lower right. </a:t>
            </a:r>
          </a:p>
          <a:p>
            <a:pPr lvl="1"/>
            <a:r>
              <a:rPr lang="en-US" dirty="0"/>
              <a:t>Shelled corn has a TDN value of 90; the producer would subtract 68 from 90 to get a value of 22, which would be recorded in the upper right. </a:t>
            </a:r>
          </a:p>
          <a:p>
            <a:pPr lvl="0"/>
            <a:r>
              <a:rPr lang="en-US" dirty="0" smtClean="0"/>
              <a:t>The </a:t>
            </a:r>
            <a:r>
              <a:rPr lang="en-US" dirty="0"/>
              <a:t>producer then adds the values on the right (22 and 16) to get 38. </a:t>
            </a:r>
          </a:p>
          <a:p>
            <a:pPr lvl="1"/>
            <a:r>
              <a:rPr lang="en-US" dirty="0"/>
              <a:t>Dividing 38 by each number indicates the </a:t>
            </a:r>
            <a:r>
              <a:rPr lang="en-US" dirty="0" smtClean="0"/>
              <a:t/>
            </a:r>
            <a:br>
              <a:rPr lang="en-US" dirty="0" smtClean="0"/>
            </a:br>
            <a:r>
              <a:rPr lang="en-US" dirty="0" smtClean="0"/>
              <a:t>preliminary </a:t>
            </a:r>
            <a:r>
              <a:rPr lang="en-US" dirty="0"/>
              <a:t>percentage of fescue and corn </a:t>
            </a:r>
            <a:r>
              <a:rPr lang="en-US" dirty="0" smtClean="0"/>
              <a:t/>
            </a:r>
            <a:br>
              <a:rPr lang="en-US" dirty="0" smtClean="0"/>
            </a:br>
            <a:r>
              <a:rPr lang="en-US" dirty="0" smtClean="0"/>
              <a:t>that </a:t>
            </a:r>
            <a:r>
              <a:rPr lang="en-US" dirty="0"/>
              <a:t>should be in the </a:t>
            </a:r>
            <a:r>
              <a:rPr lang="en-US" dirty="0" smtClean="0"/>
              <a:t>ration.</a:t>
            </a:r>
          </a:p>
          <a:p>
            <a:pPr lvl="1"/>
            <a:r>
              <a:rPr lang="en-US" dirty="0" smtClean="0"/>
              <a:t>In </a:t>
            </a:r>
            <a:r>
              <a:rPr lang="en-US" dirty="0"/>
              <a:t>this case, 58% </a:t>
            </a:r>
            <a:r>
              <a:rPr lang="en-US" dirty="0" smtClean="0"/>
              <a:t>of </a:t>
            </a:r>
            <a:r>
              <a:rPr lang="en-US" dirty="0"/>
              <a:t>the preliminary ration </a:t>
            </a:r>
            <a:r>
              <a:rPr lang="en-US" dirty="0" smtClean="0"/>
              <a:t/>
            </a:r>
            <a:br>
              <a:rPr lang="en-US" dirty="0" smtClean="0"/>
            </a:br>
            <a:r>
              <a:rPr lang="en-US" dirty="0" smtClean="0"/>
              <a:t>should </a:t>
            </a:r>
            <a:r>
              <a:rPr lang="en-US" dirty="0"/>
              <a:t>be fescue </a:t>
            </a:r>
            <a:r>
              <a:rPr lang="en-US" dirty="0" smtClean="0"/>
              <a:t>(</a:t>
            </a:r>
            <a:r>
              <a:rPr lang="en-US" dirty="0"/>
              <a:t>22/38 = 0.58) and 42% </a:t>
            </a:r>
            <a:r>
              <a:rPr lang="en-US" dirty="0" smtClean="0"/>
              <a:t/>
            </a:r>
            <a:br>
              <a:rPr lang="en-US" dirty="0" smtClean="0"/>
            </a:br>
            <a:r>
              <a:rPr lang="en-US" dirty="0" smtClean="0"/>
              <a:t>should </a:t>
            </a:r>
            <a:r>
              <a:rPr lang="en-US" dirty="0"/>
              <a:t>be corn </a:t>
            </a:r>
            <a:r>
              <a:rPr lang="en-US" dirty="0" smtClean="0"/>
              <a:t>(</a:t>
            </a:r>
            <a:r>
              <a:rPr lang="en-US" dirty="0"/>
              <a:t>16/38 = 0.42). </a:t>
            </a:r>
          </a:p>
          <a:p>
            <a:pPr lvl="1"/>
            <a:r>
              <a:rPr lang="en-US" i="1" dirty="0"/>
              <a:t>Remember</a:t>
            </a:r>
            <a:r>
              <a:rPr lang="en-US" dirty="0"/>
              <a:t>: all the numbers should be positive </a:t>
            </a:r>
            <a:r>
              <a:rPr lang="en-US" dirty="0" smtClean="0"/>
              <a:t/>
            </a:r>
            <a:br>
              <a:rPr lang="en-US" dirty="0" smtClean="0"/>
            </a:br>
            <a:r>
              <a:rPr lang="en-US" dirty="0" smtClean="0"/>
              <a:t>and </a:t>
            </a:r>
            <a:r>
              <a:rPr lang="en-US" dirty="0"/>
              <a:t>the final percentages should always be </a:t>
            </a:r>
            <a:r>
              <a:rPr lang="en-US" dirty="0" smtClean="0"/>
              <a:t/>
            </a:r>
            <a:br>
              <a:rPr lang="en-US" dirty="0" smtClean="0"/>
            </a:br>
            <a:r>
              <a:rPr lang="en-US" dirty="0" smtClean="0"/>
              <a:t>less than </a:t>
            </a:r>
            <a:r>
              <a:rPr lang="en-US" dirty="0"/>
              <a:t>1.0.  </a:t>
            </a:r>
          </a:p>
          <a:p>
            <a:endParaRPr lang="en-US" dirty="0"/>
          </a:p>
        </p:txBody>
      </p:sp>
      <p:pic>
        <p:nvPicPr>
          <p:cNvPr id="14" name="Picture 1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486400" y="3938370"/>
            <a:ext cx="2842139" cy="2362200"/>
          </a:xfrm>
          <a:prstGeom prst="rect">
            <a:avLst/>
          </a:prstGeom>
        </p:spPr>
      </p:pic>
      <p:sp>
        <p:nvSpPr>
          <p:cNvPr id="15" name="Rectangle 14"/>
          <p:cNvSpPr/>
          <p:nvPr/>
        </p:nvSpPr>
        <p:spPr>
          <a:xfrm>
            <a:off x="7253029" y="6336268"/>
            <a:ext cx="1479892" cy="369332"/>
          </a:xfrm>
          <a:prstGeom prst="rect">
            <a:avLst/>
          </a:prstGeom>
          <a:noFill/>
        </p:spPr>
        <p:txBody>
          <a:bodyPr wrap="none" lIns="91440" tIns="45720" rIns="91440" bIns="45720">
            <a:spAutoFit/>
          </a:bodyPr>
          <a:lstStyle/>
          <a:p>
            <a:pPr algn="ctr"/>
            <a:r>
              <a:rPr lang="en-US" dirty="0" smtClean="0">
                <a:ln w="0"/>
                <a:effectLst>
                  <a:outerShdw blurRad="38100" dist="19050" dir="2700000" algn="tl" rotWithShape="0">
                    <a:schemeClr val="dk1">
                      <a:alpha val="40000"/>
                    </a:schemeClr>
                  </a:outerShdw>
                </a:effectLst>
              </a:rPr>
              <a:t>22 + 16 = 38</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6" name="Rectangle 15"/>
          <p:cNvSpPr/>
          <p:nvPr/>
        </p:nvSpPr>
        <p:spPr>
          <a:xfrm>
            <a:off x="7886785" y="4392592"/>
            <a:ext cx="1293944"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22 / 38 = 58%</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7" name="Rectangle 16"/>
          <p:cNvSpPr/>
          <p:nvPr/>
        </p:nvSpPr>
        <p:spPr>
          <a:xfrm>
            <a:off x="7903844" y="5462369"/>
            <a:ext cx="1293945"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16 / 38 = 42%</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8" name="Rectangle 17"/>
          <p:cNvSpPr/>
          <p:nvPr/>
        </p:nvSpPr>
        <p:spPr>
          <a:xfrm>
            <a:off x="6128691" y="3884070"/>
            <a:ext cx="771366"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Fescue</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9" name="Rectangle 18"/>
          <p:cNvSpPr/>
          <p:nvPr/>
        </p:nvSpPr>
        <p:spPr>
          <a:xfrm>
            <a:off x="5791200" y="6117259"/>
            <a:ext cx="1624095"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Shelled Corn</a:t>
            </a:r>
            <a:endParaRPr lang="en-US" sz="1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21580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Pearson Squares</a:t>
            </a:r>
          </a:p>
        </p:txBody>
      </p:sp>
      <p:sp>
        <p:nvSpPr>
          <p:cNvPr id="3" name="Content Placeholder 2"/>
          <p:cNvSpPr>
            <a:spLocks noGrp="1"/>
          </p:cNvSpPr>
          <p:nvPr>
            <p:ph idx="1"/>
          </p:nvPr>
        </p:nvSpPr>
        <p:spPr/>
        <p:txBody>
          <a:bodyPr>
            <a:normAutofit lnSpcReduction="10000"/>
          </a:bodyPr>
          <a:lstStyle/>
          <a:p>
            <a:pPr lvl="0"/>
            <a:r>
              <a:rPr lang="en-US" dirty="0"/>
              <a:t>Once the preliminary ration has been determined, the producer must next determine if this ration provides the required crude protein needed by the animal. </a:t>
            </a:r>
          </a:p>
          <a:p>
            <a:pPr lvl="1"/>
            <a:r>
              <a:rPr lang="en-US" dirty="0"/>
              <a:t>If the crude protein requirement is met or exceeded by this ration, the ration is balanced and can be fed as is. </a:t>
            </a:r>
          </a:p>
          <a:p>
            <a:pPr lvl="1"/>
            <a:r>
              <a:rPr lang="en-US" dirty="0"/>
              <a:t>However, if the crude protein requirement is not met by this ration, it will need to be supplemented by additional sources of protein. </a:t>
            </a:r>
          </a:p>
          <a:p>
            <a:endParaRPr lang="en-US" dirty="0"/>
          </a:p>
        </p:txBody>
      </p:sp>
    </p:spTree>
    <p:extLst>
      <p:ext uri="{BB962C8B-B14F-4D97-AF65-F5344CB8AC3E}">
        <p14:creationId xmlns:p14="http://schemas.microsoft.com/office/powerpoint/2010/main" val="459446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Pearson Squares</a:t>
            </a:r>
          </a:p>
        </p:txBody>
      </p:sp>
      <p:sp>
        <p:nvSpPr>
          <p:cNvPr id="3" name="Content Placeholder 2"/>
          <p:cNvSpPr>
            <a:spLocks noGrp="1"/>
          </p:cNvSpPr>
          <p:nvPr>
            <p:ph idx="1"/>
          </p:nvPr>
        </p:nvSpPr>
        <p:spPr/>
        <p:txBody>
          <a:bodyPr>
            <a:normAutofit fontScale="70000" lnSpcReduction="20000"/>
          </a:bodyPr>
          <a:lstStyle/>
          <a:p>
            <a:pPr lvl="0"/>
            <a:r>
              <a:rPr lang="en-US" dirty="0"/>
              <a:t>The crude protein content of a ration can be determined by multiplying the percentage of each ingredient in the mix by the percentage of crude protein it contains. </a:t>
            </a:r>
          </a:p>
          <a:p>
            <a:pPr lvl="1"/>
            <a:r>
              <a:rPr lang="en-US" dirty="0"/>
              <a:t>In our example, fescue comprised 58% of the ration and has 10% crude protein. </a:t>
            </a:r>
          </a:p>
          <a:p>
            <a:pPr lvl="1"/>
            <a:r>
              <a:rPr lang="en-US" dirty="0"/>
              <a:t>Shelled corn was 42% of the ration and has 9.8% crude protein. </a:t>
            </a:r>
            <a:endParaRPr lang="en-US" dirty="0" smtClean="0"/>
          </a:p>
          <a:p>
            <a:r>
              <a:rPr lang="en-US" dirty="0" smtClean="0"/>
              <a:t>To determine the amount of crude protein, multiply the percent each ingredient comprises of the ration by the percent crude protein that the ingredient contains. </a:t>
            </a:r>
            <a:endParaRPr lang="en-US" dirty="0"/>
          </a:p>
          <a:p>
            <a:pPr lvl="1"/>
            <a:r>
              <a:rPr lang="en-US" dirty="0" smtClean="0"/>
              <a:t>In this case, we would use the following formula: </a:t>
            </a:r>
            <a:br>
              <a:rPr lang="en-US" dirty="0" smtClean="0"/>
            </a:br>
            <a:r>
              <a:rPr lang="en-US" dirty="0" smtClean="0"/>
              <a:t>[0.58 </a:t>
            </a:r>
            <a:r>
              <a:rPr lang="en-US" dirty="0"/>
              <a:t>x 10.0] + [0.42 x 9.8] = 9.9%</a:t>
            </a:r>
          </a:p>
          <a:p>
            <a:pPr lvl="1"/>
            <a:r>
              <a:rPr lang="en-US" dirty="0"/>
              <a:t>This indicates that the crude protein content of this ration is 9.9</a:t>
            </a:r>
            <a:r>
              <a:rPr lang="en-US" dirty="0" smtClean="0"/>
              <a:t>%.</a:t>
            </a:r>
          </a:p>
          <a:p>
            <a:pPr lvl="1"/>
            <a:r>
              <a:rPr lang="en-US" dirty="0" smtClean="0"/>
              <a:t>The </a:t>
            </a:r>
            <a:r>
              <a:rPr lang="en-US" dirty="0"/>
              <a:t>animal we described earlier requires 12.9% protein, meaning that protein supplementation is needed for this ration to be balanced. </a:t>
            </a:r>
          </a:p>
          <a:p>
            <a:endParaRPr lang="en-US" dirty="0"/>
          </a:p>
        </p:txBody>
      </p:sp>
    </p:spTree>
    <p:extLst>
      <p:ext uri="{BB962C8B-B14F-4D97-AF65-F5344CB8AC3E}">
        <p14:creationId xmlns:p14="http://schemas.microsoft.com/office/powerpoint/2010/main" val="353867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Pearson Squares</a:t>
            </a:r>
          </a:p>
        </p:txBody>
      </p:sp>
      <p:sp>
        <p:nvSpPr>
          <p:cNvPr id="3" name="Content Placeholder 2"/>
          <p:cNvSpPr>
            <a:spLocks noGrp="1"/>
          </p:cNvSpPr>
          <p:nvPr>
            <p:ph idx="1"/>
          </p:nvPr>
        </p:nvSpPr>
        <p:spPr/>
        <p:txBody>
          <a:bodyPr>
            <a:normAutofit fontScale="85000" lnSpcReduction="10000"/>
          </a:bodyPr>
          <a:lstStyle/>
          <a:p>
            <a:pPr lvl="0"/>
            <a:r>
              <a:rPr lang="en-US" dirty="0"/>
              <a:t>If protein supplementation is necessary, the Pearson Square can be used for this as well. </a:t>
            </a:r>
          </a:p>
          <a:p>
            <a:pPr lvl="1"/>
            <a:r>
              <a:rPr lang="en-US" dirty="0"/>
              <a:t>Place 12.9 in the center of the square and place 9.9 in the upper left of the square. </a:t>
            </a:r>
          </a:p>
          <a:p>
            <a:pPr lvl="1"/>
            <a:r>
              <a:rPr lang="en-US" dirty="0"/>
              <a:t>Place the percent protein of the </a:t>
            </a:r>
            <a:r>
              <a:rPr lang="en-US" dirty="0" smtClean="0"/>
              <a:t/>
            </a:r>
            <a:br>
              <a:rPr lang="en-US" dirty="0" smtClean="0"/>
            </a:br>
            <a:r>
              <a:rPr lang="en-US" dirty="0" smtClean="0"/>
              <a:t>supplemental </a:t>
            </a:r>
            <a:r>
              <a:rPr lang="en-US" dirty="0"/>
              <a:t>source of protein </a:t>
            </a:r>
            <a:r>
              <a:rPr lang="en-US" dirty="0" smtClean="0"/>
              <a:t/>
            </a:r>
            <a:br>
              <a:rPr lang="en-US" dirty="0" smtClean="0"/>
            </a:br>
            <a:r>
              <a:rPr lang="en-US" dirty="0" smtClean="0"/>
              <a:t>in </a:t>
            </a:r>
            <a:r>
              <a:rPr lang="en-US" dirty="0"/>
              <a:t>the lower </a:t>
            </a:r>
            <a:r>
              <a:rPr lang="en-US" dirty="0" smtClean="0"/>
              <a:t>left.</a:t>
            </a:r>
          </a:p>
          <a:p>
            <a:pPr lvl="1"/>
            <a:r>
              <a:rPr lang="en-US" dirty="0" smtClean="0"/>
              <a:t>For </a:t>
            </a:r>
            <a:r>
              <a:rPr lang="en-US" dirty="0"/>
              <a:t>example, if soybean meal </a:t>
            </a:r>
            <a:r>
              <a:rPr lang="en-US" dirty="0" smtClean="0"/>
              <a:t/>
            </a:r>
            <a:br>
              <a:rPr lang="en-US" dirty="0" smtClean="0"/>
            </a:br>
            <a:r>
              <a:rPr lang="en-US" dirty="0" smtClean="0"/>
              <a:t>was to </a:t>
            </a:r>
            <a:r>
              <a:rPr lang="en-US" dirty="0"/>
              <a:t>be used for protein </a:t>
            </a:r>
            <a:r>
              <a:rPr lang="en-US" dirty="0" smtClean="0"/>
              <a:t/>
            </a:r>
            <a:br>
              <a:rPr lang="en-US" dirty="0" smtClean="0"/>
            </a:br>
            <a:r>
              <a:rPr lang="en-US" dirty="0" smtClean="0"/>
              <a:t>supplementation</a:t>
            </a:r>
            <a:r>
              <a:rPr lang="en-US" dirty="0"/>
              <a:t>, </a:t>
            </a:r>
            <a:r>
              <a:rPr lang="en-US" dirty="0" smtClean="0"/>
              <a:t>we </a:t>
            </a:r>
            <a:r>
              <a:rPr lang="en-US" dirty="0"/>
              <a:t>would </a:t>
            </a:r>
            <a:r>
              <a:rPr lang="en-US" dirty="0" smtClean="0"/>
              <a:t/>
            </a:r>
            <a:br>
              <a:rPr lang="en-US" dirty="0" smtClean="0"/>
            </a:br>
            <a:r>
              <a:rPr lang="en-US" dirty="0" smtClean="0"/>
              <a:t>place </a:t>
            </a:r>
            <a:r>
              <a:rPr lang="en-US" dirty="0"/>
              <a:t>49.9 in the lower </a:t>
            </a:r>
            <a:r>
              <a:rPr lang="en-US" dirty="0" smtClean="0"/>
              <a:t>left </a:t>
            </a:r>
            <a:br>
              <a:rPr lang="en-US" dirty="0" smtClean="0"/>
            </a:br>
            <a:r>
              <a:rPr lang="en-US" dirty="0" smtClean="0"/>
              <a:t>because </a:t>
            </a:r>
            <a:r>
              <a:rPr lang="en-US" dirty="0"/>
              <a:t>soybean meal is </a:t>
            </a:r>
            <a:r>
              <a:rPr lang="en-US" dirty="0" smtClean="0"/>
              <a:t/>
            </a:r>
            <a:br>
              <a:rPr lang="en-US" dirty="0" smtClean="0"/>
            </a:br>
            <a:r>
              <a:rPr lang="en-US" dirty="0" smtClean="0"/>
              <a:t>49.9</a:t>
            </a:r>
            <a:r>
              <a:rPr lang="en-US" dirty="0"/>
              <a:t>% crude protein. </a:t>
            </a:r>
          </a:p>
          <a:p>
            <a:endParaRPr lang="en-US" dirty="0"/>
          </a:p>
        </p:txBody>
      </p:sp>
      <p:sp>
        <p:nvSpPr>
          <p:cNvPr id="4" name="Rectangle 3"/>
          <p:cNvSpPr/>
          <p:nvPr/>
        </p:nvSpPr>
        <p:spPr>
          <a:xfrm>
            <a:off x="6324600" y="4114800"/>
            <a:ext cx="2514600" cy="2514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6324600" y="4114800"/>
            <a:ext cx="990600" cy="990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 name="Straight Arrow Connector 5"/>
          <p:cNvCxnSpPr/>
          <p:nvPr/>
        </p:nvCxnSpPr>
        <p:spPr>
          <a:xfrm>
            <a:off x="7772400" y="5562600"/>
            <a:ext cx="990600" cy="990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6306403" y="5638800"/>
            <a:ext cx="990600" cy="990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flipV="1">
            <a:off x="7772400" y="4191000"/>
            <a:ext cx="990600" cy="990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 name="Rectangle 8"/>
          <p:cNvSpPr/>
          <p:nvPr/>
        </p:nvSpPr>
        <p:spPr>
          <a:xfrm>
            <a:off x="7005550" y="5144679"/>
            <a:ext cx="1058303" cy="461665"/>
          </a:xfrm>
          <a:prstGeom prst="rect">
            <a:avLst/>
          </a:prstGeom>
          <a:noFill/>
        </p:spPr>
        <p:txBody>
          <a:bodyPr wrap="none" lIns="91440" tIns="45720" rIns="91440" bIns="45720">
            <a:spAutoFit/>
          </a:bodyPr>
          <a:lstStyle/>
          <a:p>
            <a:pPr algn="ctr"/>
            <a:r>
              <a:rPr lang="en-US" sz="2400" dirty="0" smtClean="0">
                <a:ln w="0"/>
                <a:effectLst>
                  <a:outerShdw blurRad="38100" dist="19050" dir="2700000" algn="tl" rotWithShape="0">
                    <a:schemeClr val="dk1">
                      <a:alpha val="40000"/>
                    </a:schemeClr>
                  </a:outerShdw>
                </a:effectLst>
              </a:rPr>
              <a:t>12.9</a:t>
            </a:r>
            <a:r>
              <a:rPr lang="en-US" sz="2400" b="0" cap="none" spc="0" dirty="0" smtClean="0">
                <a:ln w="0"/>
                <a:solidFill>
                  <a:schemeClr val="tx1"/>
                </a:solidFill>
                <a:effectLst>
                  <a:outerShdw blurRad="38100" dist="19050" dir="2700000" algn="tl" rotWithShape="0">
                    <a:schemeClr val="dk1">
                      <a:alpha val="40000"/>
                    </a:schemeClr>
                  </a:outerShdw>
                </a:effectLst>
              </a:rPr>
              <a:t>%</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5843366" y="3883967"/>
            <a:ext cx="505268" cy="369332"/>
          </a:xfrm>
          <a:prstGeom prst="rect">
            <a:avLst/>
          </a:prstGeom>
          <a:noFill/>
        </p:spPr>
        <p:txBody>
          <a:bodyPr wrap="none" lIns="91440" tIns="45720" rIns="91440" bIns="45720">
            <a:spAutoFit/>
          </a:bodyPr>
          <a:lstStyle/>
          <a:p>
            <a:pPr algn="ctr"/>
            <a:r>
              <a:rPr lang="en-US" dirty="0" smtClean="0">
                <a:ln w="0"/>
                <a:effectLst>
                  <a:outerShdw blurRad="38100" dist="19050" dir="2700000" algn="tl" rotWithShape="0">
                    <a:schemeClr val="dk1">
                      <a:alpha val="40000"/>
                    </a:schemeClr>
                  </a:outerShdw>
                </a:effectLst>
              </a:rPr>
              <a:t>9.9</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5715000" y="6430728"/>
            <a:ext cx="633507" cy="369332"/>
          </a:xfrm>
          <a:prstGeom prst="rect">
            <a:avLst/>
          </a:prstGeom>
          <a:noFill/>
        </p:spPr>
        <p:txBody>
          <a:bodyPr wrap="none" lIns="91440" tIns="45720" rIns="91440" bIns="45720">
            <a:spAutoFit/>
          </a:bodyPr>
          <a:lstStyle/>
          <a:p>
            <a:pPr algn="ctr"/>
            <a:r>
              <a:rPr lang="en-US" dirty="0" smtClean="0">
                <a:ln w="0"/>
                <a:effectLst>
                  <a:outerShdw blurRad="38100" dist="19050" dir="2700000" algn="tl" rotWithShape="0">
                    <a:schemeClr val="dk1">
                      <a:alpha val="40000"/>
                    </a:schemeClr>
                  </a:outerShdw>
                </a:effectLst>
              </a:rPr>
              <a:t>49.9</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2" name="Rectangle 11"/>
          <p:cNvSpPr/>
          <p:nvPr/>
        </p:nvSpPr>
        <p:spPr>
          <a:xfrm>
            <a:off x="5332013" y="3653850"/>
            <a:ext cx="1527983"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Fescue/Sh. Corn</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p:cNvSpPr/>
          <p:nvPr/>
        </p:nvSpPr>
        <p:spPr>
          <a:xfrm>
            <a:off x="4495800" y="6550223"/>
            <a:ext cx="1329211"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Soybean Meal</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4" name="Rectangle 13"/>
          <p:cNvSpPr/>
          <p:nvPr/>
        </p:nvSpPr>
        <p:spPr>
          <a:xfrm>
            <a:off x="7317332" y="4873823"/>
            <a:ext cx="434735" cy="307777"/>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CP</a:t>
            </a:r>
            <a:endParaRPr lang="en-US" sz="1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80636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Pearson Squares</a:t>
            </a:r>
          </a:p>
        </p:txBody>
      </p:sp>
      <p:sp>
        <p:nvSpPr>
          <p:cNvPr id="3" name="Content Placeholder 2"/>
          <p:cNvSpPr>
            <a:spLocks noGrp="1"/>
          </p:cNvSpPr>
          <p:nvPr>
            <p:ph idx="1"/>
          </p:nvPr>
        </p:nvSpPr>
        <p:spPr>
          <a:xfrm>
            <a:off x="457200" y="1447800"/>
            <a:ext cx="8229600" cy="4724400"/>
          </a:xfrm>
        </p:spPr>
        <p:txBody>
          <a:bodyPr>
            <a:normAutofit fontScale="77500" lnSpcReduction="20000"/>
          </a:bodyPr>
          <a:lstStyle/>
          <a:p>
            <a:r>
              <a:rPr lang="en-US" dirty="0"/>
              <a:t>Either subtract the left corner number from the center number or vice versa in order to get a positive number on the opposite side of the diagonal; in this case, 12.9 – 9.9 = 3 in the lower right and 49.9 – 12.9 = 37 in the upper left. </a:t>
            </a:r>
          </a:p>
          <a:p>
            <a:pPr lvl="1"/>
            <a:r>
              <a:rPr lang="en-US" dirty="0"/>
              <a:t>Add the two right side numbers (37 + 3 = 40) and divide each right hand number by this added number. </a:t>
            </a:r>
          </a:p>
          <a:p>
            <a:pPr lvl="1"/>
            <a:r>
              <a:rPr lang="en-US" dirty="0"/>
              <a:t>In this case, 37/40 = 92.5% </a:t>
            </a:r>
            <a:r>
              <a:rPr lang="en-US" dirty="0" smtClean="0"/>
              <a:t/>
            </a:r>
            <a:br>
              <a:rPr lang="en-US" dirty="0" smtClean="0"/>
            </a:br>
            <a:r>
              <a:rPr lang="en-US" dirty="0" smtClean="0"/>
              <a:t>and 3/40 </a:t>
            </a:r>
            <a:r>
              <a:rPr lang="en-US" dirty="0"/>
              <a:t>= 7.5%. </a:t>
            </a:r>
            <a:endParaRPr lang="en-US" dirty="0" smtClean="0"/>
          </a:p>
          <a:p>
            <a:pPr lvl="1"/>
            <a:r>
              <a:rPr lang="en-US" dirty="0" smtClean="0"/>
              <a:t>This indicates </a:t>
            </a:r>
            <a:r>
              <a:rPr lang="en-US" dirty="0"/>
              <a:t>that </a:t>
            </a:r>
            <a:r>
              <a:rPr lang="en-US" dirty="0" smtClean="0"/>
              <a:t>the </a:t>
            </a:r>
            <a:r>
              <a:rPr lang="en-US" dirty="0"/>
              <a:t>corn</a:t>
            </a:r>
            <a:r>
              <a:rPr lang="en-US" dirty="0" smtClean="0"/>
              <a:t>/</a:t>
            </a:r>
            <a:br>
              <a:rPr lang="en-US" dirty="0" smtClean="0"/>
            </a:br>
            <a:r>
              <a:rPr lang="en-US" dirty="0" smtClean="0"/>
              <a:t>fescue mixture </a:t>
            </a:r>
            <a:r>
              <a:rPr lang="en-US" dirty="0"/>
              <a:t>should </a:t>
            </a:r>
            <a:r>
              <a:rPr lang="en-US" dirty="0" smtClean="0"/>
              <a:t>comprise </a:t>
            </a:r>
            <a:br>
              <a:rPr lang="en-US" dirty="0" smtClean="0"/>
            </a:br>
            <a:r>
              <a:rPr lang="en-US" dirty="0" smtClean="0"/>
              <a:t>92.5</a:t>
            </a:r>
            <a:r>
              <a:rPr lang="en-US" dirty="0"/>
              <a:t>% of the dry </a:t>
            </a:r>
            <a:r>
              <a:rPr lang="en-US" dirty="0" smtClean="0"/>
              <a:t>weight </a:t>
            </a:r>
            <a:r>
              <a:rPr lang="en-US" dirty="0"/>
              <a:t>of the </a:t>
            </a:r>
            <a:r>
              <a:rPr lang="en-US" dirty="0" smtClean="0"/>
              <a:t/>
            </a:r>
            <a:br>
              <a:rPr lang="en-US" dirty="0" smtClean="0"/>
            </a:br>
            <a:r>
              <a:rPr lang="en-US" dirty="0" smtClean="0"/>
              <a:t>ration </a:t>
            </a:r>
            <a:r>
              <a:rPr lang="en-US" dirty="0"/>
              <a:t>and soybean </a:t>
            </a:r>
            <a:r>
              <a:rPr lang="en-US" dirty="0" smtClean="0"/>
              <a:t>meal </a:t>
            </a:r>
            <a:r>
              <a:rPr lang="en-US" dirty="0"/>
              <a:t>should </a:t>
            </a:r>
            <a:r>
              <a:rPr lang="en-US" dirty="0" smtClean="0"/>
              <a:t/>
            </a:r>
            <a:br>
              <a:rPr lang="en-US" dirty="0" smtClean="0"/>
            </a:br>
            <a:r>
              <a:rPr lang="en-US" dirty="0" smtClean="0"/>
              <a:t>comprise </a:t>
            </a:r>
            <a:r>
              <a:rPr lang="en-US" dirty="0"/>
              <a:t>7.5% of </a:t>
            </a:r>
            <a:r>
              <a:rPr lang="en-US" dirty="0" smtClean="0"/>
              <a:t>the </a:t>
            </a:r>
            <a:r>
              <a:rPr lang="en-US" dirty="0"/>
              <a:t>dry weight </a:t>
            </a:r>
            <a:r>
              <a:rPr lang="en-US" dirty="0" smtClean="0"/>
              <a:t/>
            </a:r>
            <a:br>
              <a:rPr lang="en-US" dirty="0" smtClean="0"/>
            </a:br>
            <a:r>
              <a:rPr lang="en-US" dirty="0" smtClean="0"/>
              <a:t>of </a:t>
            </a:r>
            <a:r>
              <a:rPr lang="en-US" dirty="0"/>
              <a:t>the ration. </a:t>
            </a:r>
          </a:p>
          <a:p>
            <a:endParaRPr lang="en-US" dirty="0"/>
          </a:p>
        </p:txBody>
      </p:sp>
      <p:pic>
        <p:nvPicPr>
          <p:cNvPr id="17" name="Picture 16"/>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26154" y="3657600"/>
            <a:ext cx="4355846" cy="2895600"/>
          </a:xfrm>
          <a:prstGeom prst="rect">
            <a:avLst/>
          </a:prstGeom>
        </p:spPr>
      </p:pic>
      <p:sp>
        <p:nvSpPr>
          <p:cNvPr id="18" name="Rectangle 17"/>
          <p:cNvSpPr/>
          <p:nvPr/>
        </p:nvSpPr>
        <p:spPr>
          <a:xfrm>
            <a:off x="7485086" y="6182380"/>
            <a:ext cx="1277914" cy="523220"/>
          </a:xfrm>
          <a:prstGeom prst="rect">
            <a:avLst/>
          </a:prstGeom>
          <a:noFill/>
        </p:spPr>
        <p:txBody>
          <a:bodyPr wrap="none" lIns="91440" tIns="45720" rIns="91440" bIns="45720">
            <a:spAutoFit/>
          </a:bodyPr>
          <a:lstStyle/>
          <a:p>
            <a:pPr algn="ctr"/>
            <a:r>
              <a:rPr lang="en-US" sz="1400" dirty="0" smtClean="0">
                <a:ln w="0"/>
                <a:effectLst>
                  <a:outerShdw blurRad="38100" dist="19050" dir="2700000" algn="tl" rotWithShape="0">
                    <a:schemeClr val="dk1">
                      <a:alpha val="40000"/>
                    </a:schemeClr>
                  </a:outerShdw>
                </a:effectLst>
              </a:rPr>
              <a:t>___________</a:t>
            </a:r>
          </a:p>
          <a:p>
            <a:pPr algn="ctr"/>
            <a:r>
              <a:rPr lang="en-US" sz="1400" dirty="0" smtClean="0">
                <a:ln w="0"/>
                <a:effectLst>
                  <a:outerShdw blurRad="38100" dist="19050" dir="2700000" algn="tl" rotWithShape="0">
                    <a:schemeClr val="dk1">
                      <a:alpha val="40000"/>
                    </a:schemeClr>
                  </a:outerShdw>
                </a:effectLst>
              </a:rPr>
              <a:t>37 + 3 = 40</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9" name="Rectangle 18"/>
          <p:cNvSpPr/>
          <p:nvPr/>
        </p:nvSpPr>
        <p:spPr>
          <a:xfrm>
            <a:off x="7985636" y="4366736"/>
            <a:ext cx="1208985" cy="738664"/>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1400" b="0" cap="none" spc="0" dirty="0" smtClean="0">
                <a:ln w="0"/>
                <a:solidFill>
                  <a:schemeClr val="tx1"/>
                </a:solidFill>
                <a:effectLst>
                  <a:outerShdw blurRad="38100" dist="19050" dir="2700000" algn="tl" rotWithShape="0">
                    <a:schemeClr val="dk1">
                      <a:alpha val="40000"/>
                    </a:schemeClr>
                  </a:outerShdw>
                </a:effectLst>
              </a:rPr>
              <a:t>37 / 40 =</a:t>
            </a:r>
            <a:br>
              <a:rPr lang="en-US" sz="1400" b="0" cap="none" spc="0" dirty="0" smtClean="0">
                <a:ln w="0"/>
                <a:solidFill>
                  <a:schemeClr val="tx1"/>
                </a:solidFill>
                <a:effectLst>
                  <a:outerShdw blurRad="38100" dist="19050" dir="2700000" algn="tl" rotWithShape="0">
                    <a:schemeClr val="dk1">
                      <a:alpha val="40000"/>
                    </a:schemeClr>
                  </a:outerShdw>
                </a:effectLst>
              </a:rPr>
            </a:br>
            <a:r>
              <a:rPr lang="en-US" sz="1400" b="0" cap="none" spc="0" dirty="0" smtClean="0">
                <a:ln w="0"/>
                <a:solidFill>
                  <a:schemeClr val="tx1"/>
                </a:solidFill>
                <a:effectLst>
                  <a:outerShdw blurRad="38100" dist="19050" dir="2700000" algn="tl" rotWithShape="0">
                    <a:schemeClr val="dk1">
                      <a:alpha val="40000"/>
                    </a:schemeClr>
                  </a:outerShdw>
                </a:effectLst>
              </a:rPr>
              <a:t>92.5%</a:t>
            </a:r>
            <a:br>
              <a:rPr lang="en-US" sz="1400" b="0" cap="none" spc="0" dirty="0" smtClean="0">
                <a:ln w="0"/>
                <a:solidFill>
                  <a:schemeClr val="tx1"/>
                </a:solidFill>
                <a:effectLst>
                  <a:outerShdw blurRad="38100" dist="19050" dir="2700000" algn="tl" rotWithShape="0">
                    <a:schemeClr val="dk1">
                      <a:alpha val="40000"/>
                    </a:schemeClr>
                  </a:outerShdw>
                </a:effectLst>
              </a:rPr>
            </a:br>
            <a:r>
              <a:rPr lang="en-US" sz="1400" b="0" cap="none" spc="0" dirty="0" smtClean="0">
                <a:ln w="0"/>
                <a:solidFill>
                  <a:schemeClr val="tx1"/>
                </a:solidFill>
                <a:effectLst>
                  <a:outerShdw blurRad="38100" dist="19050" dir="2700000" algn="tl" rotWithShape="0">
                    <a:schemeClr val="dk1">
                      <a:alpha val="40000"/>
                    </a:schemeClr>
                  </a:outerShdw>
                </a:effectLst>
              </a:rPr>
              <a:t>Corn/Fescue</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20" name="Rectangle 19"/>
          <p:cNvSpPr/>
          <p:nvPr/>
        </p:nvSpPr>
        <p:spPr>
          <a:xfrm>
            <a:off x="7985636" y="5324326"/>
            <a:ext cx="891591" cy="738664"/>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1400" b="0" cap="none" spc="0" dirty="0" smtClean="0">
                <a:ln w="0"/>
                <a:solidFill>
                  <a:schemeClr val="tx1"/>
                </a:solidFill>
                <a:effectLst>
                  <a:outerShdw blurRad="38100" dist="19050" dir="2700000" algn="tl" rotWithShape="0">
                    <a:schemeClr val="dk1">
                      <a:alpha val="40000"/>
                    </a:schemeClr>
                  </a:outerShdw>
                </a:effectLst>
              </a:rPr>
              <a:t>3 / 40 =</a:t>
            </a:r>
            <a:br>
              <a:rPr lang="en-US" sz="1400" b="0" cap="none" spc="0" dirty="0" smtClean="0">
                <a:ln w="0"/>
                <a:solidFill>
                  <a:schemeClr val="tx1"/>
                </a:solidFill>
                <a:effectLst>
                  <a:outerShdw blurRad="38100" dist="19050" dir="2700000" algn="tl" rotWithShape="0">
                    <a:schemeClr val="dk1">
                      <a:alpha val="40000"/>
                    </a:schemeClr>
                  </a:outerShdw>
                </a:effectLst>
              </a:rPr>
            </a:br>
            <a:r>
              <a:rPr lang="en-US" sz="1400" b="0" cap="none" spc="0" dirty="0" smtClean="0">
                <a:ln w="0"/>
                <a:solidFill>
                  <a:schemeClr val="tx1"/>
                </a:solidFill>
                <a:effectLst>
                  <a:outerShdw blurRad="38100" dist="19050" dir="2700000" algn="tl" rotWithShape="0">
                    <a:schemeClr val="dk1">
                      <a:alpha val="40000"/>
                    </a:schemeClr>
                  </a:outerShdw>
                </a:effectLst>
              </a:rPr>
              <a:t>7.5%</a:t>
            </a:r>
            <a:br>
              <a:rPr lang="en-US" sz="1400" b="0" cap="none" spc="0" dirty="0" smtClean="0">
                <a:ln w="0"/>
                <a:solidFill>
                  <a:schemeClr val="tx1"/>
                </a:solidFill>
                <a:effectLst>
                  <a:outerShdw blurRad="38100" dist="19050" dir="2700000" algn="tl" rotWithShape="0">
                    <a:schemeClr val="dk1">
                      <a:alpha val="40000"/>
                    </a:schemeClr>
                  </a:outerShdw>
                </a:effectLst>
              </a:rPr>
            </a:br>
            <a:r>
              <a:rPr lang="en-US" sz="1400" b="0" cap="none" spc="0" dirty="0" smtClean="0">
                <a:ln w="0"/>
                <a:solidFill>
                  <a:schemeClr val="tx1"/>
                </a:solidFill>
                <a:effectLst>
                  <a:outerShdw blurRad="38100" dist="19050" dir="2700000" algn="tl" rotWithShape="0">
                    <a:schemeClr val="dk1">
                      <a:alpha val="40000"/>
                    </a:schemeClr>
                  </a:outerShdw>
                </a:effectLst>
              </a:rPr>
              <a:t>Soybean</a:t>
            </a:r>
            <a:endParaRPr lang="en-US" sz="1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30530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pPr lvl="1"/>
            <a:r>
              <a:rPr lang="en-US" dirty="0" smtClean="0"/>
              <a:t>Beef Cattle Nutrition Series, University of Arkansas.</a:t>
            </a:r>
          </a:p>
          <a:p>
            <a:pPr lvl="1"/>
            <a:r>
              <a:rPr lang="en-US" dirty="0">
                <a:hlinkClick r:id="rId2"/>
              </a:rPr>
              <a:t>http://</a:t>
            </a:r>
            <a:r>
              <a:rPr lang="en-US" dirty="0" smtClean="0">
                <a:hlinkClick r:id="rId2"/>
              </a:rPr>
              <a:t>www.merckmanuals.com/vet/pharmacology/growth_promotants_and_production_enhancers/antimicrobial_feed_additives.html</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0241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demo.tare2.com/wordpress/grobat/wp-content/uploads/sites/27/2013/11/Beef-catt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355250" y="5029200"/>
            <a:ext cx="3788749" cy="1828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Basic Nutrients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A proper feeding ration is based on balancing the </a:t>
            </a:r>
            <a:r>
              <a:rPr lang="en-US" u="sng" dirty="0"/>
              <a:t>six basic nutrients</a:t>
            </a:r>
            <a:r>
              <a:rPr lang="en-US" dirty="0"/>
              <a:t>: water, protein, carbohydrates, fats, minerals, and vitamins. </a:t>
            </a:r>
          </a:p>
          <a:p>
            <a:pPr lvl="1"/>
            <a:r>
              <a:rPr lang="en-US" dirty="0"/>
              <a:t>The </a:t>
            </a:r>
            <a:r>
              <a:rPr lang="en-US" u="sng" dirty="0"/>
              <a:t>nutrient composition</a:t>
            </a:r>
            <a:r>
              <a:rPr lang="en-US" dirty="0"/>
              <a:t> of a feed is the amount of specific nutrients contained in the ration. </a:t>
            </a:r>
          </a:p>
          <a:p>
            <a:pPr lvl="1"/>
            <a:r>
              <a:rPr lang="en-US" dirty="0"/>
              <a:t>The proportion of each nutrient needed by any given animal depends on many factors including weight, sex, desired rate of growth, stage of production (e.g. gestation, lactation, etc.), etc.  </a:t>
            </a:r>
            <a:r>
              <a:rPr lang="en-US" dirty="0" smtClean="0"/>
              <a:t/>
            </a:r>
            <a:br>
              <a:rPr lang="en-US" dirty="0" smtClean="0"/>
            </a:br>
            <a:endParaRPr lang="en-US" dirty="0"/>
          </a:p>
          <a:p>
            <a:r>
              <a:rPr lang="en-US" dirty="0"/>
              <a:t>Nutrients will be measured as the </a:t>
            </a:r>
            <a:r>
              <a:rPr lang="en-US" u="sng" dirty="0"/>
              <a:t>percentage of dry matter</a:t>
            </a:r>
            <a:r>
              <a:rPr lang="en-US" dirty="0"/>
              <a:t>, or the percent of the total weight of the feed each nutrient comprises after all the water has been removed. </a:t>
            </a:r>
          </a:p>
          <a:p>
            <a:pPr lvl="1"/>
            <a:r>
              <a:rPr lang="en-US" dirty="0"/>
              <a:t>Because the amount of water in each feed </a:t>
            </a:r>
            <a:r>
              <a:rPr lang="en-US" dirty="0" smtClean="0"/>
              <a:t/>
            </a:r>
            <a:br>
              <a:rPr lang="en-US" dirty="0" smtClean="0"/>
            </a:br>
            <a:r>
              <a:rPr lang="en-US" dirty="0" smtClean="0"/>
              <a:t>can </a:t>
            </a:r>
            <a:r>
              <a:rPr lang="en-US" dirty="0"/>
              <a:t>vary (especially with forages), it is </a:t>
            </a:r>
            <a:r>
              <a:rPr lang="en-US" dirty="0" smtClean="0"/>
              <a:t/>
            </a:r>
            <a:br>
              <a:rPr lang="en-US" dirty="0" smtClean="0"/>
            </a:br>
            <a:r>
              <a:rPr lang="en-US" dirty="0" smtClean="0"/>
              <a:t>necessary </a:t>
            </a:r>
            <a:r>
              <a:rPr lang="en-US" dirty="0"/>
              <a:t>to focus on the dry weight of the </a:t>
            </a:r>
            <a:r>
              <a:rPr lang="en-US" dirty="0" smtClean="0"/>
              <a:t/>
            </a:r>
            <a:br>
              <a:rPr lang="en-US" dirty="0" smtClean="0"/>
            </a:br>
            <a:r>
              <a:rPr lang="en-US" dirty="0" smtClean="0"/>
              <a:t>feed </a:t>
            </a:r>
            <a:r>
              <a:rPr lang="en-US" dirty="0"/>
              <a:t>to reduce variability from ration to ration.</a:t>
            </a:r>
          </a:p>
          <a:p>
            <a:endParaRPr lang="en-US" dirty="0"/>
          </a:p>
        </p:txBody>
      </p:sp>
      <p:sp>
        <p:nvSpPr>
          <p:cNvPr id="5" name="Rectangle 4"/>
          <p:cNvSpPr/>
          <p:nvPr/>
        </p:nvSpPr>
        <p:spPr>
          <a:xfrm>
            <a:off x="5105400" y="6718756"/>
            <a:ext cx="1314784" cy="215444"/>
          </a:xfrm>
          <a:prstGeom prst="rect">
            <a:avLst/>
          </a:prstGeom>
        </p:spPr>
        <p:txBody>
          <a:bodyPr wrap="none">
            <a:spAutoFit/>
          </a:bodyPr>
          <a:lstStyle/>
          <a:p>
            <a:r>
              <a:rPr lang="en-US" sz="800" i="1" dirty="0" smtClean="0">
                <a:solidFill>
                  <a:srgbClr val="7D7D7D"/>
                </a:solidFill>
                <a:latin typeface="arial" panose="020B0604020202020204" pitchFamily="34" charset="0"/>
                <a:hlinkClick r:id="rId3"/>
              </a:rPr>
              <a:t>Source: demo.tare2.com</a:t>
            </a:r>
            <a:endParaRPr lang="en-US" sz="800" i="1" dirty="0"/>
          </a:p>
        </p:txBody>
      </p:sp>
    </p:spTree>
    <p:extLst>
      <p:ext uri="{BB962C8B-B14F-4D97-AF65-F5344CB8AC3E}">
        <p14:creationId xmlns:p14="http://schemas.microsoft.com/office/powerpoint/2010/main" val="394315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Dry Matter</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Nutrient compositions usually focus on dry matter, crude protein, energy, fiber content, and mineral content. </a:t>
            </a:r>
          </a:p>
          <a:p>
            <a:pPr lvl="1"/>
            <a:r>
              <a:rPr lang="en-US" u="sng" dirty="0"/>
              <a:t>Dry matter</a:t>
            </a:r>
            <a:r>
              <a:rPr lang="en-US" dirty="0"/>
              <a:t> is the portion of the feed left after all water has been removed.  Other than water, this is where all the nutrients of the feed can be found. </a:t>
            </a:r>
            <a:endParaRPr lang="en-US" dirty="0" smtClean="0"/>
          </a:p>
          <a:p>
            <a:pPr lvl="1"/>
            <a:r>
              <a:rPr lang="en-US" u="sng" dirty="0" smtClean="0"/>
              <a:t>As-Fed</a:t>
            </a:r>
            <a:r>
              <a:rPr lang="en-US" dirty="0" smtClean="0"/>
              <a:t> refers to the feed that includes moisture at the rate that it would when fed to cattle. </a:t>
            </a:r>
            <a:endParaRPr lang="en-US" dirty="0"/>
          </a:p>
          <a:p>
            <a:r>
              <a:rPr lang="en-US" dirty="0"/>
              <a:t>Under normal circumstances, dry matter intake represents an amount that can be consumed by cattle. </a:t>
            </a:r>
          </a:p>
          <a:p>
            <a:pPr lvl="1"/>
            <a:r>
              <a:rPr lang="en-US" dirty="0"/>
              <a:t>Because the amount of dry </a:t>
            </a:r>
            <a:r>
              <a:rPr lang="en-US" dirty="0" smtClean="0"/>
              <a:t/>
            </a:r>
            <a:br>
              <a:rPr lang="en-US" dirty="0" smtClean="0"/>
            </a:br>
            <a:r>
              <a:rPr lang="en-US" dirty="0" smtClean="0"/>
              <a:t>matter </a:t>
            </a:r>
            <a:r>
              <a:rPr lang="en-US" dirty="0"/>
              <a:t>in feed </a:t>
            </a:r>
            <a:r>
              <a:rPr lang="en-US" dirty="0" smtClean="0"/>
              <a:t>can </a:t>
            </a:r>
            <a:r>
              <a:rPr lang="en-US" dirty="0"/>
              <a:t>vary, a </a:t>
            </a:r>
            <a:r>
              <a:rPr lang="en-US" dirty="0" smtClean="0"/>
              <a:t/>
            </a:r>
            <a:br>
              <a:rPr lang="en-US" dirty="0" smtClean="0"/>
            </a:br>
            <a:r>
              <a:rPr lang="en-US" dirty="0" smtClean="0"/>
              <a:t>ration </a:t>
            </a:r>
            <a:r>
              <a:rPr lang="en-US" dirty="0"/>
              <a:t>should be balanced </a:t>
            </a:r>
            <a:r>
              <a:rPr lang="en-US" dirty="0" smtClean="0"/>
              <a:t/>
            </a:r>
            <a:br>
              <a:rPr lang="en-US" dirty="0" smtClean="0"/>
            </a:br>
            <a:r>
              <a:rPr lang="en-US" dirty="0" smtClean="0"/>
              <a:t>on a </a:t>
            </a:r>
            <a:r>
              <a:rPr lang="en-US" dirty="0"/>
              <a:t>dry matter basis and </a:t>
            </a:r>
            <a:r>
              <a:rPr lang="en-US" dirty="0" smtClean="0"/>
              <a:t/>
            </a:r>
            <a:br>
              <a:rPr lang="en-US" dirty="0" smtClean="0"/>
            </a:br>
            <a:r>
              <a:rPr lang="en-US" dirty="0" smtClean="0"/>
              <a:t>then </a:t>
            </a:r>
            <a:r>
              <a:rPr lang="en-US" dirty="0"/>
              <a:t>converted to </a:t>
            </a:r>
            <a:r>
              <a:rPr lang="en-US" dirty="0" smtClean="0"/>
              <a:t>an </a:t>
            </a:r>
            <a:r>
              <a:rPr lang="en-US" dirty="0"/>
              <a:t>as-fed </a:t>
            </a:r>
            <a:r>
              <a:rPr lang="en-US" dirty="0" smtClean="0"/>
              <a:t/>
            </a:r>
            <a:br>
              <a:rPr lang="en-US" dirty="0" smtClean="0"/>
            </a:br>
            <a:r>
              <a:rPr lang="en-US" dirty="0" smtClean="0"/>
              <a:t>basis </a:t>
            </a:r>
            <a:r>
              <a:rPr lang="en-US" dirty="0"/>
              <a:t>to account for the </a:t>
            </a:r>
            <a:r>
              <a:rPr lang="en-US" dirty="0" smtClean="0"/>
              <a:t/>
            </a:r>
            <a:br>
              <a:rPr lang="en-US" dirty="0" smtClean="0"/>
            </a:br>
            <a:r>
              <a:rPr lang="en-US" dirty="0" smtClean="0"/>
              <a:t>weight of </a:t>
            </a:r>
            <a:r>
              <a:rPr lang="en-US" dirty="0"/>
              <a:t>the water content. </a:t>
            </a:r>
          </a:p>
          <a:p>
            <a:endParaRPr lang="en-US" dirty="0"/>
          </a:p>
        </p:txBody>
      </p:sp>
      <p:pic>
        <p:nvPicPr>
          <p:cNvPr id="1026" name="Picture 2" descr="http://www.ianrpubs.unl.edu/epublic/live/g2093/build/graphics/g209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4150081"/>
            <a:ext cx="4495800" cy="26838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943600" y="6618493"/>
            <a:ext cx="1584088" cy="215444"/>
          </a:xfrm>
          <a:prstGeom prst="rect">
            <a:avLst/>
          </a:prstGeom>
        </p:spPr>
        <p:txBody>
          <a:bodyPr wrap="none">
            <a:spAutoFit/>
          </a:bodyPr>
          <a:lstStyle/>
          <a:p>
            <a:r>
              <a:rPr lang="en-US" sz="800" i="1" dirty="0" smtClean="0">
                <a:solidFill>
                  <a:srgbClr val="7D7D7D"/>
                </a:solidFill>
                <a:latin typeface="arial" panose="020B0604020202020204" pitchFamily="34" charset="0"/>
                <a:hlinkClick r:id="rId3"/>
              </a:rPr>
              <a:t>Source; www.ianrpubs.unl.edu</a:t>
            </a:r>
            <a:endParaRPr lang="en-US" sz="800" i="1" dirty="0"/>
          </a:p>
        </p:txBody>
      </p:sp>
    </p:spTree>
    <p:extLst>
      <p:ext uri="{BB962C8B-B14F-4D97-AF65-F5344CB8AC3E}">
        <p14:creationId xmlns:p14="http://schemas.microsoft.com/office/powerpoint/2010/main" val="34772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Crude Protein</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Crude protein is the determined by measuring the nitrogen content of feed and then multiplying by 6.25</a:t>
            </a:r>
          </a:p>
          <a:p>
            <a:pPr lvl="1"/>
            <a:r>
              <a:rPr lang="en-US" dirty="0"/>
              <a:t>Proteins typically contain 16% nitrogen; multiplying the nitrogen content by 6.25 is an efficient way to measure an otherwise variable component of the feeding ration. </a:t>
            </a:r>
          </a:p>
          <a:p>
            <a:r>
              <a:rPr lang="en-US" dirty="0" smtClean="0"/>
              <a:t>However</a:t>
            </a:r>
            <a:r>
              <a:rPr lang="en-US" dirty="0"/>
              <a:t>, not all nitrogen-containing compounds are protein; these are called </a:t>
            </a:r>
            <a:r>
              <a:rPr lang="en-US" u="sng" dirty="0" err="1"/>
              <a:t>nonprotein</a:t>
            </a:r>
            <a:r>
              <a:rPr lang="en-US" u="sng" dirty="0"/>
              <a:t> nitrogen</a:t>
            </a:r>
            <a:r>
              <a:rPr lang="en-US" dirty="0"/>
              <a:t> or </a:t>
            </a:r>
            <a:r>
              <a:rPr lang="en-US" u="sng" dirty="0"/>
              <a:t>NPN</a:t>
            </a:r>
            <a:r>
              <a:rPr lang="en-US" dirty="0"/>
              <a:t>.</a:t>
            </a:r>
          </a:p>
          <a:p>
            <a:pPr lvl="1"/>
            <a:r>
              <a:rPr lang="en-US" dirty="0"/>
              <a:t>NPN is valuable because rumen microbes will convert NPN into protein during rumination. </a:t>
            </a:r>
          </a:p>
          <a:p>
            <a:pPr lvl="1"/>
            <a:r>
              <a:rPr lang="en-US" dirty="0"/>
              <a:t>NPN sources are not as valuable </a:t>
            </a:r>
            <a:r>
              <a:rPr lang="en-US" dirty="0" smtClean="0"/>
              <a:t/>
            </a:r>
            <a:br>
              <a:rPr lang="en-US" dirty="0" smtClean="0"/>
            </a:br>
            <a:r>
              <a:rPr lang="en-US" dirty="0" smtClean="0"/>
              <a:t>as </a:t>
            </a:r>
            <a:r>
              <a:rPr lang="en-US" dirty="0"/>
              <a:t>actual protein, especially for </a:t>
            </a:r>
            <a:r>
              <a:rPr lang="en-US" dirty="0" smtClean="0"/>
              <a:t/>
            </a:r>
            <a:br>
              <a:rPr lang="en-US" dirty="0" smtClean="0"/>
            </a:br>
            <a:r>
              <a:rPr lang="en-US" dirty="0" smtClean="0"/>
              <a:t>cattle </a:t>
            </a:r>
            <a:r>
              <a:rPr lang="en-US" dirty="0"/>
              <a:t>that have high protein needs </a:t>
            </a:r>
            <a:endParaRPr lang="en-US" dirty="0" smtClean="0"/>
          </a:p>
          <a:p>
            <a:pPr lvl="1"/>
            <a:r>
              <a:rPr lang="en-US" dirty="0" smtClean="0"/>
              <a:t>True </a:t>
            </a:r>
            <a:r>
              <a:rPr lang="en-US" dirty="0"/>
              <a:t>sources of protein should </a:t>
            </a:r>
            <a:r>
              <a:rPr lang="en-US" dirty="0" smtClean="0"/>
              <a:t/>
            </a:r>
            <a:br>
              <a:rPr lang="en-US" dirty="0" smtClean="0"/>
            </a:br>
            <a:r>
              <a:rPr lang="en-US" dirty="0" smtClean="0"/>
              <a:t>be </a:t>
            </a:r>
            <a:r>
              <a:rPr lang="en-US" dirty="0"/>
              <a:t>used for the majority of crude </a:t>
            </a:r>
            <a:r>
              <a:rPr lang="en-US" dirty="0" smtClean="0"/>
              <a:t/>
            </a:r>
            <a:br>
              <a:rPr lang="en-US" dirty="0" smtClean="0"/>
            </a:br>
            <a:r>
              <a:rPr lang="en-US" dirty="0" smtClean="0"/>
              <a:t>protein </a:t>
            </a:r>
            <a:r>
              <a:rPr lang="en-US" dirty="0"/>
              <a:t>in a feeding ration. </a:t>
            </a:r>
          </a:p>
        </p:txBody>
      </p:sp>
      <p:pic>
        <p:nvPicPr>
          <p:cNvPr id="2056" name="Picture 8" descr="http://sarahssureshots.wikispaces.com/file/view/amino_acid_structure_2.jpg/98232169/358x239/amino_acid_structur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399" y="4038600"/>
            <a:ext cx="3652499" cy="24384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105399" y="6472989"/>
            <a:ext cx="2074607" cy="215444"/>
          </a:xfrm>
          <a:prstGeom prst="rect">
            <a:avLst/>
          </a:prstGeom>
        </p:spPr>
        <p:txBody>
          <a:bodyPr wrap="none">
            <a:spAutoFit/>
          </a:bodyPr>
          <a:lstStyle/>
          <a:p>
            <a:r>
              <a:rPr lang="en-US" sz="800" i="1" dirty="0" smtClean="0">
                <a:solidFill>
                  <a:srgbClr val="7D7D7D"/>
                </a:solidFill>
                <a:latin typeface="arial" panose="020B0604020202020204" pitchFamily="34" charset="0"/>
                <a:hlinkClick r:id="rId3"/>
              </a:rPr>
              <a:t>Source: sarahssureshots.wikispaces.com</a:t>
            </a:r>
            <a:endParaRPr lang="en-US" sz="800" i="1" dirty="0"/>
          </a:p>
        </p:txBody>
      </p:sp>
    </p:spTree>
    <p:extLst>
      <p:ext uri="{BB962C8B-B14F-4D97-AF65-F5344CB8AC3E}">
        <p14:creationId xmlns:p14="http://schemas.microsoft.com/office/powerpoint/2010/main" val="249053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 vs. UIP</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Crude protein consists of two kinds of actual protein – DIP and UIP.</a:t>
            </a:r>
          </a:p>
          <a:p>
            <a:pPr lvl="1"/>
            <a:r>
              <a:rPr lang="en-US" dirty="0"/>
              <a:t>DIP, or </a:t>
            </a:r>
            <a:r>
              <a:rPr lang="en-US" u="sng" dirty="0"/>
              <a:t>Degradable Intake Protein</a:t>
            </a:r>
            <a:r>
              <a:rPr lang="en-US" dirty="0"/>
              <a:t>, will be broken down in the rumen by microbes. </a:t>
            </a:r>
          </a:p>
          <a:p>
            <a:pPr lvl="1"/>
            <a:r>
              <a:rPr lang="en-US" dirty="0"/>
              <a:t>UIP, or </a:t>
            </a:r>
            <a:r>
              <a:rPr lang="en-US" u="sng" dirty="0" err="1"/>
              <a:t>Undegradable</a:t>
            </a:r>
            <a:r>
              <a:rPr lang="en-US" u="sng" dirty="0"/>
              <a:t> Intake Protein</a:t>
            </a:r>
            <a:r>
              <a:rPr lang="en-US" dirty="0"/>
              <a:t>, will bypass the rumen and will be broken </a:t>
            </a:r>
            <a:r>
              <a:rPr lang="en-US" dirty="0" smtClean="0"/>
              <a:t>down </a:t>
            </a:r>
            <a:r>
              <a:rPr lang="en-US" dirty="0"/>
              <a:t>in the small </a:t>
            </a:r>
            <a:r>
              <a:rPr lang="en-US" dirty="0" smtClean="0"/>
              <a:t>intestine </a:t>
            </a:r>
            <a:r>
              <a:rPr lang="en-US" dirty="0"/>
              <a:t>of a cow. </a:t>
            </a:r>
            <a:endParaRPr lang="en-US" dirty="0" smtClean="0"/>
          </a:p>
          <a:p>
            <a:pPr lvl="1"/>
            <a:r>
              <a:rPr lang="en-US" dirty="0" smtClean="0"/>
              <a:t>UIP </a:t>
            </a:r>
            <a:r>
              <a:rPr lang="en-US" dirty="0"/>
              <a:t>is also known </a:t>
            </a:r>
            <a:r>
              <a:rPr lang="en-US" dirty="0" smtClean="0"/>
              <a:t/>
            </a:r>
            <a:br>
              <a:rPr lang="en-US" dirty="0" smtClean="0"/>
            </a:br>
            <a:r>
              <a:rPr lang="en-US" dirty="0" smtClean="0"/>
              <a:t>as </a:t>
            </a:r>
            <a:r>
              <a:rPr lang="en-US" u="sng" dirty="0"/>
              <a:t>bypass protein</a:t>
            </a:r>
            <a:r>
              <a:rPr lang="en-US" dirty="0"/>
              <a:t> </a:t>
            </a:r>
            <a:r>
              <a:rPr lang="en-US" dirty="0" smtClean="0"/>
              <a:t/>
            </a:r>
            <a:br>
              <a:rPr lang="en-US" dirty="0" smtClean="0"/>
            </a:br>
            <a:r>
              <a:rPr lang="en-US" dirty="0" smtClean="0"/>
              <a:t>for </a:t>
            </a:r>
            <a:r>
              <a:rPr lang="en-US" dirty="0"/>
              <a:t>this reason. </a:t>
            </a:r>
          </a:p>
          <a:p>
            <a:pPr lvl="1"/>
            <a:r>
              <a:rPr lang="en-US" dirty="0"/>
              <a:t>A balance should </a:t>
            </a:r>
            <a:r>
              <a:rPr lang="en-US" dirty="0" smtClean="0"/>
              <a:t/>
            </a:r>
            <a:br>
              <a:rPr lang="en-US" dirty="0" smtClean="0"/>
            </a:br>
            <a:r>
              <a:rPr lang="en-US" dirty="0" smtClean="0"/>
              <a:t>exist </a:t>
            </a:r>
            <a:r>
              <a:rPr lang="en-US" dirty="0"/>
              <a:t>between DIP </a:t>
            </a:r>
            <a:r>
              <a:rPr lang="en-US" dirty="0" smtClean="0"/>
              <a:t/>
            </a:r>
            <a:br>
              <a:rPr lang="en-US" dirty="0" smtClean="0"/>
            </a:br>
            <a:r>
              <a:rPr lang="en-US" dirty="0" smtClean="0"/>
              <a:t>and </a:t>
            </a:r>
            <a:r>
              <a:rPr lang="en-US" dirty="0"/>
              <a:t>UIP or </a:t>
            </a:r>
            <a:r>
              <a:rPr lang="en-US" dirty="0" smtClean="0"/>
              <a:t/>
            </a:r>
            <a:br>
              <a:rPr lang="en-US" dirty="0" smtClean="0"/>
            </a:br>
            <a:r>
              <a:rPr lang="en-US" dirty="0" smtClean="0"/>
              <a:t>microbial </a:t>
            </a:r>
            <a:r>
              <a:rPr lang="en-US" dirty="0"/>
              <a:t>growth </a:t>
            </a:r>
            <a:r>
              <a:rPr lang="en-US" dirty="0" smtClean="0"/>
              <a:t/>
            </a:r>
            <a:br>
              <a:rPr lang="en-US" dirty="0" smtClean="0"/>
            </a:br>
            <a:r>
              <a:rPr lang="en-US" dirty="0" smtClean="0"/>
              <a:t>(</a:t>
            </a:r>
            <a:r>
              <a:rPr lang="en-US" dirty="0"/>
              <a:t>or lack thereof) </a:t>
            </a:r>
            <a:r>
              <a:rPr lang="en-US" dirty="0" smtClean="0"/>
              <a:t/>
            </a:r>
            <a:br>
              <a:rPr lang="en-US" dirty="0" smtClean="0"/>
            </a:br>
            <a:r>
              <a:rPr lang="en-US" dirty="0" smtClean="0"/>
              <a:t>will </a:t>
            </a:r>
            <a:r>
              <a:rPr lang="en-US" dirty="0"/>
              <a:t>limit the </a:t>
            </a:r>
            <a:r>
              <a:rPr lang="en-US" dirty="0" smtClean="0"/>
              <a:t/>
            </a:r>
            <a:br>
              <a:rPr lang="en-US" dirty="0" smtClean="0"/>
            </a:br>
            <a:r>
              <a:rPr lang="en-US" dirty="0" smtClean="0"/>
              <a:t>digestibility of </a:t>
            </a:r>
            <a:r>
              <a:rPr lang="en-US" dirty="0"/>
              <a:t>the </a:t>
            </a:r>
            <a:r>
              <a:rPr lang="en-US" dirty="0" smtClean="0"/>
              <a:t/>
            </a:r>
            <a:br>
              <a:rPr lang="en-US" dirty="0" smtClean="0"/>
            </a:br>
            <a:r>
              <a:rPr lang="en-US" dirty="0" smtClean="0"/>
              <a:t>ration</a:t>
            </a:r>
            <a:r>
              <a:rPr lang="en-US" dirty="0"/>
              <a:t>.</a:t>
            </a:r>
          </a:p>
          <a:p>
            <a:endParaRPr lang="en-US" dirty="0"/>
          </a:p>
        </p:txBody>
      </p:sp>
      <p:sp>
        <p:nvSpPr>
          <p:cNvPr id="5" name="Rectangle 4"/>
          <p:cNvSpPr/>
          <p:nvPr/>
        </p:nvSpPr>
        <p:spPr>
          <a:xfrm>
            <a:off x="3211989" y="6322368"/>
            <a:ext cx="902811" cy="230832"/>
          </a:xfrm>
          <a:prstGeom prst="rect">
            <a:avLst/>
          </a:prstGeom>
        </p:spPr>
        <p:txBody>
          <a:bodyPr wrap="none">
            <a:spAutoFit/>
          </a:bodyPr>
          <a:lstStyle/>
          <a:p>
            <a:r>
              <a:rPr lang="en-US" sz="900" i="1" dirty="0" smtClean="0"/>
              <a:t>farmwest.com</a:t>
            </a:r>
            <a:endParaRPr lang="en-US" sz="900" i="1" dirty="0"/>
          </a:p>
        </p:txBody>
      </p:sp>
      <p:pic>
        <p:nvPicPr>
          <p:cNvPr id="3074" name="Picture 2" descr="http://www.farmwest.com/images/client/Library/advanced%20forage%20management/forage%20quality/fig3.gif"/>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1725"/>
          <a:stretch/>
        </p:blipFill>
        <p:spPr bwMode="auto">
          <a:xfrm>
            <a:off x="2906233" y="3352800"/>
            <a:ext cx="6237767"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36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lancaster.unl.edu/ag/images/rural/foragepromox450.jpg"/>
          <p:cNvPicPr>
            <a:picLocks noChangeAspect="1" noChangeArrowheads="1"/>
          </p:cNvPicPr>
          <p:nvPr/>
        </p:nvPicPr>
        <p:blipFill rotWithShape="1">
          <a:blip r:embed="rId2">
            <a:extLst>
              <a:ext uri="{28A0092B-C50C-407E-A947-70E740481C1C}">
                <a14:useLocalDpi xmlns:a14="http://schemas.microsoft.com/office/drawing/2010/main" val="0"/>
              </a:ext>
            </a:extLst>
          </a:blip>
          <a:srcRect b="57143"/>
          <a:stretch/>
        </p:blipFill>
        <p:spPr bwMode="auto">
          <a:xfrm>
            <a:off x="0" y="5029199"/>
            <a:ext cx="9144000" cy="18288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TDN</a:t>
            </a:r>
            <a:endParaRPr lang="en-US" dirty="0"/>
          </a:p>
        </p:txBody>
      </p:sp>
      <p:sp>
        <p:nvSpPr>
          <p:cNvPr id="3" name="Content Placeholder 2"/>
          <p:cNvSpPr>
            <a:spLocks noGrp="1"/>
          </p:cNvSpPr>
          <p:nvPr>
            <p:ph idx="1"/>
          </p:nvPr>
        </p:nvSpPr>
        <p:spPr>
          <a:solidFill>
            <a:srgbClr val="FFFFFF">
              <a:alpha val="81961"/>
            </a:srgbClr>
          </a:solidFill>
        </p:spPr>
        <p:txBody>
          <a:bodyPr>
            <a:normAutofit fontScale="70000" lnSpcReduction="20000"/>
          </a:bodyPr>
          <a:lstStyle/>
          <a:p>
            <a:pPr lvl="0"/>
            <a:r>
              <a:rPr lang="en-US" dirty="0"/>
              <a:t>Energy is not an actual nutrient but a reflection of the calories provided by the carbohydrates, fats, and (to a lesser extent) protein of a ration. </a:t>
            </a:r>
          </a:p>
          <a:p>
            <a:pPr lvl="1"/>
            <a:r>
              <a:rPr lang="en-US" u="sng" dirty="0"/>
              <a:t>Total Digestible Nutrients</a:t>
            </a:r>
            <a:r>
              <a:rPr lang="en-US" dirty="0"/>
              <a:t> (TDN) is the value most commonly used in ration balancing to determine the energy content of a feed. </a:t>
            </a:r>
          </a:p>
          <a:p>
            <a:pPr lvl="1"/>
            <a:r>
              <a:rPr lang="en-US" dirty="0"/>
              <a:t>TDN refers to the total amount of digestible fiber, protein, lipid, and carbohydrate components of a ration. </a:t>
            </a:r>
          </a:p>
          <a:p>
            <a:r>
              <a:rPr lang="en-US" dirty="0"/>
              <a:t> </a:t>
            </a:r>
          </a:p>
          <a:p>
            <a:pPr lvl="0"/>
            <a:r>
              <a:rPr lang="en-US" u="sng" dirty="0"/>
              <a:t>Fiber</a:t>
            </a:r>
            <a:r>
              <a:rPr lang="en-US" dirty="0"/>
              <a:t> is a measure of the cellulose content of a feed. </a:t>
            </a:r>
          </a:p>
          <a:p>
            <a:pPr lvl="1"/>
            <a:r>
              <a:rPr lang="en-US" dirty="0" smtClean="0"/>
              <a:t>Because </a:t>
            </a:r>
            <a:r>
              <a:rPr lang="en-US" dirty="0"/>
              <a:t>cattle have rumen microbes, fiber provides energy to a ruminant ration that would not be provided to a </a:t>
            </a:r>
            <a:r>
              <a:rPr lang="en-US" dirty="0" err="1"/>
              <a:t>monogastric</a:t>
            </a:r>
            <a:r>
              <a:rPr lang="en-US" dirty="0"/>
              <a:t>. </a:t>
            </a:r>
          </a:p>
          <a:p>
            <a:pPr lvl="1"/>
            <a:r>
              <a:rPr lang="en-US" dirty="0" smtClean="0"/>
              <a:t>However, not all fiber digests equally well to a ruminant.</a:t>
            </a:r>
          </a:p>
          <a:p>
            <a:pPr lvl="1"/>
            <a:r>
              <a:rPr lang="en-US" dirty="0" smtClean="0"/>
              <a:t>For example, both rice hulls and soybean hulls are forms of fiber, rice hulls are a very poor source of ration fiber while soybean hulls are highly digestible. </a:t>
            </a:r>
          </a:p>
          <a:p>
            <a:endParaRPr lang="en-US" dirty="0"/>
          </a:p>
        </p:txBody>
      </p:sp>
      <p:sp>
        <p:nvSpPr>
          <p:cNvPr id="4" name="Rectangle 3"/>
          <p:cNvSpPr/>
          <p:nvPr/>
        </p:nvSpPr>
        <p:spPr>
          <a:xfrm>
            <a:off x="0" y="6629400"/>
            <a:ext cx="4572000" cy="200055"/>
          </a:xfrm>
          <a:prstGeom prst="rect">
            <a:avLst/>
          </a:prstGeom>
        </p:spPr>
        <p:txBody>
          <a:bodyPr>
            <a:spAutoFit/>
          </a:bodyPr>
          <a:lstStyle/>
          <a:p>
            <a:r>
              <a:rPr lang="en-US" sz="700" i="1" dirty="0" smtClean="0"/>
              <a:t>Source; http</a:t>
            </a:r>
            <a:r>
              <a:rPr lang="en-US" sz="700" i="1" dirty="0"/>
              <a:t>://lancaster.unl.edu/ag/images/rural/foragepromox450.jpg</a:t>
            </a:r>
          </a:p>
        </p:txBody>
      </p:sp>
    </p:spTree>
    <p:extLst>
      <p:ext uri="{BB962C8B-B14F-4D97-AF65-F5344CB8AC3E}">
        <p14:creationId xmlns:p14="http://schemas.microsoft.com/office/powerpoint/2010/main" val="99775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milkproduction.com/Global/Science%20articles%20photos/Digestive%20Physiology%20of%20the%20Cow/Digestive_Physiology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465" y="4495799"/>
            <a:ext cx="3674535" cy="23622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Fiber</a:t>
            </a:r>
            <a:endParaRPr lang="en-US" dirty="0"/>
          </a:p>
        </p:txBody>
      </p:sp>
      <p:sp>
        <p:nvSpPr>
          <p:cNvPr id="3" name="Content Placeholder 2"/>
          <p:cNvSpPr>
            <a:spLocks noGrp="1"/>
          </p:cNvSpPr>
          <p:nvPr>
            <p:ph idx="1"/>
          </p:nvPr>
        </p:nvSpPr>
        <p:spPr>
          <a:xfrm>
            <a:off x="228600" y="1600200"/>
            <a:ext cx="8229600" cy="4876800"/>
          </a:xfrm>
        </p:spPr>
        <p:txBody>
          <a:bodyPr>
            <a:normAutofit fontScale="70000" lnSpcReduction="20000"/>
          </a:bodyPr>
          <a:lstStyle/>
          <a:p>
            <a:pPr lvl="0"/>
            <a:r>
              <a:rPr lang="en-US" dirty="0"/>
              <a:t>In order for the rumen microbes of a cow to remain healthy, fiber is necessary.</a:t>
            </a:r>
          </a:p>
          <a:p>
            <a:pPr lvl="1"/>
            <a:r>
              <a:rPr lang="en-US" dirty="0"/>
              <a:t>Fiber aids in regulating the rumen pH (preventing it from becoming too acidic) by stimulating saliva production; it is the saliva and not the fiber that maintains the pH level but fiber is necessary to stimulate the production of the saliva. </a:t>
            </a:r>
          </a:p>
          <a:p>
            <a:pPr lvl="1"/>
            <a:r>
              <a:rPr lang="en-US" dirty="0"/>
              <a:t>For this reason, feeding rations should include at least a minimum level of fiber content rather than consist solely of easily-digestible sources of energy. </a:t>
            </a:r>
          </a:p>
          <a:p>
            <a:r>
              <a:rPr lang="en-US" dirty="0"/>
              <a:t>The minimum needed for fiber in cattle rations is sometimes called the </a:t>
            </a:r>
            <a:r>
              <a:rPr lang="en-US" u="sng" dirty="0"/>
              <a:t>scratch factor</a:t>
            </a:r>
            <a:r>
              <a:rPr lang="en-US" dirty="0"/>
              <a:t>. </a:t>
            </a:r>
          </a:p>
          <a:p>
            <a:pPr lvl="1"/>
            <a:r>
              <a:rPr lang="en-US" dirty="0"/>
              <a:t>In addition to having sufficient levels of fiber </a:t>
            </a:r>
            <a:r>
              <a:rPr lang="en-US" dirty="0" smtClean="0"/>
              <a:t/>
            </a:r>
            <a:br>
              <a:rPr lang="en-US" dirty="0" smtClean="0"/>
            </a:br>
            <a:r>
              <a:rPr lang="en-US" dirty="0" smtClean="0"/>
              <a:t>to </a:t>
            </a:r>
            <a:r>
              <a:rPr lang="en-US" dirty="0"/>
              <a:t>maintain rumen pH, it is also important </a:t>
            </a:r>
            <a:r>
              <a:rPr lang="en-US" dirty="0" smtClean="0"/>
              <a:t/>
            </a:r>
            <a:br>
              <a:rPr lang="en-US" dirty="0" smtClean="0"/>
            </a:br>
            <a:r>
              <a:rPr lang="en-US" dirty="0" smtClean="0"/>
              <a:t>that </a:t>
            </a:r>
            <a:r>
              <a:rPr lang="en-US" dirty="0"/>
              <a:t>the </a:t>
            </a:r>
            <a:r>
              <a:rPr lang="en-US" dirty="0" smtClean="0"/>
              <a:t>particle </a:t>
            </a:r>
            <a:r>
              <a:rPr lang="en-US" dirty="0"/>
              <a:t>size of </a:t>
            </a:r>
            <a:r>
              <a:rPr lang="en-US" dirty="0" smtClean="0"/>
              <a:t>the </a:t>
            </a:r>
            <a:r>
              <a:rPr lang="en-US" dirty="0"/>
              <a:t>fiber is not too </a:t>
            </a:r>
            <a:r>
              <a:rPr lang="en-US" dirty="0" smtClean="0"/>
              <a:t/>
            </a:r>
            <a:br>
              <a:rPr lang="en-US" dirty="0" smtClean="0"/>
            </a:br>
            <a:r>
              <a:rPr lang="en-US" dirty="0" smtClean="0"/>
              <a:t>small</a:t>
            </a:r>
            <a:r>
              <a:rPr lang="en-US" dirty="0"/>
              <a:t>, </a:t>
            </a:r>
            <a:r>
              <a:rPr lang="en-US" dirty="0" smtClean="0"/>
              <a:t>or </a:t>
            </a:r>
            <a:r>
              <a:rPr lang="en-US" dirty="0"/>
              <a:t>it will digest </a:t>
            </a:r>
            <a:r>
              <a:rPr lang="en-US" dirty="0" smtClean="0"/>
              <a:t>quickly </a:t>
            </a:r>
            <a:r>
              <a:rPr lang="en-US" dirty="0"/>
              <a:t>and stimulate </a:t>
            </a:r>
            <a:r>
              <a:rPr lang="en-US" dirty="0" smtClean="0"/>
              <a:t/>
            </a:r>
            <a:br>
              <a:rPr lang="en-US" dirty="0" smtClean="0"/>
            </a:br>
            <a:r>
              <a:rPr lang="en-US" dirty="0" smtClean="0"/>
              <a:t>less saliva production</a:t>
            </a:r>
            <a:r>
              <a:rPr lang="en-US" dirty="0"/>
              <a:t>, resulting in the risk </a:t>
            </a:r>
            <a:r>
              <a:rPr lang="en-US" dirty="0" smtClean="0"/>
              <a:t/>
            </a:r>
            <a:br>
              <a:rPr lang="en-US" dirty="0" smtClean="0"/>
            </a:br>
            <a:r>
              <a:rPr lang="en-US" dirty="0" smtClean="0"/>
              <a:t>for rumen </a:t>
            </a:r>
            <a:r>
              <a:rPr lang="en-US" dirty="0"/>
              <a:t>acidity (a disorder known as </a:t>
            </a:r>
            <a:r>
              <a:rPr lang="en-US" dirty="0" smtClean="0"/>
              <a:t/>
            </a:r>
            <a:br>
              <a:rPr lang="en-US" dirty="0" smtClean="0"/>
            </a:br>
            <a:r>
              <a:rPr lang="en-US" u="sng" dirty="0" smtClean="0"/>
              <a:t>acidosis</a:t>
            </a:r>
            <a:r>
              <a:rPr lang="en-US" dirty="0"/>
              <a:t>). </a:t>
            </a:r>
          </a:p>
          <a:p>
            <a:endParaRPr lang="en-US" dirty="0"/>
          </a:p>
        </p:txBody>
      </p:sp>
      <p:sp>
        <p:nvSpPr>
          <p:cNvPr id="4" name="Rectangle 3"/>
          <p:cNvSpPr/>
          <p:nvPr/>
        </p:nvSpPr>
        <p:spPr>
          <a:xfrm>
            <a:off x="3674539" y="6606462"/>
            <a:ext cx="1705916" cy="215444"/>
          </a:xfrm>
          <a:prstGeom prst="rect">
            <a:avLst/>
          </a:prstGeom>
        </p:spPr>
        <p:txBody>
          <a:bodyPr wrap="none">
            <a:spAutoFit/>
          </a:bodyPr>
          <a:lstStyle/>
          <a:p>
            <a:r>
              <a:rPr lang="en-US" sz="800" i="1" dirty="0" smtClean="0">
                <a:solidFill>
                  <a:srgbClr val="7D7D7D"/>
                </a:solidFill>
                <a:latin typeface="arial" panose="020B0604020202020204" pitchFamily="34" charset="0"/>
                <a:hlinkClick r:id="rId3"/>
              </a:rPr>
              <a:t>Source: www.milkproduction.com</a:t>
            </a:r>
            <a:endParaRPr lang="en-US" sz="800" i="1" dirty="0"/>
          </a:p>
        </p:txBody>
      </p:sp>
    </p:spTree>
    <p:extLst>
      <p:ext uri="{BB962C8B-B14F-4D97-AF65-F5344CB8AC3E}">
        <p14:creationId xmlns:p14="http://schemas.microsoft.com/office/powerpoint/2010/main" val="3853989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Minerals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Minerals in rations are classified as either </a:t>
            </a:r>
            <a:r>
              <a:rPr lang="en-US" dirty="0" err="1"/>
              <a:t>macrominerals</a:t>
            </a:r>
            <a:r>
              <a:rPr lang="en-US" dirty="0"/>
              <a:t> or </a:t>
            </a:r>
            <a:r>
              <a:rPr lang="en-US" dirty="0" err="1"/>
              <a:t>microminerals</a:t>
            </a:r>
            <a:r>
              <a:rPr lang="en-US" dirty="0"/>
              <a:t>. </a:t>
            </a:r>
          </a:p>
          <a:p>
            <a:pPr lvl="1"/>
            <a:r>
              <a:rPr lang="en-US" dirty="0"/>
              <a:t>Because </a:t>
            </a:r>
            <a:r>
              <a:rPr lang="en-US" dirty="0" err="1"/>
              <a:t>macrominerals</a:t>
            </a:r>
            <a:r>
              <a:rPr lang="en-US" dirty="0"/>
              <a:t> are needed in larger quantities, they are fed as a percentage of the dry matter of the ration. </a:t>
            </a:r>
          </a:p>
          <a:p>
            <a:pPr lvl="1"/>
            <a:r>
              <a:rPr lang="en-US" dirty="0" err="1"/>
              <a:t>Microminerals</a:t>
            </a:r>
            <a:r>
              <a:rPr lang="en-US" dirty="0"/>
              <a:t>, on the other hand, are fed in amounts measured as parts per million (ppm). </a:t>
            </a:r>
          </a:p>
          <a:p>
            <a:pPr lvl="1"/>
            <a:r>
              <a:rPr lang="en-US" u="sng" dirty="0"/>
              <a:t>Parts per million</a:t>
            </a:r>
            <a:r>
              <a:rPr lang="en-US" dirty="0"/>
              <a:t> (ppm) is a </a:t>
            </a:r>
            <a:r>
              <a:rPr lang="en-US" dirty="0" smtClean="0"/>
              <a:t/>
            </a:r>
            <a:br>
              <a:rPr lang="en-US" dirty="0" smtClean="0"/>
            </a:br>
            <a:r>
              <a:rPr lang="en-US" dirty="0" smtClean="0"/>
              <a:t>measurement that indicates</a:t>
            </a:r>
            <a:br>
              <a:rPr lang="en-US" dirty="0" smtClean="0"/>
            </a:br>
            <a:r>
              <a:rPr lang="en-US" dirty="0" smtClean="0"/>
              <a:t>the relative </a:t>
            </a:r>
            <a:r>
              <a:rPr lang="en-US" dirty="0"/>
              <a:t>abundance of a </a:t>
            </a:r>
            <a:r>
              <a:rPr lang="en-US" dirty="0" smtClean="0"/>
              <a:t/>
            </a:r>
            <a:br>
              <a:rPr lang="en-US" dirty="0" smtClean="0"/>
            </a:br>
            <a:r>
              <a:rPr lang="en-US" dirty="0" smtClean="0"/>
              <a:t>particular substance </a:t>
            </a:r>
            <a:r>
              <a:rPr lang="en-US" dirty="0"/>
              <a:t>in a </a:t>
            </a:r>
            <a:r>
              <a:rPr lang="en-US" dirty="0" smtClean="0"/>
              <a:t/>
            </a:r>
            <a:br>
              <a:rPr lang="en-US" dirty="0" smtClean="0"/>
            </a:br>
            <a:r>
              <a:rPr lang="en-US" dirty="0" smtClean="0"/>
              <a:t>solution </a:t>
            </a:r>
            <a:r>
              <a:rPr lang="en-US" dirty="0"/>
              <a:t>of other </a:t>
            </a:r>
            <a:r>
              <a:rPr lang="en-US" dirty="0" smtClean="0"/>
              <a:t>substances </a:t>
            </a:r>
            <a:br>
              <a:rPr lang="en-US" dirty="0" smtClean="0"/>
            </a:br>
            <a:r>
              <a:rPr lang="en-US" dirty="0" smtClean="0"/>
              <a:t>(</a:t>
            </a:r>
            <a:r>
              <a:rPr lang="en-US" dirty="0"/>
              <a:t>such as in water, the </a:t>
            </a:r>
            <a:r>
              <a:rPr lang="en-US" dirty="0" smtClean="0"/>
              <a:t/>
            </a:r>
            <a:br>
              <a:rPr lang="en-US" dirty="0" smtClean="0"/>
            </a:br>
            <a:r>
              <a:rPr lang="en-US" dirty="0" smtClean="0"/>
              <a:t>atmosphere</a:t>
            </a:r>
            <a:r>
              <a:rPr lang="en-US" dirty="0"/>
              <a:t>, or an animal’s </a:t>
            </a:r>
            <a:r>
              <a:rPr lang="en-US" dirty="0" smtClean="0"/>
              <a:t/>
            </a:r>
            <a:br>
              <a:rPr lang="en-US" dirty="0" smtClean="0"/>
            </a:br>
            <a:r>
              <a:rPr lang="en-US" dirty="0" smtClean="0"/>
              <a:t>body</a:t>
            </a:r>
            <a:r>
              <a:rPr lang="en-US" dirty="0"/>
              <a:t>). </a:t>
            </a:r>
          </a:p>
        </p:txBody>
      </p:sp>
      <p:pic>
        <p:nvPicPr>
          <p:cNvPr id="4098" name="Picture 2" descr="http://www.abcwua.org/uploads/images/poo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962400"/>
            <a:ext cx="4233332" cy="2895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742744" y="6629400"/>
            <a:ext cx="1353256" cy="215444"/>
          </a:xfrm>
          <a:prstGeom prst="rect">
            <a:avLst/>
          </a:prstGeom>
        </p:spPr>
        <p:txBody>
          <a:bodyPr wrap="none">
            <a:spAutoFit/>
          </a:bodyPr>
          <a:lstStyle/>
          <a:p>
            <a:r>
              <a:rPr lang="en-US" sz="800" i="1" dirty="0" smtClean="0">
                <a:solidFill>
                  <a:srgbClr val="7D7D7D"/>
                </a:solidFill>
                <a:latin typeface="arial" panose="020B0604020202020204" pitchFamily="34" charset="0"/>
                <a:hlinkClick r:id="rId3"/>
              </a:rPr>
              <a:t>Source: www.abcwua.org</a:t>
            </a:r>
            <a:endParaRPr lang="en-US" sz="800" i="1" dirty="0"/>
          </a:p>
        </p:txBody>
      </p:sp>
    </p:spTree>
    <p:extLst>
      <p:ext uri="{BB962C8B-B14F-4D97-AF65-F5344CB8AC3E}">
        <p14:creationId xmlns:p14="http://schemas.microsoft.com/office/powerpoint/2010/main" val="2916905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627</TotalTime>
  <Words>2348</Words>
  <Application>Microsoft Office PowerPoint</Application>
  <PresentationFormat>On-screen Show (4:3)</PresentationFormat>
  <Paragraphs>187</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Arial</vt:lpstr>
      <vt:lpstr>Calibri</vt:lpstr>
      <vt:lpstr>Clarity</vt:lpstr>
      <vt:lpstr>Feeding Rations</vt:lpstr>
      <vt:lpstr>Feeding Rations</vt:lpstr>
      <vt:lpstr>Basic Nutrients</vt:lpstr>
      <vt:lpstr>Dry Matter</vt:lpstr>
      <vt:lpstr>Crude Protein</vt:lpstr>
      <vt:lpstr>DIP vs. UIP</vt:lpstr>
      <vt:lpstr>TDN</vt:lpstr>
      <vt:lpstr>Fiber</vt:lpstr>
      <vt:lpstr>Minerals</vt:lpstr>
      <vt:lpstr>Vitamins</vt:lpstr>
      <vt:lpstr>Water</vt:lpstr>
      <vt:lpstr>Nutrient Requirements of Cattle</vt:lpstr>
      <vt:lpstr>Cattle Groupings</vt:lpstr>
      <vt:lpstr>Cattle Groupings</vt:lpstr>
      <vt:lpstr>Nutrient Requirement Table</vt:lpstr>
      <vt:lpstr>PowerPoint Presentation</vt:lpstr>
      <vt:lpstr>Ionophores</vt:lpstr>
      <vt:lpstr>Hormone Implants</vt:lpstr>
      <vt:lpstr>Nutrient Composition of Rations</vt:lpstr>
      <vt:lpstr>Land Grant Universities and Extension</vt:lpstr>
      <vt:lpstr>Nutrient Deficiencies</vt:lpstr>
      <vt:lpstr>PowerPoint Presentation</vt:lpstr>
      <vt:lpstr>Pearson Squares</vt:lpstr>
      <vt:lpstr>Pearson Squares</vt:lpstr>
      <vt:lpstr>Pearson Squares</vt:lpstr>
      <vt:lpstr>Pearson Squares</vt:lpstr>
      <vt:lpstr>Pearson Squares</vt:lpstr>
      <vt:lpstr>Pearson Squares</vt:lpstr>
      <vt:lpstr>Works Cited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Feeding Rations</dc:title>
  <dc:creator>WUHS</dc:creator>
  <cp:lastModifiedBy>Kohn Craig</cp:lastModifiedBy>
  <cp:revision>51</cp:revision>
  <dcterms:created xsi:type="dcterms:W3CDTF">2015-03-24T04:15:55Z</dcterms:created>
  <dcterms:modified xsi:type="dcterms:W3CDTF">2015-03-25T20:54:44Z</dcterms:modified>
</cp:coreProperties>
</file>