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handoutMasterIdLst>
    <p:handoutMasterId r:id="rId3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82" r:id="rId20"/>
    <p:sldId id="283" r:id="rId21"/>
    <p:sldId id="284" r:id="rId22"/>
    <p:sldId id="285" r:id="rId23"/>
    <p:sldId id="286" r:id="rId24"/>
    <p:sldId id="287" r:id="rId25"/>
    <p:sldId id="295" r:id="rId26"/>
    <p:sldId id="288" r:id="rId27"/>
    <p:sldId id="289" r:id="rId28"/>
    <p:sldId id="292" r:id="rId29"/>
    <p:sldId id="293" r:id="rId30"/>
    <p:sldId id="294" r:id="rId31"/>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5" d="100"/>
          <a:sy n="45" d="100"/>
        </p:scale>
        <p:origin x="38" y="182"/>
      </p:cViewPr>
      <p:guideLst/>
    </p:cSldViewPr>
  </p:slideViewPr>
  <p:notesTextViewPr>
    <p:cViewPr>
      <p:scale>
        <a:sx n="1" d="1"/>
        <a:sy n="1" d="1"/>
      </p:scale>
      <p:origin x="0" y="0"/>
    </p:cViewPr>
  </p:notesTextViewPr>
  <p:notesViewPr>
    <p:cSldViewPr snapToGrid="0">
      <p:cViewPr varScale="1">
        <p:scale>
          <a:sx n="40" d="100"/>
          <a:sy n="40" d="100"/>
        </p:scale>
        <p:origin x="2366"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31639" y="1"/>
            <a:ext cx="4002299" cy="351737"/>
          </a:xfrm>
          <a:prstGeom prst="rect">
            <a:avLst/>
          </a:prstGeom>
        </p:spPr>
        <p:txBody>
          <a:bodyPr vert="horz" lIns="92830" tIns="46415" rIns="92830" bIns="46415" rtlCol="0"/>
          <a:lstStyle>
            <a:lvl1pPr algn="r">
              <a:defRPr sz="1200"/>
            </a:lvl1pPr>
          </a:lstStyle>
          <a:p>
            <a:fld id="{D9A441C6-5234-4B9C-BF9D-EC9DE13099F1}" type="datetimeFigureOut">
              <a:rPr lang="en-US" smtClean="0"/>
              <a:t>3/10/2015</a:t>
            </a:fld>
            <a:endParaRPr lang="en-US"/>
          </a:p>
        </p:txBody>
      </p:sp>
      <p:sp>
        <p:nvSpPr>
          <p:cNvPr id="4" name="Footer Placeholder 3"/>
          <p:cNvSpPr>
            <a:spLocks noGrp="1"/>
          </p:cNvSpPr>
          <p:nvPr>
            <p:ph type="ftr" sz="quarter" idx="2"/>
          </p:nvPr>
        </p:nvSpPr>
        <p:spPr>
          <a:xfrm>
            <a:off x="0" y="6658664"/>
            <a:ext cx="4002299" cy="351736"/>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1736"/>
          </a:xfrm>
          <a:prstGeom prst="rect">
            <a:avLst/>
          </a:prstGeom>
        </p:spPr>
        <p:txBody>
          <a:bodyPr vert="horz" lIns="92830" tIns="46415" rIns="92830" bIns="46415" rtlCol="0" anchor="b"/>
          <a:lstStyle>
            <a:lvl1pPr algn="r">
              <a:defRPr sz="1200"/>
            </a:lvl1pPr>
          </a:lstStyle>
          <a:p>
            <a:fld id="{F4BF1DFF-EE2C-463A-A56F-812424802BAA}" type="slidenum">
              <a:rPr lang="en-US" smtClean="0"/>
              <a:t>‹#›</a:t>
            </a:fld>
            <a:endParaRPr lang="en-US"/>
          </a:p>
        </p:txBody>
      </p:sp>
    </p:spTree>
    <p:extLst>
      <p:ext uri="{BB962C8B-B14F-4D97-AF65-F5344CB8AC3E}">
        <p14:creationId xmlns:p14="http://schemas.microsoft.com/office/powerpoint/2010/main" val="17961128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A1171E1F-C4C1-4FE0-808D-441033388E1D}" type="datetimeFigureOut">
              <a:rPr lang="en-US" smtClean="0"/>
              <a:t>3/10/2015</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4ECCCEC6-F2A7-4AF8-B2BD-2788D5D455E6}"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8384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171E1F-C4C1-4FE0-808D-441033388E1D}"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CCEC6-F2A7-4AF8-B2BD-2788D5D455E6}" type="slidenum">
              <a:rPr lang="en-US" smtClean="0"/>
              <a:t>‹#›</a:t>
            </a:fld>
            <a:endParaRPr lang="en-US"/>
          </a:p>
        </p:txBody>
      </p:sp>
    </p:spTree>
    <p:extLst>
      <p:ext uri="{BB962C8B-B14F-4D97-AF65-F5344CB8AC3E}">
        <p14:creationId xmlns:p14="http://schemas.microsoft.com/office/powerpoint/2010/main" val="1118079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171E1F-C4C1-4FE0-808D-441033388E1D}"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CCEC6-F2A7-4AF8-B2BD-2788D5D455E6}"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4942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171E1F-C4C1-4FE0-808D-441033388E1D}"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CCEC6-F2A7-4AF8-B2BD-2788D5D455E6}"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0557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171E1F-C4C1-4FE0-808D-441033388E1D}"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CCEC6-F2A7-4AF8-B2BD-2788D5D455E6}" type="slidenum">
              <a:rPr lang="en-US" smtClean="0"/>
              <a:t>‹#›</a:t>
            </a:fld>
            <a:endParaRPr lang="en-US"/>
          </a:p>
        </p:txBody>
      </p:sp>
    </p:spTree>
    <p:extLst>
      <p:ext uri="{BB962C8B-B14F-4D97-AF65-F5344CB8AC3E}">
        <p14:creationId xmlns:p14="http://schemas.microsoft.com/office/powerpoint/2010/main" val="1042730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171E1F-C4C1-4FE0-808D-441033388E1D}"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CCEC6-F2A7-4AF8-B2BD-2788D5D455E6}"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6368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171E1F-C4C1-4FE0-808D-441033388E1D}"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CCEC6-F2A7-4AF8-B2BD-2788D5D455E6}"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0683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171E1F-C4C1-4FE0-808D-441033388E1D}"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CCEC6-F2A7-4AF8-B2BD-2788D5D455E6}"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0157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171E1F-C4C1-4FE0-808D-441033388E1D}"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CCEC6-F2A7-4AF8-B2BD-2788D5D455E6}"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793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80068" y="1396727"/>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67265" y="521635"/>
            <a:ext cx="8039706" cy="71208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67265" y="1559740"/>
            <a:ext cx="8039706" cy="4681403"/>
          </a:xfrm>
        </p:spPr>
        <p:txBody>
          <a:bodyPr>
            <a:normAutofit/>
          </a:bodyPr>
          <a:lstStyle>
            <a:lvl1pPr>
              <a:defRPr sz="2800" b="1"/>
            </a:lvl1pPr>
            <a:lvl2pPr>
              <a:defRPr sz="2800"/>
            </a:lvl2pPr>
            <a:lvl3pPr>
              <a:defRPr sz="2400" i="1"/>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420" y="152400"/>
            <a:ext cx="895816" cy="109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612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171E1F-C4C1-4FE0-808D-441033388E1D}"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CCEC6-F2A7-4AF8-B2BD-2788D5D455E6}"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1002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171E1F-C4C1-4FE0-808D-441033388E1D}"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CCEC6-F2A7-4AF8-B2BD-2788D5D455E6}" type="slidenum">
              <a:rPr lang="en-US" smtClean="0"/>
              <a:t>‹#›</a:t>
            </a:fld>
            <a:endParaRPr lang="en-US"/>
          </a:p>
        </p:txBody>
      </p:sp>
    </p:spTree>
    <p:extLst>
      <p:ext uri="{BB962C8B-B14F-4D97-AF65-F5344CB8AC3E}">
        <p14:creationId xmlns:p14="http://schemas.microsoft.com/office/powerpoint/2010/main" val="158069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171E1F-C4C1-4FE0-808D-441033388E1D}" type="datetimeFigureOut">
              <a:rPr lang="en-US" smtClean="0"/>
              <a:t>3/10/2015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CCEC6-F2A7-4AF8-B2BD-2788D5D455E6}"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3969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171E1F-C4C1-4FE0-808D-441033388E1D}" type="datetimeFigureOut">
              <a:rPr lang="en-US" smtClean="0"/>
              <a:t>3/10/2015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CCEC6-F2A7-4AF8-B2BD-2788D5D455E6}"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987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171E1F-C4C1-4FE0-808D-441033388E1D}" type="datetimeFigureOut">
              <a:rPr lang="en-US" smtClean="0"/>
              <a:t>3/10/2015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CCEC6-F2A7-4AF8-B2BD-2788D5D455E6}" type="slidenum">
              <a:rPr lang="en-US" smtClean="0"/>
              <a:t>‹#›</a:t>
            </a:fld>
            <a:endParaRPr lang="en-US"/>
          </a:p>
        </p:txBody>
      </p:sp>
    </p:spTree>
    <p:extLst>
      <p:ext uri="{BB962C8B-B14F-4D97-AF65-F5344CB8AC3E}">
        <p14:creationId xmlns:p14="http://schemas.microsoft.com/office/powerpoint/2010/main" val="3070401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171E1F-C4C1-4FE0-808D-441033388E1D}"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CCEC6-F2A7-4AF8-B2BD-2788D5D455E6}"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9727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171E1F-C4C1-4FE0-808D-441033388E1D}"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CCEC6-F2A7-4AF8-B2BD-2788D5D455E6}" type="slidenum">
              <a:rPr lang="en-US" smtClean="0"/>
              <a:t>‹#›</a:t>
            </a:fld>
            <a:endParaRPr lang="en-US"/>
          </a:p>
        </p:txBody>
      </p:sp>
    </p:spTree>
    <p:extLst>
      <p:ext uri="{BB962C8B-B14F-4D97-AF65-F5344CB8AC3E}">
        <p14:creationId xmlns:p14="http://schemas.microsoft.com/office/powerpoint/2010/main" val="317318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1171E1F-C4C1-4FE0-808D-441033388E1D}" type="datetimeFigureOut">
              <a:rPr lang="en-US" smtClean="0"/>
              <a:t>3/10/2015</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ECCCEC6-F2A7-4AF8-B2BD-2788D5D455E6}" type="slidenum">
              <a:rPr lang="en-US" smtClean="0"/>
              <a:t>‹#›</a:t>
            </a:fld>
            <a:endParaRPr lang="en-US"/>
          </a:p>
        </p:txBody>
      </p:sp>
    </p:spTree>
    <p:extLst>
      <p:ext uri="{BB962C8B-B14F-4D97-AF65-F5344CB8AC3E}">
        <p14:creationId xmlns:p14="http://schemas.microsoft.com/office/powerpoint/2010/main" val="172854220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uic.edu/classes/bios/bios100/lectures/respiration.htm" TargetMode="External"/><Relationship Id="rId2" Type="http://schemas.openxmlformats.org/officeDocument/2006/relationships/hyperlink" Target="http://classes.midlandstech.edu/carterp/Courses/bio225/chap05/ss4.htm"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hyperlink" Target="http://www.reporterherald.com/ci_22396756/fermented-foods-may-help-boost-immunity-and-regulate"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treehugger.com/clean-technology/first-cellulosic-ethanol-biorefinery-in-the-us-opens.html"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people.hws.edu/environmentalstudies/Ethanol%20Info/Dry%20Mill.html"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people.hws.edu/environmentalstudies/Ethanol%20Info/Dry%20Mill.html"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bioweb.sungrant.org/Technical/Biofuels/Technologies/Ethanol+Production/Ethanol+Wet+Grind+Processes/" TargetMode="External"/><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bbc.co.uk/bitesize/intermediate2/biology/living_cells/respiration/revision/2/"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aje.oxfordjournals.org/content/159/1/1/F1.expansi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pubs.niaaa.nih.gov/publications/arh25-1/43-51.ht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purpleisaprettycoolcolour.blogspot.com/2013/09/psychology-notes-brain.html"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brainconnection.brainhq.com/2005/08/26/fear-conditioning-how-the-brain-learns-about-danger/"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heliummm.com/category/in-the-news/page/2/"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ppliedbiomimetic.com/?page_id=718"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alcotox.com/alcohol/hangover/"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iology.arizona.edu/biochemistry/problem_sets/photosynthesis_1/02t.html" TargetMode="External"/><Relationship Id="rId2" Type="http://schemas.openxmlformats.org/officeDocument/2006/relationships/hyperlink" Target="http://cellular-respiration.wikispaces.com/Oxidative+Phosphorylation" TargetMode="External"/><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hyperlink" Target="http://micro.magnet.fsu.edu/cells/mitochondria/mitochondria.html" TargetMode="Externa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bookcoverimgs.com/yeast-cell-diagram-a-single-cells-of-yeast/www.digilibraries.com*html_ebooks*105232*20390*www.digilibraries.com@20390@20390-h@images@fig037.png/pixgood.com*yeastcelldiagram.html/" TargetMode="External"/><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papapipi.com/respiration-vs-fermentation/"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adapaproject.org/bbk/tiki-index.php?page=Leaf:+Why+do+cells+need+fermentation+to+continue+glycolysis?" TargetMode="External"/><Relationship Id="rId2" Type="http://schemas.openxmlformats.org/officeDocument/2006/relationships/hyperlink" Target="http://classroom.sdmesa.edu/eschmid/Lecture5-Microbio.htm"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Fermentation</a:t>
            </a:r>
            <a:endParaRPr lang="en-US" dirty="0"/>
          </a:p>
        </p:txBody>
      </p:sp>
      <p:sp>
        <p:nvSpPr>
          <p:cNvPr id="3" name="Subtitle 2"/>
          <p:cNvSpPr>
            <a:spLocks noGrp="1"/>
          </p:cNvSpPr>
          <p:nvPr>
            <p:ph type="subTitle" idx="1"/>
          </p:nvPr>
        </p:nvSpPr>
        <p:spPr/>
        <p:txBody>
          <a:bodyPr/>
          <a:lstStyle/>
          <a:p>
            <a:r>
              <a:rPr lang="en-US" dirty="0" smtClean="0"/>
              <a:t>By C. Kohn</a:t>
            </a:r>
            <a:br>
              <a:rPr lang="en-US" dirty="0" smtClean="0"/>
            </a:br>
            <a:r>
              <a:rPr lang="en-US" dirty="0" smtClean="0"/>
              <a:t>Agricultural Sciences</a:t>
            </a:r>
            <a:br>
              <a:rPr lang="en-US" dirty="0" smtClean="0"/>
            </a:br>
            <a:r>
              <a:rPr lang="en-US" dirty="0" smtClean="0"/>
              <a:t>Waterford, WI</a:t>
            </a:r>
            <a:endParaRPr lang="en-US" dirty="0"/>
          </a:p>
        </p:txBody>
      </p:sp>
    </p:spTree>
    <p:extLst>
      <p:ext uri="{BB962C8B-B14F-4D97-AF65-F5344CB8AC3E}">
        <p14:creationId xmlns:p14="http://schemas.microsoft.com/office/powerpoint/2010/main" val="2319590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Fermentation</a:t>
            </a:r>
            <a:endParaRPr lang="en-US" dirty="0"/>
          </a:p>
        </p:txBody>
      </p:sp>
      <p:sp>
        <p:nvSpPr>
          <p:cNvPr id="3" name="Content Placeholder 2"/>
          <p:cNvSpPr>
            <a:spLocks noGrp="1"/>
          </p:cNvSpPr>
          <p:nvPr>
            <p:ph idx="1"/>
          </p:nvPr>
        </p:nvSpPr>
        <p:spPr>
          <a:xfrm>
            <a:off x="567265" y="1559740"/>
            <a:ext cx="8039706" cy="4780100"/>
          </a:xfrm>
        </p:spPr>
        <p:txBody>
          <a:bodyPr>
            <a:normAutofit fontScale="70000" lnSpcReduction="20000"/>
          </a:bodyPr>
          <a:lstStyle/>
          <a:p>
            <a:pPr lvl="0"/>
            <a:r>
              <a:rPr lang="en-US" dirty="0"/>
              <a:t>To summarize the steps of fermentation…</a:t>
            </a:r>
          </a:p>
          <a:p>
            <a:pPr lvl="1"/>
            <a:r>
              <a:rPr lang="en-US" dirty="0"/>
              <a:t>First a yeast cell (in an anaerobic environment) will use two ATP molecules and two NAD+ molecules to split a sugar molecule into two pyruvate molecules. </a:t>
            </a:r>
          </a:p>
          <a:p>
            <a:pPr lvl="1"/>
            <a:r>
              <a:rPr lang="en-US" dirty="0"/>
              <a:t>Next, the two pyruvate molecules will be used to produce 4 ATP molecules (a gain of 2 ATP overall</a:t>
            </a:r>
            <a:r>
              <a:rPr lang="en-US" dirty="0" smtClean="0"/>
              <a:t>) during substrate level phosphorylation. . </a:t>
            </a:r>
            <a:endParaRPr lang="en-US" dirty="0"/>
          </a:p>
          <a:p>
            <a:pPr lvl="1"/>
            <a:r>
              <a:rPr lang="en-US" dirty="0"/>
              <a:t>Third, the pyruvate </a:t>
            </a:r>
            <a:r>
              <a:rPr lang="en-US" dirty="0" smtClean="0"/>
              <a:t>molecules be converted into acetaldehyde.</a:t>
            </a:r>
          </a:p>
          <a:p>
            <a:pPr lvl="1"/>
            <a:r>
              <a:rPr lang="en-US" dirty="0" smtClean="0"/>
              <a:t>Fourth, acetaldehyde will </a:t>
            </a:r>
            <a:br>
              <a:rPr lang="en-US" dirty="0" smtClean="0"/>
            </a:br>
            <a:r>
              <a:rPr lang="en-US" dirty="0" smtClean="0"/>
              <a:t>be used to acquire two </a:t>
            </a:r>
            <a:br>
              <a:rPr lang="en-US" dirty="0" smtClean="0"/>
            </a:br>
            <a:r>
              <a:rPr lang="en-US" dirty="0" smtClean="0"/>
              <a:t>hydrogen </a:t>
            </a:r>
            <a:r>
              <a:rPr lang="en-US" dirty="0"/>
              <a:t>atoms </a:t>
            </a:r>
            <a:r>
              <a:rPr lang="en-US" dirty="0" smtClean="0"/>
              <a:t>from </a:t>
            </a:r>
            <a:br>
              <a:rPr lang="en-US" dirty="0" smtClean="0"/>
            </a:br>
            <a:r>
              <a:rPr lang="en-US" dirty="0" smtClean="0"/>
              <a:t>the </a:t>
            </a:r>
            <a:r>
              <a:rPr lang="en-US" dirty="0"/>
              <a:t>NADH in </a:t>
            </a:r>
            <a:r>
              <a:rPr lang="en-US" dirty="0" smtClean="0"/>
              <a:t>order </a:t>
            </a:r>
            <a:r>
              <a:rPr lang="en-US" dirty="0"/>
              <a:t>to </a:t>
            </a:r>
            <a:r>
              <a:rPr lang="en-US" dirty="0" smtClean="0"/>
              <a:t/>
            </a:r>
            <a:br>
              <a:rPr lang="en-US" dirty="0" smtClean="0"/>
            </a:br>
            <a:r>
              <a:rPr lang="en-US" dirty="0" smtClean="0"/>
              <a:t>form </a:t>
            </a:r>
            <a:r>
              <a:rPr lang="en-US" dirty="0"/>
              <a:t>ethanol </a:t>
            </a:r>
            <a:r>
              <a:rPr lang="en-US" dirty="0" smtClean="0"/>
              <a:t>and </a:t>
            </a:r>
            <a:r>
              <a:rPr lang="en-US" dirty="0"/>
              <a:t>NAD+.</a:t>
            </a:r>
          </a:p>
          <a:p>
            <a:pPr lvl="1"/>
            <a:r>
              <a:rPr lang="en-US" dirty="0" smtClean="0"/>
              <a:t>The </a:t>
            </a:r>
            <a:r>
              <a:rPr lang="en-US" dirty="0"/>
              <a:t>cycle then repeats </a:t>
            </a:r>
            <a:r>
              <a:rPr lang="en-US" dirty="0" smtClean="0"/>
              <a:t/>
            </a:r>
            <a:br>
              <a:rPr lang="en-US" dirty="0" smtClean="0"/>
            </a:br>
            <a:r>
              <a:rPr lang="en-US" dirty="0" smtClean="0"/>
              <a:t>with </a:t>
            </a:r>
            <a:r>
              <a:rPr lang="en-US" dirty="0"/>
              <a:t>a new sugar molecule. </a:t>
            </a:r>
          </a:p>
        </p:txBody>
      </p:sp>
      <p:sp>
        <p:nvSpPr>
          <p:cNvPr id="4" name="Rectangle 3"/>
          <p:cNvSpPr/>
          <p:nvPr/>
        </p:nvSpPr>
        <p:spPr>
          <a:xfrm>
            <a:off x="3150439" y="6450421"/>
            <a:ext cx="1082348"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2"/>
              </a:rPr>
              <a:t>Source: </a:t>
            </a:r>
            <a:r>
              <a:rPr lang="en-US" sz="800" dirty="0">
                <a:hlinkClick r:id="rId3"/>
              </a:rPr>
              <a:t>www.uic.edu</a:t>
            </a:r>
            <a:endParaRPr lang="en-US" sz="800" i="1" dirty="0"/>
          </a:p>
        </p:txBody>
      </p:sp>
      <p:pic>
        <p:nvPicPr>
          <p:cNvPr id="6148" name="Picture 4" descr="http://www.uic.edu/classes/bios/bios100/lectures/09_25b_fermentation-L.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462"/>
          <a:stretch/>
        </p:blipFill>
        <p:spPr bwMode="auto">
          <a:xfrm>
            <a:off x="4232787" y="4010140"/>
            <a:ext cx="4527755" cy="2847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125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Fermentation &amp; Society </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The fermentation process is widely used in modern society. </a:t>
            </a:r>
          </a:p>
          <a:p>
            <a:pPr lvl="1"/>
            <a:r>
              <a:rPr lang="en-US" dirty="0"/>
              <a:t>Fermentation is used to produce many foods, beverages, and pharmaceuticals. </a:t>
            </a:r>
          </a:p>
          <a:p>
            <a:pPr lvl="1"/>
            <a:r>
              <a:rPr lang="en-US" dirty="0"/>
              <a:t>Examples of fermented products include bread, cheese, yogurt, pickles, vinegar, and sauerkraut as well as alcoholic beverages such as beer, wine, whisky, and vodka. </a:t>
            </a:r>
          </a:p>
          <a:p>
            <a:r>
              <a:rPr lang="en-US" dirty="0"/>
              <a:t>Fermented foods have many advantages over regular </a:t>
            </a:r>
            <a:r>
              <a:rPr lang="en-US" dirty="0" smtClean="0"/>
              <a:t>food.  These advantages include…</a:t>
            </a:r>
          </a:p>
          <a:p>
            <a:pPr lvl="1"/>
            <a:r>
              <a:rPr lang="en-US" dirty="0" smtClean="0"/>
              <a:t>Improved flavor.</a:t>
            </a:r>
          </a:p>
          <a:p>
            <a:pPr lvl="1"/>
            <a:r>
              <a:rPr lang="en-US" dirty="0"/>
              <a:t>M</a:t>
            </a:r>
            <a:r>
              <a:rPr lang="en-US" dirty="0" smtClean="0"/>
              <a:t>ore </a:t>
            </a:r>
            <a:r>
              <a:rPr lang="en-US" dirty="0"/>
              <a:t>vitamins (particularly </a:t>
            </a:r>
            <a:r>
              <a:rPr lang="en-US" dirty="0" smtClean="0"/>
              <a:t>B-12).</a:t>
            </a:r>
          </a:p>
          <a:p>
            <a:pPr lvl="1"/>
            <a:r>
              <a:rPr lang="en-US" dirty="0"/>
              <a:t>L</a:t>
            </a:r>
            <a:r>
              <a:rPr lang="en-US" dirty="0" smtClean="0"/>
              <a:t>onger </a:t>
            </a:r>
            <a:r>
              <a:rPr lang="en-US" dirty="0"/>
              <a:t>storage life (e.g. the shelf-life </a:t>
            </a:r>
            <a:r>
              <a:rPr lang="en-US" dirty="0" smtClean="0"/>
              <a:t/>
            </a:r>
            <a:br>
              <a:rPr lang="en-US" dirty="0" smtClean="0"/>
            </a:br>
            <a:r>
              <a:rPr lang="en-US" dirty="0" smtClean="0"/>
              <a:t>of </a:t>
            </a:r>
            <a:r>
              <a:rPr lang="en-US" dirty="0"/>
              <a:t>cheese is much greater than fluid </a:t>
            </a:r>
            <a:r>
              <a:rPr lang="en-US" dirty="0" smtClean="0"/>
              <a:t>milk).</a:t>
            </a:r>
          </a:p>
          <a:p>
            <a:pPr lvl="1"/>
            <a:r>
              <a:rPr lang="en-US" dirty="0" smtClean="0"/>
              <a:t>Decreased </a:t>
            </a:r>
            <a:r>
              <a:rPr lang="en-US" dirty="0"/>
              <a:t>cooking time, </a:t>
            </a:r>
            <a:r>
              <a:rPr lang="en-US" dirty="0" smtClean="0"/>
              <a:t>and…</a:t>
            </a:r>
          </a:p>
          <a:p>
            <a:pPr lvl="1"/>
            <a:r>
              <a:rPr lang="en-US" dirty="0" smtClean="0"/>
              <a:t>Increased </a:t>
            </a:r>
            <a:r>
              <a:rPr lang="en-US" dirty="0"/>
              <a:t>sale value of the final product. </a:t>
            </a:r>
          </a:p>
        </p:txBody>
      </p:sp>
      <p:pic>
        <p:nvPicPr>
          <p:cNvPr id="8194" name="Picture 2" descr="http://extras.mnginteractive.com/live/media/site47/2013/0117/20130117__20rhvitw_500.jpg"/>
          <p:cNvPicPr>
            <a:picLocks noChangeAspect="1" noChangeArrowheads="1"/>
          </p:cNvPicPr>
          <p:nvPr/>
        </p:nvPicPr>
        <p:blipFill rotWithShape="1">
          <a:blip r:embed="rId2">
            <a:extLst>
              <a:ext uri="{28A0092B-C50C-407E-A947-70E740481C1C}">
                <a14:useLocalDpi xmlns:a14="http://schemas.microsoft.com/office/drawing/2010/main" val="0"/>
              </a:ext>
            </a:extLst>
          </a:blip>
          <a:srcRect l="5628" r="5628"/>
          <a:stretch/>
        </p:blipFill>
        <p:spPr bwMode="auto">
          <a:xfrm>
            <a:off x="5619135" y="3809159"/>
            <a:ext cx="3419887" cy="26358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39192" y="6445044"/>
            <a:ext cx="1689886"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www.reporterherald.com</a:t>
            </a:r>
            <a:endParaRPr lang="en-US" sz="800" i="1" dirty="0"/>
          </a:p>
        </p:txBody>
      </p:sp>
    </p:spTree>
    <p:extLst>
      <p:ext uri="{BB962C8B-B14F-4D97-AF65-F5344CB8AC3E}">
        <p14:creationId xmlns:p14="http://schemas.microsoft.com/office/powerpoint/2010/main" val="240809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Fermented Fuel</a:t>
            </a:r>
            <a:endParaRPr lang="en-US" dirty="0"/>
          </a:p>
        </p:txBody>
      </p:sp>
      <p:sp>
        <p:nvSpPr>
          <p:cNvPr id="3" name="Content Placeholder 2"/>
          <p:cNvSpPr>
            <a:spLocks noGrp="1"/>
          </p:cNvSpPr>
          <p:nvPr>
            <p:ph idx="1"/>
          </p:nvPr>
        </p:nvSpPr>
        <p:spPr>
          <a:xfrm>
            <a:off x="493525" y="1559740"/>
            <a:ext cx="8039706" cy="4681403"/>
          </a:xfrm>
        </p:spPr>
        <p:txBody>
          <a:bodyPr>
            <a:normAutofit fontScale="70000" lnSpcReduction="20000"/>
          </a:bodyPr>
          <a:lstStyle/>
          <a:p>
            <a:pPr lvl="0"/>
            <a:r>
              <a:rPr lang="en-US" dirty="0"/>
              <a:t>Fermentation can also be used to create fuel ethanol. </a:t>
            </a:r>
          </a:p>
          <a:p>
            <a:pPr lvl="1"/>
            <a:r>
              <a:rPr lang="en-US" dirty="0"/>
              <a:t>The molecular structure of fuel ethanol is the same as consumable ethanol, and the fermentation process used to create fuel ethanol is also similar to what is used to produce food products. </a:t>
            </a:r>
          </a:p>
          <a:p>
            <a:pPr lvl="1"/>
            <a:r>
              <a:rPr lang="en-US" dirty="0"/>
              <a:t>The steps necessary to create fuel ethanol depend somewhat on the feedstock used. </a:t>
            </a:r>
          </a:p>
          <a:p>
            <a:pPr lvl="1"/>
            <a:r>
              <a:rPr lang="en-US" dirty="0"/>
              <a:t>Some feedstocks, such as </a:t>
            </a:r>
            <a:r>
              <a:rPr lang="en-US" dirty="0" smtClean="0"/>
              <a:t/>
            </a:r>
            <a:br>
              <a:rPr lang="en-US" dirty="0" smtClean="0"/>
            </a:br>
            <a:r>
              <a:rPr lang="en-US" dirty="0" smtClean="0"/>
              <a:t>sugarcane</a:t>
            </a:r>
            <a:r>
              <a:rPr lang="en-US" dirty="0"/>
              <a:t>, can be </a:t>
            </a:r>
            <a:r>
              <a:rPr lang="en-US" dirty="0" smtClean="0"/>
              <a:t>fermented </a:t>
            </a:r>
            <a:br>
              <a:rPr lang="en-US" dirty="0" smtClean="0"/>
            </a:br>
            <a:r>
              <a:rPr lang="en-US" dirty="0" smtClean="0"/>
              <a:t>directly </a:t>
            </a:r>
            <a:r>
              <a:rPr lang="en-US" dirty="0"/>
              <a:t>into ethanol. </a:t>
            </a:r>
          </a:p>
          <a:p>
            <a:pPr lvl="1"/>
            <a:r>
              <a:rPr lang="en-US" dirty="0"/>
              <a:t>Other feedstocks, particularly </a:t>
            </a:r>
            <a:r>
              <a:rPr lang="en-US" dirty="0" smtClean="0"/>
              <a:t/>
            </a:r>
            <a:br>
              <a:rPr lang="en-US" dirty="0" smtClean="0"/>
            </a:br>
            <a:r>
              <a:rPr lang="en-US" dirty="0" smtClean="0"/>
              <a:t>corn </a:t>
            </a:r>
            <a:r>
              <a:rPr lang="en-US" dirty="0"/>
              <a:t>and cellulosic feedstocks, </a:t>
            </a:r>
            <a:r>
              <a:rPr lang="en-US" dirty="0" smtClean="0"/>
              <a:t/>
            </a:r>
            <a:br>
              <a:rPr lang="en-US" dirty="0" smtClean="0"/>
            </a:br>
            <a:r>
              <a:rPr lang="en-US" dirty="0" smtClean="0"/>
              <a:t>require </a:t>
            </a:r>
            <a:r>
              <a:rPr lang="en-US" dirty="0"/>
              <a:t>pretreatment and </a:t>
            </a:r>
            <a:r>
              <a:rPr lang="en-US" dirty="0" smtClean="0"/>
              <a:t/>
            </a:r>
            <a:br>
              <a:rPr lang="en-US" dirty="0" smtClean="0"/>
            </a:br>
            <a:r>
              <a:rPr lang="en-US" dirty="0" smtClean="0"/>
              <a:t>hydrolysis </a:t>
            </a:r>
            <a:r>
              <a:rPr lang="en-US" dirty="0"/>
              <a:t>in order to convert </a:t>
            </a:r>
            <a:r>
              <a:rPr lang="en-US" dirty="0" smtClean="0"/>
              <a:t/>
            </a:r>
            <a:br>
              <a:rPr lang="en-US" dirty="0" smtClean="0"/>
            </a:br>
            <a:r>
              <a:rPr lang="en-US" dirty="0" smtClean="0"/>
              <a:t>the </a:t>
            </a:r>
            <a:r>
              <a:rPr lang="en-US" dirty="0"/>
              <a:t>complex carbohydrates </a:t>
            </a:r>
            <a:r>
              <a:rPr lang="en-US" dirty="0" smtClean="0"/>
              <a:t/>
            </a:r>
            <a:br>
              <a:rPr lang="en-US" dirty="0" smtClean="0"/>
            </a:br>
            <a:r>
              <a:rPr lang="en-US" dirty="0" smtClean="0"/>
              <a:t>they contain </a:t>
            </a:r>
            <a:r>
              <a:rPr lang="en-US" dirty="0"/>
              <a:t>into simple </a:t>
            </a:r>
            <a:r>
              <a:rPr lang="en-US" dirty="0" smtClean="0"/>
              <a:t/>
            </a:r>
            <a:br>
              <a:rPr lang="en-US" dirty="0" smtClean="0"/>
            </a:br>
            <a:r>
              <a:rPr lang="en-US" dirty="0" smtClean="0"/>
              <a:t>sugars </a:t>
            </a:r>
            <a:r>
              <a:rPr lang="en-US" dirty="0"/>
              <a:t>that </a:t>
            </a:r>
            <a:r>
              <a:rPr lang="en-US" dirty="0" smtClean="0"/>
              <a:t>can </a:t>
            </a:r>
            <a:r>
              <a:rPr lang="en-US" dirty="0"/>
              <a:t>be fermented. </a:t>
            </a:r>
          </a:p>
        </p:txBody>
      </p:sp>
      <p:pic>
        <p:nvPicPr>
          <p:cNvPr id="9218" name="Picture 2" descr="http://media.treehugger.com/assets/images/2011/10/verenium-cellulose-ethanol03.jpg"/>
          <p:cNvPicPr>
            <a:picLocks noChangeAspect="1" noChangeArrowheads="1"/>
          </p:cNvPicPr>
          <p:nvPr/>
        </p:nvPicPr>
        <p:blipFill rotWithShape="1">
          <a:blip r:embed="rId2">
            <a:extLst>
              <a:ext uri="{28A0092B-C50C-407E-A947-70E740481C1C}">
                <a14:useLocalDpi xmlns:a14="http://schemas.microsoft.com/office/drawing/2010/main" val="0"/>
              </a:ext>
            </a:extLst>
          </a:blip>
          <a:srcRect r="2316"/>
          <a:stretch/>
        </p:blipFill>
        <p:spPr bwMode="auto">
          <a:xfrm>
            <a:off x="4369940" y="3150572"/>
            <a:ext cx="4752862" cy="37074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61444" y="6642556"/>
            <a:ext cx="1542410"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www.treehugger.com</a:t>
            </a:r>
            <a:endParaRPr lang="en-US" sz="800" i="1" dirty="0"/>
          </a:p>
        </p:txBody>
      </p:sp>
    </p:spTree>
    <p:extLst>
      <p:ext uri="{BB962C8B-B14F-4D97-AF65-F5344CB8AC3E}">
        <p14:creationId xmlns:p14="http://schemas.microsoft.com/office/powerpoint/2010/main" val="2597093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 Milling</a:t>
            </a:r>
            <a:endParaRPr lang="en-US" dirty="0"/>
          </a:p>
        </p:txBody>
      </p:sp>
      <p:sp>
        <p:nvSpPr>
          <p:cNvPr id="3" name="Content Placeholder 2"/>
          <p:cNvSpPr>
            <a:spLocks noGrp="1"/>
          </p:cNvSpPr>
          <p:nvPr>
            <p:ph idx="1"/>
          </p:nvPr>
        </p:nvSpPr>
        <p:spPr>
          <a:xfrm>
            <a:off x="567265" y="1559741"/>
            <a:ext cx="8039706" cy="3307227"/>
          </a:xfrm>
        </p:spPr>
        <p:txBody>
          <a:bodyPr>
            <a:normAutofit fontScale="70000" lnSpcReduction="20000"/>
          </a:bodyPr>
          <a:lstStyle/>
          <a:p>
            <a:pPr lvl="0"/>
            <a:r>
              <a:rPr lang="en-US" dirty="0"/>
              <a:t>There are two methods that can be used to produce ethanol from corn: wet-milling and dry-milling. </a:t>
            </a:r>
          </a:p>
          <a:p>
            <a:pPr lvl="1"/>
            <a:r>
              <a:rPr lang="en-US" dirty="0"/>
              <a:t>In </a:t>
            </a:r>
            <a:r>
              <a:rPr lang="en-US" u="sng" dirty="0"/>
              <a:t>dry milling</a:t>
            </a:r>
            <a:r>
              <a:rPr lang="en-US" dirty="0"/>
              <a:t>, the entire corn kernel </a:t>
            </a:r>
            <a:r>
              <a:rPr lang="en-US" dirty="0" smtClean="0"/>
              <a:t>is first </a:t>
            </a:r>
            <a:r>
              <a:rPr lang="en-US" dirty="0"/>
              <a:t>ground into a fine flour (called </a:t>
            </a:r>
            <a:r>
              <a:rPr lang="en-US" u="sng" dirty="0"/>
              <a:t>meal</a:t>
            </a:r>
            <a:r>
              <a:rPr lang="en-US" dirty="0"/>
              <a:t>). </a:t>
            </a:r>
          </a:p>
          <a:p>
            <a:pPr lvl="1"/>
            <a:r>
              <a:rPr lang="en-US" dirty="0"/>
              <a:t>The ground corn meal is </a:t>
            </a:r>
            <a:r>
              <a:rPr lang="en-US" dirty="0" smtClean="0"/>
              <a:t>then mixed </a:t>
            </a:r>
            <a:r>
              <a:rPr lang="en-US" dirty="0"/>
              <a:t>with water to create </a:t>
            </a:r>
            <a:r>
              <a:rPr lang="en-US" u="sng" dirty="0"/>
              <a:t>mash</a:t>
            </a:r>
            <a:r>
              <a:rPr lang="en-US" dirty="0"/>
              <a:t>. </a:t>
            </a:r>
          </a:p>
          <a:p>
            <a:pPr lvl="1"/>
            <a:r>
              <a:rPr lang="en-US" dirty="0" smtClean="0"/>
              <a:t>Third, enzymes </a:t>
            </a:r>
            <a:r>
              <a:rPr lang="en-US" dirty="0"/>
              <a:t>are then added to the mash to convert the starches originally found in the corn kernel into a simple sugar (</a:t>
            </a:r>
            <a:r>
              <a:rPr lang="en-US" u="sng" dirty="0"/>
              <a:t>dextrose</a:t>
            </a:r>
            <a:r>
              <a:rPr lang="en-US" dirty="0"/>
              <a:t>) that can be fermented. </a:t>
            </a:r>
          </a:p>
          <a:p>
            <a:pPr lvl="1"/>
            <a:r>
              <a:rPr lang="en-US" dirty="0" smtClean="0"/>
              <a:t>Fourth, ammonia </a:t>
            </a:r>
            <a:r>
              <a:rPr lang="en-US" dirty="0"/>
              <a:t>is also added to the mash to control the pH and to provide nutrients that the yeast can utilize. </a:t>
            </a:r>
          </a:p>
        </p:txBody>
      </p:sp>
      <p:pic>
        <p:nvPicPr>
          <p:cNvPr id="10242" name="Picture 2" descr="http://people.hws.edu/environmentalstudies/Ethanol%20Info/Dry%20Mill_files/StupidProcess2.a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672" y="4669426"/>
            <a:ext cx="6657975" cy="2286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7675397" y="5208676"/>
            <a:ext cx="1293944"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people.hws.edu</a:t>
            </a:r>
            <a:endParaRPr lang="en-US" sz="800" i="1" dirty="0"/>
          </a:p>
        </p:txBody>
      </p:sp>
    </p:spTree>
    <p:extLst>
      <p:ext uri="{BB962C8B-B14F-4D97-AF65-F5344CB8AC3E}">
        <p14:creationId xmlns:p14="http://schemas.microsoft.com/office/powerpoint/2010/main" val="265941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 Milling</a:t>
            </a:r>
            <a:endParaRPr lang="en-US" dirty="0"/>
          </a:p>
        </p:txBody>
      </p:sp>
      <p:sp>
        <p:nvSpPr>
          <p:cNvPr id="3" name="Content Placeholder 2"/>
          <p:cNvSpPr>
            <a:spLocks noGrp="1"/>
          </p:cNvSpPr>
          <p:nvPr>
            <p:ph idx="1"/>
          </p:nvPr>
        </p:nvSpPr>
        <p:spPr>
          <a:xfrm>
            <a:off x="567265" y="1559740"/>
            <a:ext cx="8039706" cy="3277731"/>
          </a:xfrm>
        </p:spPr>
        <p:txBody>
          <a:bodyPr>
            <a:normAutofit fontScale="62500" lnSpcReduction="20000"/>
          </a:bodyPr>
          <a:lstStyle/>
          <a:p>
            <a:pPr lvl="1"/>
            <a:r>
              <a:rPr lang="en-US" dirty="0" smtClean="0"/>
              <a:t>Fifth, the </a:t>
            </a:r>
            <a:r>
              <a:rPr lang="en-US" dirty="0"/>
              <a:t>mash is then heated to high temperatures that the yeast can withstand in order to cook off any threatening bacteria. </a:t>
            </a:r>
          </a:p>
          <a:p>
            <a:pPr lvl="1"/>
            <a:r>
              <a:rPr lang="en-US" dirty="0" smtClean="0"/>
              <a:t>Sixth, the </a:t>
            </a:r>
            <a:r>
              <a:rPr lang="en-US" dirty="0"/>
              <a:t>mash is cooled and moved to fermentation vessels where the yeast will convert the dextrose into ethanol and CO</a:t>
            </a:r>
            <a:r>
              <a:rPr lang="en-US" baseline="-25000" dirty="0"/>
              <a:t>2</a:t>
            </a:r>
            <a:r>
              <a:rPr lang="en-US" dirty="0"/>
              <a:t> over 40-50 hours. </a:t>
            </a:r>
          </a:p>
          <a:p>
            <a:pPr lvl="1"/>
            <a:r>
              <a:rPr lang="en-US" dirty="0" smtClean="0"/>
              <a:t>Seventh, the </a:t>
            </a:r>
            <a:r>
              <a:rPr lang="en-US" dirty="0"/>
              <a:t>newly-produced ethanol is then moved to a distillation column; the mash is heated to the boiling temperature of the ethanol, which evaporates from the mash and is collected.</a:t>
            </a:r>
          </a:p>
          <a:p>
            <a:pPr lvl="1"/>
            <a:r>
              <a:rPr lang="en-US" dirty="0" smtClean="0"/>
              <a:t>Eighth, the </a:t>
            </a:r>
            <a:r>
              <a:rPr lang="en-US" dirty="0"/>
              <a:t>ethanol is mixed with 5% gasoline </a:t>
            </a:r>
            <a:r>
              <a:rPr lang="en-US" dirty="0" smtClean="0"/>
              <a:t>so </a:t>
            </a:r>
            <a:r>
              <a:rPr lang="en-US" dirty="0"/>
              <a:t>that it is not consumable (and also so that it is not subject to alcohol taxes) and is shipped to distributors. </a:t>
            </a:r>
          </a:p>
          <a:p>
            <a:pPr lvl="1"/>
            <a:r>
              <a:rPr lang="en-US" dirty="0"/>
              <a:t>The remaining components of the mash are made into corn syrup and dried distillers grains and are sold as byproducts of ethanol production. </a:t>
            </a:r>
          </a:p>
          <a:p>
            <a:endParaRPr lang="en-US" dirty="0"/>
          </a:p>
        </p:txBody>
      </p:sp>
      <p:pic>
        <p:nvPicPr>
          <p:cNvPr id="4" name="Picture 2" descr="http://people.hws.edu/environmentalstudies/Ethanol%20Info/Dry%20Mill_files/StupidProcess2.a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672" y="4669426"/>
            <a:ext cx="6657975" cy="2286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16200000">
            <a:off x="7675397" y="5208676"/>
            <a:ext cx="1293944"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people.hws.edu</a:t>
            </a:r>
            <a:endParaRPr lang="en-US" sz="800" i="1" dirty="0"/>
          </a:p>
        </p:txBody>
      </p:sp>
    </p:spTree>
    <p:extLst>
      <p:ext uri="{BB962C8B-B14F-4D97-AF65-F5344CB8AC3E}">
        <p14:creationId xmlns:p14="http://schemas.microsoft.com/office/powerpoint/2010/main" val="2375580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Wet Milling</a:t>
            </a:r>
            <a:endParaRPr lang="en-US" dirty="0"/>
          </a:p>
        </p:txBody>
      </p:sp>
      <p:sp>
        <p:nvSpPr>
          <p:cNvPr id="3" name="Content Placeholder 2"/>
          <p:cNvSpPr>
            <a:spLocks noGrp="1"/>
          </p:cNvSpPr>
          <p:nvPr>
            <p:ph idx="1"/>
          </p:nvPr>
        </p:nvSpPr>
        <p:spPr>
          <a:xfrm>
            <a:off x="567265" y="1559740"/>
            <a:ext cx="8039706" cy="4885305"/>
          </a:xfrm>
        </p:spPr>
        <p:txBody>
          <a:bodyPr>
            <a:normAutofit fontScale="62500" lnSpcReduction="20000"/>
          </a:bodyPr>
          <a:lstStyle/>
          <a:p>
            <a:pPr lvl="0"/>
            <a:r>
              <a:rPr lang="en-US" dirty="0"/>
              <a:t>In </a:t>
            </a:r>
            <a:r>
              <a:rPr lang="en-US" u="sng" dirty="0"/>
              <a:t>wet milling</a:t>
            </a:r>
            <a:r>
              <a:rPr lang="en-US" dirty="0"/>
              <a:t>, the corn kernels are soaked in water and acid for 24-48 hours. </a:t>
            </a:r>
          </a:p>
          <a:p>
            <a:pPr lvl="1"/>
            <a:r>
              <a:rPr lang="en-US" dirty="0"/>
              <a:t>This process, known as </a:t>
            </a:r>
            <a:r>
              <a:rPr lang="en-US" u="sng" dirty="0"/>
              <a:t>steeping</a:t>
            </a:r>
            <a:r>
              <a:rPr lang="en-US" dirty="0"/>
              <a:t>, allows the corn kernels to separate into its different components. </a:t>
            </a:r>
          </a:p>
          <a:p>
            <a:pPr lvl="1"/>
            <a:r>
              <a:rPr lang="en-US" dirty="0"/>
              <a:t>After 24-48 hours, the “</a:t>
            </a:r>
            <a:r>
              <a:rPr lang="en-US" u="sng" dirty="0"/>
              <a:t>slurry</a:t>
            </a:r>
            <a:r>
              <a:rPr lang="en-US" dirty="0"/>
              <a:t>” is run </a:t>
            </a:r>
            <a:r>
              <a:rPr lang="en-US" dirty="0" smtClean="0"/>
              <a:t/>
            </a:r>
            <a:br>
              <a:rPr lang="en-US" dirty="0" smtClean="0"/>
            </a:br>
            <a:r>
              <a:rPr lang="en-US" dirty="0" smtClean="0"/>
              <a:t>through </a:t>
            </a:r>
            <a:r>
              <a:rPr lang="en-US" dirty="0"/>
              <a:t>a series of grinders. </a:t>
            </a:r>
          </a:p>
          <a:p>
            <a:pPr lvl="1"/>
            <a:r>
              <a:rPr lang="en-US" dirty="0"/>
              <a:t>The oils of the corn are extracted </a:t>
            </a:r>
            <a:r>
              <a:rPr lang="en-US" dirty="0" smtClean="0"/>
              <a:t/>
            </a:r>
            <a:br>
              <a:rPr lang="en-US" dirty="0" smtClean="0"/>
            </a:br>
            <a:r>
              <a:rPr lang="en-US" dirty="0" smtClean="0"/>
              <a:t>and </a:t>
            </a:r>
            <a:r>
              <a:rPr lang="en-US" dirty="0"/>
              <a:t>the remaining fiber, gluten, </a:t>
            </a:r>
            <a:r>
              <a:rPr lang="en-US" dirty="0" smtClean="0"/>
              <a:t/>
            </a:r>
            <a:br>
              <a:rPr lang="en-US" dirty="0" smtClean="0"/>
            </a:br>
            <a:r>
              <a:rPr lang="en-US" dirty="0" smtClean="0"/>
              <a:t>and </a:t>
            </a:r>
            <a:r>
              <a:rPr lang="en-US" dirty="0"/>
              <a:t>starch are separated from each </a:t>
            </a:r>
            <a:r>
              <a:rPr lang="en-US" dirty="0" smtClean="0"/>
              <a:t/>
            </a:r>
            <a:br>
              <a:rPr lang="en-US" dirty="0" smtClean="0"/>
            </a:br>
            <a:r>
              <a:rPr lang="en-US" dirty="0" smtClean="0"/>
              <a:t>other</a:t>
            </a:r>
            <a:r>
              <a:rPr lang="en-US" dirty="0"/>
              <a:t>. </a:t>
            </a:r>
          </a:p>
          <a:p>
            <a:pPr lvl="2"/>
            <a:r>
              <a:rPr lang="en-US" sz="2900" dirty="0"/>
              <a:t>The gluten is sold as animal feed and the </a:t>
            </a:r>
            <a:r>
              <a:rPr lang="en-US" sz="2900" dirty="0" smtClean="0"/>
              <a:t/>
            </a:r>
            <a:br>
              <a:rPr lang="en-US" sz="2900" dirty="0" smtClean="0"/>
            </a:br>
            <a:r>
              <a:rPr lang="en-US" sz="2900" dirty="0" smtClean="0"/>
              <a:t>leftover </a:t>
            </a:r>
            <a:r>
              <a:rPr lang="en-US" sz="2900" dirty="0"/>
              <a:t>water can be used as an </a:t>
            </a:r>
            <a:r>
              <a:rPr lang="en-US" sz="2900" dirty="0" smtClean="0"/>
              <a:t/>
            </a:r>
            <a:br>
              <a:rPr lang="en-US" sz="2900" dirty="0" smtClean="0"/>
            </a:br>
            <a:r>
              <a:rPr lang="en-US" sz="2900" dirty="0" smtClean="0"/>
              <a:t>environmentally-friendly </a:t>
            </a:r>
            <a:r>
              <a:rPr lang="en-US" sz="2900" dirty="0"/>
              <a:t>alternative to </a:t>
            </a:r>
            <a:r>
              <a:rPr lang="en-US" sz="2900" dirty="0" smtClean="0"/>
              <a:t/>
            </a:r>
            <a:br>
              <a:rPr lang="en-US" sz="2900" dirty="0" smtClean="0"/>
            </a:br>
            <a:r>
              <a:rPr lang="en-US" sz="2900" dirty="0" smtClean="0"/>
              <a:t>road </a:t>
            </a:r>
            <a:r>
              <a:rPr lang="en-US" sz="2900" dirty="0"/>
              <a:t>salt. </a:t>
            </a:r>
          </a:p>
          <a:p>
            <a:pPr lvl="1"/>
            <a:r>
              <a:rPr lang="en-US" dirty="0"/>
              <a:t>The remaining starch is then fermented </a:t>
            </a:r>
            <a:r>
              <a:rPr lang="en-US" dirty="0" smtClean="0"/>
              <a:t/>
            </a:r>
            <a:br>
              <a:rPr lang="en-US" dirty="0" smtClean="0"/>
            </a:br>
            <a:r>
              <a:rPr lang="en-US" dirty="0" smtClean="0"/>
              <a:t>into </a:t>
            </a:r>
            <a:r>
              <a:rPr lang="en-US" dirty="0"/>
              <a:t>ethanol in a manner similar to dry </a:t>
            </a:r>
            <a:r>
              <a:rPr lang="en-US" dirty="0" smtClean="0"/>
              <a:t/>
            </a:r>
            <a:br>
              <a:rPr lang="en-US" dirty="0" smtClean="0"/>
            </a:br>
            <a:r>
              <a:rPr lang="en-US" dirty="0" smtClean="0"/>
              <a:t>milling</a:t>
            </a:r>
            <a:r>
              <a:rPr lang="en-US" dirty="0"/>
              <a:t>. </a:t>
            </a:r>
            <a:br>
              <a:rPr lang="en-US" dirty="0"/>
            </a:br>
            <a:endParaRPr lang="en-US" dirty="0"/>
          </a:p>
        </p:txBody>
      </p:sp>
      <p:pic>
        <p:nvPicPr>
          <p:cNvPr id="11266" name="Picture 2" descr="http://bioweb.sungrant.org/NR/rdonlyres/8B5098B3-EFD7-4C22-99C6-7C5F9BDD881B/0/F3OverviewofWetMillEt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8697" y="2376163"/>
            <a:ext cx="3889399" cy="42458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58697" y="6622025"/>
            <a:ext cx="1505540"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bioweb.sungrant.org</a:t>
            </a:r>
            <a:endParaRPr lang="en-US" sz="800" i="1" dirty="0"/>
          </a:p>
        </p:txBody>
      </p:sp>
    </p:spTree>
    <p:extLst>
      <p:ext uri="{BB962C8B-B14F-4D97-AF65-F5344CB8AC3E}">
        <p14:creationId xmlns:p14="http://schemas.microsoft.com/office/powerpoint/2010/main" val="1430022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Physiology of Alcohol Consumption</a:t>
            </a:r>
            <a:endParaRPr lang="en-US" dirty="0"/>
          </a:p>
        </p:txBody>
      </p:sp>
      <p:sp>
        <p:nvSpPr>
          <p:cNvPr id="5" name="Text Placeholder 4"/>
          <p:cNvSpPr>
            <a:spLocks noGrp="1"/>
          </p:cNvSpPr>
          <p:nvPr>
            <p:ph type="body" idx="1"/>
          </p:nvPr>
        </p:nvSpPr>
        <p:spPr/>
        <p:txBody>
          <a:bodyPr/>
          <a:lstStyle/>
          <a:p>
            <a:r>
              <a:rPr lang="en-US" dirty="0" smtClean="0"/>
              <a:t>How the body processes alcohol.</a:t>
            </a:r>
            <a:endParaRPr lang="en-US" dirty="0"/>
          </a:p>
        </p:txBody>
      </p:sp>
    </p:spTree>
    <p:extLst>
      <p:ext uri="{BB962C8B-B14F-4D97-AF65-F5344CB8AC3E}">
        <p14:creationId xmlns:p14="http://schemas.microsoft.com/office/powerpoint/2010/main" val="3390069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Alcoholic Beverages</a:t>
            </a:r>
            <a:endParaRPr lang="en-US" dirty="0"/>
          </a:p>
        </p:txBody>
      </p:sp>
      <p:sp>
        <p:nvSpPr>
          <p:cNvPr id="3" name="Content Placeholder 2"/>
          <p:cNvSpPr>
            <a:spLocks noGrp="1"/>
          </p:cNvSpPr>
          <p:nvPr>
            <p:ph idx="1"/>
          </p:nvPr>
        </p:nvSpPr>
        <p:spPr/>
        <p:txBody>
          <a:bodyPr>
            <a:normAutofit fontScale="77500" lnSpcReduction="20000"/>
          </a:bodyPr>
          <a:lstStyle/>
          <a:p>
            <a:r>
              <a:rPr lang="en-US" dirty="0"/>
              <a:t>Alcohol for consumption has the same molecular structure as fuel ethanol: </a:t>
            </a:r>
            <a:r>
              <a:rPr lang="en-US" dirty="0" smtClean="0"/>
              <a:t>CH</a:t>
            </a:r>
            <a:r>
              <a:rPr lang="en-US" baseline="-25000" dirty="0" smtClean="0"/>
              <a:t>3</a:t>
            </a:r>
            <a:r>
              <a:rPr lang="en-US" dirty="0" smtClean="0"/>
              <a:t>CH</a:t>
            </a:r>
            <a:r>
              <a:rPr lang="en-US" baseline="-25000" dirty="0" smtClean="0"/>
              <a:t>2</a:t>
            </a:r>
            <a:r>
              <a:rPr lang="en-US" dirty="0" smtClean="0"/>
              <a:t>OH.</a:t>
            </a:r>
            <a:endParaRPr lang="en-US" dirty="0"/>
          </a:p>
          <a:p>
            <a:r>
              <a:rPr lang="en-US" dirty="0" smtClean="0"/>
              <a:t>While moderate consumption of alcohol by legal adults can be a part of a healthy lifestyle for many people, alcohol is treated as a toxin by the </a:t>
            </a:r>
            <a:r>
              <a:rPr lang="en-US" dirty="0"/>
              <a:t>human </a:t>
            </a:r>
            <a:r>
              <a:rPr lang="en-US" dirty="0" smtClean="0"/>
              <a:t>body.</a:t>
            </a:r>
            <a:endParaRPr lang="en-US" dirty="0"/>
          </a:p>
          <a:p>
            <a:pPr lvl="1"/>
            <a:r>
              <a:rPr lang="en-US" dirty="0"/>
              <a:t>Many of the effects associated with </a:t>
            </a:r>
            <a:r>
              <a:rPr lang="en-US" dirty="0" smtClean="0"/>
              <a:t>alcohol inebriation are </a:t>
            </a:r>
            <a:r>
              <a:rPr lang="en-US" dirty="0"/>
              <a:t>actually a result of either the toxic impact </a:t>
            </a:r>
            <a:r>
              <a:rPr lang="en-US" dirty="0" smtClean="0"/>
              <a:t>of alcohol on </a:t>
            </a:r>
            <a:r>
              <a:rPr lang="en-US" dirty="0"/>
              <a:t>the body or the body’s method of coping with the </a:t>
            </a:r>
            <a:r>
              <a:rPr lang="en-US" dirty="0" smtClean="0"/>
              <a:t>toxin.</a:t>
            </a:r>
            <a:endParaRPr lang="en-US" dirty="0"/>
          </a:p>
          <a:p>
            <a:pPr lvl="1"/>
            <a:r>
              <a:rPr lang="en-US" dirty="0" smtClean="0"/>
              <a:t>Alcohol </a:t>
            </a:r>
            <a:r>
              <a:rPr lang="en-US" dirty="0"/>
              <a:t>is also a drug and can form both dependency and addiction. </a:t>
            </a:r>
            <a:endParaRPr lang="en-US" dirty="0" smtClean="0"/>
          </a:p>
          <a:p>
            <a:pPr lvl="1"/>
            <a:r>
              <a:rPr lang="en-US" u="sng" dirty="0" smtClean="0"/>
              <a:t>Alcohol </a:t>
            </a:r>
            <a:r>
              <a:rPr lang="en-US" u="sng" dirty="0"/>
              <a:t>abuse</a:t>
            </a:r>
            <a:r>
              <a:rPr lang="en-US" dirty="0"/>
              <a:t> </a:t>
            </a:r>
            <a:r>
              <a:rPr lang="en-US" dirty="0" smtClean="0"/>
              <a:t>is </a:t>
            </a:r>
            <a:r>
              <a:rPr lang="en-US" dirty="0"/>
              <a:t>defined as recurrent alcohol use where it impacts on work, school or home, or to the point </a:t>
            </a:r>
            <a:r>
              <a:rPr lang="en-US" dirty="0" smtClean="0"/>
              <a:t>that it </a:t>
            </a:r>
            <a:r>
              <a:rPr lang="en-US" dirty="0"/>
              <a:t>is physically dangerous, gets you into trouble with the law, or continues despite the problems it has created.</a:t>
            </a:r>
          </a:p>
          <a:p>
            <a:pPr lvl="1"/>
            <a:endParaRPr lang="en-US" dirty="0"/>
          </a:p>
          <a:p>
            <a:endParaRPr lang="en-US" dirty="0"/>
          </a:p>
          <a:p>
            <a:endParaRPr lang="en-US" dirty="0"/>
          </a:p>
        </p:txBody>
      </p:sp>
    </p:spTree>
    <p:extLst>
      <p:ext uri="{BB962C8B-B14F-4D97-AF65-F5344CB8AC3E}">
        <p14:creationId xmlns:p14="http://schemas.microsoft.com/office/powerpoint/2010/main" val="1206646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of Metabolism</a:t>
            </a:r>
            <a:endParaRPr lang="en-US" dirty="0"/>
          </a:p>
        </p:txBody>
      </p:sp>
      <p:sp>
        <p:nvSpPr>
          <p:cNvPr id="3" name="Content Placeholder 2"/>
          <p:cNvSpPr>
            <a:spLocks noGrp="1"/>
          </p:cNvSpPr>
          <p:nvPr>
            <p:ph idx="1"/>
          </p:nvPr>
        </p:nvSpPr>
        <p:spPr>
          <a:xfrm>
            <a:off x="567264" y="1600200"/>
            <a:ext cx="8271935" cy="3868769"/>
          </a:xfrm>
        </p:spPr>
        <p:txBody>
          <a:bodyPr>
            <a:normAutofit fontScale="92500"/>
          </a:bodyPr>
          <a:lstStyle/>
          <a:p>
            <a:pPr lvl="0"/>
            <a:r>
              <a:rPr lang="en-US" dirty="0" smtClean="0"/>
              <a:t>The metabolism of alcohol is the process in which the body converts alcohol into a less toxic substance. </a:t>
            </a:r>
          </a:p>
          <a:p>
            <a:pPr lvl="0"/>
            <a:r>
              <a:rPr lang="en-US" dirty="0" smtClean="0"/>
              <a:t>Alcohol metabolism (processing) </a:t>
            </a:r>
            <a:r>
              <a:rPr lang="en-US" dirty="0"/>
              <a:t>has three steps</a:t>
            </a:r>
          </a:p>
          <a:p>
            <a:pPr marL="786384" lvl="1" indent="-457200">
              <a:buFont typeface="+mj-lt"/>
              <a:buAutoNum type="arabicPeriod"/>
            </a:pPr>
            <a:r>
              <a:rPr lang="en-US" sz="2400" u="sng" dirty="0"/>
              <a:t>Consumption</a:t>
            </a:r>
            <a:r>
              <a:rPr lang="en-US" sz="2400" dirty="0"/>
              <a:t> – getting the liquid into </a:t>
            </a:r>
            <a:r>
              <a:rPr lang="en-US" sz="2400" dirty="0" smtClean="0"/>
              <a:t>the body</a:t>
            </a:r>
            <a:endParaRPr lang="en-US" sz="2400" dirty="0"/>
          </a:p>
          <a:p>
            <a:pPr marL="786384" lvl="1" indent="-457200">
              <a:buFont typeface="+mj-lt"/>
              <a:buAutoNum type="arabicPeriod"/>
            </a:pPr>
            <a:r>
              <a:rPr lang="en-US" sz="2400" u="sng" dirty="0"/>
              <a:t>Absorption</a:t>
            </a:r>
            <a:r>
              <a:rPr lang="en-US" sz="2400" dirty="0"/>
              <a:t> – absorbing the alcohol into </a:t>
            </a:r>
            <a:r>
              <a:rPr lang="en-US" sz="2400" dirty="0" smtClean="0"/>
              <a:t>the bloodstream</a:t>
            </a:r>
            <a:endParaRPr lang="en-US" sz="2400" dirty="0"/>
          </a:p>
          <a:p>
            <a:pPr marL="786384" lvl="1" indent="-457200">
              <a:buFont typeface="+mj-lt"/>
              <a:buAutoNum type="arabicPeriod"/>
            </a:pPr>
            <a:r>
              <a:rPr lang="en-US" sz="2400" u="sng" dirty="0"/>
              <a:t>Processing</a:t>
            </a:r>
            <a:r>
              <a:rPr lang="en-US" sz="2400" dirty="0"/>
              <a:t> – converting the </a:t>
            </a:r>
            <a:r>
              <a:rPr lang="en-US" sz="2400" dirty="0" smtClean="0"/>
              <a:t>alcohol </a:t>
            </a:r>
            <a:r>
              <a:rPr lang="en-US" sz="2400" dirty="0"/>
              <a:t>into </a:t>
            </a:r>
            <a:r>
              <a:rPr lang="en-US" sz="2400" dirty="0" smtClean="0"/>
              <a:t>acetaldehyde and then acetate and </a:t>
            </a:r>
            <a:r>
              <a:rPr lang="en-US" sz="2400" dirty="0"/>
              <a:t>finally into fatty acids, carbon dioxide, and water </a:t>
            </a:r>
          </a:p>
          <a:p>
            <a:endParaRPr lang="en-US" dirty="0"/>
          </a:p>
        </p:txBody>
      </p:sp>
      <p:pic>
        <p:nvPicPr>
          <p:cNvPr id="4098" name="Picture 2" descr="http://www.chemistry.wustl.edu/~courses/genchem/Tutorials/AirQuality/images/acetaldehyde.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6819" y="5321489"/>
            <a:ext cx="1665556" cy="108261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mrteverett.com/pictures/science/structural/ethano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0" y="5225668"/>
            <a:ext cx="2246812" cy="128692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upload.wikimedia.org/wikipedia/commons/thumb/f/f8/Acetic_acid_2.svg/435px-Acetic_acid_2.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1188" y="5225668"/>
            <a:ext cx="1676399" cy="12573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3124200" y="6010276"/>
            <a:ext cx="228600" cy="1619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740304" y="5988462"/>
            <a:ext cx="228600" cy="1619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5117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Consumption &amp; Absorption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When alcohol is consumed, 20% is immediately absorbed into the bloodstream from the mouth and esophagus. </a:t>
            </a:r>
          </a:p>
          <a:p>
            <a:pPr lvl="1"/>
            <a:r>
              <a:rPr lang="en-US" dirty="0" smtClean="0"/>
              <a:t>The remaining 80% will be absorbed as the alcohol moves to the stomach and intestines. </a:t>
            </a:r>
            <a:br>
              <a:rPr lang="en-US" dirty="0" smtClean="0"/>
            </a:br>
            <a:endParaRPr lang="en-US" dirty="0" smtClean="0"/>
          </a:p>
          <a:p>
            <a:r>
              <a:rPr lang="en-US" dirty="0" smtClean="0"/>
              <a:t>Once the alcohol reaches the bloodstream, it is rapidly moved throughout the body. </a:t>
            </a:r>
          </a:p>
          <a:p>
            <a:pPr lvl="1"/>
            <a:r>
              <a:rPr lang="en-US" dirty="0" smtClean="0"/>
              <a:t>Different parts of the body will absorb the alcohol at different rates depending on the type of tissue. </a:t>
            </a:r>
          </a:p>
          <a:p>
            <a:pPr lvl="1"/>
            <a:r>
              <a:rPr lang="en-US" dirty="0" smtClean="0"/>
              <a:t>Muscular tissue will absorb the alcohol faster than fat tissue. </a:t>
            </a:r>
          </a:p>
          <a:p>
            <a:pPr lvl="1"/>
            <a:r>
              <a:rPr lang="en-US" dirty="0" smtClean="0"/>
              <a:t>Because of this, individuals with a higher percentage of body fat will be more affected by alcohol than those with a lower percentage of body fat because the alcohol will remain in their bloodstream longer. </a:t>
            </a:r>
          </a:p>
          <a:p>
            <a:pPr lvl="1"/>
            <a:endParaRPr lang="en-US" dirty="0"/>
          </a:p>
        </p:txBody>
      </p:sp>
    </p:spTree>
    <p:extLst>
      <p:ext uri="{BB962C8B-B14F-4D97-AF65-F5344CB8AC3E}">
        <p14:creationId xmlns:p14="http://schemas.microsoft.com/office/powerpoint/2010/main" val="4179695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ATP = Cellular Batteries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The cells of all living organisms are powered by a molecule called ATP. </a:t>
            </a:r>
          </a:p>
          <a:p>
            <a:pPr lvl="1"/>
            <a:r>
              <a:rPr lang="en-US" dirty="0"/>
              <a:t>ATP, or adenosine triphosphate, is </a:t>
            </a:r>
            <a:r>
              <a:rPr lang="en-US" dirty="0" smtClean="0"/>
              <a:t>what </a:t>
            </a:r>
            <a:br>
              <a:rPr lang="en-US" dirty="0" smtClean="0"/>
            </a:br>
            <a:r>
              <a:rPr lang="en-US" dirty="0" smtClean="0"/>
              <a:t>powers </a:t>
            </a:r>
            <a:r>
              <a:rPr lang="en-US" dirty="0"/>
              <a:t>most activity that occurs in a cell. </a:t>
            </a:r>
          </a:p>
          <a:p>
            <a:pPr lvl="1"/>
            <a:r>
              <a:rPr lang="en-US" dirty="0"/>
              <a:t>After ATP powers a cellular process, it </a:t>
            </a:r>
            <a:r>
              <a:rPr lang="en-US" dirty="0" smtClean="0"/>
              <a:t/>
            </a:r>
            <a:br>
              <a:rPr lang="en-US" dirty="0" smtClean="0"/>
            </a:br>
            <a:r>
              <a:rPr lang="en-US" dirty="0" smtClean="0"/>
              <a:t>becomes </a:t>
            </a:r>
            <a:r>
              <a:rPr lang="en-US" dirty="0"/>
              <a:t>ADP and P</a:t>
            </a:r>
            <a:r>
              <a:rPr lang="en-US" baseline="-25000" dirty="0"/>
              <a:t>i</a:t>
            </a:r>
            <a:r>
              <a:rPr lang="en-US" dirty="0"/>
              <a:t> (inorganic phosphate). </a:t>
            </a:r>
          </a:p>
          <a:p>
            <a:pPr lvl="1"/>
            <a:r>
              <a:rPr lang="en-US" dirty="0"/>
              <a:t>To become ‘recharged’, ADP and P</a:t>
            </a:r>
            <a:r>
              <a:rPr lang="en-US" baseline="-25000" dirty="0"/>
              <a:t>i</a:t>
            </a:r>
            <a:r>
              <a:rPr lang="en-US" dirty="0"/>
              <a:t> have to </a:t>
            </a:r>
            <a:r>
              <a:rPr lang="en-US" dirty="0" smtClean="0"/>
              <a:t/>
            </a:r>
            <a:br>
              <a:rPr lang="en-US" dirty="0" smtClean="0"/>
            </a:br>
            <a:r>
              <a:rPr lang="en-US" dirty="0" smtClean="0"/>
              <a:t>be </a:t>
            </a:r>
            <a:r>
              <a:rPr lang="en-US" dirty="0"/>
              <a:t>recombined into ATP. </a:t>
            </a:r>
            <a:br>
              <a:rPr lang="en-US" dirty="0"/>
            </a:br>
            <a:endParaRPr lang="en-US" dirty="0"/>
          </a:p>
          <a:p>
            <a:pPr lvl="0"/>
            <a:r>
              <a:rPr lang="en-US" dirty="0"/>
              <a:t>In a way, ATP is like a rechargeable battery. </a:t>
            </a:r>
          </a:p>
          <a:p>
            <a:pPr lvl="1"/>
            <a:r>
              <a:rPr lang="en-US" dirty="0"/>
              <a:t>Like a battery, ATP can provide energy to </a:t>
            </a:r>
            <a:r>
              <a:rPr lang="en-US" dirty="0" smtClean="0"/>
              <a:t>power </a:t>
            </a:r>
            <a:r>
              <a:rPr lang="en-US" dirty="0"/>
              <a:t>a process. </a:t>
            </a:r>
          </a:p>
          <a:p>
            <a:pPr lvl="1"/>
            <a:r>
              <a:rPr lang="en-US" dirty="0"/>
              <a:t>Like a battery, ATP can lose its energy after it </a:t>
            </a:r>
            <a:r>
              <a:rPr lang="en-US" dirty="0" smtClean="0"/>
              <a:t>powers </a:t>
            </a:r>
            <a:r>
              <a:rPr lang="en-US" dirty="0"/>
              <a:t>a process. </a:t>
            </a:r>
          </a:p>
          <a:p>
            <a:pPr lvl="1"/>
            <a:r>
              <a:rPr lang="en-US" dirty="0"/>
              <a:t>Like a rechargeable battery, ATP can be “recharged”.</a:t>
            </a:r>
          </a:p>
        </p:txBody>
      </p:sp>
      <p:pic>
        <p:nvPicPr>
          <p:cNvPr id="1026" name="Picture 2" descr="http://www.bbc.co.uk/staticarchive/2de1d2da268d9bd76ecbe26df911f1dfac908ccc.pn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7723" r="17723"/>
          <a:stretch/>
        </p:blipFill>
        <p:spPr bwMode="auto">
          <a:xfrm>
            <a:off x="6146560" y="2197510"/>
            <a:ext cx="2997440" cy="24296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500528" y="4627154"/>
            <a:ext cx="1261884"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www.bbc.co.uk</a:t>
            </a:r>
            <a:endParaRPr lang="en-US" sz="800" i="1" dirty="0"/>
          </a:p>
        </p:txBody>
      </p:sp>
      <p:sp>
        <p:nvSpPr>
          <p:cNvPr id="5" name="Rectangle 4"/>
          <p:cNvSpPr/>
          <p:nvPr/>
        </p:nvSpPr>
        <p:spPr>
          <a:xfrm>
            <a:off x="6915746" y="1974723"/>
            <a:ext cx="840486" cy="523220"/>
          </a:xfrm>
          <a:prstGeom prst="rect">
            <a:avLst/>
          </a:prstGeom>
          <a:noFill/>
        </p:spPr>
        <p:txBody>
          <a:bodyPr wrap="none" lIns="91440" tIns="45720" rIns="91440" bIns="45720">
            <a:spAutoFit/>
          </a:bodyPr>
          <a:lstStyle/>
          <a:p>
            <a:pPr algn="ctr"/>
            <a:r>
              <a:rPr lang="en-US" sz="2800" b="0" cap="none" spc="0" dirty="0" smtClean="0">
                <a:ln w="0"/>
                <a:solidFill>
                  <a:schemeClr val="tx1"/>
                </a:solidFill>
                <a:effectLst>
                  <a:outerShdw blurRad="38100" dist="19050" dir="2700000" algn="tl" rotWithShape="0">
                    <a:schemeClr val="dk1">
                      <a:alpha val="40000"/>
                    </a:schemeClr>
                  </a:outerShdw>
                </a:effectLst>
              </a:rPr>
              <a:t>ATP</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6882179" y="3456899"/>
            <a:ext cx="907621" cy="523220"/>
          </a:xfrm>
          <a:prstGeom prst="rect">
            <a:avLst/>
          </a:prstGeom>
          <a:noFill/>
        </p:spPr>
        <p:txBody>
          <a:bodyPr wrap="none" lIns="91440" tIns="45720" rIns="91440" bIns="45720">
            <a:spAutoFit/>
          </a:bodyPr>
          <a:lstStyle/>
          <a:p>
            <a:pPr algn="ctr"/>
            <a:r>
              <a:rPr lang="en-US" sz="2800" b="0" cap="none" spc="0" dirty="0" smtClean="0">
                <a:ln w="0"/>
                <a:solidFill>
                  <a:schemeClr val="tx1"/>
                </a:solidFill>
                <a:effectLst>
                  <a:outerShdw blurRad="38100" dist="19050" dir="2700000" algn="tl" rotWithShape="0">
                    <a:schemeClr val="dk1">
                      <a:alpha val="40000"/>
                    </a:schemeClr>
                  </a:outerShdw>
                </a:effectLst>
              </a:rPr>
              <a:t>ADP</a:t>
            </a:r>
            <a:endParaRPr 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72611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Once the alcohol is in the bloodstream, the liver will begin to break it down into less harmful substances. </a:t>
            </a:r>
          </a:p>
          <a:p>
            <a:pPr lvl="1"/>
            <a:r>
              <a:rPr lang="en-US" dirty="0" smtClean="0"/>
              <a:t>The liver’s job is to remove harmful substances and toxins from the blood, including alcohol. </a:t>
            </a:r>
          </a:p>
          <a:p>
            <a:pPr lvl="1"/>
            <a:r>
              <a:rPr lang="en-US" dirty="0" smtClean="0"/>
              <a:t>The liver can process about 1 ounce of alcohol per hour (roughly the equivalent of a 12 oz. beer or 4-5 oz. of wine). </a:t>
            </a:r>
          </a:p>
          <a:p>
            <a:r>
              <a:rPr lang="en-US" dirty="0" smtClean="0"/>
              <a:t>The liver will depend on two key enzymes to break down alcohol: </a:t>
            </a:r>
            <a:r>
              <a:rPr lang="en-US" dirty="0"/>
              <a:t>alcohol dehydrogenase (ADH) and aldehyde dehydrogenase (ALDH).</a:t>
            </a:r>
          </a:p>
          <a:p>
            <a:pPr lvl="1"/>
            <a:r>
              <a:rPr lang="en-US" u="sng" dirty="0" smtClean="0"/>
              <a:t>ADH</a:t>
            </a:r>
            <a:r>
              <a:rPr lang="en-US" dirty="0" smtClean="0"/>
              <a:t> converts alcohol into </a:t>
            </a:r>
            <a:r>
              <a:rPr lang="en-US" u="sng" dirty="0" smtClean="0"/>
              <a:t>acetaldehyde</a:t>
            </a:r>
            <a:r>
              <a:rPr lang="en-US" dirty="0" smtClean="0"/>
              <a:t>.</a:t>
            </a:r>
          </a:p>
          <a:p>
            <a:pPr lvl="1"/>
            <a:r>
              <a:rPr lang="en-US" u="sng" dirty="0" smtClean="0"/>
              <a:t>ALDH</a:t>
            </a:r>
            <a:r>
              <a:rPr lang="en-US" dirty="0" smtClean="0"/>
              <a:t> converts </a:t>
            </a:r>
            <a:r>
              <a:rPr lang="en-US" dirty="0"/>
              <a:t>acetaldehyde </a:t>
            </a:r>
            <a:r>
              <a:rPr lang="en-US" dirty="0" smtClean="0"/>
              <a:t>into </a:t>
            </a:r>
            <a:r>
              <a:rPr lang="en-US" u="sng" dirty="0" smtClean="0"/>
              <a:t>acetate</a:t>
            </a:r>
            <a:r>
              <a:rPr lang="en-US" dirty="0" smtClean="0"/>
              <a:t>.</a:t>
            </a:r>
          </a:p>
          <a:p>
            <a:pPr lvl="1"/>
            <a:r>
              <a:rPr lang="en-US" dirty="0" smtClean="0"/>
              <a:t>The body is able to digest acetate and completely respire this molecule into fatty </a:t>
            </a:r>
            <a:r>
              <a:rPr lang="en-US" dirty="0"/>
              <a:t>acids, CO2, </a:t>
            </a:r>
            <a:r>
              <a:rPr lang="en-US" dirty="0" smtClean="0"/>
              <a:t>and water.</a:t>
            </a:r>
          </a:p>
          <a:p>
            <a:r>
              <a:rPr lang="en-US" dirty="0" smtClean="0"/>
              <a:t>Acetaldehyde is actually much more harmful to the body than alcohol. </a:t>
            </a:r>
          </a:p>
          <a:p>
            <a:pPr lvl="1"/>
            <a:r>
              <a:rPr lang="en-US" dirty="0" smtClean="0"/>
              <a:t>However, the conversion of alcohol to acetaldehyde is a necessary step in order to eventually convert it into acetate so that it can be removed from the body. </a:t>
            </a:r>
            <a:endParaRPr lang="en-US" dirty="0"/>
          </a:p>
          <a:p>
            <a:pPr marL="457200" lvl="1" indent="0">
              <a:buNone/>
            </a:pPr>
            <a:endParaRPr lang="en-US" dirty="0"/>
          </a:p>
        </p:txBody>
      </p:sp>
    </p:spTree>
    <p:extLst>
      <p:ext uri="{BB962C8B-B14F-4D97-AF65-F5344CB8AC3E}">
        <p14:creationId xmlns:p14="http://schemas.microsoft.com/office/powerpoint/2010/main" val="3136639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of Alcohol Processing</a:t>
            </a:r>
            <a:endParaRPr lang="en-US" dirty="0"/>
          </a:p>
        </p:txBody>
      </p:sp>
      <p:sp>
        <p:nvSpPr>
          <p:cNvPr id="3" name="Content Placeholder 2"/>
          <p:cNvSpPr>
            <a:spLocks noGrp="1"/>
          </p:cNvSpPr>
          <p:nvPr>
            <p:ph idx="1"/>
          </p:nvPr>
        </p:nvSpPr>
        <p:spPr>
          <a:xfrm>
            <a:off x="567265" y="1456504"/>
            <a:ext cx="8039706" cy="3425215"/>
          </a:xfrm>
        </p:spPr>
        <p:txBody>
          <a:bodyPr>
            <a:normAutofit fontScale="70000" lnSpcReduction="20000"/>
          </a:bodyPr>
          <a:lstStyle/>
          <a:p>
            <a:pPr marL="514350" indent="-514350">
              <a:buFont typeface="+mj-lt"/>
              <a:buAutoNum type="arabicPeriod"/>
            </a:pPr>
            <a:r>
              <a:rPr lang="en-US" dirty="0" smtClean="0"/>
              <a:t>Alcohol is consumed. </a:t>
            </a:r>
          </a:p>
          <a:p>
            <a:pPr marL="514350" indent="-514350">
              <a:buFont typeface="+mj-lt"/>
              <a:buAutoNum type="arabicPeriod"/>
            </a:pPr>
            <a:r>
              <a:rPr lang="en-US" dirty="0" smtClean="0"/>
              <a:t>Alcohol is absorbed into the blood stream by the mouth, esophagus, stomach, and intestines. </a:t>
            </a:r>
          </a:p>
          <a:p>
            <a:pPr marL="514350" indent="-514350">
              <a:buFont typeface="+mj-lt"/>
              <a:buAutoNum type="arabicPeriod"/>
            </a:pPr>
            <a:r>
              <a:rPr lang="en-US" dirty="0" smtClean="0"/>
              <a:t>Alcohol </a:t>
            </a:r>
            <a:r>
              <a:rPr lang="en-US" dirty="0"/>
              <a:t>arrives at the liver via the bloodstream</a:t>
            </a:r>
          </a:p>
          <a:p>
            <a:pPr marL="514350" indent="-514350">
              <a:buFont typeface="+mj-lt"/>
              <a:buAutoNum type="arabicPeriod"/>
            </a:pPr>
            <a:r>
              <a:rPr lang="en-US" dirty="0"/>
              <a:t>ADH turns alcohol into </a:t>
            </a:r>
            <a:r>
              <a:rPr lang="en-US" dirty="0" smtClean="0"/>
              <a:t>acetaldehyde by ADH (this </a:t>
            </a:r>
            <a:r>
              <a:rPr lang="en-US" dirty="0"/>
              <a:t>is the “bad” </a:t>
            </a:r>
            <a:r>
              <a:rPr lang="en-US" dirty="0" smtClean="0"/>
              <a:t>version).</a:t>
            </a:r>
            <a:endParaRPr lang="en-US" dirty="0"/>
          </a:p>
          <a:p>
            <a:pPr marL="514350" indent="-514350">
              <a:buFont typeface="+mj-lt"/>
              <a:buAutoNum type="arabicPeriod"/>
            </a:pPr>
            <a:r>
              <a:rPr lang="en-US" dirty="0"/>
              <a:t>ALDH converts acetaldehyde into </a:t>
            </a:r>
            <a:r>
              <a:rPr lang="en-US" dirty="0" smtClean="0"/>
              <a:t>acetate by ALDH (this </a:t>
            </a:r>
            <a:r>
              <a:rPr lang="en-US" dirty="0"/>
              <a:t>is the “good” version that can be broken </a:t>
            </a:r>
            <a:r>
              <a:rPr lang="en-US" dirty="0" smtClean="0"/>
              <a:t>down).</a:t>
            </a:r>
            <a:endParaRPr lang="en-US" dirty="0"/>
          </a:p>
          <a:p>
            <a:pPr marL="514350" indent="-514350">
              <a:buFont typeface="+mj-lt"/>
              <a:buAutoNum type="arabicPeriod"/>
            </a:pPr>
            <a:r>
              <a:rPr lang="en-US" dirty="0"/>
              <a:t>Acetate is converted into CO2, H2O, and fatty acids </a:t>
            </a:r>
            <a:r>
              <a:rPr lang="en-US" dirty="0" smtClean="0"/>
              <a:t>by mitochondria in the liver cells.  </a:t>
            </a:r>
            <a:endParaRPr lang="en-US" dirty="0"/>
          </a:p>
          <a:p>
            <a:endParaRPr lang="en-US" dirty="0"/>
          </a:p>
        </p:txBody>
      </p:sp>
      <p:sp>
        <p:nvSpPr>
          <p:cNvPr id="5" name="Rectangle 4"/>
          <p:cNvSpPr/>
          <p:nvPr/>
        </p:nvSpPr>
        <p:spPr>
          <a:xfrm>
            <a:off x="6494671" y="6539317"/>
            <a:ext cx="1561646"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2"/>
              </a:rPr>
              <a:t>Source: aje.oxfordjournals.org</a:t>
            </a:r>
            <a:endParaRPr lang="en-US" sz="800" i="1" dirty="0"/>
          </a:p>
        </p:txBody>
      </p:sp>
      <p:grpSp>
        <p:nvGrpSpPr>
          <p:cNvPr id="7" name="Group 6"/>
          <p:cNvGrpSpPr/>
          <p:nvPr/>
        </p:nvGrpSpPr>
        <p:grpSpPr>
          <a:xfrm>
            <a:off x="1117918" y="4667820"/>
            <a:ext cx="6938399" cy="2086941"/>
            <a:chOff x="1117918" y="4667820"/>
            <a:chExt cx="6938399" cy="2086941"/>
          </a:xfrm>
        </p:grpSpPr>
        <p:pic>
          <p:nvPicPr>
            <p:cNvPr id="14338" name="Picture 2" descr="http://aje.oxfordjournals.org/content/159/1/1/F1.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918" y="4667820"/>
              <a:ext cx="6938399" cy="20869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1194619" y="6032090"/>
              <a:ext cx="1666568" cy="629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44967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Impairment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Alcohol is a </a:t>
            </a:r>
            <a:r>
              <a:rPr lang="en-US" u="sng" dirty="0" smtClean="0"/>
              <a:t>depressant</a:t>
            </a:r>
            <a:r>
              <a:rPr lang="en-US" dirty="0" smtClean="0"/>
              <a:t>, meaning that it impairs and reduces the ability of the body to perform normal physiological functions. </a:t>
            </a:r>
          </a:p>
          <a:p>
            <a:pPr lvl="1"/>
            <a:r>
              <a:rPr lang="en-US" dirty="0" smtClean="0"/>
              <a:t>In the central nervous system, alcohol slows the rate at which </a:t>
            </a:r>
            <a:r>
              <a:rPr lang="en-US" u="sng" dirty="0" smtClean="0"/>
              <a:t>neurons</a:t>
            </a:r>
            <a:r>
              <a:rPr lang="en-US" dirty="0" smtClean="0"/>
              <a:t> (nerve cells) can send signals. </a:t>
            </a:r>
          </a:p>
          <a:p>
            <a:r>
              <a:rPr lang="en-US" dirty="0" smtClean="0"/>
              <a:t>As a result, all neurological function in the brain will be impaired by alcohol consumption, including judgment and emotional regulation. </a:t>
            </a:r>
          </a:p>
          <a:p>
            <a:pPr lvl="1"/>
            <a:r>
              <a:rPr lang="en-US" dirty="0" smtClean="0"/>
              <a:t>Because of this, alcohol consumption is associated with increased self-confidence and a decrease in the ability to form rational judgment. </a:t>
            </a:r>
          </a:p>
          <a:p>
            <a:pPr lvl="1"/>
            <a:r>
              <a:rPr lang="en-US" dirty="0" smtClean="0"/>
              <a:t>Alcohol can also lead to reduced inhibitions, making it more likely that an individual who is consuming alcoholic beverages will make choices that they wouldn’t have made when sober. </a:t>
            </a:r>
          </a:p>
          <a:p>
            <a:pPr lvl="1"/>
            <a:r>
              <a:rPr lang="en-US" dirty="0" smtClean="0"/>
              <a:t>Decreased judgment and an increased sense of self-confidence that can result from alcohol consumption can result in increased risk taking, especially during periods of </a:t>
            </a:r>
            <a:r>
              <a:rPr lang="en-US" u="sng" dirty="0" smtClean="0"/>
              <a:t>binge drinking</a:t>
            </a:r>
            <a:r>
              <a:rPr lang="en-US" dirty="0" smtClean="0"/>
              <a:t> (defined as consuming alcohol at a rate the elevates the blood alcohol level above 0.08%). </a:t>
            </a:r>
            <a:endParaRPr lang="en-US" dirty="0"/>
          </a:p>
        </p:txBody>
      </p:sp>
    </p:spTree>
    <p:extLst>
      <p:ext uri="{BB962C8B-B14F-4D97-AF65-F5344CB8AC3E}">
        <p14:creationId xmlns:p14="http://schemas.microsoft.com/office/powerpoint/2010/main" val="353533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www.hopeprescott.com/wp-content/uploads/2012/07/sexualassault2.jpg"/>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38000"/>
                    </a14:imgEffect>
                  </a14:imgLayer>
                </a14:imgProps>
              </a:ext>
              <a:ext uri="{28A0092B-C50C-407E-A947-70E740481C1C}">
                <a14:useLocalDpi xmlns:a14="http://schemas.microsoft.com/office/drawing/2010/main" val="0"/>
              </a:ext>
            </a:extLst>
          </a:blip>
          <a:srcRect/>
          <a:stretch>
            <a:fillRect/>
          </a:stretch>
        </p:blipFill>
        <p:spPr bwMode="auto">
          <a:xfrm>
            <a:off x="6894323" y="235974"/>
            <a:ext cx="2006039" cy="119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Sexual Assault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Because alcohol consumption depresses the ability of the brain to make rational judgments and reduces inhibitions, increased alcohol consumption can result in higher rates of sexual assault. </a:t>
            </a:r>
          </a:p>
          <a:p>
            <a:pPr lvl="1"/>
            <a:r>
              <a:rPr lang="en-US" dirty="0" smtClean="0"/>
              <a:t>Alcohol increases the likelihood of assault by impairing the judgment and inhibition that would otherwise likely prevent this kind of behavior in a less intoxicated individual. </a:t>
            </a:r>
          </a:p>
          <a:p>
            <a:r>
              <a:rPr lang="en-US" dirty="0" smtClean="0"/>
              <a:t>Additionally, physiological differences between men and women can disproportionately put women at risk for assault in environments with high levels of alcohol consumption. </a:t>
            </a:r>
          </a:p>
          <a:p>
            <a:pPr lvl="1"/>
            <a:r>
              <a:rPr lang="en-US" dirty="0" smtClean="0"/>
              <a:t>Because a woman’s body has a higher percentage of body fat on average, and because a woman’s body tends to be smaller on average, consumption of the same amount of alcohol will usually have a greater impairment on a woman than a man. </a:t>
            </a:r>
          </a:p>
          <a:p>
            <a:r>
              <a:rPr lang="en-US" dirty="0" smtClean="0"/>
              <a:t>25% of </a:t>
            </a:r>
            <a:r>
              <a:rPr lang="en-US" dirty="0"/>
              <a:t>American women have experienced sexual </a:t>
            </a:r>
            <a:r>
              <a:rPr lang="en-US" dirty="0" smtClean="0"/>
              <a:t>assault</a:t>
            </a:r>
            <a:r>
              <a:rPr lang="en-US" dirty="0"/>
              <a:t>, including rape. </a:t>
            </a:r>
            <a:endParaRPr lang="en-US" dirty="0" smtClean="0"/>
          </a:p>
          <a:p>
            <a:pPr lvl="1"/>
            <a:r>
              <a:rPr lang="en-US" dirty="0" smtClean="0"/>
              <a:t>Approximately </a:t>
            </a:r>
            <a:r>
              <a:rPr lang="en-US" dirty="0"/>
              <a:t>one-half of those cases involve alcohol consumption by the perpetrator, victim, or both. </a:t>
            </a:r>
            <a:r>
              <a:rPr lang="en-US" sz="2200" dirty="0"/>
              <a:t>(</a:t>
            </a:r>
            <a:r>
              <a:rPr lang="en-US" sz="2200" dirty="0">
                <a:hlinkClick r:id="rId4"/>
              </a:rPr>
              <a:t>http://</a:t>
            </a:r>
            <a:r>
              <a:rPr lang="en-US" sz="2200" dirty="0" smtClean="0">
                <a:hlinkClick r:id="rId4"/>
              </a:rPr>
              <a:t>pubs.niaaa.nih.gov/publications/arh25-1/43-51.htm</a:t>
            </a:r>
            <a:r>
              <a:rPr lang="en-US" sz="2200" dirty="0" smtClean="0"/>
              <a:t>). </a:t>
            </a:r>
          </a:p>
        </p:txBody>
      </p:sp>
    </p:spTree>
    <p:extLst>
      <p:ext uri="{BB962C8B-B14F-4D97-AF65-F5344CB8AC3E}">
        <p14:creationId xmlns:p14="http://schemas.microsoft.com/office/powerpoint/2010/main" val="2735578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Neurological Impairment</a:t>
            </a:r>
            <a:endParaRPr lang="en-US" dirty="0"/>
          </a:p>
        </p:txBody>
      </p:sp>
      <p:sp>
        <p:nvSpPr>
          <p:cNvPr id="3" name="Content Placeholder 2"/>
          <p:cNvSpPr>
            <a:spLocks noGrp="1"/>
          </p:cNvSpPr>
          <p:nvPr>
            <p:ph idx="1"/>
          </p:nvPr>
        </p:nvSpPr>
        <p:spPr>
          <a:xfrm>
            <a:off x="399625" y="1407340"/>
            <a:ext cx="8039706" cy="4944299"/>
          </a:xfrm>
        </p:spPr>
        <p:txBody>
          <a:bodyPr>
            <a:normAutofit fontScale="62500" lnSpcReduction="20000"/>
          </a:bodyPr>
          <a:lstStyle/>
          <a:p>
            <a:pPr marL="0" indent="0">
              <a:buNone/>
            </a:pPr>
            <a:r>
              <a:rPr lang="en-US" i="1" dirty="0" smtClean="0"/>
              <a:t>Alcohol affects the brain in many other ways, including…</a:t>
            </a:r>
          </a:p>
          <a:p>
            <a:r>
              <a:rPr lang="en-US" u="sng" dirty="0" smtClean="0"/>
              <a:t>Reduced </a:t>
            </a:r>
            <a:r>
              <a:rPr lang="en-US" u="sng" dirty="0"/>
              <a:t>Sensory Input</a:t>
            </a:r>
            <a:r>
              <a:rPr lang="en-US" dirty="0"/>
              <a:t>: the </a:t>
            </a:r>
            <a:r>
              <a:rPr lang="en-US" u="sng" dirty="0"/>
              <a:t>parietal lobe</a:t>
            </a:r>
            <a:r>
              <a:rPr lang="en-US" dirty="0"/>
              <a:t>, which processes </a:t>
            </a:r>
            <a:r>
              <a:rPr lang="en-US" dirty="0" smtClean="0"/>
              <a:t>sensory </a:t>
            </a:r>
            <a:r>
              <a:rPr lang="en-US" dirty="0"/>
              <a:t>input from the skin, tongue, ears, and eyes will be impaired by alcohol.</a:t>
            </a:r>
          </a:p>
          <a:p>
            <a:pPr lvl="1"/>
            <a:r>
              <a:rPr lang="en-US" dirty="0"/>
              <a:t>This reduces the ability to detect sounds and touch and sense pain and temperature changes</a:t>
            </a:r>
            <a:r>
              <a:rPr lang="en-US" dirty="0" smtClean="0"/>
              <a:t>.</a:t>
            </a:r>
            <a:endParaRPr lang="en-US" u="sng" dirty="0" smtClean="0"/>
          </a:p>
          <a:p>
            <a:r>
              <a:rPr lang="en-US" u="sng" dirty="0" smtClean="0"/>
              <a:t>Physical Impairment</a:t>
            </a:r>
            <a:r>
              <a:rPr lang="en-US" dirty="0" smtClean="0"/>
              <a:t>: the control of muscles occurs in the </a:t>
            </a:r>
            <a:r>
              <a:rPr lang="en-US" u="sng" dirty="0" smtClean="0"/>
              <a:t>primary motor cortex </a:t>
            </a:r>
            <a:r>
              <a:rPr lang="en-US" dirty="0" smtClean="0"/>
              <a:t>of the </a:t>
            </a:r>
            <a:r>
              <a:rPr lang="en-US" u="sng" dirty="0" smtClean="0"/>
              <a:t>frontal lobe</a:t>
            </a:r>
            <a:r>
              <a:rPr lang="en-US" dirty="0" smtClean="0"/>
              <a:t>.</a:t>
            </a:r>
          </a:p>
          <a:p>
            <a:pPr lvl="1"/>
            <a:r>
              <a:rPr lang="en-US" dirty="0" smtClean="0"/>
              <a:t>Alcohol consumption will reduce the ability of the brain to communicate with the muscles to control movement. </a:t>
            </a:r>
          </a:p>
          <a:p>
            <a:pPr lvl="1"/>
            <a:r>
              <a:rPr lang="en-US" dirty="0" smtClean="0"/>
              <a:t>The </a:t>
            </a:r>
            <a:r>
              <a:rPr lang="en-US" u="sng" dirty="0" smtClean="0"/>
              <a:t>premotor cortex</a:t>
            </a:r>
            <a:r>
              <a:rPr lang="en-US" dirty="0" smtClean="0"/>
              <a:t>, which monitors </a:t>
            </a:r>
            <a:br>
              <a:rPr lang="en-US" dirty="0" smtClean="0"/>
            </a:br>
            <a:r>
              <a:rPr lang="en-US" dirty="0" smtClean="0"/>
              <a:t>movement using sensory feedback, </a:t>
            </a:r>
            <a:br>
              <a:rPr lang="en-US" dirty="0" smtClean="0"/>
            </a:br>
            <a:r>
              <a:rPr lang="en-US" dirty="0" smtClean="0"/>
              <a:t>will also be impaired; this will reduce </a:t>
            </a:r>
            <a:br>
              <a:rPr lang="en-US" dirty="0" smtClean="0"/>
            </a:br>
            <a:r>
              <a:rPr lang="en-US" dirty="0" smtClean="0"/>
              <a:t>the ability to correct and coordinate </a:t>
            </a:r>
            <a:br>
              <a:rPr lang="en-US" dirty="0" smtClean="0"/>
            </a:br>
            <a:r>
              <a:rPr lang="en-US" dirty="0" smtClean="0"/>
              <a:t>muscular function. </a:t>
            </a:r>
          </a:p>
          <a:p>
            <a:pPr lvl="1"/>
            <a:r>
              <a:rPr lang="en-US" dirty="0" smtClean="0"/>
              <a:t>Alcohol will also impair the </a:t>
            </a:r>
            <a:br>
              <a:rPr lang="en-US" dirty="0" smtClean="0"/>
            </a:br>
            <a:r>
              <a:rPr lang="en-US" u="sng" dirty="0" smtClean="0"/>
              <a:t>cerebellum</a:t>
            </a:r>
            <a:r>
              <a:rPr lang="en-US" dirty="0" smtClean="0"/>
              <a:t>, which controls precision, </a:t>
            </a:r>
            <a:br>
              <a:rPr lang="en-US" dirty="0" smtClean="0"/>
            </a:br>
            <a:r>
              <a:rPr lang="en-US" dirty="0" smtClean="0"/>
              <a:t>timing, and muscle memory. </a:t>
            </a:r>
            <a:r>
              <a:rPr lang="en-US" dirty="0"/>
              <a:t/>
            </a:r>
            <a:br>
              <a:rPr lang="en-US" dirty="0"/>
            </a:br>
            <a:endParaRPr lang="en-US" dirty="0"/>
          </a:p>
          <a:p>
            <a:pPr lvl="1"/>
            <a:endParaRPr lang="en-US" dirty="0"/>
          </a:p>
        </p:txBody>
      </p:sp>
      <p:pic>
        <p:nvPicPr>
          <p:cNvPr id="2054" name="Picture 6" descr="http://2.bp.blogspot.com/-wNtliVCFeZc/UjV_1mtfMII/AAAAAAAABSI/EZaapnExCPc/s1600/brain+pi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6093" y="3835667"/>
            <a:ext cx="4517907" cy="290840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8077200" y="6019800"/>
            <a:ext cx="822960" cy="4419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07746" y="4501014"/>
            <a:ext cx="992414" cy="4062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831080" y="4127571"/>
            <a:ext cx="822960" cy="4419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617720" y="4569531"/>
            <a:ext cx="822960" cy="4419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67755" y="6460756"/>
            <a:ext cx="2358338"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purpleisaprettycoolcolour.blogspot.com</a:t>
            </a:r>
            <a:endParaRPr lang="en-US" sz="800" i="1" dirty="0"/>
          </a:p>
        </p:txBody>
      </p:sp>
    </p:spTree>
    <p:extLst>
      <p:ext uri="{BB962C8B-B14F-4D97-AF65-F5344CB8AC3E}">
        <p14:creationId xmlns:p14="http://schemas.microsoft.com/office/powerpoint/2010/main" val="1710262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Neurological Impairment</a:t>
            </a:r>
          </a:p>
        </p:txBody>
      </p:sp>
      <p:sp>
        <p:nvSpPr>
          <p:cNvPr id="3" name="Content Placeholder 2"/>
          <p:cNvSpPr>
            <a:spLocks noGrp="1"/>
          </p:cNvSpPr>
          <p:nvPr>
            <p:ph idx="1"/>
          </p:nvPr>
        </p:nvSpPr>
        <p:spPr/>
        <p:txBody>
          <a:bodyPr>
            <a:normAutofit fontScale="70000" lnSpcReduction="20000"/>
          </a:bodyPr>
          <a:lstStyle/>
          <a:p>
            <a:r>
              <a:rPr lang="en-US" u="sng" dirty="0"/>
              <a:t>Amnesia</a:t>
            </a:r>
            <a:r>
              <a:rPr lang="en-US" dirty="0"/>
              <a:t>: because the central nervous system is </a:t>
            </a:r>
            <a:r>
              <a:rPr lang="en-US" dirty="0" smtClean="0"/>
              <a:t>impaired by alcohol, </a:t>
            </a:r>
            <a:r>
              <a:rPr lang="en-US" dirty="0"/>
              <a:t>the process of creating and storing memory is also impaired.  </a:t>
            </a:r>
            <a:endParaRPr lang="en-US" dirty="0" smtClean="0"/>
          </a:p>
          <a:p>
            <a:pPr lvl="1"/>
            <a:r>
              <a:rPr lang="en-US" dirty="0" smtClean="0"/>
              <a:t>The parts of the brain required for short-term memories (including the hippocampus, amygdala, and diencephalon) will have increasingly dampened activity as alcohol is consumed. </a:t>
            </a:r>
          </a:p>
          <a:p>
            <a:pPr lvl="1"/>
            <a:r>
              <a:rPr lang="en-US" dirty="0" smtClean="0"/>
              <a:t>As function is impaired in these structures, so is the ability to form and retain memories. </a:t>
            </a:r>
          </a:p>
          <a:p>
            <a:r>
              <a:rPr lang="en-US" u="sng" dirty="0" smtClean="0"/>
              <a:t>Emotional Dysregulation</a:t>
            </a:r>
            <a:r>
              <a:rPr lang="en-US" dirty="0" smtClean="0"/>
              <a:t>: </a:t>
            </a:r>
            <a:r>
              <a:rPr lang="en-US" dirty="0"/>
              <a:t>the </a:t>
            </a:r>
            <a:r>
              <a:rPr lang="en-US" u="sng" dirty="0"/>
              <a:t>amygdala</a:t>
            </a:r>
            <a:r>
              <a:rPr lang="en-US" dirty="0"/>
              <a:t> </a:t>
            </a:r>
            <a:r>
              <a:rPr lang="en-US" dirty="0" smtClean="0"/>
              <a:t/>
            </a:r>
            <a:br>
              <a:rPr lang="en-US" dirty="0" smtClean="0"/>
            </a:br>
            <a:r>
              <a:rPr lang="en-US" dirty="0" smtClean="0"/>
              <a:t>of </a:t>
            </a:r>
            <a:r>
              <a:rPr lang="en-US" dirty="0"/>
              <a:t>the brain (which is responsible for </a:t>
            </a:r>
            <a:r>
              <a:rPr lang="en-US" dirty="0" smtClean="0"/>
              <a:t/>
            </a:r>
            <a:br>
              <a:rPr lang="en-US" dirty="0" smtClean="0"/>
            </a:br>
            <a:r>
              <a:rPr lang="en-US" dirty="0" smtClean="0"/>
              <a:t>regulating emotion and emotional </a:t>
            </a:r>
            <a:br>
              <a:rPr lang="en-US" dirty="0" smtClean="0"/>
            </a:br>
            <a:r>
              <a:rPr lang="en-US" dirty="0" smtClean="0"/>
              <a:t>processing) </a:t>
            </a:r>
            <a:r>
              <a:rPr lang="en-US" dirty="0"/>
              <a:t>will be </a:t>
            </a:r>
            <a:r>
              <a:rPr lang="en-US" dirty="0" smtClean="0"/>
              <a:t>inhibited</a:t>
            </a:r>
            <a:r>
              <a:rPr lang="en-US" dirty="0"/>
              <a:t>.</a:t>
            </a:r>
          </a:p>
          <a:p>
            <a:pPr lvl="1"/>
            <a:r>
              <a:rPr lang="en-US" dirty="0"/>
              <a:t>This can lead to possible anxiety, </a:t>
            </a:r>
            <a:r>
              <a:rPr lang="en-US" dirty="0" smtClean="0"/>
              <a:t/>
            </a:r>
            <a:br>
              <a:rPr lang="en-US" dirty="0" smtClean="0"/>
            </a:br>
            <a:r>
              <a:rPr lang="en-US" dirty="0" smtClean="0"/>
              <a:t>anger</a:t>
            </a:r>
            <a:r>
              <a:rPr lang="en-US" dirty="0"/>
              <a:t>, </a:t>
            </a:r>
            <a:r>
              <a:rPr lang="en-US" dirty="0" smtClean="0"/>
              <a:t>frustration</a:t>
            </a:r>
            <a:r>
              <a:rPr lang="en-US" dirty="0"/>
              <a:t>, lust, and other </a:t>
            </a:r>
            <a:r>
              <a:rPr lang="en-US" dirty="0" smtClean="0"/>
              <a:t/>
            </a:r>
            <a:br>
              <a:rPr lang="en-US" dirty="0" smtClean="0"/>
            </a:br>
            <a:r>
              <a:rPr lang="en-US" dirty="0" smtClean="0"/>
              <a:t>primal </a:t>
            </a:r>
            <a:r>
              <a:rPr lang="en-US" dirty="0"/>
              <a:t>human </a:t>
            </a:r>
            <a:r>
              <a:rPr lang="en-US" dirty="0" smtClean="0"/>
              <a:t>emotions </a:t>
            </a:r>
            <a:r>
              <a:rPr lang="en-US" dirty="0"/>
              <a:t>to become </a:t>
            </a:r>
            <a:r>
              <a:rPr lang="en-US" dirty="0" smtClean="0"/>
              <a:t/>
            </a:r>
            <a:br>
              <a:rPr lang="en-US" dirty="0" smtClean="0"/>
            </a:br>
            <a:r>
              <a:rPr lang="en-US" dirty="0" smtClean="0"/>
              <a:t>over- </a:t>
            </a:r>
            <a:r>
              <a:rPr lang="en-US" dirty="0"/>
              <a:t>or under-expressed. </a:t>
            </a:r>
          </a:p>
        </p:txBody>
      </p:sp>
      <p:pic>
        <p:nvPicPr>
          <p:cNvPr id="3074" name="Picture 2" descr="http://brainconnection.brainhq.com/wp-content/uploads/2013/02/amygda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1934" y="3460432"/>
            <a:ext cx="3623945" cy="31890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426863" y="6435013"/>
            <a:ext cx="1895071" cy="215444"/>
          </a:xfrm>
          <a:prstGeom prst="rect">
            <a:avLst/>
          </a:prstGeom>
        </p:spPr>
        <p:txBody>
          <a:bodyPr wrap="none">
            <a:spAutoFit/>
          </a:bodyPr>
          <a:lstStyle/>
          <a:p>
            <a:r>
              <a:rPr lang="en-US" sz="800" i="1" u="sng" dirty="0" smtClean="0">
                <a:solidFill>
                  <a:srgbClr val="D6D6D6"/>
                </a:solidFill>
                <a:latin typeface="arial" panose="020B0604020202020204" pitchFamily="34" charset="0"/>
                <a:hlinkClick r:id="rId3"/>
              </a:rPr>
              <a:t>Source: brainconnection.brainhq.com</a:t>
            </a:r>
            <a:endParaRPr lang="en-US" sz="800" i="1" dirty="0"/>
          </a:p>
        </p:txBody>
      </p:sp>
    </p:spTree>
    <p:extLst>
      <p:ext uri="{BB962C8B-B14F-4D97-AF65-F5344CB8AC3E}">
        <p14:creationId xmlns:p14="http://schemas.microsoft.com/office/powerpoint/2010/main" val="3618726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Lost Balance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 addition to impairing the primary motor cortex and the premotor cortex of the brain, alcohol consumption will also impair the sense of balance because of its impact on the structures of the inner ear. </a:t>
            </a:r>
          </a:p>
          <a:p>
            <a:pPr lvl="1"/>
            <a:r>
              <a:rPr lang="en-US" dirty="0"/>
              <a:t>Balance is regulated by the semicircular canals inside your ear.</a:t>
            </a:r>
          </a:p>
          <a:p>
            <a:pPr lvl="1"/>
            <a:r>
              <a:rPr lang="en-US" dirty="0"/>
              <a:t>The semicircular canals are looped </a:t>
            </a:r>
            <a:r>
              <a:rPr lang="en-US" dirty="0" smtClean="0"/>
              <a:t/>
            </a:r>
            <a:br>
              <a:rPr lang="en-US" dirty="0" smtClean="0"/>
            </a:br>
            <a:r>
              <a:rPr lang="en-US" dirty="0" smtClean="0"/>
              <a:t>structures </a:t>
            </a:r>
            <a:r>
              <a:rPr lang="en-US" dirty="0"/>
              <a:t>that are filled with fluid </a:t>
            </a:r>
            <a:r>
              <a:rPr lang="en-US" dirty="0" smtClean="0"/>
              <a:t/>
            </a:r>
            <a:br>
              <a:rPr lang="en-US" dirty="0" smtClean="0"/>
            </a:br>
            <a:r>
              <a:rPr lang="en-US" dirty="0" smtClean="0"/>
              <a:t>called </a:t>
            </a:r>
            <a:r>
              <a:rPr lang="en-US" dirty="0" err="1" smtClean="0"/>
              <a:t>endolymph</a:t>
            </a:r>
            <a:r>
              <a:rPr lang="en-US" dirty="0" smtClean="0"/>
              <a:t>.</a:t>
            </a:r>
            <a:endParaRPr lang="en-US" dirty="0"/>
          </a:p>
          <a:p>
            <a:pPr lvl="1"/>
            <a:r>
              <a:rPr lang="en-US" dirty="0"/>
              <a:t>The movement of fluid inside </a:t>
            </a:r>
            <a:r>
              <a:rPr lang="en-US" dirty="0" smtClean="0"/>
              <a:t/>
            </a:r>
            <a:br>
              <a:rPr lang="en-US" dirty="0" smtClean="0"/>
            </a:br>
            <a:r>
              <a:rPr lang="en-US" dirty="0" smtClean="0"/>
              <a:t>these </a:t>
            </a:r>
            <a:r>
              <a:rPr lang="en-US" dirty="0"/>
              <a:t>loops tells your body your </a:t>
            </a:r>
            <a:r>
              <a:rPr lang="en-US" dirty="0" smtClean="0"/>
              <a:t/>
            </a:r>
            <a:br>
              <a:rPr lang="en-US" dirty="0" smtClean="0"/>
            </a:br>
            <a:r>
              <a:rPr lang="en-US" dirty="0" smtClean="0"/>
              <a:t>position </a:t>
            </a:r>
            <a:r>
              <a:rPr lang="en-US" dirty="0"/>
              <a:t>and orientation in </a:t>
            </a:r>
            <a:r>
              <a:rPr lang="en-US" dirty="0" smtClean="0"/>
              <a:t>space.</a:t>
            </a:r>
            <a:endParaRPr lang="en-US" dirty="0"/>
          </a:p>
          <a:p>
            <a:pPr lvl="1"/>
            <a:r>
              <a:rPr lang="en-US" dirty="0"/>
              <a:t>Alcohol thickens this fluid, </a:t>
            </a:r>
            <a:r>
              <a:rPr lang="en-US" dirty="0" smtClean="0"/>
              <a:t/>
            </a:r>
            <a:br>
              <a:rPr lang="en-US" dirty="0" smtClean="0"/>
            </a:br>
            <a:r>
              <a:rPr lang="en-US" dirty="0" smtClean="0"/>
              <a:t>reducing the ability </a:t>
            </a:r>
            <a:r>
              <a:rPr lang="en-US" dirty="0"/>
              <a:t>to sense </a:t>
            </a:r>
            <a:r>
              <a:rPr lang="en-US" dirty="0" smtClean="0"/>
              <a:t/>
            </a:r>
            <a:br>
              <a:rPr lang="en-US" dirty="0" smtClean="0"/>
            </a:br>
            <a:r>
              <a:rPr lang="en-US" dirty="0" smtClean="0"/>
              <a:t>movement and maintain balance.</a:t>
            </a:r>
            <a:endParaRPr lang="en-US" dirty="0"/>
          </a:p>
        </p:txBody>
      </p:sp>
      <p:pic>
        <p:nvPicPr>
          <p:cNvPr id="15362" name="Picture 2" descr="http://www.heliummm.com/hh/wp-content/uploads/2013/03/ear-semi-circular-canal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265" y="3216979"/>
            <a:ext cx="3502025" cy="3502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551629" y="6459446"/>
            <a:ext cx="1515158"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www.heliummm.com</a:t>
            </a:r>
            <a:endParaRPr lang="en-US" sz="800" i="1" dirty="0"/>
          </a:p>
        </p:txBody>
      </p:sp>
    </p:spTree>
    <p:extLst>
      <p:ext uri="{BB962C8B-B14F-4D97-AF65-F5344CB8AC3E}">
        <p14:creationId xmlns:p14="http://schemas.microsoft.com/office/powerpoint/2010/main" val="3548081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Dehydration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Alcohol dehydrates the body in multiple ways. </a:t>
            </a:r>
          </a:p>
          <a:p>
            <a:pPr lvl="1"/>
            <a:r>
              <a:rPr lang="en-US" dirty="0" smtClean="0"/>
              <a:t>Alcohol </a:t>
            </a:r>
            <a:r>
              <a:rPr lang="en-US" dirty="0"/>
              <a:t>is a </a:t>
            </a:r>
            <a:r>
              <a:rPr lang="en-US" u="sng" dirty="0"/>
              <a:t>diuretic</a:t>
            </a:r>
            <a:r>
              <a:rPr lang="en-US" dirty="0"/>
              <a:t> and causes cells to shed water</a:t>
            </a:r>
            <a:r>
              <a:rPr lang="en-US" dirty="0" smtClean="0"/>
              <a:t>.</a:t>
            </a:r>
            <a:endParaRPr lang="en-US" dirty="0"/>
          </a:p>
          <a:p>
            <a:pPr lvl="1"/>
            <a:r>
              <a:rPr lang="en-US" dirty="0"/>
              <a:t>Alcohol also interferes with the kidney’s ability to regulate water balance in the </a:t>
            </a:r>
            <a:r>
              <a:rPr lang="en-US" dirty="0" smtClean="0"/>
              <a:t>body by disrupting aquaporin and vasopressin function. </a:t>
            </a:r>
            <a:endParaRPr lang="en-US" dirty="0"/>
          </a:p>
          <a:p>
            <a:r>
              <a:rPr lang="en-US" u="sng" dirty="0" smtClean="0"/>
              <a:t>Aquaporin</a:t>
            </a:r>
            <a:r>
              <a:rPr lang="en-US" dirty="0" smtClean="0"/>
              <a:t> proteins regulate </a:t>
            </a:r>
            <a:r>
              <a:rPr lang="en-US" dirty="0"/>
              <a:t>reabsorption of water filtered out of the blood by the </a:t>
            </a:r>
            <a:r>
              <a:rPr lang="en-US" dirty="0" smtClean="0"/>
              <a:t>kidney. </a:t>
            </a:r>
            <a:r>
              <a:rPr lang="en-US" u="sng" dirty="0" smtClean="0"/>
              <a:t>Vasopressin</a:t>
            </a:r>
            <a:r>
              <a:rPr lang="en-US" dirty="0" smtClean="0"/>
              <a:t> </a:t>
            </a:r>
            <a:r>
              <a:rPr lang="en-US" dirty="0"/>
              <a:t>is a hormone that regulates whether or not an aquaporin channel is </a:t>
            </a:r>
            <a:r>
              <a:rPr lang="en-US" dirty="0" smtClean="0"/>
              <a:t>open.</a:t>
            </a:r>
            <a:endParaRPr lang="en-US" dirty="0"/>
          </a:p>
          <a:p>
            <a:pPr lvl="1"/>
            <a:r>
              <a:rPr lang="en-US" dirty="0"/>
              <a:t>Alcohol inhibits the function of </a:t>
            </a:r>
            <a:r>
              <a:rPr lang="en-US" dirty="0" smtClean="0"/>
              <a:t>vasopressin</a:t>
            </a:r>
            <a:r>
              <a:rPr lang="en-US" dirty="0"/>
              <a:t>, limiting its ability to </a:t>
            </a:r>
            <a:r>
              <a:rPr lang="en-US" dirty="0" smtClean="0"/>
              <a:t>open </a:t>
            </a:r>
            <a:r>
              <a:rPr lang="en-US" dirty="0"/>
              <a:t>aquaporin channels that </a:t>
            </a:r>
            <a:r>
              <a:rPr lang="en-US" dirty="0" smtClean="0"/>
              <a:t>would </a:t>
            </a:r>
            <a:r>
              <a:rPr lang="en-US" dirty="0"/>
              <a:t>let filtered water back into </a:t>
            </a:r>
            <a:r>
              <a:rPr lang="en-US" dirty="0" smtClean="0"/>
              <a:t>the bloodstream, causing </a:t>
            </a:r>
            <a:r>
              <a:rPr lang="en-US" dirty="0"/>
              <a:t>water to be moved </a:t>
            </a:r>
            <a:r>
              <a:rPr lang="en-US" dirty="0" smtClean="0"/>
              <a:t>to  </a:t>
            </a:r>
            <a:r>
              <a:rPr lang="en-US" dirty="0"/>
              <a:t>the bladder at an increased </a:t>
            </a:r>
            <a:r>
              <a:rPr lang="en-US" dirty="0" smtClean="0"/>
              <a:t>rate.</a:t>
            </a:r>
            <a:endParaRPr lang="en-US" dirty="0"/>
          </a:p>
          <a:p>
            <a:r>
              <a:rPr lang="en-US" dirty="0" smtClean="0"/>
              <a:t>Because alcohol causes cells to shed water, because it </a:t>
            </a:r>
            <a:br>
              <a:rPr lang="en-US" dirty="0" smtClean="0"/>
            </a:br>
            <a:r>
              <a:rPr lang="en-US" dirty="0" smtClean="0"/>
              <a:t>prevents aquaporin proteins from opening, and because </a:t>
            </a:r>
            <a:br>
              <a:rPr lang="en-US" dirty="0" smtClean="0"/>
            </a:br>
            <a:r>
              <a:rPr lang="en-US" dirty="0" smtClean="0"/>
              <a:t>alcohol also causes the bladder to feel fuller than it </a:t>
            </a:r>
            <a:br>
              <a:rPr lang="en-US" dirty="0" smtClean="0"/>
            </a:br>
            <a:r>
              <a:rPr lang="en-US" dirty="0" smtClean="0"/>
              <a:t>actually is, alcohol consumption is also linked with an </a:t>
            </a:r>
            <a:br>
              <a:rPr lang="en-US" dirty="0" smtClean="0"/>
            </a:br>
            <a:r>
              <a:rPr lang="en-US" dirty="0" smtClean="0"/>
              <a:t>increased need to urinate. </a:t>
            </a:r>
          </a:p>
          <a:p>
            <a:pPr lvl="1"/>
            <a:r>
              <a:rPr lang="en-US" dirty="0" smtClean="0"/>
              <a:t>This effect becomes amplified as more alcohol is consumed. </a:t>
            </a:r>
            <a:endParaRPr lang="en-US" dirty="0"/>
          </a:p>
          <a:p>
            <a:pPr lvl="1"/>
            <a:endParaRPr lang="en-US" dirty="0"/>
          </a:p>
        </p:txBody>
      </p:sp>
      <p:pic>
        <p:nvPicPr>
          <p:cNvPr id="16386" name="Picture 2" descr="http://appliedbiomimetic.com/wp-content/uploads/2013/06/Aquaporin_scluice.png"/>
          <p:cNvPicPr>
            <a:picLocks noChangeAspect="1" noChangeArrowheads="1"/>
          </p:cNvPicPr>
          <p:nvPr/>
        </p:nvPicPr>
        <p:blipFill rotWithShape="1">
          <a:blip r:embed="rId2">
            <a:extLst>
              <a:ext uri="{28A0092B-C50C-407E-A947-70E740481C1C}">
                <a14:useLocalDpi xmlns:a14="http://schemas.microsoft.com/office/drawing/2010/main" val="0"/>
              </a:ext>
            </a:extLst>
          </a:blip>
          <a:srcRect r="29294"/>
          <a:stretch/>
        </p:blipFill>
        <p:spPr bwMode="auto">
          <a:xfrm>
            <a:off x="6533445" y="4295917"/>
            <a:ext cx="2404078" cy="26710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10042" y="6241143"/>
            <a:ext cx="1866217"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www.appliedbiomimetic.com</a:t>
            </a:r>
            <a:endParaRPr lang="en-US" sz="800" i="1" dirty="0"/>
          </a:p>
        </p:txBody>
      </p:sp>
    </p:spTree>
    <p:extLst>
      <p:ext uri="{BB962C8B-B14F-4D97-AF65-F5344CB8AC3E}">
        <p14:creationId xmlns:p14="http://schemas.microsoft.com/office/powerpoint/2010/main" val="1585851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Fatigue</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exhaustion associated with excess consumption is due to alcohol’s inhibition of </a:t>
            </a:r>
            <a:r>
              <a:rPr lang="en-US" dirty="0" smtClean="0"/>
              <a:t>glutamine.</a:t>
            </a:r>
            <a:endParaRPr lang="en-US" dirty="0"/>
          </a:p>
          <a:p>
            <a:pPr lvl="1"/>
            <a:r>
              <a:rPr lang="en-US" u="sng" dirty="0"/>
              <a:t>Glutamine</a:t>
            </a:r>
            <a:r>
              <a:rPr lang="en-US" dirty="0"/>
              <a:t> is a </a:t>
            </a:r>
            <a:r>
              <a:rPr lang="en-US" dirty="0" smtClean="0"/>
              <a:t>stimulant produce by the body. Production of glutamine is </a:t>
            </a:r>
            <a:r>
              <a:rPr lang="en-US" dirty="0"/>
              <a:t>inhibited by </a:t>
            </a:r>
            <a:r>
              <a:rPr lang="en-US" dirty="0" smtClean="0"/>
              <a:t>alcohol.</a:t>
            </a:r>
            <a:endParaRPr lang="en-US" dirty="0"/>
          </a:p>
          <a:p>
            <a:pPr lvl="1"/>
            <a:r>
              <a:rPr lang="en-US" dirty="0" smtClean="0"/>
              <a:t>When </a:t>
            </a:r>
            <a:r>
              <a:rPr lang="en-US" dirty="0"/>
              <a:t>the effects of alcohol wear off, glutamine production is increased to compensate for previous </a:t>
            </a:r>
            <a:r>
              <a:rPr lang="en-US" dirty="0" smtClean="0"/>
              <a:t>inhibition.</a:t>
            </a:r>
            <a:endParaRPr lang="en-US" dirty="0"/>
          </a:p>
          <a:p>
            <a:pPr lvl="1"/>
            <a:r>
              <a:rPr lang="en-US" dirty="0"/>
              <a:t>This causes a drinker to wake more in their </a:t>
            </a:r>
            <a:r>
              <a:rPr lang="en-US" dirty="0" smtClean="0"/>
              <a:t/>
            </a:r>
            <a:br>
              <a:rPr lang="en-US" dirty="0" smtClean="0"/>
            </a:br>
            <a:r>
              <a:rPr lang="en-US" dirty="0" smtClean="0"/>
              <a:t>sleep </a:t>
            </a:r>
            <a:r>
              <a:rPr lang="en-US" dirty="0"/>
              <a:t>as glutamine production increases, </a:t>
            </a:r>
            <a:r>
              <a:rPr lang="en-US" dirty="0" smtClean="0"/>
              <a:t/>
            </a:r>
            <a:br>
              <a:rPr lang="en-US" dirty="0" smtClean="0"/>
            </a:br>
            <a:r>
              <a:rPr lang="en-US" dirty="0" smtClean="0"/>
              <a:t>preventing </a:t>
            </a:r>
            <a:r>
              <a:rPr lang="en-US" dirty="0"/>
              <a:t>the </a:t>
            </a:r>
            <a:r>
              <a:rPr lang="en-US" dirty="0" smtClean="0"/>
              <a:t>deepest </a:t>
            </a:r>
            <a:r>
              <a:rPr lang="en-US" dirty="0"/>
              <a:t>and most restful </a:t>
            </a:r>
            <a:r>
              <a:rPr lang="en-US" dirty="0" smtClean="0"/>
              <a:t/>
            </a:r>
            <a:br>
              <a:rPr lang="en-US" dirty="0" smtClean="0"/>
            </a:br>
            <a:r>
              <a:rPr lang="en-US" dirty="0" smtClean="0"/>
              <a:t>stages </a:t>
            </a:r>
            <a:r>
              <a:rPr lang="en-US" dirty="0"/>
              <a:t>of </a:t>
            </a:r>
            <a:r>
              <a:rPr lang="en-US" dirty="0" smtClean="0"/>
              <a:t>sleep.</a:t>
            </a:r>
            <a:r>
              <a:rPr lang="en-US" dirty="0"/>
              <a:t/>
            </a:r>
            <a:br>
              <a:rPr lang="en-US" dirty="0"/>
            </a:br>
            <a:endParaRPr lang="en-US" dirty="0"/>
          </a:p>
          <a:p>
            <a:r>
              <a:rPr lang="en-US" dirty="0"/>
              <a:t>Glutamine rebound can also lead </a:t>
            </a:r>
            <a:r>
              <a:rPr lang="en-US" dirty="0" smtClean="0"/>
              <a:t>to </a:t>
            </a:r>
            <a:r>
              <a:rPr lang="en-US" dirty="0"/>
              <a:t>tremors, </a:t>
            </a:r>
            <a:r>
              <a:rPr lang="en-US" dirty="0" smtClean="0"/>
              <a:t/>
            </a:r>
            <a:br>
              <a:rPr lang="en-US" dirty="0" smtClean="0"/>
            </a:br>
            <a:r>
              <a:rPr lang="en-US" dirty="0" smtClean="0"/>
              <a:t>anxiety</a:t>
            </a:r>
            <a:r>
              <a:rPr lang="en-US" dirty="0"/>
              <a:t>, and </a:t>
            </a:r>
            <a:r>
              <a:rPr lang="en-US" dirty="0" smtClean="0"/>
              <a:t>restlessness.</a:t>
            </a:r>
            <a:endParaRPr lang="en-US" dirty="0"/>
          </a:p>
          <a:p>
            <a:pPr lvl="1"/>
            <a:r>
              <a:rPr lang="en-US" dirty="0"/>
              <a:t>Glutamine, like caffeine, is a </a:t>
            </a:r>
            <a:r>
              <a:rPr lang="en-US" dirty="0" smtClean="0"/>
              <a:t>stimulant.</a:t>
            </a:r>
            <a:endParaRPr lang="en-US" dirty="0"/>
          </a:p>
          <a:p>
            <a:endParaRPr lang="en-US" dirty="0"/>
          </a:p>
        </p:txBody>
      </p:sp>
      <p:pic>
        <p:nvPicPr>
          <p:cNvPr id="19458" name="Picture 2" descr="http://www.alcotox.com/wp-content/uploads/2012/02/shutterstock_71138047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312" b="11899"/>
          <a:stretch/>
        </p:blipFill>
        <p:spPr bwMode="auto">
          <a:xfrm>
            <a:off x="6371303" y="3632107"/>
            <a:ext cx="2383148" cy="27834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24843" y="6459446"/>
            <a:ext cx="1369286"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www.alcotox.com</a:t>
            </a:r>
            <a:endParaRPr lang="en-US" sz="800" i="1" dirty="0"/>
          </a:p>
        </p:txBody>
      </p:sp>
    </p:spTree>
    <p:extLst>
      <p:ext uri="{BB962C8B-B14F-4D97-AF65-F5344CB8AC3E}">
        <p14:creationId xmlns:p14="http://schemas.microsoft.com/office/powerpoint/2010/main" val="446220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&amp; Disorder</a:t>
            </a:r>
            <a:endParaRPr lang="en-US" dirty="0"/>
          </a:p>
        </p:txBody>
      </p:sp>
      <p:sp>
        <p:nvSpPr>
          <p:cNvPr id="3" name="Content Placeholder 2"/>
          <p:cNvSpPr>
            <a:spLocks noGrp="1"/>
          </p:cNvSpPr>
          <p:nvPr>
            <p:ph idx="1"/>
          </p:nvPr>
        </p:nvSpPr>
        <p:spPr>
          <a:xfrm>
            <a:off x="567265" y="1559740"/>
            <a:ext cx="8039706" cy="4929550"/>
          </a:xfrm>
        </p:spPr>
        <p:txBody>
          <a:bodyPr>
            <a:normAutofit fontScale="62500" lnSpcReduction="20000"/>
          </a:bodyPr>
          <a:lstStyle/>
          <a:p>
            <a:r>
              <a:rPr lang="en-US" dirty="0" smtClean="0"/>
              <a:t>While moderate consumption of alcohol can provide health benefits for many individuals, excess alcohol consumption can cause many devastating diseases and disorders, including…</a:t>
            </a:r>
          </a:p>
          <a:p>
            <a:pPr lvl="1"/>
            <a:r>
              <a:rPr lang="en-US" u="sng" dirty="0" smtClean="0"/>
              <a:t>Liver </a:t>
            </a:r>
            <a:r>
              <a:rPr lang="en-US" u="sng" dirty="0"/>
              <a:t>Disease</a:t>
            </a:r>
            <a:r>
              <a:rPr lang="en-US" dirty="0"/>
              <a:t>: years of heavy </a:t>
            </a:r>
            <a:r>
              <a:rPr lang="en-US" dirty="0" smtClean="0"/>
              <a:t>drinking </a:t>
            </a:r>
            <a:r>
              <a:rPr lang="en-US" dirty="0"/>
              <a:t>may lead to irreversible destruction and scarring of liver tissue (</a:t>
            </a:r>
            <a:r>
              <a:rPr lang="en-US" u="sng" dirty="0"/>
              <a:t>cirrhosis</a:t>
            </a:r>
            <a:r>
              <a:rPr lang="en-US" dirty="0"/>
              <a:t>).</a:t>
            </a:r>
            <a:endParaRPr lang="en-US" dirty="0" smtClean="0"/>
          </a:p>
          <a:p>
            <a:pPr lvl="1"/>
            <a:r>
              <a:rPr lang="en-US" u="sng" dirty="0" smtClean="0"/>
              <a:t>Digestive Problems</a:t>
            </a:r>
            <a:r>
              <a:rPr lang="en-US" dirty="0" smtClean="0"/>
              <a:t>: excess drinking can cause inflammation of the stomach lining, ulcers, and impaired nutrient absorption. </a:t>
            </a:r>
          </a:p>
          <a:p>
            <a:pPr lvl="1"/>
            <a:r>
              <a:rPr lang="en-US" u="sng" dirty="0" smtClean="0"/>
              <a:t>Heart Problems</a:t>
            </a:r>
            <a:r>
              <a:rPr lang="en-US" dirty="0"/>
              <a:t>: Excessive drinking can lead to high blood pressure and increases your risk of an enlarged heart, heart failure or stroke.</a:t>
            </a:r>
            <a:endParaRPr lang="en-US" dirty="0" smtClean="0"/>
          </a:p>
          <a:p>
            <a:pPr lvl="1"/>
            <a:r>
              <a:rPr lang="en-US" u="sng" dirty="0" smtClean="0"/>
              <a:t>Sexual Impairment</a:t>
            </a:r>
            <a:r>
              <a:rPr lang="en-US" dirty="0" smtClean="0"/>
              <a:t>: excess drinking can cause erectile dysfunction in men and can interrupt menstruation in women. </a:t>
            </a:r>
          </a:p>
          <a:p>
            <a:pPr lvl="1"/>
            <a:r>
              <a:rPr lang="en-US" u="sng" dirty="0" smtClean="0"/>
              <a:t>Birth Defects</a:t>
            </a:r>
            <a:r>
              <a:rPr lang="en-US" dirty="0" smtClean="0"/>
              <a:t>: drinking during pregnancy can cause Fetal Alcohol Syndrome, which results in lifelong physical and developmental problems in the child.</a:t>
            </a:r>
          </a:p>
          <a:p>
            <a:pPr lvl="1"/>
            <a:r>
              <a:rPr lang="en-US" u="sng" dirty="0" smtClean="0"/>
              <a:t>Bone Loss</a:t>
            </a:r>
            <a:r>
              <a:rPr lang="en-US" dirty="0" smtClean="0"/>
              <a:t>: excess </a:t>
            </a:r>
            <a:r>
              <a:rPr lang="en-US" dirty="0"/>
              <a:t>alcohol consumption can lead to thinning bones (</a:t>
            </a:r>
            <a:r>
              <a:rPr lang="en-US" u="sng" dirty="0"/>
              <a:t>osteoporosis</a:t>
            </a:r>
            <a:r>
              <a:rPr lang="en-US" dirty="0"/>
              <a:t>) and an increased risk of fractures.</a:t>
            </a:r>
            <a:endParaRPr lang="en-US" dirty="0" smtClean="0"/>
          </a:p>
          <a:p>
            <a:pPr lvl="1"/>
            <a:r>
              <a:rPr lang="en-US" u="sng" dirty="0" smtClean="0"/>
              <a:t>Cancer</a:t>
            </a:r>
            <a:r>
              <a:rPr lang="en-US" dirty="0" smtClean="0"/>
              <a:t>: excess </a:t>
            </a:r>
            <a:r>
              <a:rPr lang="en-US" dirty="0"/>
              <a:t>alcohol consumption </a:t>
            </a:r>
            <a:r>
              <a:rPr lang="en-US" dirty="0" smtClean="0"/>
              <a:t>raises the risk of mouth</a:t>
            </a:r>
            <a:r>
              <a:rPr lang="en-US" dirty="0"/>
              <a:t>, throat, liver, colon and breast cancer. </a:t>
            </a:r>
          </a:p>
        </p:txBody>
      </p:sp>
    </p:spTree>
    <p:extLst>
      <p:ext uri="{BB962C8B-B14F-4D97-AF65-F5344CB8AC3E}">
        <p14:creationId xmlns:p14="http://schemas.microsoft.com/office/powerpoint/2010/main" val="317172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ATP Synthase = Battery Charger</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Most </a:t>
            </a:r>
            <a:r>
              <a:rPr lang="en-US" u="sng" dirty="0"/>
              <a:t>eukaryotic organisms</a:t>
            </a:r>
            <a:r>
              <a:rPr lang="en-US" dirty="0"/>
              <a:t> (those with cellular </a:t>
            </a:r>
            <a:r>
              <a:rPr lang="en-US" dirty="0" smtClean="0"/>
              <a:t>organelles</a:t>
            </a:r>
            <a:r>
              <a:rPr lang="en-US" dirty="0"/>
              <a:t>) use their mitochondria to produce </a:t>
            </a:r>
            <a:r>
              <a:rPr lang="en-US" dirty="0" smtClean="0"/>
              <a:t>ATP </a:t>
            </a:r>
            <a:r>
              <a:rPr lang="en-US" dirty="0"/>
              <a:t>from ADP and P</a:t>
            </a:r>
            <a:r>
              <a:rPr lang="en-US" baseline="-25000" dirty="0"/>
              <a:t>i</a:t>
            </a:r>
            <a:r>
              <a:rPr lang="en-US" dirty="0"/>
              <a:t>. </a:t>
            </a:r>
          </a:p>
          <a:p>
            <a:pPr lvl="1"/>
            <a:r>
              <a:rPr lang="en-US" dirty="0"/>
              <a:t>The mitochondria is the ‘powerhouse’ of the </a:t>
            </a:r>
            <a:r>
              <a:rPr lang="en-US" dirty="0" smtClean="0"/>
              <a:t/>
            </a:r>
            <a:br>
              <a:rPr lang="en-US" dirty="0" smtClean="0"/>
            </a:br>
            <a:r>
              <a:rPr lang="en-US" dirty="0" smtClean="0"/>
              <a:t>cell </a:t>
            </a:r>
            <a:r>
              <a:rPr lang="en-US" dirty="0"/>
              <a:t>and produces most of a cell’s ATP. </a:t>
            </a:r>
            <a:br>
              <a:rPr lang="en-US" dirty="0"/>
            </a:br>
            <a:endParaRPr lang="en-US" dirty="0"/>
          </a:p>
          <a:p>
            <a:pPr lvl="0"/>
            <a:r>
              <a:rPr lang="en-US" dirty="0"/>
              <a:t>ATP is produced by a protein found in the </a:t>
            </a:r>
            <a:r>
              <a:rPr lang="en-US" dirty="0" smtClean="0"/>
              <a:t/>
            </a:r>
            <a:br>
              <a:rPr lang="en-US" dirty="0" smtClean="0"/>
            </a:br>
            <a:r>
              <a:rPr lang="en-US" dirty="0" smtClean="0"/>
              <a:t>mitochondria </a:t>
            </a:r>
            <a:r>
              <a:rPr lang="en-US" dirty="0"/>
              <a:t>called ATP Synthase. </a:t>
            </a:r>
          </a:p>
          <a:p>
            <a:pPr lvl="1"/>
            <a:r>
              <a:rPr lang="en-US" dirty="0"/>
              <a:t>ATP Synthase is sort of like a wheel. </a:t>
            </a:r>
            <a:r>
              <a:rPr lang="en-US" dirty="0" smtClean="0"/>
              <a:t>As </a:t>
            </a:r>
            <a:r>
              <a:rPr lang="en-US" dirty="0"/>
              <a:t>this </a:t>
            </a:r>
            <a:r>
              <a:rPr lang="en-US" dirty="0" smtClean="0"/>
              <a:t/>
            </a:r>
            <a:br>
              <a:rPr lang="en-US" dirty="0" smtClean="0"/>
            </a:br>
            <a:r>
              <a:rPr lang="en-US" dirty="0" smtClean="0"/>
              <a:t>wheel </a:t>
            </a:r>
            <a:r>
              <a:rPr lang="en-US" dirty="0"/>
              <a:t>turns, it combines ADP </a:t>
            </a:r>
            <a:r>
              <a:rPr lang="en-US" dirty="0" smtClean="0"/>
              <a:t>and </a:t>
            </a:r>
            <a:r>
              <a:rPr lang="en-US" dirty="0"/>
              <a:t>P</a:t>
            </a:r>
            <a:r>
              <a:rPr lang="en-US" baseline="-25000" dirty="0"/>
              <a:t>i</a:t>
            </a:r>
            <a:r>
              <a:rPr lang="en-US" dirty="0"/>
              <a:t> into ATP. </a:t>
            </a:r>
          </a:p>
          <a:p>
            <a:pPr lvl="1"/>
            <a:r>
              <a:rPr lang="en-US" dirty="0"/>
              <a:t>Like a water turning a turbine in a </a:t>
            </a:r>
            <a:r>
              <a:rPr lang="en-US" dirty="0" smtClean="0"/>
              <a:t/>
            </a:r>
            <a:br>
              <a:rPr lang="en-US" dirty="0" smtClean="0"/>
            </a:br>
            <a:r>
              <a:rPr lang="en-US" dirty="0" smtClean="0"/>
              <a:t>hydroelectric </a:t>
            </a:r>
            <a:r>
              <a:rPr lang="en-US" dirty="0"/>
              <a:t>power plant, ATP </a:t>
            </a:r>
            <a:r>
              <a:rPr lang="en-US" dirty="0" smtClean="0"/>
              <a:t/>
            </a:r>
            <a:br>
              <a:rPr lang="en-US" dirty="0" smtClean="0"/>
            </a:br>
            <a:r>
              <a:rPr lang="en-US" dirty="0" smtClean="0"/>
              <a:t>Synthase </a:t>
            </a:r>
            <a:r>
              <a:rPr lang="en-US" dirty="0"/>
              <a:t>is turned by hydrogen protons </a:t>
            </a:r>
            <a:r>
              <a:rPr lang="en-US" dirty="0" smtClean="0"/>
              <a:t/>
            </a:r>
            <a:br>
              <a:rPr lang="en-US" dirty="0" smtClean="0"/>
            </a:br>
            <a:r>
              <a:rPr lang="en-US" dirty="0" smtClean="0"/>
              <a:t>(</a:t>
            </a:r>
            <a:r>
              <a:rPr lang="en-US" dirty="0"/>
              <a:t>hydrogen atoms lacking an electron). </a:t>
            </a:r>
          </a:p>
          <a:p>
            <a:pPr lvl="1"/>
            <a:r>
              <a:rPr lang="en-US" dirty="0"/>
              <a:t>This hydrogen is acquired from the </a:t>
            </a:r>
            <a:r>
              <a:rPr lang="en-US" dirty="0" smtClean="0"/>
              <a:t>fats</a:t>
            </a:r>
            <a:br>
              <a:rPr lang="en-US" dirty="0" smtClean="0"/>
            </a:br>
            <a:r>
              <a:rPr lang="en-US" dirty="0" smtClean="0"/>
              <a:t>and </a:t>
            </a:r>
            <a:r>
              <a:rPr lang="en-US" dirty="0"/>
              <a:t>carbohydrates (sugars, starches, and </a:t>
            </a:r>
            <a:r>
              <a:rPr lang="en-US" dirty="0" smtClean="0"/>
              <a:t/>
            </a:r>
            <a:br>
              <a:rPr lang="en-US" dirty="0" smtClean="0"/>
            </a:br>
            <a:r>
              <a:rPr lang="en-US" dirty="0" smtClean="0"/>
              <a:t>fiber</a:t>
            </a:r>
            <a:r>
              <a:rPr lang="en-US" dirty="0"/>
              <a:t>) in the food that has been consumed </a:t>
            </a:r>
            <a:r>
              <a:rPr lang="en-US" dirty="0" smtClean="0"/>
              <a:t/>
            </a:r>
            <a:br>
              <a:rPr lang="en-US" dirty="0" smtClean="0"/>
            </a:br>
            <a:r>
              <a:rPr lang="en-US" dirty="0" smtClean="0"/>
              <a:t>by </a:t>
            </a:r>
            <a:r>
              <a:rPr lang="en-US" dirty="0"/>
              <a:t>that organism. </a:t>
            </a:r>
          </a:p>
        </p:txBody>
      </p:sp>
      <p:sp>
        <p:nvSpPr>
          <p:cNvPr id="4" name="Rectangle 3"/>
          <p:cNvSpPr/>
          <p:nvPr/>
        </p:nvSpPr>
        <p:spPr>
          <a:xfrm>
            <a:off x="3799883" y="6567168"/>
            <a:ext cx="1574470"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2"/>
              </a:rPr>
              <a:t>Source: </a:t>
            </a:r>
            <a:r>
              <a:rPr lang="en-US" sz="800" dirty="0">
                <a:hlinkClick r:id="rId3"/>
              </a:rPr>
              <a:t>www.biology.arizona.edu</a:t>
            </a:r>
            <a:endParaRPr lang="en-US" sz="800" i="1" dirty="0"/>
          </a:p>
        </p:txBody>
      </p:sp>
      <p:pic>
        <p:nvPicPr>
          <p:cNvPr id="2056" name="Picture 8" descr="http://micro.magnet.fsu.edu/cells/mitochondria/images/mitochondriafigure1.jpg"/>
          <p:cNvPicPr>
            <a:picLocks noChangeAspect="1" noChangeArrowheads="1"/>
          </p:cNvPicPr>
          <p:nvPr/>
        </p:nvPicPr>
        <p:blipFill rotWithShape="1">
          <a:blip r:embed="rId4">
            <a:extLst>
              <a:ext uri="{28A0092B-C50C-407E-A947-70E740481C1C}">
                <a14:useLocalDpi xmlns:a14="http://schemas.microsoft.com/office/drawing/2010/main" val="0"/>
              </a:ext>
            </a:extLst>
          </a:blip>
          <a:srcRect t="7867" b="8012"/>
          <a:stretch/>
        </p:blipFill>
        <p:spPr bwMode="auto">
          <a:xfrm>
            <a:off x="5759293" y="1797509"/>
            <a:ext cx="2445067" cy="21680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5400000">
            <a:off x="7531259" y="2627435"/>
            <a:ext cx="1561646"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5"/>
              </a:rPr>
              <a:t>Source: micro.magnet.fsu.edu</a:t>
            </a:r>
            <a:endParaRPr lang="en-US" sz="800" i="1" dirty="0"/>
          </a:p>
        </p:txBody>
      </p:sp>
      <p:pic>
        <p:nvPicPr>
          <p:cNvPr id="2058" name="Picture 10" descr="http://www.biology.arizona.edu/biochemistry/problem_sets/photosynthesis_1/graphics/mechATPsyn.gif"/>
          <p:cNvPicPr>
            <a:picLocks noChangeAspect="1" noChangeArrowheads="1"/>
          </p:cNvPicPr>
          <p:nvPr/>
        </p:nvPicPr>
        <p:blipFill rotWithShape="1">
          <a:blip r:embed="rId6">
            <a:extLst>
              <a:ext uri="{28A0092B-C50C-407E-A947-70E740481C1C}">
                <a14:useLocalDpi xmlns:a14="http://schemas.microsoft.com/office/drawing/2010/main" val="0"/>
              </a:ext>
            </a:extLst>
          </a:blip>
          <a:srcRect r="22863" b="8123"/>
          <a:stretch/>
        </p:blipFill>
        <p:spPr bwMode="auto">
          <a:xfrm>
            <a:off x="5675763" y="3965522"/>
            <a:ext cx="2986153" cy="293257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4321277" y="5884606"/>
            <a:ext cx="2182762" cy="682562"/>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4740070" y="4977273"/>
            <a:ext cx="2182762" cy="682562"/>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4584382" y="4069940"/>
            <a:ext cx="1447708" cy="576406"/>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38336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Addiction</a:t>
            </a:r>
            <a:endParaRPr lang="en-US" dirty="0"/>
          </a:p>
        </p:txBody>
      </p:sp>
      <p:sp>
        <p:nvSpPr>
          <p:cNvPr id="3" name="Content Placeholder 2"/>
          <p:cNvSpPr>
            <a:spLocks noGrp="1"/>
          </p:cNvSpPr>
          <p:nvPr>
            <p:ph idx="1"/>
          </p:nvPr>
        </p:nvSpPr>
        <p:spPr/>
        <p:txBody>
          <a:bodyPr>
            <a:normAutofit fontScale="62500" lnSpcReduction="20000"/>
          </a:bodyPr>
          <a:lstStyle/>
          <a:p>
            <a:r>
              <a:rPr lang="en-US" u="sng" dirty="0" smtClean="0"/>
              <a:t>Substance dependence</a:t>
            </a:r>
            <a:r>
              <a:rPr lang="en-US" dirty="0" smtClean="0"/>
              <a:t>, or addiction, depends on two factors: </a:t>
            </a:r>
          </a:p>
          <a:p>
            <a:pPr lvl="1"/>
            <a:r>
              <a:rPr lang="en-US" u="sng" dirty="0" smtClean="0"/>
              <a:t>Psychological dependence</a:t>
            </a:r>
            <a:r>
              <a:rPr lang="en-US" dirty="0" smtClean="0"/>
              <a:t> – a craving for and inability to stop using a chemical substance. </a:t>
            </a:r>
          </a:p>
          <a:p>
            <a:pPr lvl="1"/>
            <a:r>
              <a:rPr lang="en-US" u="sng" dirty="0" smtClean="0"/>
              <a:t>Physical dependence</a:t>
            </a:r>
            <a:r>
              <a:rPr lang="en-US" dirty="0" smtClean="0"/>
              <a:t> – a substance must be consumed in order to avoid </a:t>
            </a:r>
            <a:r>
              <a:rPr lang="en-US" u="sng" dirty="0" smtClean="0"/>
              <a:t>withdrawal</a:t>
            </a:r>
            <a:r>
              <a:rPr lang="en-US" dirty="0" smtClean="0"/>
              <a:t>, or negative physical and emotional responses to the absence of a chemical substance. </a:t>
            </a:r>
          </a:p>
          <a:p>
            <a:r>
              <a:rPr lang="en-US" dirty="0" smtClean="0"/>
              <a:t>Regular abuse of alcohol will often result in a chemical dependency on the consumption of alcohol in order to feel ‘normal’ and not experience withdrawal. </a:t>
            </a:r>
          </a:p>
          <a:p>
            <a:pPr lvl="1"/>
            <a:r>
              <a:rPr lang="en-US" dirty="0" smtClean="0"/>
              <a:t>This is due to</a:t>
            </a:r>
            <a:r>
              <a:rPr lang="en-US" sz="2900" dirty="0"/>
              <a:t> the effect of </a:t>
            </a:r>
            <a:r>
              <a:rPr lang="en-US" sz="2900" u="sng" dirty="0"/>
              <a:t>alcohol tolerance</a:t>
            </a:r>
            <a:r>
              <a:rPr lang="en-US" sz="2900" dirty="0"/>
              <a:t>, or the need for constantly increasing doses in </a:t>
            </a:r>
            <a:r>
              <a:rPr lang="en-US" sz="2900" dirty="0"/>
              <a:t>order to feel the desired effects of alcohol consumption. </a:t>
            </a:r>
          </a:p>
          <a:p>
            <a:pPr lvl="1"/>
            <a:r>
              <a:rPr lang="en-US" sz="2900" dirty="0"/>
              <a:t>As more alcohol is consumed over time, the body will produce more enzymes to degrade alcohol, requiring more alcohol over time to feel the same effect. </a:t>
            </a:r>
          </a:p>
          <a:p>
            <a:pPr lvl="1"/>
            <a:r>
              <a:rPr lang="en-US" sz="2900" dirty="0"/>
              <a:t>Abuse of alcohol can be addictive; of 100 people who regularly consume alcohol, 15 will develop a dependency on it on average. </a:t>
            </a:r>
            <a:r>
              <a:rPr lang="en-US" sz="2900" dirty="0"/>
              <a:t>In </a:t>
            </a:r>
            <a:r>
              <a:rPr lang="en-US" sz="2900" dirty="0"/>
              <a:t>comparison, 25/100 heroin users and 16/100 cocaine users will develop a dependency.</a:t>
            </a:r>
          </a:p>
          <a:p>
            <a:pPr lvl="1"/>
            <a:endParaRPr lang="en-US" dirty="0"/>
          </a:p>
        </p:txBody>
      </p:sp>
    </p:spTree>
    <p:extLst>
      <p:ext uri="{BB962C8B-B14F-4D97-AF65-F5344CB8AC3E}">
        <p14:creationId xmlns:p14="http://schemas.microsoft.com/office/powerpoint/2010/main" val="1548053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Oxygen = Molecular Garbage Trucks</a:t>
            </a:r>
            <a:endParaRPr lang="en-US" dirty="0"/>
          </a:p>
        </p:txBody>
      </p:sp>
      <p:sp>
        <p:nvSpPr>
          <p:cNvPr id="3" name="Content Placeholder 2"/>
          <p:cNvSpPr>
            <a:spLocks noGrp="1"/>
          </p:cNvSpPr>
          <p:nvPr>
            <p:ph idx="1"/>
          </p:nvPr>
        </p:nvSpPr>
        <p:spPr>
          <a:xfrm>
            <a:off x="441960" y="1559740"/>
            <a:ext cx="6112189" cy="4780100"/>
          </a:xfrm>
        </p:spPr>
        <p:txBody>
          <a:bodyPr>
            <a:normAutofit fontScale="77500" lnSpcReduction="20000"/>
          </a:bodyPr>
          <a:lstStyle/>
          <a:p>
            <a:pPr lvl="0"/>
            <a:r>
              <a:rPr lang="en-US" dirty="0"/>
              <a:t>The ATP Synthase in the mitochondria of cells depend on oxygen in order to produce ATP.</a:t>
            </a:r>
          </a:p>
          <a:p>
            <a:pPr lvl="1"/>
            <a:r>
              <a:rPr lang="en-US" dirty="0"/>
              <a:t>Hydrogen must constantly flow past ATP Synthase in order for ATP Synthase to turn and produce </a:t>
            </a:r>
            <a:r>
              <a:rPr lang="en-US" dirty="0" smtClean="0"/>
              <a:t>ATP </a:t>
            </a:r>
            <a:r>
              <a:rPr lang="en-US" dirty="0"/>
              <a:t>from ADP and P</a:t>
            </a:r>
            <a:r>
              <a:rPr lang="en-US" baseline="-25000" dirty="0"/>
              <a:t>i</a:t>
            </a:r>
            <a:r>
              <a:rPr lang="en-US" dirty="0"/>
              <a:t>. </a:t>
            </a:r>
          </a:p>
          <a:p>
            <a:pPr lvl="1"/>
            <a:r>
              <a:rPr lang="en-US" dirty="0"/>
              <a:t>Oxygen </a:t>
            </a:r>
            <a:r>
              <a:rPr lang="en-US" dirty="0" smtClean="0"/>
              <a:t>is necessary to enable the movement of hydrogen behind the ATP Synthase so that it can be turned and make ATP.</a:t>
            </a:r>
          </a:p>
          <a:p>
            <a:pPr lvl="1"/>
            <a:r>
              <a:rPr lang="en-US" dirty="0" smtClean="0"/>
              <a:t>If </a:t>
            </a:r>
            <a:r>
              <a:rPr lang="en-US" dirty="0"/>
              <a:t>a constant supply of oxygen is </a:t>
            </a:r>
            <a:r>
              <a:rPr lang="en-US" dirty="0" smtClean="0"/>
              <a:t>absent </a:t>
            </a:r>
            <a:r>
              <a:rPr lang="en-US" dirty="0"/>
              <a:t>from the cell, the hydrogen </a:t>
            </a:r>
            <a:r>
              <a:rPr lang="en-US" dirty="0" smtClean="0"/>
              <a:t>will </a:t>
            </a:r>
            <a:r>
              <a:rPr lang="en-US" dirty="0"/>
              <a:t>stop flowing past the ATP </a:t>
            </a:r>
            <a:r>
              <a:rPr lang="en-US" dirty="0" smtClean="0"/>
              <a:t>Synthase </a:t>
            </a:r>
            <a:r>
              <a:rPr lang="en-US" dirty="0"/>
              <a:t>molecules and these </a:t>
            </a:r>
            <a:r>
              <a:rPr lang="en-US" dirty="0" smtClean="0"/>
              <a:t>proteins </a:t>
            </a:r>
            <a:r>
              <a:rPr lang="en-US" dirty="0"/>
              <a:t>will be unable to produce </a:t>
            </a:r>
            <a:r>
              <a:rPr lang="en-US" dirty="0" smtClean="0"/>
              <a:t>ATP</a:t>
            </a:r>
            <a:r>
              <a:rPr lang="en-US" dirty="0"/>
              <a:t>. </a:t>
            </a:r>
          </a:p>
          <a:p>
            <a:pPr lvl="1"/>
            <a:r>
              <a:rPr lang="en-US" dirty="0"/>
              <a:t>Without the produce of ATP, the </a:t>
            </a:r>
            <a:r>
              <a:rPr lang="en-US" dirty="0" smtClean="0"/>
              <a:t>cells </a:t>
            </a:r>
            <a:r>
              <a:rPr lang="en-US" dirty="0"/>
              <a:t>will quickly stop functioning</a:t>
            </a:r>
            <a:r>
              <a:rPr lang="en-US" dirty="0" smtClean="0"/>
              <a:t>.</a:t>
            </a:r>
            <a:endParaRPr lang="en-US" dirty="0"/>
          </a:p>
        </p:txBody>
      </p:sp>
      <p:pic>
        <p:nvPicPr>
          <p:cNvPr id="3076" name="Picture 4" descr="http://courses.bio.indiana.edu/L104-Bonner/F10/imagesF10/L17/ETC.ATP.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462"/>
          <a:stretch/>
        </p:blipFill>
        <p:spPr bwMode="auto">
          <a:xfrm>
            <a:off x="6558900" y="1287654"/>
            <a:ext cx="2533519" cy="27816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courses.bio.indiana.edu/L104-Bonner/F10/imagesF10/L17/ETC.ATP.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770" r="184"/>
          <a:stretch/>
        </p:blipFill>
        <p:spPr bwMode="auto">
          <a:xfrm>
            <a:off x="6554149" y="4027252"/>
            <a:ext cx="2538270" cy="281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948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Oxygen vs. No Oxygen</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Some organisms have developed strategies to survive in low-oxygen or anaerobic (zero oxygen) environments. </a:t>
            </a:r>
          </a:p>
          <a:p>
            <a:pPr lvl="1"/>
            <a:r>
              <a:rPr lang="en-US" dirty="0"/>
              <a:t>Many </a:t>
            </a:r>
            <a:r>
              <a:rPr lang="en-US" u="sng" dirty="0"/>
              <a:t>prokaryotic</a:t>
            </a:r>
            <a:r>
              <a:rPr lang="en-US" dirty="0"/>
              <a:t> bacteria (which lack </a:t>
            </a:r>
            <a:r>
              <a:rPr lang="en-US" dirty="0" smtClean="0"/>
              <a:t>organelles like a mitochondria</a:t>
            </a:r>
            <a:r>
              <a:rPr lang="en-US" dirty="0"/>
              <a:t>) are anaerobic and can produce ATP in the absence of oxygen. </a:t>
            </a:r>
          </a:p>
          <a:p>
            <a:pPr lvl="1"/>
            <a:r>
              <a:rPr lang="en-US" dirty="0"/>
              <a:t>Yeast, a </a:t>
            </a:r>
            <a:r>
              <a:rPr lang="en-US" dirty="0" smtClean="0"/>
              <a:t>single-celled </a:t>
            </a:r>
            <a:r>
              <a:rPr lang="en-US" dirty="0"/>
              <a:t>fungi </a:t>
            </a:r>
            <a:r>
              <a:rPr lang="en-US" dirty="0" smtClean="0"/>
              <a:t>that is </a:t>
            </a:r>
            <a:r>
              <a:rPr lang="en-US" u="sng" dirty="0" smtClean="0"/>
              <a:t>eukaryotic</a:t>
            </a:r>
            <a:r>
              <a:rPr lang="en-US" dirty="0" smtClean="0"/>
              <a:t> (has cellular organelles) and has </a:t>
            </a:r>
            <a:r>
              <a:rPr lang="en-US" dirty="0"/>
              <a:t>mitochondria can function in both aerobic and anaerobic environments. </a:t>
            </a:r>
            <a:r>
              <a:rPr lang="en-US" dirty="0" smtClean="0"/>
              <a:t/>
            </a:r>
            <a:br>
              <a:rPr lang="en-US" dirty="0" smtClean="0"/>
            </a:br>
            <a:endParaRPr lang="en-US" dirty="0"/>
          </a:p>
          <a:p>
            <a:pPr lvl="0"/>
            <a:r>
              <a:rPr lang="en-US" dirty="0"/>
              <a:t>When oxygen is available, yeast will break down carbohydrates into CO</a:t>
            </a:r>
            <a:r>
              <a:rPr lang="en-US" baseline="-25000" dirty="0"/>
              <a:t>2</a:t>
            </a:r>
            <a:r>
              <a:rPr lang="en-US" dirty="0"/>
              <a:t> </a:t>
            </a:r>
            <a:r>
              <a:rPr lang="en-US" dirty="0" smtClean="0"/>
              <a:t>and H</a:t>
            </a:r>
            <a:r>
              <a:rPr lang="en-US" baseline="-25000" dirty="0" smtClean="0"/>
              <a:t>2</a:t>
            </a:r>
            <a:r>
              <a:rPr lang="en-US" dirty="0" smtClean="0"/>
              <a:t>O</a:t>
            </a:r>
            <a:r>
              <a:rPr lang="en-US" dirty="0"/>
              <a:t>.</a:t>
            </a:r>
          </a:p>
          <a:p>
            <a:pPr lvl="1"/>
            <a:r>
              <a:rPr lang="en-US" dirty="0"/>
              <a:t>The hydrogen protons from the carbohydrates will be used to turn the ATP Synthase in the mitochondria of the yeast cells in order to produce ATP. </a:t>
            </a:r>
          </a:p>
          <a:p>
            <a:pPr lvl="1"/>
            <a:r>
              <a:rPr lang="en-US" dirty="0"/>
              <a:t>Oxygen will </a:t>
            </a:r>
            <a:r>
              <a:rPr lang="en-US" dirty="0" smtClean="0"/>
              <a:t>be used to move hydrogen </a:t>
            </a:r>
            <a:r>
              <a:rPr lang="en-US" dirty="0"/>
              <a:t>protons </a:t>
            </a:r>
            <a:r>
              <a:rPr lang="en-US" dirty="0" smtClean="0"/>
              <a:t/>
            </a:r>
            <a:br>
              <a:rPr lang="en-US" dirty="0" smtClean="0"/>
            </a:br>
            <a:r>
              <a:rPr lang="en-US" dirty="0" smtClean="0"/>
              <a:t>in order </a:t>
            </a:r>
            <a:r>
              <a:rPr lang="en-US" dirty="0"/>
              <a:t>to ensure that the ATP Synthase </a:t>
            </a:r>
            <a:r>
              <a:rPr lang="en-US" dirty="0" smtClean="0"/>
              <a:t/>
            </a:r>
            <a:br>
              <a:rPr lang="en-US" dirty="0" smtClean="0"/>
            </a:br>
            <a:r>
              <a:rPr lang="en-US" dirty="0" smtClean="0"/>
              <a:t>continue to </a:t>
            </a:r>
            <a:r>
              <a:rPr lang="en-US" dirty="0"/>
              <a:t>turn and produce ATP. </a:t>
            </a:r>
          </a:p>
          <a:p>
            <a:pPr lvl="1"/>
            <a:r>
              <a:rPr lang="en-US" dirty="0"/>
              <a:t>This process in which carbohydrates and oxygen </a:t>
            </a:r>
            <a:r>
              <a:rPr lang="en-US" dirty="0" smtClean="0"/>
              <a:t/>
            </a:r>
            <a:br>
              <a:rPr lang="en-US" dirty="0" smtClean="0"/>
            </a:br>
            <a:r>
              <a:rPr lang="en-US" dirty="0" smtClean="0"/>
              <a:t>are </a:t>
            </a:r>
            <a:r>
              <a:rPr lang="en-US" dirty="0"/>
              <a:t>broken down into CO</a:t>
            </a:r>
            <a:r>
              <a:rPr lang="en-US" baseline="-25000" dirty="0"/>
              <a:t>2</a:t>
            </a:r>
            <a:r>
              <a:rPr lang="en-US" dirty="0"/>
              <a:t> and H</a:t>
            </a:r>
            <a:r>
              <a:rPr lang="en-US" baseline="-25000" dirty="0"/>
              <a:t>2</a:t>
            </a:r>
            <a:r>
              <a:rPr lang="en-US" dirty="0"/>
              <a:t>O in order to </a:t>
            </a:r>
            <a:r>
              <a:rPr lang="en-US" dirty="0" smtClean="0"/>
              <a:t/>
            </a:r>
            <a:br>
              <a:rPr lang="en-US" dirty="0" smtClean="0"/>
            </a:br>
            <a:r>
              <a:rPr lang="en-US" dirty="0" smtClean="0"/>
              <a:t>produce </a:t>
            </a:r>
            <a:r>
              <a:rPr lang="en-US" dirty="0"/>
              <a:t>ATP is known as </a:t>
            </a:r>
            <a:r>
              <a:rPr lang="en-US" u="sng" dirty="0"/>
              <a:t>cellular respiration</a:t>
            </a:r>
            <a:r>
              <a:rPr lang="en-US" dirty="0"/>
              <a:t>. </a:t>
            </a:r>
          </a:p>
        </p:txBody>
      </p:sp>
      <p:pic>
        <p:nvPicPr>
          <p:cNvPr id="13314" name="Picture 2" descr="http://diversityoflife2012.wikispaces.com/file/view/YeastDiagram.gif/391996540/YeastDiagram.gif"/>
          <p:cNvPicPr>
            <a:picLocks noChangeAspect="1" noChangeArrowheads="1"/>
          </p:cNvPicPr>
          <p:nvPr/>
        </p:nvPicPr>
        <p:blipFill rotWithShape="1">
          <a:blip r:embed="rId2">
            <a:extLst>
              <a:ext uri="{28A0092B-C50C-407E-A947-70E740481C1C}">
                <a14:useLocalDpi xmlns:a14="http://schemas.microsoft.com/office/drawing/2010/main" val="0"/>
              </a:ext>
            </a:extLst>
          </a:blip>
          <a:srcRect l="7359" t="5627"/>
          <a:stretch/>
        </p:blipFill>
        <p:spPr bwMode="auto">
          <a:xfrm>
            <a:off x="5766620" y="4616244"/>
            <a:ext cx="3150738" cy="21642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281917" y="6642556"/>
            <a:ext cx="1484702"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bookcoverimgs.com</a:t>
            </a:r>
            <a:endParaRPr lang="en-US" sz="800" i="1" dirty="0"/>
          </a:p>
        </p:txBody>
      </p:sp>
    </p:spTree>
    <p:extLst>
      <p:ext uri="{BB962C8B-B14F-4D97-AF65-F5344CB8AC3E}">
        <p14:creationId xmlns:p14="http://schemas.microsoft.com/office/powerpoint/2010/main" val="2418973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Fermentation</a:t>
            </a:r>
            <a:endParaRPr lang="en-US" dirty="0"/>
          </a:p>
        </p:txBody>
      </p:sp>
      <p:sp>
        <p:nvSpPr>
          <p:cNvPr id="3" name="Content Placeholder 2"/>
          <p:cNvSpPr>
            <a:spLocks noGrp="1"/>
          </p:cNvSpPr>
          <p:nvPr>
            <p:ph idx="1"/>
          </p:nvPr>
        </p:nvSpPr>
        <p:spPr>
          <a:xfrm>
            <a:off x="567265" y="1559741"/>
            <a:ext cx="7875695" cy="3713300"/>
          </a:xfrm>
        </p:spPr>
        <p:txBody>
          <a:bodyPr>
            <a:normAutofit fontScale="77500" lnSpcReduction="20000"/>
          </a:bodyPr>
          <a:lstStyle/>
          <a:p>
            <a:pPr lvl="0"/>
            <a:r>
              <a:rPr lang="en-US" dirty="0"/>
              <a:t>When oxygen is not available, yeast will produce ATP via a process called fermentation. </a:t>
            </a:r>
          </a:p>
          <a:p>
            <a:pPr lvl="1"/>
            <a:r>
              <a:rPr lang="en-US" dirty="0"/>
              <a:t>Fermentation is less favorable to the yeast cells (and any living organism) because it results in much less ATP production. </a:t>
            </a:r>
          </a:p>
          <a:p>
            <a:pPr lvl="1"/>
            <a:r>
              <a:rPr lang="en-US" dirty="0"/>
              <a:t>However, fermentation </a:t>
            </a:r>
            <a:r>
              <a:rPr lang="en-US" dirty="0" smtClean="0"/>
              <a:t/>
            </a:r>
            <a:br>
              <a:rPr lang="en-US" dirty="0" smtClean="0"/>
            </a:br>
            <a:r>
              <a:rPr lang="en-US" dirty="0" smtClean="0"/>
              <a:t>ensures </a:t>
            </a:r>
            <a:r>
              <a:rPr lang="en-US" dirty="0"/>
              <a:t>that yeast can </a:t>
            </a:r>
            <a:r>
              <a:rPr lang="en-US" dirty="0" smtClean="0"/>
              <a:t/>
            </a:r>
            <a:br>
              <a:rPr lang="en-US" dirty="0" smtClean="0"/>
            </a:br>
            <a:r>
              <a:rPr lang="en-US" dirty="0" smtClean="0"/>
              <a:t>still survive </a:t>
            </a:r>
            <a:r>
              <a:rPr lang="en-US" dirty="0"/>
              <a:t>even if </a:t>
            </a:r>
            <a:r>
              <a:rPr lang="en-US" dirty="0" smtClean="0"/>
              <a:t/>
            </a:r>
            <a:br>
              <a:rPr lang="en-US" dirty="0" smtClean="0"/>
            </a:br>
            <a:r>
              <a:rPr lang="en-US" dirty="0" smtClean="0"/>
              <a:t>oxygen </a:t>
            </a:r>
            <a:r>
              <a:rPr lang="en-US" dirty="0"/>
              <a:t>is </a:t>
            </a:r>
            <a:r>
              <a:rPr lang="en-US" dirty="0" smtClean="0"/>
              <a:t>completely </a:t>
            </a:r>
            <a:br>
              <a:rPr lang="en-US" dirty="0" smtClean="0"/>
            </a:br>
            <a:r>
              <a:rPr lang="en-US" dirty="0" smtClean="0"/>
              <a:t>absent </a:t>
            </a:r>
            <a:r>
              <a:rPr lang="en-US" dirty="0"/>
              <a:t>from </a:t>
            </a:r>
            <a:r>
              <a:rPr lang="en-US" dirty="0" smtClean="0"/>
              <a:t>their </a:t>
            </a:r>
            <a:br>
              <a:rPr lang="en-US" dirty="0" smtClean="0"/>
            </a:br>
            <a:r>
              <a:rPr lang="en-US" dirty="0" smtClean="0"/>
              <a:t>environment</a:t>
            </a:r>
            <a:r>
              <a:rPr lang="en-US" dirty="0"/>
              <a:t>. </a:t>
            </a:r>
            <a:br>
              <a:rPr lang="en-US" dirty="0"/>
            </a:br>
            <a:endParaRPr lang="en-US" dirty="0"/>
          </a:p>
        </p:txBody>
      </p:sp>
      <p:pic>
        <p:nvPicPr>
          <p:cNvPr id="4098" name="Picture 2" descr="http://farm3.staticflickr.com/2517/3876767861_eb8a7d0ba8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220" y="2920365"/>
            <a:ext cx="4945380" cy="37090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95449" y="6616791"/>
            <a:ext cx="1183337"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papapipi.com</a:t>
            </a:r>
            <a:endParaRPr lang="en-US" sz="800" i="1" dirty="0"/>
          </a:p>
        </p:txBody>
      </p:sp>
    </p:spTree>
    <p:extLst>
      <p:ext uri="{BB962C8B-B14F-4D97-AF65-F5344CB8AC3E}">
        <p14:creationId xmlns:p14="http://schemas.microsoft.com/office/powerpoint/2010/main" val="2722786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Fermentation</a:t>
            </a:r>
            <a:endParaRPr lang="en-US" dirty="0"/>
          </a:p>
        </p:txBody>
      </p:sp>
      <p:sp>
        <p:nvSpPr>
          <p:cNvPr id="3" name="Content Placeholder 2"/>
          <p:cNvSpPr>
            <a:spLocks noGrp="1"/>
          </p:cNvSpPr>
          <p:nvPr>
            <p:ph idx="1"/>
          </p:nvPr>
        </p:nvSpPr>
        <p:spPr>
          <a:xfrm>
            <a:off x="419781" y="1559740"/>
            <a:ext cx="8039706" cy="4681403"/>
          </a:xfrm>
        </p:spPr>
        <p:txBody>
          <a:bodyPr>
            <a:normAutofit fontScale="62500" lnSpcReduction="20000"/>
          </a:bodyPr>
          <a:lstStyle/>
          <a:p>
            <a:pPr lvl="0"/>
            <a:r>
              <a:rPr lang="en-US" dirty="0"/>
              <a:t>In fermentation, simple sugars are converted into ethanol and carbon dioxide. </a:t>
            </a:r>
          </a:p>
          <a:p>
            <a:pPr lvl="1"/>
            <a:r>
              <a:rPr lang="en-US" dirty="0"/>
              <a:t>Both cellular respiration and fermentation begin with the same process: glycolysis. </a:t>
            </a:r>
          </a:p>
          <a:p>
            <a:pPr lvl="1"/>
            <a:r>
              <a:rPr lang="en-US" dirty="0"/>
              <a:t>In </a:t>
            </a:r>
            <a:r>
              <a:rPr lang="en-US" u="sng" dirty="0"/>
              <a:t>glycolysis</a:t>
            </a:r>
            <a:r>
              <a:rPr lang="en-US" dirty="0"/>
              <a:t>, a sugar molecule is split into two </a:t>
            </a:r>
            <a:r>
              <a:rPr lang="en-US" u="sng" dirty="0"/>
              <a:t>pyruvate</a:t>
            </a:r>
            <a:r>
              <a:rPr lang="en-US" dirty="0"/>
              <a:t> molecules (think of pyruvate as just half a sugar molecule). </a:t>
            </a:r>
          </a:p>
          <a:p>
            <a:pPr lvl="1"/>
            <a:r>
              <a:rPr lang="en-US" dirty="0"/>
              <a:t>Two ATP molecules are used to power the process of splitting a pyruvate (it takes energy to break apart molecules and energy is released when molecules form). </a:t>
            </a:r>
          </a:p>
          <a:p>
            <a:r>
              <a:rPr lang="en-US" dirty="0"/>
              <a:t>The pyruvate molecules can be used </a:t>
            </a:r>
            <a:r>
              <a:rPr lang="en-US" dirty="0" smtClean="0"/>
              <a:t>to </a:t>
            </a:r>
            <a:r>
              <a:rPr lang="en-US" dirty="0"/>
              <a:t>add </a:t>
            </a:r>
            <a:r>
              <a:rPr lang="en-US" dirty="0" smtClean="0"/>
              <a:t>P</a:t>
            </a:r>
            <a:r>
              <a:rPr lang="en-US" baseline="-25000" dirty="0" smtClean="0"/>
              <a:t>i</a:t>
            </a:r>
            <a:r>
              <a:rPr lang="en-US" dirty="0" smtClean="0"/>
              <a:t> </a:t>
            </a:r>
            <a:r>
              <a:rPr lang="en-US" dirty="0"/>
              <a:t>to ADP in order to form </a:t>
            </a:r>
            <a:r>
              <a:rPr lang="en-US" dirty="0" smtClean="0"/>
              <a:t/>
            </a:r>
            <a:br>
              <a:rPr lang="en-US" dirty="0" smtClean="0"/>
            </a:br>
            <a:r>
              <a:rPr lang="en-US" dirty="0" smtClean="0"/>
              <a:t>ATP </a:t>
            </a:r>
            <a:r>
              <a:rPr lang="en-US" dirty="0"/>
              <a:t>in a process called </a:t>
            </a:r>
            <a:r>
              <a:rPr lang="en-US" u="sng" dirty="0"/>
              <a:t>substrate level </a:t>
            </a:r>
            <a:r>
              <a:rPr lang="en-US" u="sng" dirty="0" smtClean="0"/>
              <a:t>phosphorylation</a:t>
            </a:r>
            <a:r>
              <a:rPr lang="en-US" dirty="0"/>
              <a:t>. </a:t>
            </a:r>
          </a:p>
          <a:p>
            <a:pPr lvl="1"/>
            <a:r>
              <a:rPr lang="en-US" dirty="0"/>
              <a:t>Substrate level phosphorylation can be </a:t>
            </a:r>
            <a:r>
              <a:rPr lang="en-US" dirty="0" smtClean="0"/>
              <a:t/>
            </a:r>
            <a:br>
              <a:rPr lang="en-US" dirty="0" smtClean="0"/>
            </a:br>
            <a:r>
              <a:rPr lang="en-US" dirty="0" smtClean="0"/>
              <a:t>used </a:t>
            </a:r>
            <a:r>
              <a:rPr lang="en-US" dirty="0"/>
              <a:t>to produce 4 ATP per sugar molecule </a:t>
            </a:r>
            <a:endParaRPr lang="en-US" dirty="0" smtClean="0"/>
          </a:p>
          <a:p>
            <a:pPr lvl="1"/>
            <a:r>
              <a:rPr lang="en-US" dirty="0" smtClean="0"/>
              <a:t>Because </a:t>
            </a:r>
            <a:r>
              <a:rPr lang="en-US" dirty="0"/>
              <a:t>2 ATP are used to break apart </a:t>
            </a:r>
            <a:r>
              <a:rPr lang="en-US" dirty="0" smtClean="0"/>
              <a:t/>
            </a:r>
            <a:br>
              <a:rPr lang="en-US" dirty="0" smtClean="0"/>
            </a:br>
            <a:r>
              <a:rPr lang="en-US" dirty="0" smtClean="0"/>
              <a:t>the </a:t>
            </a:r>
            <a:r>
              <a:rPr lang="en-US" dirty="0"/>
              <a:t>sugar molecule, there is only a net gain </a:t>
            </a:r>
            <a:r>
              <a:rPr lang="en-US" dirty="0" smtClean="0"/>
              <a:t/>
            </a:r>
            <a:br>
              <a:rPr lang="en-US" dirty="0" smtClean="0"/>
            </a:br>
            <a:r>
              <a:rPr lang="en-US" dirty="0" smtClean="0"/>
              <a:t>of </a:t>
            </a:r>
            <a:r>
              <a:rPr lang="en-US" dirty="0"/>
              <a:t>2 </a:t>
            </a:r>
            <a:r>
              <a:rPr lang="en-US" dirty="0" smtClean="0"/>
              <a:t>ATP during substrate level </a:t>
            </a:r>
            <a:br>
              <a:rPr lang="en-US" dirty="0" smtClean="0"/>
            </a:br>
            <a:r>
              <a:rPr lang="en-US" dirty="0" smtClean="0"/>
              <a:t>phosphorylation. </a:t>
            </a:r>
            <a:endParaRPr lang="en-US" dirty="0"/>
          </a:p>
          <a:p>
            <a:endParaRPr lang="en-US" dirty="0"/>
          </a:p>
        </p:txBody>
      </p:sp>
      <p:sp>
        <p:nvSpPr>
          <p:cNvPr id="4" name="Rectangle 3"/>
          <p:cNvSpPr/>
          <p:nvPr/>
        </p:nvSpPr>
        <p:spPr>
          <a:xfrm>
            <a:off x="3625148" y="6581982"/>
            <a:ext cx="1234633"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2"/>
              </a:rPr>
              <a:t>Source: </a:t>
            </a:r>
            <a:r>
              <a:rPr lang="en-US" sz="800" dirty="0">
                <a:hlinkClick r:id="rId3"/>
              </a:rPr>
              <a:t>adapaproject.org</a:t>
            </a:r>
            <a:endParaRPr lang="en-US" sz="800" i="1" dirty="0"/>
          </a:p>
        </p:txBody>
      </p:sp>
      <p:pic>
        <p:nvPicPr>
          <p:cNvPr id="1028" name="Picture 4" descr="http://adapaproject.org/images/biobook_images/eth_ferment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0881" y="4352302"/>
            <a:ext cx="3993119" cy="250813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6253316" y="4173794"/>
            <a:ext cx="103239" cy="357016"/>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43619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NADH </a:t>
            </a:r>
            <a:r>
              <a:rPr lang="en-US" dirty="0" smtClean="0">
                <a:sym typeface="Wingdings" panose="05000000000000000000" pitchFamily="2" charset="2"/>
              </a:rPr>
              <a:t> NAD+</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After producing 4 ATP (but only a gain of 2 ATP overall), the yeast cell must reform NAD</a:t>
            </a:r>
            <a:r>
              <a:rPr lang="en-US" dirty="0" smtClean="0"/>
              <a:t>+.</a:t>
            </a:r>
            <a:endParaRPr lang="en-US" dirty="0"/>
          </a:p>
          <a:p>
            <a:pPr lvl="1"/>
            <a:r>
              <a:rPr lang="en-US" u="sng" dirty="0"/>
              <a:t>NAD</a:t>
            </a:r>
            <a:r>
              <a:rPr lang="en-US" dirty="0"/>
              <a:t>+ is a molecule that is used to acquire hydrogen atoms from the sugar molecule in order to break it into two pyruvates. </a:t>
            </a:r>
          </a:p>
          <a:p>
            <a:pPr lvl="1"/>
            <a:r>
              <a:rPr lang="en-US" dirty="0"/>
              <a:t>When NAD+ acquires the hydrogen atom, it becomes </a:t>
            </a:r>
            <a:r>
              <a:rPr lang="en-US" u="sng" dirty="0"/>
              <a:t>NADH</a:t>
            </a:r>
            <a:r>
              <a:rPr lang="en-US" dirty="0"/>
              <a:t>. </a:t>
            </a:r>
          </a:p>
          <a:p>
            <a:pPr lvl="1"/>
            <a:r>
              <a:rPr lang="en-US" dirty="0"/>
              <a:t>NADH must be </a:t>
            </a:r>
            <a:r>
              <a:rPr lang="en-US" dirty="0" smtClean="0"/>
              <a:t/>
            </a:r>
            <a:br>
              <a:rPr lang="en-US" dirty="0" smtClean="0"/>
            </a:br>
            <a:r>
              <a:rPr lang="en-US" dirty="0" smtClean="0"/>
              <a:t>converted </a:t>
            </a:r>
            <a:r>
              <a:rPr lang="en-US" dirty="0"/>
              <a:t>back </a:t>
            </a:r>
            <a:r>
              <a:rPr lang="en-US" dirty="0" smtClean="0"/>
              <a:t/>
            </a:r>
            <a:br>
              <a:rPr lang="en-US" dirty="0" smtClean="0"/>
            </a:br>
            <a:r>
              <a:rPr lang="en-US" dirty="0" smtClean="0"/>
              <a:t>into </a:t>
            </a:r>
            <a:r>
              <a:rPr lang="en-US" dirty="0"/>
              <a:t>NAD+ in </a:t>
            </a:r>
            <a:r>
              <a:rPr lang="en-US" dirty="0" smtClean="0"/>
              <a:t/>
            </a:r>
            <a:br>
              <a:rPr lang="en-US" dirty="0" smtClean="0"/>
            </a:br>
            <a:r>
              <a:rPr lang="en-US" dirty="0" smtClean="0"/>
              <a:t>order </a:t>
            </a:r>
            <a:r>
              <a:rPr lang="en-US" dirty="0"/>
              <a:t>to allow </a:t>
            </a:r>
            <a:r>
              <a:rPr lang="en-US" dirty="0" smtClean="0"/>
              <a:t/>
            </a:r>
            <a:br>
              <a:rPr lang="en-US" dirty="0" smtClean="0"/>
            </a:br>
            <a:r>
              <a:rPr lang="en-US" dirty="0" smtClean="0"/>
              <a:t>glycolysis </a:t>
            </a:r>
            <a:r>
              <a:rPr lang="en-US" dirty="0"/>
              <a:t>to </a:t>
            </a:r>
            <a:r>
              <a:rPr lang="en-US" dirty="0" smtClean="0"/>
              <a:t/>
            </a:r>
            <a:br>
              <a:rPr lang="en-US" dirty="0" smtClean="0"/>
            </a:br>
            <a:r>
              <a:rPr lang="en-US" dirty="0" smtClean="0"/>
              <a:t>continue </a:t>
            </a:r>
            <a:r>
              <a:rPr lang="en-US" dirty="0"/>
              <a:t>occurring </a:t>
            </a:r>
            <a:r>
              <a:rPr lang="en-US" dirty="0" smtClean="0"/>
              <a:t/>
            </a:r>
            <a:br>
              <a:rPr lang="en-US" dirty="0" smtClean="0"/>
            </a:br>
            <a:r>
              <a:rPr lang="en-US" dirty="0" smtClean="0"/>
              <a:t>(</a:t>
            </a:r>
            <a:r>
              <a:rPr lang="en-US" dirty="0"/>
              <a:t>in other words, to </a:t>
            </a:r>
            <a:r>
              <a:rPr lang="en-US" dirty="0" smtClean="0"/>
              <a:t/>
            </a:r>
            <a:br>
              <a:rPr lang="en-US" dirty="0" smtClean="0"/>
            </a:br>
            <a:r>
              <a:rPr lang="en-US" dirty="0" smtClean="0"/>
              <a:t>allow </a:t>
            </a:r>
            <a:r>
              <a:rPr lang="en-US" dirty="0"/>
              <a:t>the next sugar </a:t>
            </a:r>
            <a:r>
              <a:rPr lang="en-US" dirty="0" smtClean="0"/>
              <a:t/>
            </a:r>
            <a:br>
              <a:rPr lang="en-US" dirty="0" smtClean="0"/>
            </a:br>
            <a:r>
              <a:rPr lang="en-US" dirty="0" smtClean="0"/>
              <a:t>molecule </a:t>
            </a:r>
            <a:r>
              <a:rPr lang="en-US" dirty="0"/>
              <a:t>to also be </a:t>
            </a:r>
            <a:r>
              <a:rPr lang="en-US" dirty="0" smtClean="0"/>
              <a:t/>
            </a:r>
            <a:br>
              <a:rPr lang="en-US" dirty="0" smtClean="0"/>
            </a:br>
            <a:r>
              <a:rPr lang="en-US" dirty="0" smtClean="0"/>
              <a:t>broken </a:t>
            </a:r>
            <a:r>
              <a:rPr lang="en-US" dirty="0"/>
              <a:t>into two </a:t>
            </a:r>
            <a:r>
              <a:rPr lang="en-US" dirty="0" smtClean="0"/>
              <a:t/>
            </a:r>
            <a:br>
              <a:rPr lang="en-US" dirty="0" smtClean="0"/>
            </a:br>
            <a:r>
              <a:rPr lang="en-US" dirty="0" smtClean="0"/>
              <a:t>pyruvate </a:t>
            </a:r>
            <a:r>
              <a:rPr lang="en-US" dirty="0"/>
              <a:t>molecules </a:t>
            </a:r>
            <a:r>
              <a:rPr lang="en-US" dirty="0" smtClean="0"/>
              <a:t/>
            </a:r>
            <a:br>
              <a:rPr lang="en-US" dirty="0" smtClean="0"/>
            </a:br>
            <a:r>
              <a:rPr lang="en-US" dirty="0" smtClean="0"/>
              <a:t>so </a:t>
            </a:r>
            <a:r>
              <a:rPr lang="en-US" dirty="0"/>
              <a:t>that more ATP </a:t>
            </a:r>
            <a:r>
              <a:rPr lang="en-US" dirty="0" smtClean="0"/>
              <a:t/>
            </a:r>
            <a:br>
              <a:rPr lang="en-US" dirty="0" smtClean="0"/>
            </a:br>
            <a:r>
              <a:rPr lang="en-US" dirty="0" smtClean="0"/>
              <a:t>can </a:t>
            </a:r>
            <a:r>
              <a:rPr lang="en-US" dirty="0"/>
              <a:t>be produced). </a:t>
            </a:r>
          </a:p>
        </p:txBody>
      </p:sp>
      <p:sp>
        <p:nvSpPr>
          <p:cNvPr id="7" name="AutoShape 8" descr="https://apbionotebook.files.wordpress.com/2014/01/alcferm.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349" y="3053714"/>
            <a:ext cx="5781731" cy="3331845"/>
          </a:xfrm>
          <a:prstGeom prst="rect">
            <a:avLst/>
          </a:prstGeom>
        </p:spPr>
      </p:pic>
      <p:cxnSp>
        <p:nvCxnSpPr>
          <p:cNvPr id="10" name="Straight Arrow Connector 9"/>
          <p:cNvCxnSpPr/>
          <p:nvPr/>
        </p:nvCxnSpPr>
        <p:spPr>
          <a:xfrm>
            <a:off x="2971800" y="5166360"/>
            <a:ext cx="1828800" cy="4572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2" name="Rectangle 11"/>
          <p:cNvSpPr/>
          <p:nvPr/>
        </p:nvSpPr>
        <p:spPr>
          <a:xfrm>
            <a:off x="6400800" y="6459446"/>
            <a:ext cx="2743200" cy="215444"/>
          </a:xfrm>
          <a:prstGeom prst="rect">
            <a:avLst/>
          </a:prstGeom>
        </p:spPr>
        <p:txBody>
          <a:bodyPr wrap="square">
            <a:spAutoFit/>
          </a:bodyPr>
          <a:lstStyle/>
          <a:p>
            <a:r>
              <a:rPr lang="en-US" sz="800" i="1" dirty="0" smtClean="0"/>
              <a:t>Source: https://apbionotebook.files.wordpress.com/2014/01/alcferm.gif</a:t>
            </a:r>
            <a:endParaRPr lang="en-US" sz="800" i="1" dirty="0"/>
          </a:p>
        </p:txBody>
      </p:sp>
    </p:spTree>
    <p:extLst>
      <p:ext uri="{BB962C8B-B14F-4D97-AF65-F5344CB8AC3E}">
        <p14:creationId xmlns:p14="http://schemas.microsoft.com/office/powerpoint/2010/main" val="2154842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Pyruvate </a:t>
            </a:r>
            <a:r>
              <a:rPr lang="en-US" dirty="0" smtClean="0">
                <a:sym typeface="Wingdings" panose="05000000000000000000" pitchFamily="2" charset="2"/>
              </a:rPr>
              <a:t> Ethanol</a:t>
            </a:r>
            <a:endParaRPr lang="en-US" dirty="0"/>
          </a:p>
        </p:txBody>
      </p:sp>
      <p:sp>
        <p:nvSpPr>
          <p:cNvPr id="3" name="Content Placeholder 2"/>
          <p:cNvSpPr>
            <a:spLocks noGrp="1"/>
          </p:cNvSpPr>
          <p:nvPr>
            <p:ph idx="1"/>
          </p:nvPr>
        </p:nvSpPr>
        <p:spPr>
          <a:xfrm>
            <a:off x="523021" y="1559740"/>
            <a:ext cx="8039706" cy="4681403"/>
          </a:xfrm>
        </p:spPr>
        <p:txBody>
          <a:bodyPr>
            <a:normAutofit fontScale="62500" lnSpcReduction="20000"/>
          </a:bodyPr>
          <a:lstStyle/>
          <a:p>
            <a:pPr lvl="0"/>
            <a:r>
              <a:rPr lang="en-US" dirty="0"/>
              <a:t>In order to convert NADH back into NAD+, the yeast cell must convert the pyruvate molecules into </a:t>
            </a:r>
            <a:r>
              <a:rPr lang="en-US" dirty="0" smtClean="0"/>
              <a:t>acetaldehyde and then ethanol</a:t>
            </a:r>
            <a:r>
              <a:rPr lang="en-US" dirty="0"/>
              <a:t>. </a:t>
            </a:r>
          </a:p>
          <a:p>
            <a:pPr lvl="1"/>
            <a:r>
              <a:rPr lang="en-US" dirty="0"/>
              <a:t>By </a:t>
            </a:r>
            <a:r>
              <a:rPr lang="en-US" dirty="0" smtClean="0"/>
              <a:t>changing pyruvate into acetaldehyde, and by transferring hydrogen from NADH </a:t>
            </a:r>
            <a:r>
              <a:rPr lang="en-US" dirty="0"/>
              <a:t>to </a:t>
            </a:r>
            <a:r>
              <a:rPr lang="en-US" dirty="0" smtClean="0"/>
              <a:t>the acetaldehyde molecules, ethanol is formed and </a:t>
            </a:r>
            <a:r>
              <a:rPr lang="en-US" dirty="0"/>
              <a:t>two NADH molecules are turned back into NAD+.</a:t>
            </a:r>
          </a:p>
          <a:p>
            <a:pPr lvl="1"/>
            <a:r>
              <a:rPr lang="en-US" dirty="0"/>
              <a:t>The newly </a:t>
            </a:r>
            <a:r>
              <a:rPr lang="en-US" dirty="0" smtClean="0"/>
              <a:t>re-created </a:t>
            </a:r>
            <a:r>
              <a:rPr lang="en-US" dirty="0"/>
              <a:t>NAD+ can then be used to split another sugar molecule into two pyruvates </a:t>
            </a:r>
            <a:r>
              <a:rPr lang="en-US" dirty="0" smtClean="0"/>
              <a:t>during glycolysis in order to produce ATP</a:t>
            </a:r>
            <a:r>
              <a:rPr lang="en-US" dirty="0"/>
              <a:t> </a:t>
            </a:r>
            <a:r>
              <a:rPr lang="en-US" dirty="0" smtClean="0"/>
              <a:t>through substrate level phosphorylation.</a:t>
            </a:r>
            <a:endParaRPr lang="en-US" dirty="0"/>
          </a:p>
          <a:p>
            <a:pPr lvl="1"/>
            <a:r>
              <a:rPr lang="en-US" dirty="0"/>
              <a:t>The newly created ethanol molecules are waste products and are expelled from the yeast cell (similar to how animals excrete waste from their own bodies after digestion). </a:t>
            </a:r>
            <a:endParaRPr lang="en-US" dirty="0" smtClean="0"/>
          </a:p>
          <a:p>
            <a:pPr lvl="1"/>
            <a:r>
              <a:rPr lang="en-US" dirty="0" smtClean="0"/>
              <a:t>Fermentation consists of the steps</a:t>
            </a:r>
            <a:br>
              <a:rPr lang="en-US" dirty="0" smtClean="0"/>
            </a:br>
            <a:r>
              <a:rPr lang="en-US" dirty="0" smtClean="0"/>
              <a:t>of glycolysis, substrate level </a:t>
            </a:r>
            <a:br>
              <a:rPr lang="en-US" dirty="0" smtClean="0"/>
            </a:br>
            <a:r>
              <a:rPr lang="en-US" dirty="0" smtClean="0"/>
              <a:t>phosphorylation, and the conversion</a:t>
            </a:r>
            <a:br>
              <a:rPr lang="en-US" dirty="0" smtClean="0"/>
            </a:br>
            <a:r>
              <a:rPr lang="en-US" dirty="0" smtClean="0"/>
              <a:t>of NADH molecules back into NAD+</a:t>
            </a:r>
            <a:br>
              <a:rPr lang="en-US" dirty="0" smtClean="0"/>
            </a:br>
            <a:r>
              <a:rPr lang="en-US" dirty="0" smtClean="0"/>
              <a:t>through the conversion of pyruvate </a:t>
            </a:r>
            <a:br>
              <a:rPr lang="en-US" dirty="0" smtClean="0"/>
            </a:br>
            <a:r>
              <a:rPr lang="en-US" dirty="0" smtClean="0"/>
              <a:t>into acetaldehyde and then into ethanol</a:t>
            </a:r>
            <a:br>
              <a:rPr lang="en-US" dirty="0" smtClean="0"/>
            </a:br>
            <a:r>
              <a:rPr lang="en-US" dirty="0" smtClean="0"/>
              <a:t>molecules.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1212" y="4304898"/>
            <a:ext cx="4232787" cy="2439233"/>
          </a:xfrm>
          <a:prstGeom prst="rect">
            <a:avLst/>
          </a:prstGeom>
        </p:spPr>
      </p:pic>
      <p:sp>
        <p:nvSpPr>
          <p:cNvPr id="5" name="Rectangle 4"/>
          <p:cNvSpPr/>
          <p:nvPr/>
        </p:nvSpPr>
        <p:spPr>
          <a:xfrm>
            <a:off x="1909257" y="6441849"/>
            <a:ext cx="2743200" cy="215444"/>
          </a:xfrm>
          <a:prstGeom prst="rect">
            <a:avLst/>
          </a:prstGeom>
        </p:spPr>
        <p:txBody>
          <a:bodyPr wrap="square">
            <a:spAutoFit/>
          </a:bodyPr>
          <a:lstStyle/>
          <a:p>
            <a:r>
              <a:rPr lang="en-US" sz="800" i="1" dirty="0" smtClean="0"/>
              <a:t>Source: https://apbionotebook.files.wordpress.com/2014/01/alcferm.gif</a:t>
            </a:r>
            <a:endParaRPr lang="en-US" sz="800" i="1" dirty="0"/>
          </a:p>
        </p:txBody>
      </p:sp>
    </p:spTree>
    <p:extLst>
      <p:ext uri="{BB962C8B-B14F-4D97-AF65-F5344CB8AC3E}">
        <p14:creationId xmlns:p14="http://schemas.microsoft.com/office/powerpoint/2010/main" val="173476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887</TotalTime>
  <Words>2770</Words>
  <Application>Microsoft Office PowerPoint</Application>
  <PresentationFormat>On-screen Show (4:3)</PresentationFormat>
  <Paragraphs>224</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vt:lpstr>
      <vt:lpstr>Calibri</vt:lpstr>
      <vt:lpstr>Garamond</vt:lpstr>
      <vt:lpstr>Wingdings</vt:lpstr>
      <vt:lpstr>Organic</vt:lpstr>
      <vt:lpstr>Fermentation</vt:lpstr>
      <vt:lpstr>ATP = Cellular Batteries</vt:lpstr>
      <vt:lpstr>ATP Synthase = Battery Charger</vt:lpstr>
      <vt:lpstr>Oxygen = Molecular Garbage Trucks</vt:lpstr>
      <vt:lpstr>Oxygen vs. No Oxygen</vt:lpstr>
      <vt:lpstr>Fermentation</vt:lpstr>
      <vt:lpstr>Fermentation</vt:lpstr>
      <vt:lpstr>NADH  NAD+</vt:lpstr>
      <vt:lpstr>Pyruvate  Ethanol</vt:lpstr>
      <vt:lpstr>Summary of Fermentation</vt:lpstr>
      <vt:lpstr>Fermentation &amp; Society </vt:lpstr>
      <vt:lpstr>Fermented Fuel</vt:lpstr>
      <vt:lpstr>Dry Milling</vt:lpstr>
      <vt:lpstr>Dry Milling</vt:lpstr>
      <vt:lpstr>Wet Milling</vt:lpstr>
      <vt:lpstr>Physiology of Alcohol Consumption</vt:lpstr>
      <vt:lpstr>Alcoholic Beverages</vt:lpstr>
      <vt:lpstr>Steps of Metabolism</vt:lpstr>
      <vt:lpstr>Consumption &amp; Absorption</vt:lpstr>
      <vt:lpstr>Processing</vt:lpstr>
      <vt:lpstr>Steps of Alcohol Processing</vt:lpstr>
      <vt:lpstr>Alcohol Impairment</vt:lpstr>
      <vt:lpstr>Sexual Assault</vt:lpstr>
      <vt:lpstr>Neurological Impairment</vt:lpstr>
      <vt:lpstr>Neurological Impairment</vt:lpstr>
      <vt:lpstr>Lost Balance</vt:lpstr>
      <vt:lpstr>Dehydration</vt:lpstr>
      <vt:lpstr>Fatigue</vt:lpstr>
      <vt:lpstr>Disease &amp; Disorder</vt:lpstr>
      <vt:lpstr>Addiction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Fermentation</dc:title>
  <dc:creator>Kohn Craig</dc:creator>
  <cp:lastModifiedBy>Kohn Craig</cp:lastModifiedBy>
  <cp:revision>75</cp:revision>
  <cp:lastPrinted>2015-03-10T16:25:07Z</cp:lastPrinted>
  <dcterms:created xsi:type="dcterms:W3CDTF">2015-03-09T12:07:34Z</dcterms:created>
  <dcterms:modified xsi:type="dcterms:W3CDTF">2015-03-10T18:30:33Z</dcterms:modified>
</cp:coreProperties>
</file>