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2" r:id="rId1"/>
  </p:sldMasterIdLst>
  <p:notesMasterIdLst>
    <p:notesMasterId r:id="rId33"/>
  </p:notesMasterIdLst>
  <p:handoutMasterIdLst>
    <p:handoutMasterId r:id="rId34"/>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81" r:id="rId21"/>
    <p:sldId id="282" r:id="rId22"/>
    <p:sldId id="286" r:id="rId23"/>
    <p:sldId id="285" r:id="rId24"/>
    <p:sldId id="284" r:id="rId25"/>
    <p:sldId id="288" r:id="rId26"/>
    <p:sldId id="276" r:id="rId27"/>
    <p:sldId id="280" r:id="rId28"/>
    <p:sldId id="277" r:id="rId29"/>
    <p:sldId id="278" r:id="rId30"/>
    <p:sldId id="279" r:id="rId31"/>
    <p:sldId id="287" r:id="rId32"/>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sorterViewPr>
    <p:cViewPr>
      <p:scale>
        <a:sx n="125" d="100"/>
        <a:sy n="125" d="100"/>
      </p:scale>
      <p:origin x="0" y="-225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5231639" y="1"/>
            <a:ext cx="4002299" cy="351737"/>
          </a:xfrm>
          <a:prstGeom prst="rect">
            <a:avLst/>
          </a:prstGeom>
        </p:spPr>
        <p:txBody>
          <a:bodyPr vert="horz" lIns="92830" tIns="46415" rIns="92830" bIns="46415" rtlCol="0"/>
          <a:lstStyle>
            <a:lvl1pPr algn="r">
              <a:defRPr sz="1200"/>
            </a:lvl1pPr>
          </a:lstStyle>
          <a:p>
            <a:fld id="{A3A7FEA7-2EA2-47A1-B664-62F3999ECA61}" type="datetimeFigureOut">
              <a:rPr lang="en-US" smtClean="0"/>
              <a:t>3/18/2016</a:t>
            </a:fld>
            <a:endParaRPr lang="en-US" dirty="0"/>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E1EA70D7-E172-4395-A7B4-48ACBDE3B6CD}" type="slidenum">
              <a:rPr lang="en-US" smtClean="0"/>
              <a:t>‹#›</a:t>
            </a:fld>
            <a:endParaRPr lang="en-US" dirty="0"/>
          </a:p>
        </p:txBody>
      </p:sp>
    </p:spTree>
    <p:extLst>
      <p:ext uri="{BB962C8B-B14F-4D97-AF65-F5344CB8AC3E}">
        <p14:creationId xmlns:p14="http://schemas.microsoft.com/office/powerpoint/2010/main" val="3574089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02299" cy="35173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5231639" y="1"/>
            <a:ext cx="4002299" cy="351737"/>
          </a:xfrm>
          <a:prstGeom prst="rect">
            <a:avLst/>
          </a:prstGeom>
        </p:spPr>
        <p:txBody>
          <a:bodyPr vert="horz" lIns="92830" tIns="46415" rIns="92830" bIns="46415" rtlCol="0"/>
          <a:lstStyle>
            <a:lvl1pPr algn="r">
              <a:defRPr sz="1200"/>
            </a:lvl1pPr>
          </a:lstStyle>
          <a:p>
            <a:fld id="{6403D01C-1FF4-4EA8-999F-8322BCC1F996}" type="datetimeFigureOut">
              <a:rPr lang="en-US" smtClean="0"/>
              <a:t>3/18/2016</a:t>
            </a:fld>
            <a:endParaRPr lang="en-US" dirty="0"/>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DD449AA3-34AA-4B6D-A8B7-C588B254777E}" type="slidenum">
              <a:rPr lang="en-US" smtClean="0"/>
              <a:t>‹#›</a:t>
            </a:fld>
            <a:endParaRPr lang="en-US" dirty="0"/>
          </a:p>
        </p:txBody>
      </p:sp>
    </p:spTree>
    <p:extLst>
      <p:ext uri="{BB962C8B-B14F-4D97-AF65-F5344CB8AC3E}">
        <p14:creationId xmlns:p14="http://schemas.microsoft.com/office/powerpoint/2010/main" val="219917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BEE3D9BB-A91E-4295-AF97-1E6E2F7EC3C2}" type="datetime1">
              <a:rPr lang="en-US" smtClean="0"/>
              <a:t>3/18/2016</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411963216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4106DF-9AFC-4D68-9CA4-3F0335D9BE0C}"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30362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A1DDF8-7E06-4AB2-9E1B-37CEEA60F572}"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338376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ED42FA-E4D5-492A-BC8C-B46DB7E484A9}"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95EBB7A2-C12C-44F7-95F5-6E22DFBBCF00}"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8188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F5CE1B-786C-4024-98DC-316EA648EE2F}"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6417862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743FC9-B2F7-407D-84EE-2431FC19D797}" type="datetime1">
              <a:rPr lang="en-US" smtClean="0"/>
              <a:t>3/18/2016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714577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06ACC9E-2FE2-4163-86DB-E872EFE70E18}" type="datetime1">
              <a:rPr lang="en-US" smtClean="0"/>
              <a:t>3/18/2016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152807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1B97DA-C358-4ADB-84DF-984E4DE0E1F3}" type="datetime1">
              <a:rPr lang="en-US" smtClean="0"/>
              <a:t>3/18/2016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78155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F3C21942-2CB5-4A91-8724-D372F56864C6}" type="datetime1">
              <a:rPr lang="en-US" smtClean="0"/>
              <a:t>3/18/2016</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95EBB7A2-C12C-44F7-95F5-6E22DFBBCF00}" type="slidenum">
              <a:rPr lang="en-US" smtClean="0"/>
              <a:t>‹#›</a:t>
            </a:fld>
            <a:endParaRPr lang="en-US" dirty="0"/>
          </a:p>
        </p:txBody>
      </p:sp>
    </p:spTree>
    <p:extLst>
      <p:ext uri="{BB962C8B-B14F-4D97-AF65-F5344CB8AC3E}">
        <p14:creationId xmlns:p14="http://schemas.microsoft.com/office/powerpoint/2010/main" val="1608571153"/>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249379"/>
            <a:ext cx="9161969" cy="983676"/>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6982" y="337586"/>
            <a:ext cx="7331191" cy="634032"/>
          </a:xfrm>
          <a:solidFill>
            <a:schemeClr val="tx1"/>
          </a:solidFill>
        </p:spPr>
        <p:txBody>
          <a:bodyPr/>
          <a:lstStyle>
            <a:lvl1pPr algn="ct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9875" y="1278401"/>
            <a:ext cx="8457761" cy="5302508"/>
          </a:xfrm>
          <a:ln>
            <a:noFill/>
          </a:ln>
        </p:spPr>
        <p:style>
          <a:lnRef idx="2">
            <a:schemeClr val="accent3"/>
          </a:lnRef>
          <a:fillRef idx="1">
            <a:schemeClr val="lt1"/>
          </a:fillRef>
          <a:effectRef idx="0">
            <a:schemeClr val="accent3"/>
          </a:effectRef>
          <a:fontRef idx="none"/>
        </p:style>
        <p:txBody>
          <a:bodyPr>
            <a:normAutofit/>
          </a:bodyPr>
          <a:lstStyle>
            <a:lvl1pPr>
              <a:defRPr sz="4000" b="1">
                <a:solidFill>
                  <a:schemeClr val="bg1"/>
                </a:solidFill>
              </a:defRPr>
            </a:lvl1pPr>
            <a:lvl2pPr>
              <a:defRPr sz="3600">
                <a:solidFill>
                  <a:schemeClr val="bg1"/>
                </a:solidFill>
              </a:defRPr>
            </a:lvl2pPr>
            <a:lvl3pPr>
              <a:defRPr sz="3600" i="1">
                <a:solidFill>
                  <a:schemeClr val="bg1"/>
                </a:solidFill>
              </a:defRPr>
            </a:lvl3pPr>
            <a:lvl4pPr>
              <a:defRPr sz="2800">
                <a:solidFill>
                  <a:schemeClr val="bg1"/>
                </a:solidFill>
              </a:defRPr>
            </a:lvl4pPr>
            <a:lvl5pPr>
              <a:defRPr sz="28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54291" y="365296"/>
            <a:ext cx="651982" cy="639809"/>
          </a:xfrm>
        </p:spPr>
        <p:txBody>
          <a:bodyPr/>
          <a:lstStyle>
            <a:lvl1pPr>
              <a:defRPr sz="2800"/>
            </a:lvl1pPr>
          </a:lstStyle>
          <a:p>
            <a:fld id="{95EBB7A2-C12C-44F7-95F5-6E22DFBBCF00}" type="slidenum">
              <a:rPr lang="en-US" smtClean="0"/>
              <a:pPr/>
              <a:t>‹#›</a:t>
            </a:fld>
            <a:endParaRPr lang="en-US" dirty="0"/>
          </a:p>
        </p:txBody>
      </p:sp>
      <p:pic>
        <p:nvPicPr>
          <p:cNvPr id="13" name="Picture 12"/>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7748985" y="221072"/>
            <a:ext cx="645423" cy="859140"/>
          </a:xfrm>
          <a:prstGeom prst="rect">
            <a:avLst/>
          </a:prstGeom>
        </p:spPr>
      </p:pic>
    </p:spTree>
    <p:extLst>
      <p:ext uri="{BB962C8B-B14F-4D97-AF65-F5344CB8AC3E}">
        <p14:creationId xmlns:p14="http://schemas.microsoft.com/office/powerpoint/2010/main" val="2559643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35920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3733495"/>
            <a:ext cx="6889150" cy="1090788"/>
          </a:xfrm>
        </p:spPr>
        <p:txBody>
          <a:bodyPr anchor="ctr">
            <a:normAutofit/>
          </a:bodyPr>
          <a:lstStyle>
            <a:lvl1pPr algn="r">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531639" y="5095771"/>
            <a:ext cx="6889150" cy="840418"/>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6" name="Slide Number Placeholder 5"/>
          <p:cNvSpPr>
            <a:spLocks noGrp="1"/>
          </p:cNvSpPr>
          <p:nvPr>
            <p:ph type="sldNum" sz="quarter" idx="12"/>
          </p:nvPr>
        </p:nvSpPr>
        <p:spPr>
          <a:xfrm>
            <a:off x="7856438" y="3733496"/>
            <a:ext cx="1149836" cy="1090789"/>
          </a:xfrm>
        </p:spPr>
        <p:txBody>
          <a:bodyPr/>
          <a:lstStyle/>
          <a:p>
            <a:fld id="{95EBB7A2-C12C-44F7-95F5-6E22DFBBCF00}" type="slidenum">
              <a:rPr lang="en-US" smtClean="0"/>
              <a:t>‹#›</a:t>
            </a:fld>
            <a:endParaRPr lang="en-US" dirty="0"/>
          </a:p>
        </p:txBody>
      </p:sp>
      <p:pic>
        <p:nvPicPr>
          <p:cNvPr id="12" name="Picture 11"/>
          <p:cNvPicPr>
            <a:picLocks noChangeAspect="1"/>
          </p:cNvPicPr>
          <p:nvPr userDrawn="1"/>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10378" y="3892102"/>
            <a:ext cx="645423" cy="859140"/>
          </a:xfrm>
          <a:prstGeom prst="rect">
            <a:avLst/>
          </a:prstGeom>
        </p:spPr>
      </p:pic>
    </p:spTree>
    <p:extLst>
      <p:ext uri="{BB962C8B-B14F-4D97-AF65-F5344CB8AC3E}">
        <p14:creationId xmlns:p14="http://schemas.microsoft.com/office/powerpoint/2010/main" val="3653975451"/>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4233AD-426D-4BFA-964D-9ECA6EEAEB81}"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575010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F5FD8D-E660-429B-A4C2-B802C0E4ACCE}" type="datetime1">
              <a:rPr lang="en-US" smtClean="0"/>
              <a:t>3/18/2016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730688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1E13DE-7A26-4656-AC7E-F5F845F8044B}" type="datetime1">
              <a:rPr lang="en-US" smtClean="0"/>
              <a:t>3/18/2016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135630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AF92EAC5-7281-47CD-A7EE-3A91D61DA85D}" type="datetime1">
              <a:rPr lang="en-US" smtClean="0"/>
              <a:t>3/18/2016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199852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DBF1D9-A644-464B-BFE6-386D15C8ACD1}"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2284747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BEC80C2-D2FF-493D-A452-47F4D753058C}" type="datetime1">
              <a:rPr lang="en-US" smtClean="0"/>
              <a:t>3/18/2016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EBB7A2-C12C-44F7-95F5-6E22DFBBCF00}" type="slidenum">
              <a:rPr lang="en-US" smtClean="0"/>
              <a:t>‹#›</a:t>
            </a:fld>
            <a:endParaRPr lang="en-US" dirty="0"/>
          </a:p>
        </p:txBody>
      </p:sp>
    </p:spTree>
    <p:extLst>
      <p:ext uri="{BB962C8B-B14F-4D97-AF65-F5344CB8AC3E}">
        <p14:creationId xmlns:p14="http://schemas.microsoft.com/office/powerpoint/2010/main" val="39910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0E3331-0B95-4E4D-8416-61B36BBD8BB7}" type="datetime1">
              <a:rPr lang="en-US" smtClean="0"/>
              <a:t>3/18/2016</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5EBB7A2-C12C-44F7-95F5-6E22DFBBCF00}" type="slidenum">
              <a:rPr lang="en-US" smtClean="0"/>
              <a:t>‹#›</a:t>
            </a:fld>
            <a:endParaRPr lang="en-US" dirty="0"/>
          </a:p>
        </p:txBody>
      </p:sp>
    </p:spTree>
    <p:extLst>
      <p:ext uri="{BB962C8B-B14F-4D97-AF65-F5344CB8AC3E}">
        <p14:creationId xmlns:p14="http://schemas.microsoft.com/office/powerpoint/2010/main" val="1786752647"/>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0ahUKEwjm5umu38DLAhVrvoMKHZWrAq4QjB0IBg&amp;url=http://www.tybeemarinescience.org/naturalist/atlantic-horseshoe-crab/&amp;psig=AFQjCNF9Ew-bM7rZMPWEyXNoMiSj_gyokg&amp;ust=1458064416793510"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kfindout.com/uk/dinosaurs-and-prehistoric-life/prehistoric-mammals/woolly-mammoth/"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he9billion.com/2011/03/02/ipad-2-charlie-sheen-lady-gaga-and-the-6th-mass-species-extinctio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people.eku.edu/ritchisong/317notes7.html" TargetMode="External"/><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yourgenome.org/stories/evolution-of-modern-human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boundless.com/biology/textbooks/boundless-biology-textbook/the-evolution-of-populations-19/population-genetics-131/gene-flow-and-mutation-532-1173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volution.berkeley.edu/evolibrary/article/lines_13"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sites.google.com/site/evolutionforscienceproject/about-me"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odernphilosophystandards.com/2015/06/"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igbiologyy.blogspot.com/2014/03/chromosomes-dna-genes-and-allel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rooffreader.com/2014/01/the-irony-of-soviet-silver-fox.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ienceblogs.com/thoughtfulanimal/2010/06/14/monday-pets-the-russian-fox-st/"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learn.genetics.utah.edu/content/pigeons/geneticlinkage/"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b.bioninja.com.au/higher-level/topic-10-genetics/102-dihybrid-crosses-and.html"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bohemiancaveman.com/"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hyperlink" Target="https://en.wikipedia.org/wiki/Auroch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purebreddairycattle.com/pages/Breeds.php"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hyperlink" Target="https://www.pinterest.com/pin/5699937001364860/"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blogs.lt.vt.edu/ssam1994/2013/05/10/super-cow/" TargetMode="Externa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png"/><Relationship Id="rId4" Type="http://schemas.openxmlformats.org/officeDocument/2006/relationships/hyperlink" Target="http://english.cntv.cn/20121218/105488.shtml" TargetMode="Externa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aqualandpetsplus.com/Frog,%20Grey%20Tree%20Frog%20Tadpoles.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phshonorsbioblogfoley.blogspot.com/2015/02/does-body-size-gets-bigger-with.html"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m.harunyahya.com/tr/works/592/Darwinism-Refuted/chapter/40/The-True-Origin-of-Species" TargetMode="External"/><Relationship Id="rId7" Type="http://schemas.openxmlformats.org/officeDocument/2006/relationships/hyperlink" Target="http://www.telegraph.co.uk/news/earth/wildlife/7991124/Seal-escapes-from-sharks-jaws.html"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odec.ca/projects/2005/hucl5k0/public_html/genes.htm" TargetMode="External"/><Relationship Id="rId4" Type="http://schemas.openxmlformats.org/officeDocument/2006/relationships/image" Target="../media/image13.jpeg"/><Relationship Id="rId9" Type="http://schemas.openxmlformats.org/officeDocument/2006/relationships/hyperlink" Target="http://www.seahawks.net/viewtopic.php?f=2&amp;t=6087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eptilesmagazine.com/Lizards/Information-News/How-Do-Lizards-Regrow-Their-Tails-Researchers-Have-Found-the-Answer/"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hras.org/sw/swmayjune201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Genetic Change</a:t>
            </a:r>
            <a:endParaRPr lang="en-US" dirty="0"/>
          </a:p>
        </p:txBody>
      </p:sp>
      <p:sp>
        <p:nvSpPr>
          <p:cNvPr id="3" name="Subtitle 2"/>
          <p:cNvSpPr>
            <a:spLocks noGrp="1"/>
          </p:cNvSpPr>
          <p:nvPr>
            <p:ph type="subTitle" idx="1"/>
          </p:nvPr>
        </p:nvSpPr>
        <p:spPr/>
        <p:txBody>
          <a:bodyPr>
            <a:normAutofit lnSpcReduction="10000"/>
          </a:bodyPr>
          <a:lstStyle/>
          <a:p>
            <a:r>
              <a:rPr lang="en-US" dirty="0" smtClean="0"/>
              <a:t>By C. Kohn</a:t>
            </a:r>
          </a:p>
          <a:p>
            <a:r>
              <a:rPr lang="en-US" dirty="0" smtClean="0"/>
              <a:t>Agricultural Sciences</a:t>
            </a:r>
          </a:p>
          <a:p>
            <a:r>
              <a:rPr lang="en-US" dirty="0" smtClean="0"/>
              <a:t>Waterford, WI</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t>1</a:t>
            </a:fld>
            <a:endParaRPr lang="en-US" dirty="0"/>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7341884" y="2477616"/>
            <a:ext cx="1416283" cy="1885253"/>
          </a:xfrm>
          <a:prstGeom prst="rect">
            <a:avLst/>
          </a:prstGeom>
        </p:spPr>
      </p:pic>
    </p:spTree>
    <p:extLst>
      <p:ext uri="{BB962C8B-B14F-4D97-AF65-F5344CB8AC3E}">
        <p14:creationId xmlns:p14="http://schemas.microsoft.com/office/powerpoint/2010/main" val="203825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Pace of Evolution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 some cases, evolution can occur </a:t>
            </a:r>
            <a:r>
              <a:rPr lang="en-US" i="1" dirty="0"/>
              <a:t>extremely </a:t>
            </a:r>
            <a:r>
              <a:rPr lang="en-US" dirty="0"/>
              <a:t>slowly or may not occur </a:t>
            </a:r>
            <a:r>
              <a:rPr lang="en-US" dirty="0" smtClean="0"/>
              <a:t>for </a:t>
            </a:r>
            <a:r>
              <a:rPr lang="en-US" dirty="0"/>
              <a:t>millions of years. </a:t>
            </a:r>
          </a:p>
          <a:p>
            <a:pPr lvl="1"/>
            <a:r>
              <a:rPr lang="en-US" dirty="0"/>
              <a:t>For example, the </a:t>
            </a:r>
            <a:r>
              <a:rPr lang="en-US" dirty="0" smtClean="0"/>
              <a:t>modern horseshoe crab (</a:t>
            </a:r>
            <a:r>
              <a:rPr lang="en-US" i="1" dirty="0" smtClean="0"/>
              <a:t>below</a:t>
            </a:r>
            <a:r>
              <a:rPr lang="en-US" dirty="0" smtClean="0"/>
              <a:t>) </a:t>
            </a:r>
            <a:r>
              <a:rPr lang="en-US" dirty="0"/>
              <a:t>looks almost identical to the horseshoe crabs that existed when the </a:t>
            </a:r>
            <a:r>
              <a:rPr lang="en-US" dirty="0" smtClean="0"/>
              <a:t>dinosaurs </a:t>
            </a:r>
            <a:r>
              <a:rPr lang="en-US" dirty="0"/>
              <a:t>roamed the earth</a:t>
            </a:r>
            <a:r>
              <a:rPr lang="en-US" dirty="0" smtClean="0"/>
              <a:t>.</a:t>
            </a:r>
            <a:endParaRPr lang="en-US" dirty="0"/>
          </a:p>
          <a:p>
            <a:r>
              <a:rPr lang="en-US" dirty="0"/>
              <a:t>The reason that species like the horseshoe crab, alligator, and shark have changed very little is because they </a:t>
            </a:r>
            <a:r>
              <a:rPr lang="en-US" dirty="0" smtClean="0"/>
              <a:t/>
            </a:r>
            <a:br>
              <a:rPr lang="en-US" dirty="0" smtClean="0"/>
            </a:br>
            <a:r>
              <a:rPr lang="en-US" dirty="0" smtClean="0"/>
              <a:t>have </a:t>
            </a:r>
            <a:r>
              <a:rPr lang="en-US" dirty="0"/>
              <a:t>not had selection pressure from competition </a:t>
            </a:r>
            <a:r>
              <a:rPr lang="en-US" dirty="0" smtClean="0"/>
              <a:t/>
            </a:r>
            <a:br>
              <a:rPr lang="en-US" dirty="0" smtClean="0"/>
            </a:br>
            <a:r>
              <a:rPr lang="en-US" dirty="0" smtClean="0"/>
              <a:t>to encourage genetic </a:t>
            </a:r>
            <a:r>
              <a:rPr lang="en-US" dirty="0"/>
              <a:t>change. </a:t>
            </a:r>
          </a:p>
          <a:p>
            <a:pPr lvl="1"/>
            <a:r>
              <a:rPr lang="en-US" dirty="0"/>
              <a:t>In other words, the adaptations of these </a:t>
            </a:r>
            <a:r>
              <a:rPr lang="en-US" dirty="0" smtClean="0"/>
              <a:t>‘</a:t>
            </a:r>
            <a:r>
              <a:rPr lang="en-US" dirty="0"/>
              <a:t>living </a:t>
            </a:r>
            <a:r>
              <a:rPr lang="en-US" dirty="0" smtClean="0"/>
              <a:t/>
            </a:r>
            <a:br>
              <a:rPr lang="en-US" dirty="0" smtClean="0"/>
            </a:br>
            <a:r>
              <a:rPr lang="en-US" dirty="0" smtClean="0"/>
              <a:t>fossils</a:t>
            </a:r>
            <a:r>
              <a:rPr lang="en-US" dirty="0"/>
              <a:t>’ </a:t>
            </a:r>
            <a:r>
              <a:rPr lang="en-US" dirty="0" smtClean="0"/>
              <a:t>are </a:t>
            </a:r>
            <a:r>
              <a:rPr lang="en-US" dirty="0"/>
              <a:t>sufficient for </a:t>
            </a:r>
            <a:r>
              <a:rPr lang="en-US" dirty="0" smtClean="0"/>
              <a:t>their needs, there is </a:t>
            </a:r>
            <a:br>
              <a:rPr lang="en-US" dirty="0" smtClean="0"/>
            </a:br>
            <a:r>
              <a:rPr lang="en-US" dirty="0" smtClean="0"/>
              <a:t>minimal competition from other species for </a:t>
            </a:r>
            <a:br>
              <a:rPr lang="en-US" dirty="0" smtClean="0"/>
            </a:br>
            <a:r>
              <a:rPr lang="en-US" dirty="0" smtClean="0"/>
              <a:t>the resources they need, and random mutations </a:t>
            </a:r>
            <a:br>
              <a:rPr lang="en-US" dirty="0" smtClean="0"/>
            </a:br>
            <a:r>
              <a:rPr lang="en-US" dirty="0" smtClean="0"/>
              <a:t>resulting in a beneficial new traits have not </a:t>
            </a:r>
            <a:br>
              <a:rPr lang="en-US" dirty="0" smtClean="0"/>
            </a:br>
            <a:r>
              <a:rPr lang="en-US" dirty="0" smtClean="0"/>
              <a:t>occurred to enable evolutionary change</a:t>
            </a:r>
            <a:r>
              <a:rPr lang="en-US" dirty="0"/>
              <a:t>. </a:t>
            </a:r>
          </a:p>
          <a:p>
            <a:pPr lvl="1"/>
            <a:r>
              <a:rPr lang="en-US" dirty="0"/>
              <a:t>However, if another species were to have a </a:t>
            </a:r>
            <a:r>
              <a:rPr lang="en-US" dirty="0" smtClean="0"/>
              <a:t/>
            </a:r>
            <a:br>
              <a:rPr lang="en-US" dirty="0" smtClean="0"/>
            </a:br>
            <a:r>
              <a:rPr lang="en-US" dirty="0" smtClean="0"/>
              <a:t>mutation </a:t>
            </a:r>
            <a:r>
              <a:rPr lang="en-US" dirty="0"/>
              <a:t>that would enable it to </a:t>
            </a:r>
            <a:r>
              <a:rPr lang="en-US" dirty="0" smtClean="0"/>
              <a:t>outcompete </a:t>
            </a:r>
            <a:br>
              <a:rPr lang="en-US" dirty="0" smtClean="0"/>
            </a:br>
            <a:r>
              <a:rPr lang="en-US" dirty="0" smtClean="0"/>
              <a:t>one </a:t>
            </a:r>
            <a:r>
              <a:rPr lang="en-US" dirty="0"/>
              <a:t>of these </a:t>
            </a:r>
            <a:r>
              <a:rPr lang="en-US" dirty="0" smtClean="0"/>
              <a:t>ancient species for resources, </a:t>
            </a:r>
            <a:br>
              <a:rPr lang="en-US" dirty="0" smtClean="0"/>
            </a:br>
            <a:r>
              <a:rPr lang="en-US" dirty="0" smtClean="0"/>
              <a:t>the unchanged </a:t>
            </a:r>
            <a:r>
              <a:rPr lang="en-US" dirty="0"/>
              <a:t>species would </a:t>
            </a:r>
            <a:r>
              <a:rPr lang="en-US" dirty="0" smtClean="0"/>
              <a:t>eventually </a:t>
            </a:r>
            <a:r>
              <a:rPr lang="en-US" dirty="0"/>
              <a:t>go </a:t>
            </a:r>
            <a:r>
              <a:rPr lang="en-US" dirty="0" smtClean="0"/>
              <a:t/>
            </a:r>
            <a:br>
              <a:rPr lang="en-US" dirty="0" smtClean="0"/>
            </a:br>
            <a:r>
              <a:rPr lang="en-US" dirty="0" smtClean="0"/>
              <a:t>extinct </a:t>
            </a:r>
            <a:r>
              <a:rPr lang="en-US" dirty="0"/>
              <a:t>unless it </a:t>
            </a:r>
            <a:r>
              <a:rPr lang="en-US" dirty="0" smtClean="0"/>
              <a:t>too had random mutations </a:t>
            </a:r>
            <a:br>
              <a:rPr lang="en-US" dirty="0" smtClean="0"/>
            </a:br>
            <a:r>
              <a:rPr lang="en-US" dirty="0" smtClean="0"/>
              <a:t>that enabled </a:t>
            </a:r>
            <a:r>
              <a:rPr lang="en-US" dirty="0"/>
              <a:t>it to </a:t>
            </a:r>
            <a:r>
              <a:rPr lang="en-US" dirty="0" smtClean="0"/>
              <a:t>change </a:t>
            </a:r>
            <a:r>
              <a:rPr lang="en-US" dirty="0"/>
              <a:t>and have a </a:t>
            </a:r>
            <a:r>
              <a:rPr lang="en-US" dirty="0" smtClean="0"/>
              <a:t/>
            </a:r>
            <a:br>
              <a:rPr lang="en-US" dirty="0" smtClean="0"/>
            </a:br>
            <a:r>
              <a:rPr lang="en-US" dirty="0" smtClean="0"/>
              <a:t>competitive advantage</a:t>
            </a:r>
            <a:r>
              <a:rPr lang="en-US" dirty="0"/>
              <a:t>.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10</a:t>
            </a:fld>
            <a:endParaRPr lang="en-US" dirty="0"/>
          </a:p>
        </p:txBody>
      </p:sp>
      <p:pic>
        <p:nvPicPr>
          <p:cNvPr id="2050" name="Picture 2" descr="http://www.tybeemarinescience.org/wp-content/uploads/2014/04/Horseshoe-Crab.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 r="-2109" b="154"/>
          <a:stretch/>
        </p:blipFill>
        <p:spPr bwMode="auto">
          <a:xfrm rot="19365819">
            <a:off x="5435716" y="3129746"/>
            <a:ext cx="5132027" cy="3186613"/>
          </a:xfrm>
          <a:prstGeom prst="flowChartInputOutpu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64210" y="6365465"/>
            <a:ext cx="1914307"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www.tybeemarinescience.org</a:t>
            </a:r>
            <a:endParaRPr lang="en-US" sz="800" i="1" dirty="0"/>
          </a:p>
        </p:txBody>
      </p:sp>
    </p:spTree>
    <p:extLst>
      <p:ext uri="{BB962C8B-B14F-4D97-AF65-F5344CB8AC3E}">
        <p14:creationId xmlns:p14="http://schemas.microsoft.com/office/powerpoint/2010/main" val="153110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Woolly Mammoths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Even </a:t>
            </a:r>
            <a:r>
              <a:rPr lang="en-US" dirty="0"/>
              <a:t>when there </a:t>
            </a:r>
            <a:r>
              <a:rPr lang="en-US" dirty="0" smtClean="0"/>
              <a:t>are changes and </a:t>
            </a:r>
            <a:r>
              <a:rPr lang="en-US" dirty="0"/>
              <a:t>evolutionary pressure to change, </a:t>
            </a:r>
            <a:r>
              <a:rPr lang="en-US" dirty="0" smtClean="0"/>
              <a:t>this is not a guarantee that a </a:t>
            </a:r>
            <a:r>
              <a:rPr lang="en-US" dirty="0"/>
              <a:t>species </a:t>
            </a:r>
            <a:r>
              <a:rPr lang="en-US" dirty="0" smtClean="0"/>
              <a:t>will evolve. </a:t>
            </a:r>
          </a:p>
          <a:p>
            <a:pPr lvl="1"/>
            <a:r>
              <a:rPr lang="en-US" dirty="0" smtClean="0"/>
              <a:t>For </a:t>
            </a:r>
            <a:r>
              <a:rPr lang="en-US" dirty="0"/>
              <a:t>example, </a:t>
            </a:r>
            <a:r>
              <a:rPr lang="en-US" dirty="0" smtClean="0"/>
              <a:t>a large species of elephant called the mammoth used to graze across large portions of North America. </a:t>
            </a:r>
          </a:p>
          <a:p>
            <a:pPr lvl="1"/>
            <a:r>
              <a:rPr lang="en-US" dirty="0" smtClean="0"/>
              <a:t>Mammoths and Asian elephants both descended from a similar ancestor. Different </a:t>
            </a:r>
            <a:r>
              <a:rPr lang="en-US" dirty="0" smtClean="0"/>
              <a:t>environmental pressures (cold </a:t>
            </a:r>
            <a:r>
              <a:rPr lang="en-US" dirty="0" smtClean="0"/>
              <a:t>vs. warm) resulted in the evolution of two different species.</a:t>
            </a:r>
          </a:p>
          <a:p>
            <a:r>
              <a:rPr lang="en-US" dirty="0" smtClean="0"/>
              <a:t>At the end of the last ice age, a warming climate made the traits of the mammoth less advantageous and less competitive in its changing environment. </a:t>
            </a:r>
          </a:p>
          <a:p>
            <a:pPr lvl="1"/>
            <a:r>
              <a:rPr lang="en-US" dirty="0" smtClean="0"/>
              <a:t>Beneficial mutations did not occur quickly </a:t>
            </a:r>
            <a:br>
              <a:rPr lang="en-US" dirty="0" smtClean="0"/>
            </a:br>
            <a:r>
              <a:rPr lang="en-US" dirty="0" smtClean="0"/>
              <a:t>enough to allow the mammoth to adapt </a:t>
            </a:r>
            <a:br>
              <a:rPr lang="en-US" dirty="0" smtClean="0"/>
            </a:br>
            <a:r>
              <a:rPr lang="en-US" dirty="0" smtClean="0"/>
              <a:t>to these warming conditions, to</a:t>
            </a:r>
            <a:br>
              <a:rPr lang="en-US" dirty="0" smtClean="0"/>
            </a:br>
            <a:r>
              <a:rPr lang="en-US" dirty="0" smtClean="0"/>
              <a:t>compete with other species, or </a:t>
            </a:r>
            <a:br>
              <a:rPr lang="en-US" dirty="0" smtClean="0"/>
            </a:br>
            <a:r>
              <a:rPr lang="en-US" dirty="0" smtClean="0"/>
              <a:t>to defend itself from predators. </a:t>
            </a:r>
          </a:p>
          <a:p>
            <a:pPr lvl="1"/>
            <a:r>
              <a:rPr lang="en-US" dirty="0" smtClean="0"/>
              <a:t>Because the changes to its </a:t>
            </a:r>
            <a:br>
              <a:rPr lang="en-US" dirty="0" smtClean="0"/>
            </a:br>
            <a:r>
              <a:rPr lang="en-US" dirty="0" smtClean="0"/>
              <a:t>environment made its traits less </a:t>
            </a:r>
            <a:br>
              <a:rPr lang="en-US" dirty="0" smtClean="0"/>
            </a:br>
            <a:r>
              <a:rPr lang="en-US" dirty="0" smtClean="0"/>
              <a:t>beneficial, this resulted in a lower</a:t>
            </a:r>
            <a:br>
              <a:rPr lang="en-US" dirty="0" smtClean="0"/>
            </a:br>
            <a:r>
              <a:rPr lang="en-US" dirty="0" smtClean="0"/>
              <a:t>ability to function and thrive.</a:t>
            </a:r>
          </a:p>
          <a:p>
            <a:pPr lvl="1"/>
            <a:r>
              <a:rPr lang="en-US" dirty="0" smtClean="0"/>
              <a:t>This caused the mammoth to </a:t>
            </a:r>
            <a:br>
              <a:rPr lang="en-US" dirty="0" smtClean="0"/>
            </a:br>
            <a:r>
              <a:rPr lang="en-US" dirty="0" smtClean="0"/>
              <a:t>eventually go extinct. </a:t>
            </a:r>
          </a:p>
        </p:txBody>
      </p:sp>
      <p:sp>
        <p:nvSpPr>
          <p:cNvPr id="4" name="Slide Number Placeholder 3"/>
          <p:cNvSpPr>
            <a:spLocks noGrp="1"/>
          </p:cNvSpPr>
          <p:nvPr>
            <p:ph type="sldNum" sz="quarter" idx="12"/>
          </p:nvPr>
        </p:nvSpPr>
        <p:spPr/>
        <p:txBody>
          <a:bodyPr/>
          <a:lstStyle/>
          <a:p>
            <a:fld id="{95EBB7A2-C12C-44F7-95F5-6E22DFBBCF00}" type="slidenum">
              <a:rPr lang="en-US" smtClean="0"/>
              <a:pPr/>
              <a:t>11</a:t>
            </a:fld>
            <a:endParaRPr lang="en-US" dirty="0"/>
          </a:p>
        </p:txBody>
      </p:sp>
      <p:pic>
        <p:nvPicPr>
          <p:cNvPr id="3074" name="Picture 2" descr="http://res.cloudinary.com/dk-find-out/image/upload/q_80,w_1440/DCTM_Penguin_UK_DK_AL721618_hpbwjv.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3476" y="3635776"/>
            <a:ext cx="3534160" cy="29451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23973" y="6580909"/>
            <a:ext cx="146226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www.dkfindout.com</a:t>
            </a:r>
            <a:endParaRPr lang="en-US" sz="800" i="1" dirty="0"/>
          </a:p>
        </p:txBody>
      </p:sp>
    </p:spTree>
    <p:extLst>
      <p:ext uri="{BB962C8B-B14F-4D97-AF65-F5344CB8AC3E}">
        <p14:creationId xmlns:p14="http://schemas.microsoft.com/office/powerpoint/2010/main" val="387230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Extinction</a:t>
            </a:r>
            <a:endParaRPr lang="en-US" dirty="0"/>
          </a:p>
        </p:txBody>
      </p:sp>
      <p:sp>
        <p:nvSpPr>
          <p:cNvPr id="3" name="Content Placeholder 2"/>
          <p:cNvSpPr>
            <a:spLocks noGrp="1"/>
          </p:cNvSpPr>
          <p:nvPr>
            <p:ph idx="1"/>
          </p:nvPr>
        </p:nvSpPr>
        <p:spPr>
          <a:xfrm>
            <a:off x="309395" y="1278401"/>
            <a:ext cx="8457761" cy="5302508"/>
          </a:xfrm>
        </p:spPr>
        <p:txBody>
          <a:bodyPr>
            <a:normAutofit fontScale="55000" lnSpcReduction="20000"/>
          </a:bodyPr>
          <a:lstStyle/>
          <a:p>
            <a:r>
              <a:rPr lang="en-US" u="sng" dirty="0"/>
              <a:t>Extinction</a:t>
            </a:r>
            <a:r>
              <a:rPr lang="en-US" dirty="0"/>
              <a:t> is when a species is eliminated from the earth. </a:t>
            </a:r>
            <a:endParaRPr lang="en-US" dirty="0" smtClean="0"/>
          </a:p>
          <a:p>
            <a:pPr lvl="1"/>
            <a:r>
              <a:rPr lang="en-US" dirty="0" smtClean="0"/>
              <a:t>Extinction </a:t>
            </a:r>
            <a:r>
              <a:rPr lang="en-US" dirty="0"/>
              <a:t>can be caused by many different factors, but usually a species goes extinct if their adaptations are insufficient for their survival needs. </a:t>
            </a:r>
            <a:endParaRPr lang="en-US" dirty="0" smtClean="0"/>
          </a:p>
          <a:p>
            <a:pPr lvl="1"/>
            <a:r>
              <a:rPr lang="en-US" dirty="0" smtClean="0"/>
              <a:t>If </a:t>
            </a:r>
            <a:r>
              <a:rPr lang="en-US" dirty="0"/>
              <a:t>a species cannot evolve as quickly as their environment changes, an </a:t>
            </a:r>
            <a:r>
              <a:rPr lang="en-US" dirty="0" smtClean="0"/>
              <a:t>extinction </a:t>
            </a:r>
            <a:r>
              <a:rPr lang="en-US" dirty="0"/>
              <a:t>is almost certainly going to occur. </a:t>
            </a:r>
            <a:endParaRPr lang="en-US" dirty="0" smtClean="0"/>
          </a:p>
          <a:p>
            <a:r>
              <a:rPr lang="en-US" dirty="0"/>
              <a:t>Extinction is </a:t>
            </a:r>
            <a:r>
              <a:rPr lang="en-US" dirty="0" smtClean="0"/>
              <a:t>an eventual </a:t>
            </a:r>
            <a:r>
              <a:rPr lang="en-US" dirty="0"/>
              <a:t>guarantee for every species; no species exists forever. </a:t>
            </a:r>
            <a:endParaRPr lang="en-US" dirty="0" smtClean="0"/>
          </a:p>
          <a:p>
            <a:pPr lvl="1"/>
            <a:r>
              <a:rPr lang="en-US" dirty="0" smtClean="0"/>
              <a:t>In </a:t>
            </a:r>
            <a:r>
              <a:rPr lang="en-US" dirty="0"/>
              <a:t>fact, 99.9% of all species </a:t>
            </a:r>
            <a:r>
              <a:rPr lang="en-US" dirty="0" smtClean="0"/>
              <a:t/>
            </a:r>
            <a:br>
              <a:rPr lang="en-US" dirty="0" smtClean="0"/>
            </a:br>
            <a:r>
              <a:rPr lang="en-US" dirty="0" smtClean="0"/>
              <a:t>that have </a:t>
            </a:r>
            <a:r>
              <a:rPr lang="en-US" dirty="0"/>
              <a:t>ever existed have </a:t>
            </a:r>
            <a:r>
              <a:rPr lang="en-US" dirty="0" smtClean="0"/>
              <a:t/>
            </a:r>
            <a:br>
              <a:rPr lang="en-US" dirty="0" smtClean="0"/>
            </a:br>
            <a:r>
              <a:rPr lang="en-US" dirty="0" smtClean="0"/>
              <a:t>already gone extinct</a:t>
            </a:r>
            <a:r>
              <a:rPr lang="en-US" dirty="0"/>
              <a:t>. </a:t>
            </a:r>
            <a:endParaRPr lang="en-US" dirty="0" smtClean="0"/>
          </a:p>
          <a:p>
            <a:r>
              <a:rPr lang="en-US" dirty="0" smtClean="0"/>
              <a:t>Current rates </a:t>
            </a:r>
            <a:r>
              <a:rPr lang="en-US" dirty="0"/>
              <a:t>of </a:t>
            </a:r>
            <a:r>
              <a:rPr lang="en-US" dirty="0" smtClean="0"/>
              <a:t>extinction are</a:t>
            </a:r>
            <a:br>
              <a:rPr lang="en-US" dirty="0" smtClean="0"/>
            </a:br>
            <a:r>
              <a:rPr lang="en-US" dirty="0" smtClean="0"/>
              <a:t>far more rapid than normal. </a:t>
            </a:r>
          </a:p>
          <a:p>
            <a:pPr lvl="1"/>
            <a:r>
              <a:rPr lang="en-US" dirty="0" smtClean="0"/>
              <a:t>The </a:t>
            </a:r>
            <a:r>
              <a:rPr lang="en-US" dirty="0"/>
              <a:t>planet is currently </a:t>
            </a:r>
            <a:r>
              <a:rPr lang="en-US" dirty="0" smtClean="0"/>
              <a:t>losing </a:t>
            </a:r>
            <a:br>
              <a:rPr lang="en-US" dirty="0" smtClean="0"/>
            </a:br>
            <a:r>
              <a:rPr lang="en-US" dirty="0" smtClean="0"/>
              <a:t>an average of about 2-3 </a:t>
            </a:r>
            <a:br>
              <a:rPr lang="en-US" dirty="0" smtClean="0"/>
            </a:br>
            <a:r>
              <a:rPr lang="en-US" dirty="0" smtClean="0"/>
              <a:t>species per hour! </a:t>
            </a:r>
          </a:p>
          <a:p>
            <a:pPr lvl="1"/>
            <a:r>
              <a:rPr lang="en-US" dirty="0" smtClean="0"/>
              <a:t>This is </a:t>
            </a:r>
            <a:r>
              <a:rPr lang="en-US" dirty="0"/>
              <a:t>largely </a:t>
            </a:r>
            <a:r>
              <a:rPr lang="en-US" dirty="0" smtClean="0"/>
              <a:t>because of </a:t>
            </a:r>
            <a:br>
              <a:rPr lang="en-US" dirty="0" smtClean="0"/>
            </a:br>
            <a:r>
              <a:rPr lang="en-US" dirty="0" smtClean="0"/>
              <a:t>human activity.</a:t>
            </a:r>
          </a:p>
          <a:p>
            <a:pPr lvl="1"/>
            <a:r>
              <a:rPr lang="en-US" dirty="0" smtClean="0"/>
              <a:t>This is the greatest loss of </a:t>
            </a:r>
            <a:r>
              <a:rPr lang="en-US" dirty="0"/>
              <a:t/>
            </a:r>
            <a:br>
              <a:rPr lang="en-US" dirty="0"/>
            </a:br>
            <a:r>
              <a:rPr lang="en-US" dirty="0" smtClean="0"/>
              <a:t>species since the dinosaurs.</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12</a:t>
            </a:fld>
            <a:endParaRPr lang="en-US" dirty="0"/>
          </a:p>
        </p:txBody>
      </p:sp>
      <p:pic>
        <p:nvPicPr>
          <p:cNvPr id="8" name="Picture 7"/>
          <p:cNvPicPr>
            <a:picLocks noChangeAspect="1"/>
          </p:cNvPicPr>
          <p:nvPr/>
        </p:nvPicPr>
        <p:blipFill>
          <a:blip r:embed="rId2"/>
          <a:stretch>
            <a:fillRect/>
          </a:stretch>
        </p:blipFill>
        <p:spPr>
          <a:xfrm>
            <a:off x="4868331" y="3307080"/>
            <a:ext cx="4218517" cy="3273829"/>
          </a:xfrm>
          <a:prstGeom prst="rect">
            <a:avLst/>
          </a:prstGeom>
          <a:ln>
            <a:noFill/>
          </a:ln>
          <a:effectLst>
            <a:outerShdw blurRad="190500" algn="tl" rotWithShape="0">
              <a:srgbClr val="000000">
                <a:alpha val="70000"/>
              </a:srgbClr>
            </a:outerShdw>
          </a:effectLst>
        </p:spPr>
      </p:pic>
      <p:sp>
        <p:nvSpPr>
          <p:cNvPr id="9" name="Rectangle 8"/>
          <p:cNvSpPr/>
          <p:nvPr/>
        </p:nvSpPr>
        <p:spPr>
          <a:xfrm>
            <a:off x="4868331" y="6651332"/>
            <a:ext cx="150714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www.the9billion.com</a:t>
            </a:r>
            <a:endParaRPr lang="en-US" sz="800" i="1" dirty="0"/>
          </a:p>
        </p:txBody>
      </p:sp>
    </p:spTree>
    <p:extLst>
      <p:ext uri="{BB962C8B-B14F-4D97-AF65-F5344CB8AC3E}">
        <p14:creationId xmlns:p14="http://schemas.microsoft.com/office/powerpoint/2010/main" val="13873973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Extinction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4 factors </a:t>
            </a:r>
            <a:r>
              <a:rPr lang="en-US" dirty="0" smtClean="0"/>
              <a:t>are the main causes of this </a:t>
            </a:r>
            <a:r>
              <a:rPr lang="en-US" dirty="0" smtClean="0"/>
              <a:t>rapid rate </a:t>
            </a:r>
            <a:r>
              <a:rPr lang="en-US" dirty="0" smtClean="0"/>
              <a:t>of extinction.</a:t>
            </a:r>
            <a:endParaRPr lang="en-US" dirty="0"/>
          </a:p>
          <a:p>
            <a:pPr lvl="1"/>
            <a:r>
              <a:rPr lang="en-US" dirty="0" smtClean="0"/>
              <a:t>These factors include: 1) </a:t>
            </a:r>
            <a:r>
              <a:rPr lang="en-US" dirty="0"/>
              <a:t>destruction of habitat from human </a:t>
            </a:r>
            <a:r>
              <a:rPr lang="en-US" dirty="0" smtClean="0"/>
              <a:t>development, 2) pollution, 3) invasive species that are transported by human travel, </a:t>
            </a:r>
            <a:r>
              <a:rPr lang="en-US" dirty="0"/>
              <a:t>and </a:t>
            </a:r>
            <a:r>
              <a:rPr lang="en-US" dirty="0" smtClean="0"/>
              <a:t>4) overharvesting by humans.</a:t>
            </a:r>
          </a:p>
          <a:p>
            <a:pPr lvl="1"/>
            <a:r>
              <a:rPr lang="en-US" dirty="0" smtClean="0"/>
              <a:t>These factors have create a rate of extinction </a:t>
            </a:r>
            <a:r>
              <a:rPr lang="en-US" dirty="0"/>
              <a:t>that is 1500 times greater than the normal rate of extinction. </a:t>
            </a:r>
            <a:endParaRPr lang="en-US" dirty="0" smtClean="0"/>
          </a:p>
          <a:p>
            <a:r>
              <a:rPr lang="en-US" dirty="0" smtClean="0"/>
              <a:t>Because the existence of humans depends </a:t>
            </a:r>
            <a:r>
              <a:rPr lang="en-US" dirty="0"/>
              <a:t>on a high level of biodiversity, </a:t>
            </a:r>
            <a:r>
              <a:rPr lang="en-US" dirty="0" smtClean="0"/>
              <a:t>this rate of extinction </a:t>
            </a:r>
            <a:r>
              <a:rPr lang="en-US" dirty="0"/>
              <a:t>is a </a:t>
            </a:r>
            <a:r>
              <a:rPr lang="en-US" dirty="0" smtClean="0"/>
              <a:t>severe </a:t>
            </a:r>
            <a:r>
              <a:rPr lang="en-US" dirty="0"/>
              <a:t>threat to </a:t>
            </a:r>
            <a:r>
              <a:rPr lang="en-US" dirty="0" smtClean="0"/>
              <a:t>all people </a:t>
            </a:r>
            <a:r>
              <a:rPr lang="en-US" dirty="0"/>
              <a:t>as well as </a:t>
            </a:r>
            <a:r>
              <a:rPr lang="en-US" dirty="0" smtClean="0"/>
              <a:t>to all species </a:t>
            </a:r>
            <a:r>
              <a:rPr lang="en-US" dirty="0"/>
              <a:t>that remain on the planet. </a:t>
            </a:r>
            <a:endParaRPr lang="en-US" dirty="0" smtClean="0"/>
          </a:p>
          <a:p>
            <a:pPr lvl="1"/>
            <a:r>
              <a:rPr lang="en-US" dirty="0" smtClean="0"/>
              <a:t>Immediate action is </a:t>
            </a:r>
            <a:br>
              <a:rPr lang="en-US" dirty="0" smtClean="0"/>
            </a:br>
            <a:r>
              <a:rPr lang="en-US" dirty="0" smtClean="0"/>
              <a:t>needed in order to </a:t>
            </a:r>
            <a:br>
              <a:rPr lang="en-US" dirty="0" smtClean="0"/>
            </a:br>
            <a:r>
              <a:rPr lang="en-US" dirty="0" smtClean="0"/>
              <a:t>reduce the rate of </a:t>
            </a:r>
            <a:br>
              <a:rPr lang="en-US" dirty="0" smtClean="0"/>
            </a:br>
            <a:r>
              <a:rPr lang="en-US" dirty="0" smtClean="0"/>
              <a:t>extinction to a more </a:t>
            </a:r>
            <a:br>
              <a:rPr lang="en-US" dirty="0" smtClean="0"/>
            </a:br>
            <a:r>
              <a:rPr lang="en-US" dirty="0" smtClean="0"/>
              <a:t>sustainable level.</a:t>
            </a:r>
          </a:p>
          <a:p>
            <a:pPr lvl="1"/>
            <a:r>
              <a:rPr lang="en-US" dirty="0" smtClean="0"/>
              <a:t>There </a:t>
            </a:r>
            <a:r>
              <a:rPr lang="en-US" dirty="0"/>
              <a:t>is </a:t>
            </a:r>
            <a:r>
              <a:rPr lang="en-US" u="sng" dirty="0"/>
              <a:t>no</a:t>
            </a:r>
            <a:r>
              <a:rPr lang="en-US" dirty="0"/>
              <a:t> chance </a:t>
            </a:r>
            <a:r>
              <a:rPr lang="en-US" dirty="0" smtClean="0"/>
              <a:t>that </a:t>
            </a:r>
            <a:br>
              <a:rPr lang="en-US" dirty="0" smtClean="0"/>
            </a:br>
            <a:r>
              <a:rPr lang="en-US" dirty="0" smtClean="0"/>
              <a:t>mutation</a:t>
            </a:r>
            <a:r>
              <a:rPr lang="en-US" dirty="0"/>
              <a:t>, </a:t>
            </a:r>
            <a:r>
              <a:rPr lang="en-US" dirty="0" smtClean="0"/>
              <a:t>natural </a:t>
            </a:r>
            <a:br>
              <a:rPr lang="en-US" dirty="0" smtClean="0"/>
            </a:br>
            <a:r>
              <a:rPr lang="en-US" dirty="0" smtClean="0"/>
              <a:t>selection</a:t>
            </a:r>
            <a:r>
              <a:rPr lang="en-US" dirty="0"/>
              <a:t>, </a:t>
            </a:r>
            <a:r>
              <a:rPr lang="en-US" dirty="0" smtClean="0"/>
              <a:t>and </a:t>
            </a:r>
            <a:r>
              <a:rPr lang="en-US" dirty="0"/>
              <a:t>evolution </a:t>
            </a:r>
            <a:r>
              <a:rPr lang="en-US" dirty="0" smtClean="0"/>
              <a:t/>
            </a:r>
            <a:br>
              <a:rPr lang="en-US" dirty="0" smtClean="0"/>
            </a:br>
            <a:r>
              <a:rPr lang="en-US" dirty="0" smtClean="0"/>
              <a:t>can create </a:t>
            </a:r>
            <a:r>
              <a:rPr lang="en-US" dirty="0"/>
              <a:t>new species </a:t>
            </a:r>
            <a:r>
              <a:rPr lang="en-US" dirty="0" smtClean="0"/>
              <a:t/>
            </a:r>
            <a:br>
              <a:rPr lang="en-US" dirty="0" smtClean="0"/>
            </a:br>
            <a:r>
              <a:rPr lang="en-US" dirty="0" smtClean="0"/>
              <a:t>as </a:t>
            </a:r>
            <a:r>
              <a:rPr lang="en-US" dirty="0"/>
              <a:t>quickly as they </a:t>
            </a:r>
            <a:r>
              <a:rPr lang="en-US" dirty="0" smtClean="0"/>
              <a:t/>
            </a:r>
            <a:br>
              <a:rPr lang="en-US" dirty="0" smtClean="0"/>
            </a:br>
            <a:r>
              <a:rPr lang="en-US" dirty="0" smtClean="0"/>
              <a:t>are </a:t>
            </a:r>
            <a:r>
              <a:rPr lang="en-US" dirty="0"/>
              <a:t>being destroyed</a:t>
            </a:r>
            <a:r>
              <a:rPr lang="en-US" dirty="0" smtClean="0"/>
              <a:t>.</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13</a:t>
            </a:fld>
            <a:endParaRPr lang="en-US" dirty="0"/>
          </a:p>
        </p:txBody>
      </p:sp>
      <p:sp>
        <p:nvSpPr>
          <p:cNvPr id="5" name="Rectangle 4"/>
          <p:cNvSpPr/>
          <p:nvPr/>
        </p:nvSpPr>
        <p:spPr>
          <a:xfrm>
            <a:off x="3885715" y="6687589"/>
            <a:ext cx="1282723" cy="215444"/>
          </a:xfrm>
          <a:prstGeom prst="rect">
            <a:avLst/>
          </a:prstGeom>
        </p:spPr>
        <p:txBody>
          <a:bodyPr wrap="none">
            <a:spAutoFit/>
          </a:bodyPr>
          <a:lstStyle/>
          <a:p>
            <a:r>
              <a:rPr lang="en-US" sz="800" i="1" dirty="0" smtClean="0">
                <a:hlinkClick r:id="rId2"/>
              </a:rPr>
              <a:t>Source: people.eku.edu</a:t>
            </a:r>
            <a:endParaRPr lang="en-US" sz="800" i="1" dirty="0"/>
          </a:p>
        </p:txBody>
      </p:sp>
      <p:pic>
        <p:nvPicPr>
          <p:cNvPr id="5124" name="Picture 4" descr="http://people.eku.edu/ritchisong/extinctions.gif"/>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32699" y="3700463"/>
            <a:ext cx="4798499" cy="3094848"/>
          </a:xfrm>
          <a:prstGeom prst="rect">
            <a:avLst/>
          </a:prstGeom>
          <a:ln>
            <a:solidFill>
              <a:schemeClr val="bg1"/>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024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Drift</a:t>
            </a:r>
            <a:endParaRPr lang="en-US" dirty="0"/>
          </a:p>
        </p:txBody>
      </p:sp>
      <p:sp>
        <p:nvSpPr>
          <p:cNvPr id="3" name="Content Placeholder 2"/>
          <p:cNvSpPr>
            <a:spLocks noGrp="1"/>
          </p:cNvSpPr>
          <p:nvPr>
            <p:ph idx="1"/>
          </p:nvPr>
        </p:nvSpPr>
        <p:spPr>
          <a:xfrm>
            <a:off x="339875" y="1278401"/>
            <a:ext cx="5575150" cy="5302508"/>
          </a:xfrm>
        </p:spPr>
        <p:txBody>
          <a:bodyPr>
            <a:normAutofit fontScale="55000" lnSpcReduction="20000"/>
          </a:bodyPr>
          <a:lstStyle/>
          <a:p>
            <a:r>
              <a:rPr lang="en-US" dirty="0"/>
              <a:t>Natural selection is not the only way in which </a:t>
            </a:r>
            <a:r>
              <a:rPr lang="en-US" dirty="0" smtClean="0"/>
              <a:t>genetic change occurs; </a:t>
            </a:r>
            <a:r>
              <a:rPr lang="en-US" dirty="0"/>
              <a:t>sometimes random chance can also change the prevalence of a trait. </a:t>
            </a:r>
          </a:p>
          <a:p>
            <a:pPr lvl="1"/>
            <a:r>
              <a:rPr lang="en-US" u="sng" dirty="0"/>
              <a:t>Genetic drift</a:t>
            </a:r>
            <a:r>
              <a:rPr lang="en-US" dirty="0"/>
              <a:t> is the term for changes that occur to the prevalence of t</a:t>
            </a:r>
            <a:r>
              <a:rPr lang="en-US" dirty="0" smtClean="0"/>
              <a:t>raits or species due </a:t>
            </a:r>
            <a:r>
              <a:rPr lang="en-US" dirty="0"/>
              <a:t>to random occurrences. </a:t>
            </a:r>
          </a:p>
          <a:p>
            <a:r>
              <a:rPr lang="en-US" dirty="0"/>
              <a:t>For example, imagine that a species of a bird has two </a:t>
            </a:r>
            <a:r>
              <a:rPr lang="en-US" dirty="0" smtClean="0"/>
              <a:t>colors: </a:t>
            </a:r>
            <a:r>
              <a:rPr lang="en-US" dirty="0"/>
              <a:t>red </a:t>
            </a:r>
            <a:r>
              <a:rPr lang="en-US" dirty="0" smtClean="0"/>
              <a:t>or </a:t>
            </a:r>
            <a:r>
              <a:rPr lang="en-US" dirty="0"/>
              <a:t>yellow. </a:t>
            </a:r>
          </a:p>
          <a:p>
            <a:pPr lvl="1"/>
            <a:r>
              <a:rPr lang="en-US" dirty="0"/>
              <a:t>Both red and yellow birds of this species have an equal chance of reproduction and color does not affect their function. </a:t>
            </a:r>
          </a:p>
          <a:p>
            <a:pPr lvl="1"/>
            <a:r>
              <a:rPr lang="en-US" dirty="0"/>
              <a:t>If a natural disaster wipes out more of the red birds than the yellow birds, this would cause the yellow trait to become more prevalent. </a:t>
            </a:r>
          </a:p>
          <a:p>
            <a:pPr lvl="1"/>
            <a:r>
              <a:rPr lang="en-US" dirty="0"/>
              <a:t>The fact that the yellow trait became more prevalent was not due to </a:t>
            </a:r>
            <a:r>
              <a:rPr lang="en-US" dirty="0" smtClean="0"/>
              <a:t>any benefits from the yellow color; it </a:t>
            </a:r>
            <a:r>
              <a:rPr lang="en-US" dirty="0"/>
              <a:t>was </a:t>
            </a:r>
            <a:r>
              <a:rPr lang="en-US" dirty="0" smtClean="0"/>
              <a:t>solely due </a:t>
            </a:r>
            <a:r>
              <a:rPr lang="en-US" dirty="0"/>
              <a:t>to random </a:t>
            </a:r>
            <a:r>
              <a:rPr lang="en-US" dirty="0" smtClean="0"/>
              <a:t>chance that yellow is now the more common color of bird.</a:t>
            </a:r>
            <a:r>
              <a:rPr lang="en-US" dirty="0"/>
              <a:t>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14</a:t>
            </a:fld>
            <a:endParaRPr lang="en-US" dirty="0"/>
          </a:p>
        </p:txBody>
      </p:sp>
      <p:pic>
        <p:nvPicPr>
          <p:cNvPr id="7" name="Picture 6"/>
          <p:cNvPicPr>
            <a:picLocks noChangeAspect="1"/>
          </p:cNvPicPr>
          <p:nvPr/>
        </p:nvPicPr>
        <p:blipFill>
          <a:blip r:embed="rId2"/>
          <a:stretch>
            <a:fillRect/>
          </a:stretch>
        </p:blipFill>
        <p:spPr>
          <a:xfrm>
            <a:off x="6143677" y="317255"/>
            <a:ext cx="2650909" cy="62636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1026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339875" y="1278400"/>
            <a:ext cx="8457761" cy="3012245"/>
          </a:xfrm>
        </p:spPr>
        <p:txBody>
          <a:bodyPr>
            <a:normAutofit fontScale="55000" lnSpcReduction="20000"/>
          </a:bodyPr>
          <a:lstStyle/>
          <a:p>
            <a:r>
              <a:rPr lang="en-US" dirty="0"/>
              <a:t>Migration can also affect the prevalence of a trait in a population of a species. </a:t>
            </a:r>
          </a:p>
          <a:p>
            <a:pPr lvl="1"/>
            <a:r>
              <a:rPr lang="en-US" u="sng" dirty="0"/>
              <a:t>Migration</a:t>
            </a:r>
            <a:r>
              <a:rPr lang="en-US" dirty="0"/>
              <a:t> is </a:t>
            </a:r>
            <a:r>
              <a:rPr lang="en-US" dirty="0" smtClean="0"/>
              <a:t>the </a:t>
            </a:r>
            <a:r>
              <a:rPr lang="en-US" dirty="0"/>
              <a:t>rate at </a:t>
            </a:r>
            <a:r>
              <a:rPr lang="en-US" dirty="0" smtClean="0"/>
              <a:t>which a </a:t>
            </a:r>
            <a:r>
              <a:rPr lang="en-US" dirty="0"/>
              <a:t>species </a:t>
            </a:r>
            <a:r>
              <a:rPr lang="en-US" dirty="0" smtClean="0"/>
              <a:t>moves </a:t>
            </a:r>
            <a:r>
              <a:rPr lang="en-US" dirty="0"/>
              <a:t>to new </a:t>
            </a:r>
            <a:r>
              <a:rPr lang="en-US" dirty="0" smtClean="0"/>
              <a:t>habitats or regions. </a:t>
            </a:r>
            <a:endParaRPr lang="en-US" dirty="0"/>
          </a:p>
          <a:p>
            <a:r>
              <a:rPr lang="en-US" dirty="0"/>
              <a:t>For example, </a:t>
            </a:r>
            <a:r>
              <a:rPr lang="en-US" dirty="0" smtClean="0"/>
              <a:t>humans did not originally exist in North </a:t>
            </a:r>
            <a:r>
              <a:rPr lang="en-US" dirty="0"/>
              <a:t>America. </a:t>
            </a:r>
            <a:endParaRPr lang="en-US" dirty="0" smtClean="0"/>
          </a:p>
          <a:p>
            <a:pPr lvl="1"/>
            <a:r>
              <a:rPr lang="en-US" dirty="0" smtClean="0"/>
              <a:t>Long </a:t>
            </a:r>
            <a:r>
              <a:rPr lang="en-US" dirty="0"/>
              <a:t>ago, </a:t>
            </a:r>
            <a:r>
              <a:rPr lang="en-US" dirty="0" smtClean="0"/>
              <a:t>humans and many </a:t>
            </a:r>
            <a:r>
              <a:rPr lang="en-US" dirty="0"/>
              <a:t>other </a:t>
            </a:r>
            <a:r>
              <a:rPr lang="en-US" dirty="0" smtClean="0"/>
              <a:t>species </a:t>
            </a:r>
            <a:r>
              <a:rPr lang="en-US" dirty="0"/>
              <a:t>crossed into North America as sea levels dropped during the previous ice ages. </a:t>
            </a:r>
            <a:endParaRPr lang="en-US" dirty="0" smtClean="0"/>
          </a:p>
          <a:p>
            <a:pPr lvl="1"/>
            <a:r>
              <a:rPr lang="en-US" dirty="0" smtClean="0"/>
              <a:t>This drop in sea levels created </a:t>
            </a:r>
            <a:r>
              <a:rPr lang="en-US" dirty="0"/>
              <a:t>a land bridge between what is now Alaska and Russia, allowing new species to migrate into the area</a:t>
            </a:r>
            <a:r>
              <a:rPr lang="en-US" dirty="0" smtClean="0"/>
              <a:t>.</a:t>
            </a:r>
          </a:p>
          <a:p>
            <a:pPr lvl="1"/>
            <a:r>
              <a:rPr lang="en-US" dirty="0" smtClean="0"/>
              <a:t>This eventually increased the genetic diversity of humans. </a:t>
            </a:r>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15</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t="3266" b="8149"/>
          <a:stretch/>
        </p:blipFill>
        <p:spPr>
          <a:xfrm>
            <a:off x="377536" y="4454545"/>
            <a:ext cx="8420100" cy="2109430"/>
          </a:xfrm>
          <a:prstGeom prst="rect">
            <a:avLst/>
          </a:prstGeom>
          <a:ln>
            <a:noFill/>
          </a:ln>
          <a:effectLst>
            <a:outerShdw blurRad="190500" algn="tl" rotWithShape="0">
              <a:srgbClr val="000000">
                <a:alpha val="70000"/>
              </a:srgbClr>
            </a:outerShdw>
          </a:effectLst>
        </p:spPr>
      </p:pic>
      <p:sp>
        <p:nvSpPr>
          <p:cNvPr id="6" name="Rectangle 5"/>
          <p:cNvSpPr/>
          <p:nvPr/>
        </p:nvSpPr>
        <p:spPr>
          <a:xfrm>
            <a:off x="7226372" y="6563975"/>
            <a:ext cx="157126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4"/>
              </a:rPr>
              <a:t>Source: www.yourgenome.org</a:t>
            </a:r>
            <a:endParaRPr lang="en-US" sz="800" i="1" dirty="0"/>
          </a:p>
        </p:txBody>
      </p:sp>
    </p:spTree>
    <p:extLst>
      <p:ext uri="{BB962C8B-B14F-4D97-AF65-F5344CB8AC3E}">
        <p14:creationId xmlns:p14="http://schemas.microsoft.com/office/powerpoint/2010/main" val="171551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a:t>
            </a:r>
            <a:endParaRPr lang="en-US" dirty="0"/>
          </a:p>
        </p:txBody>
      </p:sp>
      <p:sp>
        <p:nvSpPr>
          <p:cNvPr id="3" name="Content Placeholder 2"/>
          <p:cNvSpPr>
            <a:spLocks noGrp="1"/>
          </p:cNvSpPr>
          <p:nvPr>
            <p:ph idx="1"/>
          </p:nvPr>
        </p:nvSpPr>
        <p:spPr>
          <a:xfrm>
            <a:off x="339875" y="1278401"/>
            <a:ext cx="6777205" cy="5396719"/>
          </a:xfrm>
        </p:spPr>
        <p:txBody>
          <a:bodyPr>
            <a:normAutofit fontScale="55000" lnSpcReduction="20000"/>
          </a:bodyPr>
          <a:lstStyle/>
          <a:p>
            <a:r>
              <a:rPr lang="en-US" dirty="0"/>
              <a:t>Migration increases the variability of genetic traits by </a:t>
            </a:r>
            <a:r>
              <a:rPr lang="en-US" dirty="0" smtClean="0"/>
              <a:t>allowing a </a:t>
            </a:r>
            <a:r>
              <a:rPr lang="en-US" dirty="0"/>
              <a:t>species to </a:t>
            </a:r>
            <a:r>
              <a:rPr lang="en-US" dirty="0" smtClean="0"/>
              <a:t>experience </a:t>
            </a:r>
            <a:r>
              <a:rPr lang="en-US" dirty="0"/>
              <a:t>different levels of competition and </a:t>
            </a:r>
            <a:r>
              <a:rPr lang="en-US" dirty="0" smtClean="0"/>
              <a:t>changes </a:t>
            </a:r>
            <a:r>
              <a:rPr lang="en-US" dirty="0" smtClean="0"/>
              <a:t>the selection </a:t>
            </a:r>
            <a:r>
              <a:rPr lang="en-US" dirty="0"/>
              <a:t>pressure from the environment. </a:t>
            </a:r>
            <a:endParaRPr lang="en-US" dirty="0" smtClean="0"/>
          </a:p>
          <a:p>
            <a:pPr lvl="1"/>
            <a:r>
              <a:rPr lang="en-US" dirty="0" smtClean="0"/>
              <a:t>For </a:t>
            </a:r>
            <a:r>
              <a:rPr lang="en-US" dirty="0"/>
              <a:t>example, a species of </a:t>
            </a:r>
            <a:r>
              <a:rPr lang="en-US" dirty="0" smtClean="0"/>
              <a:t>beetle that lives in lush vegetation is more likely to have a green color.</a:t>
            </a:r>
          </a:p>
          <a:p>
            <a:pPr lvl="1"/>
            <a:r>
              <a:rPr lang="en-US" dirty="0" smtClean="0"/>
              <a:t>A </a:t>
            </a:r>
            <a:r>
              <a:rPr lang="en-US" dirty="0"/>
              <a:t>species of </a:t>
            </a:r>
            <a:r>
              <a:rPr lang="en-US" dirty="0" smtClean="0"/>
              <a:t>beetle that migrates to drier conditions with less vegetation is more likely to be selected for a mutation that causes a brown color. </a:t>
            </a:r>
            <a:br>
              <a:rPr lang="en-US" dirty="0" smtClean="0"/>
            </a:br>
            <a:endParaRPr lang="en-US" dirty="0"/>
          </a:p>
          <a:p>
            <a:r>
              <a:rPr lang="en-US" dirty="0"/>
              <a:t>This increase in </a:t>
            </a:r>
            <a:r>
              <a:rPr lang="en-US" dirty="0" smtClean="0"/>
              <a:t>genetic variability </a:t>
            </a:r>
            <a:r>
              <a:rPr lang="en-US" dirty="0"/>
              <a:t>can </a:t>
            </a:r>
            <a:r>
              <a:rPr lang="en-US" dirty="0" smtClean="0"/>
              <a:t>decrease </a:t>
            </a:r>
            <a:r>
              <a:rPr lang="en-US" dirty="0"/>
              <a:t>the </a:t>
            </a:r>
            <a:r>
              <a:rPr lang="en-US" dirty="0" smtClean="0"/>
              <a:t>risk of extinction because it allows for the </a:t>
            </a:r>
            <a:r>
              <a:rPr lang="en-US" dirty="0"/>
              <a:t>introduction of new </a:t>
            </a:r>
            <a:r>
              <a:rPr lang="en-US" dirty="0" smtClean="0"/>
              <a:t>traits and adaptations. </a:t>
            </a:r>
          </a:p>
          <a:p>
            <a:pPr lvl="1"/>
            <a:r>
              <a:rPr lang="en-US" dirty="0" smtClean="0"/>
              <a:t>This </a:t>
            </a:r>
            <a:r>
              <a:rPr lang="en-US" dirty="0"/>
              <a:t>is true as long as the individuals in the migrating population can continue to intermingle and breed with individuals in the original population. </a:t>
            </a:r>
            <a:endParaRPr lang="en-US" dirty="0" smtClean="0"/>
          </a:p>
          <a:p>
            <a:pPr lvl="1"/>
            <a:r>
              <a:rPr lang="en-US" dirty="0" smtClean="0"/>
              <a:t>However</a:t>
            </a:r>
            <a:r>
              <a:rPr lang="en-US" dirty="0"/>
              <a:t>, if a group of migrating individuals </a:t>
            </a:r>
            <a:r>
              <a:rPr lang="en-US" dirty="0" smtClean="0"/>
              <a:t>in a new environment becomes </a:t>
            </a:r>
            <a:r>
              <a:rPr lang="en-US" dirty="0"/>
              <a:t>completely separated from the rest of their species, they are likely to eventually evolve into a new </a:t>
            </a:r>
            <a:r>
              <a:rPr lang="en-US" dirty="0" smtClean="0"/>
              <a:t>species (as was the case for the mammoth and the Asian elephant).  </a:t>
            </a:r>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16</a:t>
            </a:fld>
            <a:endParaRPr lang="en-US" dirty="0"/>
          </a:p>
        </p:txBody>
      </p:sp>
      <p:sp>
        <p:nvSpPr>
          <p:cNvPr id="6" name="Rectangle 5"/>
          <p:cNvSpPr/>
          <p:nvPr/>
        </p:nvSpPr>
        <p:spPr>
          <a:xfrm>
            <a:off x="7492717" y="6642854"/>
            <a:ext cx="151355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www.boundless.com</a:t>
            </a:r>
            <a:endParaRPr lang="en-US" sz="800" i="1" dirty="0"/>
          </a:p>
        </p:txBody>
      </p:sp>
      <p:pic>
        <p:nvPicPr>
          <p:cNvPr id="7" name="Picture 6"/>
          <p:cNvPicPr>
            <a:picLocks noChangeAspect="1"/>
          </p:cNvPicPr>
          <p:nvPr/>
        </p:nvPicPr>
        <p:blipFill>
          <a:blip r:embed="rId3"/>
          <a:stretch>
            <a:fillRect/>
          </a:stretch>
        </p:blipFill>
        <p:spPr>
          <a:xfrm>
            <a:off x="7334633" y="1236402"/>
            <a:ext cx="1600200" cy="5400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85082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a:t>
            </a:r>
            <a:endParaRPr lang="en-US" dirty="0"/>
          </a:p>
        </p:txBody>
      </p:sp>
      <p:sp>
        <p:nvSpPr>
          <p:cNvPr id="3" name="Content Placeholder 2"/>
          <p:cNvSpPr>
            <a:spLocks noGrp="1"/>
          </p:cNvSpPr>
          <p:nvPr>
            <p:ph idx="1"/>
          </p:nvPr>
        </p:nvSpPr>
        <p:spPr>
          <a:xfrm>
            <a:off x="339875" y="1278401"/>
            <a:ext cx="6563845" cy="5302508"/>
          </a:xfrm>
        </p:spPr>
        <p:txBody>
          <a:bodyPr>
            <a:normAutofit fontScale="55000" lnSpcReduction="20000"/>
          </a:bodyPr>
          <a:lstStyle/>
          <a:p>
            <a:r>
              <a:rPr lang="en-US" dirty="0" smtClean="0"/>
              <a:t>Artificial Selection can also change the prevalence of traits and genes in a population of organisms. </a:t>
            </a:r>
          </a:p>
          <a:p>
            <a:pPr lvl="1"/>
            <a:r>
              <a:rPr lang="en-US" dirty="0"/>
              <a:t>In </a:t>
            </a:r>
            <a:r>
              <a:rPr lang="en-US" u="sng" dirty="0"/>
              <a:t>artificial selection</a:t>
            </a:r>
            <a:r>
              <a:rPr lang="en-US" dirty="0"/>
              <a:t>, a trait </a:t>
            </a:r>
            <a:r>
              <a:rPr lang="en-US" dirty="0" smtClean="0"/>
              <a:t>in a species that </a:t>
            </a:r>
            <a:r>
              <a:rPr lang="en-US" dirty="0"/>
              <a:t>is beneficial for human needs becomes more </a:t>
            </a:r>
            <a:r>
              <a:rPr lang="en-US" dirty="0" smtClean="0"/>
              <a:t>prevalent because </a:t>
            </a:r>
            <a:r>
              <a:rPr lang="en-US" dirty="0"/>
              <a:t>the individuals </a:t>
            </a:r>
            <a:r>
              <a:rPr lang="en-US" dirty="0" smtClean="0"/>
              <a:t>of that species that </a:t>
            </a:r>
            <a:r>
              <a:rPr lang="en-US" dirty="0"/>
              <a:t>exhibit this trait are allowed to breed and reproduce more </a:t>
            </a:r>
            <a:r>
              <a:rPr lang="en-US" dirty="0" smtClean="0"/>
              <a:t>often than those without the </a:t>
            </a:r>
            <a:r>
              <a:rPr lang="en-US" dirty="0" smtClean="0"/>
              <a:t>beneficial trait</a:t>
            </a:r>
            <a:r>
              <a:rPr lang="en-US" dirty="0" smtClean="0"/>
              <a:t>.</a:t>
            </a:r>
            <a:r>
              <a:rPr lang="en-US" dirty="0"/>
              <a:t> </a:t>
            </a:r>
            <a:endParaRPr lang="en-US" dirty="0" smtClean="0"/>
          </a:p>
          <a:p>
            <a:pPr lvl="1"/>
            <a:r>
              <a:rPr lang="en-US" dirty="0" smtClean="0"/>
              <a:t>Unlike </a:t>
            </a:r>
            <a:r>
              <a:rPr lang="en-US" u="sng" dirty="0"/>
              <a:t>natural selection</a:t>
            </a:r>
            <a:r>
              <a:rPr lang="en-US" dirty="0"/>
              <a:t>, where traits become more prevalent if they enable a species to meet their own </a:t>
            </a:r>
            <a:r>
              <a:rPr lang="en-US" dirty="0" smtClean="0"/>
              <a:t>needs, </a:t>
            </a:r>
            <a:r>
              <a:rPr lang="en-US" u="sng" dirty="0"/>
              <a:t>artificial selection</a:t>
            </a:r>
            <a:r>
              <a:rPr lang="en-US" dirty="0"/>
              <a:t> results in an increase in the </a:t>
            </a:r>
            <a:r>
              <a:rPr lang="en-US" dirty="0" smtClean="0"/>
              <a:t>number of organisms that exhibit traits </a:t>
            </a:r>
            <a:r>
              <a:rPr lang="en-US" dirty="0"/>
              <a:t>that are beneficial to human needs</a:t>
            </a:r>
            <a:r>
              <a:rPr lang="en-US" dirty="0" smtClean="0"/>
              <a:t>.</a:t>
            </a:r>
            <a:br>
              <a:rPr lang="en-US" dirty="0" smtClean="0"/>
            </a:br>
            <a:endParaRPr lang="en-US" dirty="0" smtClean="0"/>
          </a:p>
          <a:p>
            <a:r>
              <a:rPr lang="en-US" dirty="0" smtClean="0"/>
              <a:t>Artificial Selection </a:t>
            </a:r>
            <a:r>
              <a:rPr lang="en-US" dirty="0"/>
              <a:t>may result </a:t>
            </a:r>
            <a:r>
              <a:rPr lang="en-US" dirty="0" smtClean="0"/>
              <a:t>the formation of traits </a:t>
            </a:r>
            <a:r>
              <a:rPr lang="en-US" dirty="0"/>
              <a:t>that </a:t>
            </a:r>
            <a:r>
              <a:rPr lang="en-US" dirty="0" smtClean="0"/>
              <a:t>might </a:t>
            </a:r>
            <a:r>
              <a:rPr lang="en-US" dirty="0"/>
              <a:t>not even benefit the species that exhibits </a:t>
            </a:r>
            <a:r>
              <a:rPr lang="en-US" dirty="0" smtClean="0"/>
              <a:t>those traits.</a:t>
            </a:r>
          </a:p>
          <a:p>
            <a:pPr lvl="1"/>
            <a:r>
              <a:rPr lang="en-US" dirty="0" smtClean="0"/>
              <a:t>Most </a:t>
            </a:r>
            <a:r>
              <a:rPr lang="en-US" dirty="0"/>
              <a:t>domesticated species actually have a reduced likelihood of survival in the wild as a result of artificial selection. </a:t>
            </a:r>
          </a:p>
          <a:p>
            <a:pPr lvl="1"/>
            <a:endParaRPr lang="en-US" dirty="0"/>
          </a:p>
          <a:p>
            <a:pPr lvl="1"/>
            <a:endParaRPr lang="en-US" sz="3200"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17</a:t>
            </a:fld>
            <a:endParaRPr lang="en-US" dirty="0"/>
          </a:p>
        </p:txBody>
      </p:sp>
      <p:pic>
        <p:nvPicPr>
          <p:cNvPr id="5" name="Picture 4"/>
          <p:cNvPicPr>
            <a:picLocks noChangeAspect="1"/>
          </p:cNvPicPr>
          <p:nvPr/>
        </p:nvPicPr>
        <p:blipFill>
          <a:blip r:embed="rId2"/>
          <a:stretch>
            <a:fillRect/>
          </a:stretch>
        </p:blipFill>
        <p:spPr>
          <a:xfrm>
            <a:off x="7088504" y="1278401"/>
            <a:ext cx="1803158" cy="5302508"/>
          </a:xfrm>
          <a:prstGeom prst="rect">
            <a:avLst/>
          </a:prstGeom>
        </p:spPr>
      </p:pic>
      <p:sp>
        <p:nvSpPr>
          <p:cNvPr id="6" name="Rectangle 5"/>
          <p:cNvSpPr/>
          <p:nvPr/>
        </p:nvSpPr>
        <p:spPr>
          <a:xfrm>
            <a:off x="7188421" y="6580909"/>
            <a:ext cx="160332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evolution.berkeley.edu</a:t>
            </a:r>
            <a:endParaRPr lang="en-US" sz="800" i="1" dirty="0"/>
          </a:p>
        </p:txBody>
      </p:sp>
    </p:spTree>
    <p:extLst>
      <p:ext uri="{BB962C8B-B14F-4D97-AF65-F5344CB8AC3E}">
        <p14:creationId xmlns:p14="http://schemas.microsoft.com/office/powerpoint/2010/main" val="244718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Selection</a:t>
            </a:r>
            <a:endParaRPr lang="en-US" dirty="0"/>
          </a:p>
        </p:txBody>
      </p:sp>
      <p:sp>
        <p:nvSpPr>
          <p:cNvPr id="3" name="Content Placeholder 2"/>
          <p:cNvSpPr>
            <a:spLocks noGrp="1"/>
          </p:cNvSpPr>
          <p:nvPr>
            <p:ph idx="1"/>
          </p:nvPr>
        </p:nvSpPr>
        <p:spPr>
          <a:xfrm>
            <a:off x="339876" y="1278401"/>
            <a:ext cx="7088298" cy="5302508"/>
          </a:xfrm>
        </p:spPr>
        <p:txBody>
          <a:bodyPr>
            <a:normAutofit fontScale="55000" lnSpcReduction="20000"/>
          </a:bodyPr>
          <a:lstStyle/>
          <a:p>
            <a:r>
              <a:rPr lang="en-US" dirty="0"/>
              <a:t>Through agriculture, humans have completely changed species of plants, animals, and fungi by continuously selecting and breeding </a:t>
            </a:r>
            <a:r>
              <a:rPr lang="en-US" dirty="0" smtClean="0"/>
              <a:t>the individuals </a:t>
            </a:r>
            <a:r>
              <a:rPr lang="en-US" dirty="0"/>
              <a:t>that exhibit traits that are beneficial to human needs. </a:t>
            </a:r>
          </a:p>
          <a:p>
            <a:pPr lvl="1"/>
            <a:r>
              <a:rPr lang="en-US" dirty="0" smtClean="0"/>
              <a:t>For agriculturalists, genetic </a:t>
            </a:r>
            <a:r>
              <a:rPr lang="en-US" dirty="0"/>
              <a:t>change </a:t>
            </a:r>
            <a:r>
              <a:rPr lang="en-US" dirty="0" smtClean="0"/>
              <a:t>is an ongoing, continual, and intentional process that is necessary to </a:t>
            </a:r>
            <a:r>
              <a:rPr lang="en-US" dirty="0"/>
              <a:t>improve </a:t>
            </a:r>
            <a:r>
              <a:rPr lang="en-US" dirty="0" smtClean="0"/>
              <a:t>a </a:t>
            </a:r>
            <a:r>
              <a:rPr lang="en-US" dirty="0"/>
              <a:t>species </a:t>
            </a:r>
            <a:r>
              <a:rPr lang="en-US" dirty="0" smtClean="0"/>
              <a:t>used for </a:t>
            </a:r>
            <a:r>
              <a:rPr lang="en-US" dirty="0"/>
              <a:t>food, fiber, </a:t>
            </a:r>
            <a:r>
              <a:rPr lang="en-US" dirty="0" smtClean="0"/>
              <a:t>or </a:t>
            </a:r>
            <a:r>
              <a:rPr lang="en-US" dirty="0"/>
              <a:t>fuel. </a:t>
            </a:r>
          </a:p>
          <a:p>
            <a:pPr lvl="1"/>
            <a:r>
              <a:rPr lang="en-US" dirty="0"/>
              <a:t>Knowing </a:t>
            </a:r>
            <a:r>
              <a:rPr lang="en-US" i="1" dirty="0"/>
              <a:t>how</a:t>
            </a:r>
            <a:r>
              <a:rPr lang="en-US" dirty="0"/>
              <a:t> to change the genetics of a species is vital to </a:t>
            </a:r>
            <a:r>
              <a:rPr lang="en-US" dirty="0" smtClean="0"/>
              <a:t>ensure that domesticated species will </a:t>
            </a:r>
            <a:r>
              <a:rPr lang="en-US" dirty="0"/>
              <a:t>become more </a:t>
            </a:r>
            <a:r>
              <a:rPr lang="en-US" dirty="0" smtClean="0"/>
              <a:t>productive, efficient, </a:t>
            </a:r>
            <a:r>
              <a:rPr lang="en-US" dirty="0" smtClean="0"/>
              <a:t>and </a:t>
            </a:r>
            <a:r>
              <a:rPr lang="en-US" dirty="0" smtClean="0"/>
              <a:t>valuable to humans.</a:t>
            </a:r>
            <a:r>
              <a:rPr lang="en-US" dirty="0"/>
              <a:t> </a:t>
            </a:r>
            <a:endParaRPr lang="en-US" dirty="0" smtClean="0"/>
          </a:p>
          <a:p>
            <a:r>
              <a:rPr lang="en-US" dirty="0"/>
              <a:t>Initially, early human civilizations did not know how their actions would change plants and animals. </a:t>
            </a:r>
            <a:endParaRPr lang="en-US" dirty="0" smtClean="0"/>
          </a:p>
          <a:p>
            <a:pPr lvl="1"/>
            <a:r>
              <a:rPr lang="en-US" dirty="0" smtClean="0"/>
              <a:t>Mostly</a:t>
            </a:r>
            <a:r>
              <a:rPr lang="en-US" dirty="0"/>
              <a:t>, early humans unknowingly practiced artificial selection by allowing only those individuals with the most valuable traits to reproduce. </a:t>
            </a:r>
            <a:endParaRPr lang="en-US" dirty="0" smtClean="0"/>
          </a:p>
          <a:p>
            <a:pPr lvl="1"/>
            <a:r>
              <a:rPr lang="en-US" dirty="0" smtClean="0"/>
              <a:t>As </a:t>
            </a:r>
            <a:r>
              <a:rPr lang="en-US" dirty="0"/>
              <a:t>isolated groups of people began to select for specific traits that were </a:t>
            </a:r>
            <a:r>
              <a:rPr lang="en-US" dirty="0" smtClean="0"/>
              <a:t>valuable for </a:t>
            </a:r>
            <a:r>
              <a:rPr lang="en-US" dirty="0"/>
              <a:t>their </a:t>
            </a:r>
            <a:r>
              <a:rPr lang="en-US" dirty="0" smtClean="0"/>
              <a:t>particular </a:t>
            </a:r>
            <a:r>
              <a:rPr lang="en-US" dirty="0"/>
              <a:t>needs in their specific regions, </a:t>
            </a:r>
            <a:r>
              <a:rPr lang="en-US" dirty="0" smtClean="0"/>
              <a:t>these </a:t>
            </a:r>
            <a:r>
              <a:rPr lang="en-US" dirty="0"/>
              <a:t>animals and plants </a:t>
            </a:r>
            <a:r>
              <a:rPr lang="en-US" dirty="0" smtClean="0"/>
              <a:t>began to experience genetic </a:t>
            </a:r>
            <a:r>
              <a:rPr lang="en-US" dirty="0"/>
              <a:t>change. </a:t>
            </a:r>
          </a:p>
          <a:p>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18</a:t>
            </a:fld>
            <a:endParaRPr lang="en-US" dirty="0"/>
          </a:p>
        </p:txBody>
      </p:sp>
      <p:pic>
        <p:nvPicPr>
          <p:cNvPr id="5" name="Picture 4"/>
          <p:cNvPicPr>
            <a:picLocks noChangeAspect="1"/>
          </p:cNvPicPr>
          <p:nvPr/>
        </p:nvPicPr>
        <p:blipFill>
          <a:blip r:embed="rId2"/>
          <a:stretch>
            <a:fillRect/>
          </a:stretch>
        </p:blipFill>
        <p:spPr>
          <a:xfrm>
            <a:off x="7519613" y="1278401"/>
            <a:ext cx="1477479" cy="5302508"/>
          </a:xfrm>
          <a:prstGeom prst="rect">
            <a:avLst/>
          </a:prstGeom>
        </p:spPr>
      </p:pic>
      <p:sp>
        <p:nvSpPr>
          <p:cNvPr id="6" name="Rectangle 5"/>
          <p:cNvSpPr/>
          <p:nvPr/>
        </p:nvSpPr>
        <p:spPr>
          <a:xfrm>
            <a:off x="7586533" y="6580909"/>
            <a:ext cx="13436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sites.google.com</a:t>
            </a:r>
            <a:endParaRPr lang="en-US" sz="800" i="1" dirty="0"/>
          </a:p>
        </p:txBody>
      </p:sp>
    </p:spTree>
    <p:extLst>
      <p:ext uri="{BB962C8B-B14F-4D97-AF65-F5344CB8AC3E}">
        <p14:creationId xmlns:p14="http://schemas.microsoft.com/office/powerpoint/2010/main" val="2147842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Domestication</a:t>
            </a:r>
            <a:endParaRPr lang="en-US" dirty="0"/>
          </a:p>
        </p:txBody>
      </p:sp>
      <p:sp>
        <p:nvSpPr>
          <p:cNvPr id="3" name="Content Placeholder 2"/>
          <p:cNvSpPr>
            <a:spLocks noGrp="1"/>
          </p:cNvSpPr>
          <p:nvPr>
            <p:ph idx="1"/>
          </p:nvPr>
        </p:nvSpPr>
        <p:spPr>
          <a:xfrm>
            <a:off x="211017" y="1278401"/>
            <a:ext cx="8748364" cy="5302508"/>
          </a:xfrm>
        </p:spPr>
        <p:txBody>
          <a:bodyPr>
            <a:normAutofit fontScale="55000" lnSpcReduction="20000"/>
          </a:bodyPr>
          <a:lstStyle/>
          <a:p>
            <a:r>
              <a:rPr lang="en-US" u="sng" dirty="0" smtClean="0"/>
              <a:t>Domestication</a:t>
            </a:r>
            <a:r>
              <a:rPr lang="en-US" dirty="0" smtClean="0"/>
              <a:t> is the process in </a:t>
            </a:r>
            <a:r>
              <a:rPr lang="en-US" dirty="0"/>
              <a:t>which </a:t>
            </a:r>
            <a:r>
              <a:rPr lang="en-US" dirty="0" smtClean="0"/>
              <a:t>wild </a:t>
            </a:r>
            <a:r>
              <a:rPr lang="en-US" dirty="0"/>
              <a:t>plants and animals </a:t>
            </a:r>
            <a:r>
              <a:rPr lang="en-US" dirty="0" smtClean="0"/>
              <a:t>are genetically changed through artificial selection for </a:t>
            </a:r>
            <a:r>
              <a:rPr lang="en-US" dirty="0" smtClean="0"/>
              <a:t>traits that benefit human </a:t>
            </a:r>
            <a:r>
              <a:rPr lang="en-US" dirty="0" smtClean="0"/>
              <a:t>needs. </a:t>
            </a:r>
          </a:p>
          <a:p>
            <a:pPr lvl="1"/>
            <a:r>
              <a:rPr lang="en-US" dirty="0"/>
              <a:t>The causes of </a:t>
            </a:r>
            <a:r>
              <a:rPr lang="en-US" dirty="0" smtClean="0"/>
              <a:t>these </a:t>
            </a:r>
            <a:r>
              <a:rPr lang="en-US" dirty="0"/>
              <a:t>physical and behavioral changes that occur during domestication </a:t>
            </a:r>
            <a:r>
              <a:rPr lang="en-US" dirty="0" smtClean="0"/>
              <a:t>were a mystery to humans for </a:t>
            </a:r>
            <a:r>
              <a:rPr lang="en-US" dirty="0"/>
              <a:t>most </a:t>
            </a:r>
            <a:r>
              <a:rPr lang="en-US" dirty="0" smtClean="0"/>
              <a:t>of </a:t>
            </a:r>
            <a:r>
              <a:rPr lang="en-US" dirty="0"/>
              <a:t>history.</a:t>
            </a:r>
            <a:endParaRPr lang="en-US" dirty="0" smtClean="0"/>
          </a:p>
          <a:p>
            <a:r>
              <a:rPr lang="en-US" sz="3600" dirty="0" smtClean="0"/>
              <a:t>While it was well-understood how to select for genetic improvement through artificial selection, what was not understood was how the DNA of domesticated animals was different from their wild ancestors. </a:t>
            </a:r>
          </a:p>
          <a:p>
            <a:pPr lvl="1"/>
            <a:r>
              <a:rPr lang="en-US" dirty="0" smtClean="0"/>
              <a:t>Scientists did not know if the changes that occurred during domestication were entirely genetically based, or if other factors (such as exposure to humans) were responsible for some of these traits and behaviors. </a:t>
            </a:r>
          </a:p>
          <a:p>
            <a:r>
              <a:rPr lang="en-US" sz="3600" dirty="0" smtClean="0"/>
              <a:t>In general, domesticated animals (such as dogs) tend </a:t>
            </a:r>
            <a:br>
              <a:rPr lang="en-US" sz="3600" dirty="0" smtClean="0"/>
            </a:br>
            <a:r>
              <a:rPr lang="en-US" sz="3600" dirty="0" smtClean="0"/>
              <a:t>to be very different from similar species in the wild</a:t>
            </a:r>
            <a:br>
              <a:rPr lang="en-US" sz="3600" dirty="0" smtClean="0"/>
            </a:br>
            <a:r>
              <a:rPr lang="en-US" sz="3600" dirty="0" smtClean="0"/>
              <a:t>(such as wolves). </a:t>
            </a:r>
          </a:p>
          <a:p>
            <a:pPr lvl="1"/>
            <a:r>
              <a:rPr lang="en-US" dirty="0" smtClean="0"/>
              <a:t>Domesticated animals tend to be less aggressive, </a:t>
            </a:r>
            <a:br>
              <a:rPr lang="en-US" dirty="0" smtClean="0"/>
            </a:br>
            <a:r>
              <a:rPr lang="en-US" dirty="0" smtClean="0"/>
              <a:t>reach sexual maturity at a faster rate, have more </a:t>
            </a:r>
            <a:br>
              <a:rPr lang="en-US" dirty="0" smtClean="0"/>
            </a:br>
            <a:r>
              <a:rPr lang="en-US" dirty="0" smtClean="0"/>
              <a:t>offspring per breeding, can be a different color, </a:t>
            </a:r>
            <a:br>
              <a:rPr lang="en-US" dirty="0" smtClean="0"/>
            </a:br>
            <a:r>
              <a:rPr lang="en-US" dirty="0" smtClean="0"/>
              <a:t>and often have differently-sized skulls and limbs. </a:t>
            </a:r>
          </a:p>
          <a:p>
            <a:pPr lvl="1"/>
            <a:r>
              <a:rPr lang="en-US" dirty="0" smtClean="0"/>
              <a:t>Scientists did not know how or why these changes </a:t>
            </a:r>
            <a:br>
              <a:rPr lang="en-US" dirty="0" smtClean="0"/>
            </a:br>
            <a:r>
              <a:rPr lang="en-US" dirty="0" smtClean="0"/>
              <a:t>occurred at the genetic level during domestication. </a:t>
            </a:r>
          </a:p>
          <a:p>
            <a:pPr lvl="1"/>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19</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967492" y="4066523"/>
            <a:ext cx="2121187" cy="2235313"/>
          </a:xfrm>
          <a:prstGeom prst="rect">
            <a:avLst/>
          </a:prstGeom>
        </p:spPr>
      </p:pic>
      <p:sp>
        <p:nvSpPr>
          <p:cNvPr id="7" name="Rectangle 6"/>
          <p:cNvSpPr/>
          <p:nvPr/>
        </p:nvSpPr>
        <p:spPr>
          <a:xfrm>
            <a:off x="6870348" y="6580909"/>
            <a:ext cx="208903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modernphilosophystandards.com</a:t>
            </a:r>
            <a:endParaRPr lang="en-US" sz="800" i="1" dirty="0"/>
          </a:p>
        </p:txBody>
      </p:sp>
    </p:spTree>
    <p:extLst>
      <p:ext uri="{BB962C8B-B14F-4D97-AF65-F5344CB8AC3E}">
        <p14:creationId xmlns:p14="http://schemas.microsoft.com/office/powerpoint/2010/main" val="339384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Species Change</a:t>
            </a:r>
            <a:endParaRPr lang="en-US" dirty="0"/>
          </a:p>
        </p:txBody>
      </p:sp>
      <p:sp>
        <p:nvSpPr>
          <p:cNvPr id="3" name="Content Placeholder 2"/>
          <p:cNvSpPr>
            <a:spLocks noGrp="1"/>
          </p:cNvSpPr>
          <p:nvPr>
            <p:ph idx="1"/>
          </p:nvPr>
        </p:nvSpPr>
        <p:spPr>
          <a:xfrm>
            <a:off x="339875" y="1232681"/>
            <a:ext cx="8457761" cy="5418699"/>
          </a:xfrm>
        </p:spPr>
        <p:txBody>
          <a:bodyPr>
            <a:noAutofit/>
          </a:bodyPr>
          <a:lstStyle/>
          <a:p>
            <a:r>
              <a:rPr lang="en-US" sz="1900" dirty="0" smtClean="0"/>
              <a:t>The </a:t>
            </a:r>
            <a:r>
              <a:rPr lang="en-US" sz="1900" dirty="0"/>
              <a:t>traits of a species are primarily determined by the types of proteins made in its cells. </a:t>
            </a:r>
            <a:endParaRPr lang="en-US" sz="1900" dirty="0" smtClean="0"/>
          </a:p>
          <a:p>
            <a:pPr lvl="1"/>
            <a:r>
              <a:rPr lang="en-US" sz="1900" dirty="0" smtClean="0"/>
              <a:t>All proteins are made from amino acids, and different arrangements of amino acids result in different proteins. </a:t>
            </a:r>
          </a:p>
          <a:p>
            <a:pPr lvl="1"/>
            <a:r>
              <a:rPr lang="en-US" sz="1900" dirty="0" smtClean="0"/>
              <a:t>The order of amino acids is determined by the codons in a mRNA copy of a gene in the DNA of an organism. </a:t>
            </a:r>
          </a:p>
          <a:p>
            <a:r>
              <a:rPr lang="en-US" sz="1900" dirty="0" smtClean="0"/>
              <a:t>A </a:t>
            </a:r>
            <a:r>
              <a:rPr lang="en-US" sz="1900" dirty="0"/>
              <a:t>change </a:t>
            </a:r>
            <a:r>
              <a:rPr lang="en-US" sz="1900" dirty="0" smtClean="0"/>
              <a:t>(or mutation) in </a:t>
            </a:r>
            <a:r>
              <a:rPr lang="en-US" sz="1900" dirty="0"/>
              <a:t>the DNA of an </a:t>
            </a:r>
            <a:r>
              <a:rPr lang="en-US" sz="1900" dirty="0" smtClean="0"/>
              <a:t>organism will </a:t>
            </a:r>
            <a:r>
              <a:rPr lang="en-US" sz="1900" dirty="0"/>
              <a:t>usually result in a change </a:t>
            </a:r>
            <a:r>
              <a:rPr lang="en-US" sz="1900" dirty="0" smtClean="0"/>
              <a:t>the order amino </a:t>
            </a:r>
            <a:r>
              <a:rPr lang="en-US" sz="1900" dirty="0"/>
              <a:t>acids </a:t>
            </a:r>
            <a:r>
              <a:rPr lang="en-US" sz="1900" dirty="0" smtClean="0"/>
              <a:t>that are </a:t>
            </a:r>
            <a:r>
              <a:rPr lang="en-US" sz="1900" dirty="0"/>
              <a:t>assembled into </a:t>
            </a:r>
            <a:r>
              <a:rPr lang="en-US" sz="1900" dirty="0" smtClean="0"/>
              <a:t>a protein.</a:t>
            </a:r>
          </a:p>
          <a:p>
            <a:pPr lvl="1"/>
            <a:r>
              <a:rPr lang="en-US" sz="1900" dirty="0" smtClean="0"/>
              <a:t>This will change the traits that are </a:t>
            </a:r>
            <a:r>
              <a:rPr lang="en-US" sz="1900" dirty="0"/>
              <a:t>expressed by that organism</a:t>
            </a:r>
            <a:r>
              <a:rPr lang="en-US" sz="1900" dirty="0" smtClean="0"/>
              <a:t>.</a:t>
            </a:r>
          </a:p>
          <a:p>
            <a:r>
              <a:rPr lang="en-US" sz="1900" dirty="0" smtClean="0"/>
              <a:t>The environment in </a:t>
            </a:r>
            <a:br>
              <a:rPr lang="en-US" sz="1900" dirty="0" smtClean="0"/>
            </a:br>
            <a:r>
              <a:rPr lang="en-US" sz="1900" dirty="0" smtClean="0"/>
              <a:t>which the organism </a:t>
            </a:r>
            <a:br>
              <a:rPr lang="en-US" sz="1900" dirty="0" smtClean="0"/>
            </a:br>
            <a:r>
              <a:rPr lang="en-US" sz="1900" dirty="0" smtClean="0"/>
              <a:t>is found affects </a:t>
            </a:r>
            <a:br>
              <a:rPr lang="en-US" sz="1900" dirty="0" smtClean="0"/>
            </a:br>
            <a:r>
              <a:rPr lang="en-US" sz="1900" dirty="0" smtClean="0"/>
              <a:t>whether or not a </a:t>
            </a:r>
            <a:br>
              <a:rPr lang="en-US" sz="1900" dirty="0" smtClean="0"/>
            </a:br>
            <a:r>
              <a:rPr lang="en-US" sz="1900" dirty="0" smtClean="0"/>
              <a:t>change to a trait </a:t>
            </a:r>
            <a:r>
              <a:rPr lang="en-US" sz="1900" dirty="0" smtClean="0"/>
              <a:t>due </a:t>
            </a:r>
            <a:br>
              <a:rPr lang="en-US" sz="1900" dirty="0" smtClean="0"/>
            </a:br>
            <a:r>
              <a:rPr lang="en-US" sz="1900" dirty="0" smtClean="0"/>
              <a:t>a gene mutation </a:t>
            </a:r>
            <a:r>
              <a:rPr lang="en-US" sz="1900" dirty="0" smtClean="0"/>
              <a:t>will </a:t>
            </a:r>
            <a:br>
              <a:rPr lang="en-US" sz="1900" dirty="0" smtClean="0"/>
            </a:br>
            <a:r>
              <a:rPr lang="en-US" sz="1900" dirty="0" smtClean="0"/>
              <a:t>be beneficial </a:t>
            </a:r>
            <a:r>
              <a:rPr lang="en-US" sz="1900" dirty="0" smtClean="0"/>
              <a:t>or </a:t>
            </a:r>
            <a:r>
              <a:rPr lang="en-US" sz="1900" dirty="0" smtClean="0"/>
              <a:t/>
            </a:r>
            <a:br>
              <a:rPr lang="en-US" sz="1900" dirty="0" smtClean="0"/>
            </a:br>
            <a:r>
              <a:rPr lang="en-US" sz="1900" dirty="0" smtClean="0"/>
              <a:t>h</a:t>
            </a:r>
            <a:r>
              <a:rPr lang="en-US" sz="1900" dirty="0" smtClean="0"/>
              <a:t>armful to </a:t>
            </a:r>
            <a:r>
              <a:rPr lang="en-US" sz="1900" dirty="0" smtClean="0"/>
              <a:t>that </a:t>
            </a:r>
            <a:r>
              <a:rPr lang="en-US" sz="1900" dirty="0" smtClean="0"/>
              <a:t/>
            </a:r>
            <a:br>
              <a:rPr lang="en-US" sz="1900" dirty="0" smtClean="0"/>
            </a:br>
            <a:r>
              <a:rPr lang="en-US" sz="1900" dirty="0" smtClean="0"/>
              <a:t>organism</a:t>
            </a:r>
            <a:r>
              <a:rPr lang="en-US" sz="1900" dirty="0" smtClean="0"/>
              <a:t>.</a:t>
            </a:r>
          </a:p>
          <a:p>
            <a:pPr lvl="1"/>
            <a:endParaRPr lang="en-US" sz="1900" dirty="0" smtClean="0"/>
          </a:p>
          <a:p>
            <a:endParaRPr lang="en-US" sz="1900"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a:t>
            </a:fld>
            <a:endParaRPr lang="en-US" dirty="0"/>
          </a:p>
        </p:txBody>
      </p:sp>
      <p:sp>
        <p:nvSpPr>
          <p:cNvPr id="9" name="Rectangle 8"/>
          <p:cNvSpPr/>
          <p:nvPr/>
        </p:nvSpPr>
        <p:spPr>
          <a:xfrm>
            <a:off x="1271622" y="6624341"/>
            <a:ext cx="1670650"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2"/>
              </a:rPr>
              <a:t>Source: igbiologyy.blogspot.com</a:t>
            </a:r>
            <a:endParaRPr lang="en-US" sz="800" i="1" dirty="0"/>
          </a:p>
        </p:txBody>
      </p:sp>
      <p:pic>
        <p:nvPicPr>
          <p:cNvPr id="10" name="Picture 9"/>
          <p:cNvPicPr>
            <a:picLocks noChangeAspect="1"/>
          </p:cNvPicPr>
          <p:nvPr/>
        </p:nvPicPr>
        <p:blipFill>
          <a:blip r:embed="rId3"/>
          <a:stretch>
            <a:fillRect/>
          </a:stretch>
        </p:blipFill>
        <p:spPr>
          <a:xfrm>
            <a:off x="3267461" y="4074589"/>
            <a:ext cx="5753100" cy="2686050"/>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753507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Experiments</a:t>
            </a:r>
            <a:endParaRPr lang="en-US" dirty="0"/>
          </a:p>
        </p:txBody>
      </p:sp>
      <p:sp>
        <p:nvSpPr>
          <p:cNvPr id="3" name="Content Placeholder 2"/>
          <p:cNvSpPr>
            <a:spLocks noGrp="1"/>
          </p:cNvSpPr>
          <p:nvPr>
            <p:ph idx="1"/>
          </p:nvPr>
        </p:nvSpPr>
        <p:spPr>
          <a:xfrm>
            <a:off x="339877" y="1278401"/>
            <a:ext cx="6529846" cy="5302508"/>
          </a:xfrm>
        </p:spPr>
        <p:txBody>
          <a:bodyPr>
            <a:normAutofit fontScale="55000" lnSpcReduction="20000"/>
          </a:bodyPr>
          <a:lstStyle/>
          <a:p>
            <a:r>
              <a:rPr lang="en-US" dirty="0" smtClean="0"/>
              <a:t>One of the most notable experiments to test these questions about domestication began in Russia in the 1950s and 1960s. </a:t>
            </a:r>
          </a:p>
          <a:p>
            <a:pPr lvl="1"/>
            <a:r>
              <a:rPr lang="en-US" dirty="0" smtClean="0"/>
              <a:t>This experiment was called the </a:t>
            </a:r>
            <a:r>
              <a:rPr lang="en-US" u="sng" dirty="0" smtClean="0"/>
              <a:t>Farm-Fox Experiment</a:t>
            </a:r>
            <a:r>
              <a:rPr lang="en-US" dirty="0" smtClean="0"/>
              <a:t>. </a:t>
            </a:r>
          </a:p>
          <a:p>
            <a:pPr lvl="1"/>
            <a:r>
              <a:rPr lang="en-US" dirty="0" smtClean="0"/>
              <a:t>Wild foxes were caught and only the tamest foxes of each generation were bred each year. </a:t>
            </a:r>
          </a:p>
          <a:p>
            <a:pPr lvl="1"/>
            <a:r>
              <a:rPr lang="en-US" dirty="0" smtClean="0"/>
              <a:t>Those that were not tame were not allowed to breed and were used for their fur. </a:t>
            </a:r>
          </a:p>
          <a:p>
            <a:r>
              <a:rPr lang="en-US" dirty="0" smtClean="0"/>
              <a:t>Within 30 years, these scientists had developed an extremely tame breed of this formerly-wild fox. </a:t>
            </a:r>
          </a:p>
          <a:p>
            <a:pPr lvl="1"/>
            <a:r>
              <a:rPr lang="en-US" dirty="0" smtClean="0"/>
              <a:t>These tame foxes demonstrated behavior that was very similar to modern dogs: friendly, eager for human contact, licking, sniffing, and whimpering to attract human attention. </a:t>
            </a:r>
          </a:p>
          <a:p>
            <a:pPr lvl="1"/>
            <a:r>
              <a:rPr lang="en-US" dirty="0" smtClean="0"/>
              <a:t>The bodies of the tamed foxes also changed: the skulls of tame foxes widened, their snouts and limbs became shorter, their ears became more floppy, their tails became curved, and their coloration changed from silver to white.</a:t>
            </a:r>
          </a:p>
        </p:txBody>
      </p:sp>
      <p:sp>
        <p:nvSpPr>
          <p:cNvPr id="4" name="Slide Number Placeholder 3"/>
          <p:cNvSpPr>
            <a:spLocks noGrp="1"/>
          </p:cNvSpPr>
          <p:nvPr>
            <p:ph type="sldNum" sz="quarter" idx="12"/>
          </p:nvPr>
        </p:nvSpPr>
        <p:spPr/>
        <p:txBody>
          <a:bodyPr/>
          <a:lstStyle/>
          <a:p>
            <a:fld id="{95EBB7A2-C12C-44F7-95F5-6E22DFBBCF00}" type="slidenum">
              <a:rPr lang="en-US" smtClean="0"/>
              <a:pPr/>
              <a:t>20</a:t>
            </a:fld>
            <a:endParaRPr lang="en-US" dirty="0"/>
          </a:p>
        </p:txBody>
      </p:sp>
      <p:pic>
        <p:nvPicPr>
          <p:cNvPr id="5" name="Picture 4"/>
          <p:cNvPicPr>
            <a:picLocks noChangeAspect="1"/>
          </p:cNvPicPr>
          <p:nvPr/>
        </p:nvPicPr>
        <p:blipFill>
          <a:blip r:embed="rId2"/>
          <a:stretch>
            <a:fillRect/>
          </a:stretch>
        </p:blipFill>
        <p:spPr>
          <a:xfrm>
            <a:off x="7096522" y="1278401"/>
            <a:ext cx="1742678" cy="5312017"/>
          </a:xfrm>
          <a:prstGeom prst="rect">
            <a:avLst/>
          </a:prstGeom>
        </p:spPr>
      </p:pic>
      <p:sp>
        <p:nvSpPr>
          <p:cNvPr id="6" name="Rectangle 5"/>
          <p:cNvSpPr/>
          <p:nvPr/>
        </p:nvSpPr>
        <p:spPr>
          <a:xfrm>
            <a:off x="7165397" y="6590418"/>
            <a:ext cx="1604927"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www.prooffreader.com</a:t>
            </a:r>
            <a:endParaRPr lang="en-US" sz="800" i="1" dirty="0"/>
          </a:p>
        </p:txBody>
      </p:sp>
    </p:spTree>
    <p:extLst>
      <p:ext uri="{BB962C8B-B14F-4D97-AF65-F5344CB8AC3E}">
        <p14:creationId xmlns:p14="http://schemas.microsoft.com/office/powerpoint/2010/main" val="228837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Domestication Experiments</a:t>
            </a:r>
            <a:endParaRPr lang="en-US" dirty="0"/>
          </a:p>
        </p:txBody>
      </p:sp>
      <p:sp>
        <p:nvSpPr>
          <p:cNvPr id="3" name="Content Placeholder 2"/>
          <p:cNvSpPr>
            <a:spLocks noGrp="1"/>
          </p:cNvSpPr>
          <p:nvPr>
            <p:ph idx="1"/>
          </p:nvPr>
        </p:nvSpPr>
        <p:spPr>
          <a:xfrm>
            <a:off x="339876" y="1278401"/>
            <a:ext cx="6811202" cy="5302508"/>
          </a:xfrm>
        </p:spPr>
        <p:txBody>
          <a:bodyPr>
            <a:normAutofit fontScale="55000" lnSpcReduction="20000"/>
          </a:bodyPr>
          <a:lstStyle/>
          <a:p>
            <a:r>
              <a:rPr lang="en-US" dirty="0"/>
              <a:t>Breeding experiments </a:t>
            </a:r>
            <a:r>
              <a:rPr lang="en-US" dirty="0" smtClean="0"/>
              <a:t>between tame foxes and wild foxes </a:t>
            </a:r>
            <a:r>
              <a:rPr lang="en-US" dirty="0"/>
              <a:t>demonstrated that these results were genetically based and could be passed on to future generations of offspring. </a:t>
            </a:r>
          </a:p>
          <a:p>
            <a:pPr lvl="1"/>
            <a:r>
              <a:rPr lang="en-US" dirty="0"/>
              <a:t>Overall, these experiments </a:t>
            </a:r>
            <a:r>
              <a:rPr lang="en-US" dirty="0" smtClean="0"/>
              <a:t>confirmed </a:t>
            </a:r>
            <a:r>
              <a:rPr lang="en-US" dirty="0"/>
              <a:t>that the changes that occur during domestication are entirely genetically-based. </a:t>
            </a:r>
            <a:endParaRPr lang="en-US" dirty="0" smtClean="0"/>
          </a:p>
          <a:p>
            <a:r>
              <a:rPr lang="en-US" dirty="0" smtClean="0"/>
              <a:t>When the genomes of these foxes were analyzed, researchers located </a:t>
            </a:r>
            <a:r>
              <a:rPr lang="en-US" dirty="0" smtClean="0"/>
              <a:t>clusters of genes in </a:t>
            </a:r>
            <a:r>
              <a:rPr lang="en-US" dirty="0" smtClean="0"/>
              <a:t>the fox genome </a:t>
            </a:r>
            <a:r>
              <a:rPr lang="en-US" dirty="0" smtClean="0"/>
              <a:t>that were responsible for </a:t>
            </a:r>
            <a:r>
              <a:rPr lang="en-US" dirty="0" smtClean="0"/>
              <a:t>the traits associated with domestication. </a:t>
            </a:r>
          </a:p>
          <a:p>
            <a:pPr lvl="1"/>
            <a:r>
              <a:rPr lang="en-US" dirty="0" smtClean="0"/>
              <a:t>They found that a series of different </a:t>
            </a:r>
            <a:r>
              <a:rPr lang="en-US" dirty="0" smtClean="0"/>
              <a:t>groups of genes </a:t>
            </a:r>
            <a:r>
              <a:rPr lang="en-US" dirty="0" smtClean="0"/>
              <a:t>are responsible for </a:t>
            </a:r>
            <a:r>
              <a:rPr lang="en-US" dirty="0" smtClean="0"/>
              <a:t>these genetic changes</a:t>
            </a:r>
            <a:r>
              <a:rPr lang="en-US" dirty="0" smtClean="0"/>
              <a:t>. </a:t>
            </a:r>
          </a:p>
          <a:p>
            <a:r>
              <a:rPr lang="en-US" dirty="0" smtClean="0"/>
              <a:t>When the foxes were selected for tame behavior, they were also unintentionally selected for the physiological changes that made the foxes start to look more like dogs. </a:t>
            </a:r>
          </a:p>
          <a:p>
            <a:pPr lvl="1"/>
            <a:r>
              <a:rPr lang="en-US" dirty="0" smtClean="0"/>
              <a:t>This </a:t>
            </a:r>
            <a:r>
              <a:rPr lang="en-US" dirty="0" smtClean="0"/>
              <a:t>suggests that </a:t>
            </a:r>
            <a:r>
              <a:rPr lang="en-US" dirty="0" smtClean="0"/>
              <a:t>when the domestication of different species first occurred, many of the traits that we associate with domesticated species were not deliberately selected.</a:t>
            </a:r>
          </a:p>
          <a:p>
            <a:pPr lvl="1"/>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21</a:t>
            </a:fld>
            <a:endParaRPr lang="en-US" dirty="0"/>
          </a:p>
        </p:txBody>
      </p:sp>
      <p:pic>
        <p:nvPicPr>
          <p:cNvPr id="5" name="Picture 4"/>
          <p:cNvPicPr>
            <a:picLocks noChangeAspect="1"/>
          </p:cNvPicPr>
          <p:nvPr/>
        </p:nvPicPr>
        <p:blipFill rotWithShape="1">
          <a:blip r:embed="rId2"/>
          <a:srcRect l="9112"/>
          <a:stretch/>
        </p:blipFill>
        <p:spPr>
          <a:xfrm>
            <a:off x="7231062" y="2001501"/>
            <a:ext cx="1775211" cy="3856307"/>
          </a:xfrm>
          <a:prstGeom prst="rect">
            <a:avLst/>
          </a:prstGeom>
        </p:spPr>
      </p:pic>
      <p:sp>
        <p:nvSpPr>
          <p:cNvPr id="6" name="Rectangle 5"/>
          <p:cNvSpPr/>
          <p:nvPr/>
        </p:nvSpPr>
        <p:spPr>
          <a:xfrm>
            <a:off x="7617751" y="6473187"/>
            <a:ext cx="138852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scienceblogs.com</a:t>
            </a:r>
            <a:endParaRPr lang="en-US" sz="800" i="1" dirty="0"/>
          </a:p>
        </p:txBody>
      </p:sp>
    </p:spTree>
    <p:extLst>
      <p:ext uri="{BB962C8B-B14F-4D97-AF65-F5344CB8AC3E}">
        <p14:creationId xmlns:p14="http://schemas.microsoft.com/office/powerpoint/2010/main" val="806569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Linkage</a:t>
            </a:r>
          </a:p>
        </p:txBody>
      </p:sp>
      <p:sp>
        <p:nvSpPr>
          <p:cNvPr id="3" name="Content Placeholder 2"/>
          <p:cNvSpPr>
            <a:spLocks noGrp="1"/>
          </p:cNvSpPr>
          <p:nvPr>
            <p:ph idx="1"/>
          </p:nvPr>
        </p:nvSpPr>
        <p:spPr>
          <a:xfrm>
            <a:off x="339876" y="1278401"/>
            <a:ext cx="6418112" cy="5302508"/>
          </a:xfrm>
        </p:spPr>
        <p:txBody>
          <a:bodyPr>
            <a:normAutofit fontScale="47500" lnSpcReduction="20000"/>
          </a:bodyPr>
          <a:lstStyle/>
          <a:p>
            <a:r>
              <a:rPr lang="en-US" dirty="0"/>
              <a:t>The </a:t>
            </a:r>
            <a:r>
              <a:rPr lang="en-US" dirty="0" smtClean="0"/>
              <a:t>results of the Fox-Farm </a:t>
            </a:r>
            <a:r>
              <a:rPr lang="en-US" dirty="0"/>
              <a:t>Experiment demonstrated a key aspect of the process of domestication: genetic linkage. </a:t>
            </a:r>
          </a:p>
          <a:p>
            <a:pPr lvl="1"/>
            <a:r>
              <a:rPr lang="en-US" sz="4000" u="sng" dirty="0"/>
              <a:t>Genetic linkage</a:t>
            </a:r>
            <a:r>
              <a:rPr lang="en-US" sz="4000" dirty="0"/>
              <a:t> refers to the tendency of genes that are close to each on a chromosome to be inherited in groups or clusters. </a:t>
            </a:r>
          </a:p>
          <a:p>
            <a:pPr lvl="1"/>
            <a:r>
              <a:rPr lang="en-US" sz="4000" dirty="0"/>
              <a:t>The closer that genes are to each other, the more likely they are to be transferred with each other. The further apart genes are on a chromosome, the less likely they are to be inherited together. </a:t>
            </a:r>
          </a:p>
          <a:p>
            <a:r>
              <a:rPr lang="en-US" dirty="0"/>
              <a:t>The distance between two genes on a chromosome is what determines the likelihood of both of those genes being inherited together by offspring. </a:t>
            </a:r>
          </a:p>
          <a:p>
            <a:pPr lvl="1"/>
            <a:r>
              <a:rPr lang="en-US" sz="4000" dirty="0"/>
              <a:t>The closer </a:t>
            </a:r>
            <a:r>
              <a:rPr lang="en-US" sz="4000" dirty="0" smtClean="0"/>
              <a:t>that genes </a:t>
            </a:r>
            <a:r>
              <a:rPr lang="en-US" sz="4000" dirty="0"/>
              <a:t>are </a:t>
            </a:r>
            <a:r>
              <a:rPr lang="en-US" sz="4000" dirty="0" smtClean="0"/>
              <a:t>to each other, </a:t>
            </a:r>
            <a:r>
              <a:rPr lang="en-US" sz="4000" dirty="0"/>
              <a:t>the more likely it is that they will </a:t>
            </a:r>
            <a:r>
              <a:rPr lang="en-US" sz="4000" dirty="0" smtClean="0"/>
              <a:t>be inherited together when an egg cell is fertilized by a sperm cell.</a:t>
            </a:r>
            <a:endParaRPr lang="en-US" sz="4000" dirty="0"/>
          </a:p>
          <a:p>
            <a:r>
              <a:rPr lang="en-US" u="sng" dirty="0"/>
              <a:t>Meiosis</a:t>
            </a:r>
            <a:r>
              <a:rPr lang="en-US" dirty="0"/>
              <a:t> is the process in which cells divide to create sperm or egg </a:t>
            </a:r>
            <a:r>
              <a:rPr lang="en-US" dirty="0" smtClean="0"/>
              <a:t>cells, each </a:t>
            </a:r>
            <a:r>
              <a:rPr lang="en-US" dirty="0"/>
              <a:t>with half the number of chromosomes. </a:t>
            </a:r>
          </a:p>
          <a:p>
            <a:pPr lvl="1"/>
            <a:r>
              <a:rPr lang="en-US" sz="4000" dirty="0"/>
              <a:t>In the process of meiosis, ordinary bodily cells are changed from having two copies of every chromosome to having one copy of every chromosome.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22</a:t>
            </a:fld>
            <a:endParaRPr lang="en-US" dirty="0"/>
          </a:p>
        </p:txBody>
      </p:sp>
      <p:pic>
        <p:nvPicPr>
          <p:cNvPr id="5" name="Picture 4"/>
          <p:cNvPicPr>
            <a:picLocks noChangeAspect="1"/>
          </p:cNvPicPr>
          <p:nvPr/>
        </p:nvPicPr>
        <p:blipFill rotWithShape="1">
          <a:blip r:embed="rId2"/>
          <a:srcRect l="-3719" b="13264"/>
          <a:stretch/>
        </p:blipFill>
        <p:spPr>
          <a:xfrm>
            <a:off x="6951265" y="230496"/>
            <a:ext cx="1924048" cy="6350413"/>
          </a:xfrm>
          <a:prstGeom prst="rect">
            <a:avLst/>
          </a:prstGeom>
          <a:ln>
            <a:noFill/>
          </a:ln>
        </p:spPr>
      </p:pic>
      <p:sp>
        <p:nvSpPr>
          <p:cNvPr id="6" name="Rectangle 5"/>
          <p:cNvSpPr/>
          <p:nvPr/>
        </p:nvSpPr>
        <p:spPr>
          <a:xfrm>
            <a:off x="7235702" y="6642556"/>
            <a:ext cx="164500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learn.genetics.utah.edu</a:t>
            </a:r>
            <a:endParaRPr lang="en-US" sz="800" i="1" dirty="0"/>
          </a:p>
        </p:txBody>
      </p:sp>
    </p:spTree>
    <p:extLst>
      <p:ext uri="{BB962C8B-B14F-4D97-AF65-F5344CB8AC3E}">
        <p14:creationId xmlns:p14="http://schemas.microsoft.com/office/powerpoint/2010/main" val="3863878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a:t>
            </a:r>
            <a:endParaRPr lang="en-US" dirty="0"/>
          </a:p>
        </p:txBody>
      </p:sp>
      <p:sp>
        <p:nvSpPr>
          <p:cNvPr id="3" name="Content Placeholder 2"/>
          <p:cNvSpPr>
            <a:spLocks noGrp="1"/>
          </p:cNvSpPr>
          <p:nvPr>
            <p:ph idx="1"/>
          </p:nvPr>
        </p:nvSpPr>
        <p:spPr>
          <a:xfrm>
            <a:off x="339876" y="1278401"/>
            <a:ext cx="6904986" cy="5302508"/>
          </a:xfrm>
        </p:spPr>
        <p:txBody>
          <a:bodyPr>
            <a:normAutofit fontScale="55000" lnSpcReduction="20000"/>
          </a:bodyPr>
          <a:lstStyle/>
          <a:p>
            <a:r>
              <a:rPr lang="en-US" dirty="0" smtClean="0"/>
              <a:t>During meiosis, </a:t>
            </a:r>
            <a:r>
              <a:rPr lang="en-US" dirty="0"/>
              <a:t>an event called “crossing over” occurs.</a:t>
            </a:r>
          </a:p>
          <a:p>
            <a:pPr lvl="1"/>
            <a:r>
              <a:rPr lang="en-US" u="sng" dirty="0"/>
              <a:t>Crossing over</a:t>
            </a:r>
            <a:r>
              <a:rPr lang="en-US" dirty="0"/>
              <a:t> is the process in which chromosomes exchange segments with each </a:t>
            </a:r>
            <a:r>
              <a:rPr lang="en-US" dirty="0" smtClean="0"/>
              <a:t>other in order to increase genetic variation. </a:t>
            </a:r>
            <a:endParaRPr lang="en-US" dirty="0"/>
          </a:p>
          <a:p>
            <a:r>
              <a:rPr lang="en-US" dirty="0" smtClean="0"/>
              <a:t>Each bodily cell of an animal has two copies of every chromosome (one from each parent).</a:t>
            </a:r>
          </a:p>
          <a:p>
            <a:pPr lvl="1"/>
            <a:r>
              <a:rPr lang="en-US" dirty="0" smtClean="0"/>
              <a:t>In crossing over, a </a:t>
            </a:r>
            <a:r>
              <a:rPr lang="en-US" dirty="0"/>
              <a:t>chromosome from the father will exchange segments with </a:t>
            </a:r>
            <a:r>
              <a:rPr lang="en-US" dirty="0" smtClean="0"/>
              <a:t>the </a:t>
            </a:r>
            <a:r>
              <a:rPr lang="en-US" dirty="0"/>
              <a:t>similar chromosome from the </a:t>
            </a:r>
            <a:r>
              <a:rPr lang="en-US" dirty="0" smtClean="0"/>
              <a:t>mother.</a:t>
            </a:r>
          </a:p>
          <a:p>
            <a:pPr lvl="1"/>
            <a:r>
              <a:rPr lang="en-US" dirty="0" smtClean="0"/>
              <a:t>The cell will randomly split </a:t>
            </a:r>
            <a:r>
              <a:rPr lang="en-US" dirty="0"/>
              <a:t>up </a:t>
            </a:r>
            <a:r>
              <a:rPr lang="en-US" dirty="0" smtClean="0"/>
              <a:t>pairs </a:t>
            </a:r>
            <a:r>
              <a:rPr lang="en-US" dirty="0"/>
              <a:t>of </a:t>
            </a:r>
            <a:r>
              <a:rPr lang="en-US" dirty="0" smtClean="0"/>
              <a:t>chromosomes so that each cell has only one copy in a process called </a:t>
            </a:r>
            <a:r>
              <a:rPr lang="en-US" u="sng" dirty="0" smtClean="0"/>
              <a:t>independent assortment</a:t>
            </a:r>
            <a:r>
              <a:rPr lang="en-US" dirty="0" smtClean="0"/>
              <a:t>.</a:t>
            </a:r>
            <a:endParaRPr lang="en-US" dirty="0"/>
          </a:p>
          <a:p>
            <a:pPr lvl="1"/>
            <a:r>
              <a:rPr lang="en-US" dirty="0" smtClean="0"/>
              <a:t>As a result of crossing over, the chromosomes in sperm and eggs cells will consist of a mix of genes from each parent. </a:t>
            </a:r>
          </a:p>
          <a:p>
            <a:r>
              <a:rPr lang="en-US" dirty="0" smtClean="0"/>
              <a:t>Crossing </a:t>
            </a:r>
            <a:r>
              <a:rPr lang="en-US" dirty="0"/>
              <a:t>over </a:t>
            </a:r>
            <a:r>
              <a:rPr lang="en-US" dirty="0" smtClean="0"/>
              <a:t>makes </a:t>
            </a:r>
            <a:r>
              <a:rPr lang="en-US" dirty="0"/>
              <a:t>it more likely that genes near each other will be inherited together.</a:t>
            </a:r>
          </a:p>
          <a:p>
            <a:pPr lvl="1"/>
            <a:r>
              <a:rPr lang="en-US" dirty="0"/>
              <a:t>This also means that </a:t>
            </a:r>
            <a:r>
              <a:rPr lang="en-US" dirty="0" smtClean="0"/>
              <a:t>it is less likely that genes that are far apart on a chromosome will both be passed on to offspring through sperm or egg cells.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23</a:t>
            </a:fld>
            <a:endParaRPr lang="en-US" dirty="0"/>
          </a:p>
        </p:txBody>
      </p:sp>
      <p:pic>
        <p:nvPicPr>
          <p:cNvPr id="6" name="Picture 5"/>
          <p:cNvPicPr>
            <a:picLocks noChangeAspect="1"/>
          </p:cNvPicPr>
          <p:nvPr/>
        </p:nvPicPr>
        <p:blipFill rotWithShape="1">
          <a:blip r:embed="rId2"/>
          <a:srcRect b="6669"/>
          <a:stretch/>
        </p:blipFill>
        <p:spPr>
          <a:xfrm>
            <a:off x="7412187" y="46220"/>
            <a:ext cx="1546203" cy="6534689"/>
          </a:xfrm>
          <a:prstGeom prst="rect">
            <a:avLst/>
          </a:prstGeom>
        </p:spPr>
      </p:pic>
      <p:sp>
        <p:nvSpPr>
          <p:cNvPr id="7" name="Rectangle 6"/>
          <p:cNvSpPr/>
          <p:nvPr/>
        </p:nvSpPr>
        <p:spPr>
          <a:xfrm>
            <a:off x="7385229" y="6580909"/>
            <a:ext cx="165141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www.ib.bioninja.com.au</a:t>
            </a:r>
            <a:endParaRPr lang="en-US" sz="800" i="1" dirty="0"/>
          </a:p>
        </p:txBody>
      </p:sp>
    </p:spTree>
    <p:extLst>
      <p:ext uri="{BB962C8B-B14F-4D97-AF65-F5344CB8AC3E}">
        <p14:creationId xmlns:p14="http://schemas.microsoft.com/office/powerpoint/2010/main" val="2157637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Genetic Linkage &amp; Domestication</a:t>
            </a:r>
            <a:endParaRPr lang="en-US" dirty="0"/>
          </a:p>
        </p:txBody>
      </p:sp>
      <p:sp>
        <p:nvSpPr>
          <p:cNvPr id="3" name="Content Placeholder 2"/>
          <p:cNvSpPr>
            <a:spLocks noGrp="1"/>
          </p:cNvSpPr>
          <p:nvPr>
            <p:ph idx="1"/>
          </p:nvPr>
        </p:nvSpPr>
        <p:spPr>
          <a:xfrm>
            <a:off x="152400" y="1278401"/>
            <a:ext cx="6964680" cy="5302508"/>
          </a:xfrm>
        </p:spPr>
        <p:txBody>
          <a:bodyPr>
            <a:normAutofit fontScale="55000" lnSpcReduction="20000"/>
          </a:bodyPr>
          <a:lstStyle/>
          <a:p>
            <a:r>
              <a:rPr lang="en-US" dirty="0" smtClean="0"/>
              <a:t>In domestication, the genes for the traits that we typically associate with tame animals are usually near each other on the chromosomes of that animal.</a:t>
            </a:r>
          </a:p>
          <a:p>
            <a:pPr lvl="1"/>
            <a:r>
              <a:rPr lang="en-US" dirty="0" smtClean="0"/>
              <a:t>This is why domesticated, highly-productive animals also tend to have larger eyes, shorter snouts, shorter limbs, floppy ears, and less aggression. </a:t>
            </a:r>
          </a:p>
          <a:p>
            <a:pPr lvl="1"/>
            <a:r>
              <a:rPr lang="en-US" dirty="0" smtClean="0"/>
              <a:t>The genes for all of these traits are near each other and therefore are more likely to be inherited together by the offspring of domesticated animals. </a:t>
            </a:r>
          </a:p>
          <a:p>
            <a:r>
              <a:rPr lang="en-US" dirty="0" smtClean="0"/>
              <a:t>The Fox-Farm Experiment effectively demonstrated that the genes responsible for domestication also tend to be linked genes. </a:t>
            </a:r>
          </a:p>
          <a:p>
            <a:pPr lvl="1"/>
            <a:r>
              <a:rPr lang="en-US" dirty="0" smtClean="0"/>
              <a:t>The </a:t>
            </a:r>
            <a:r>
              <a:rPr lang="en-US" dirty="0"/>
              <a:t>gene that was responsible for lower production of adrenaline </a:t>
            </a:r>
            <a:r>
              <a:rPr lang="en-US" dirty="0" smtClean="0"/>
              <a:t>(which </a:t>
            </a:r>
            <a:r>
              <a:rPr lang="en-US" dirty="0"/>
              <a:t>caused </a:t>
            </a:r>
            <a:r>
              <a:rPr lang="en-US" dirty="0" smtClean="0"/>
              <a:t>those foxes </a:t>
            </a:r>
            <a:r>
              <a:rPr lang="en-US" dirty="0"/>
              <a:t>to be tamer) </a:t>
            </a:r>
            <a:r>
              <a:rPr lang="en-US" dirty="0" smtClean="0"/>
              <a:t>is also near the genes for </a:t>
            </a:r>
            <a:r>
              <a:rPr lang="en-US" dirty="0"/>
              <a:t>changes to the shape of the skulls, for curvy tails and floppy ears, and for high fertility and greater rates of reproduction</a:t>
            </a:r>
            <a:r>
              <a:rPr lang="en-US" dirty="0" smtClean="0"/>
              <a:t>.</a:t>
            </a:r>
          </a:p>
          <a:p>
            <a:pPr lvl="1"/>
            <a:r>
              <a:rPr lang="en-US" dirty="0" smtClean="0"/>
              <a:t>Because these genes are close to each other on the chromosome, they are less likely to be separated from each other during crossing over in meiosis. </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7238111" y="1278401"/>
            <a:ext cx="1858997" cy="5302508"/>
          </a:xfrm>
          <a:prstGeom prst="rect">
            <a:avLst/>
          </a:prstGeom>
        </p:spPr>
      </p:pic>
      <p:sp>
        <p:nvSpPr>
          <p:cNvPr id="7" name="Rectangle 6"/>
          <p:cNvSpPr/>
          <p:nvPr/>
        </p:nvSpPr>
        <p:spPr>
          <a:xfrm>
            <a:off x="7335490" y="6580909"/>
            <a:ext cx="16642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bohemiancaveman.com</a:t>
            </a:r>
            <a:endParaRPr lang="en-US" sz="800" i="1" dirty="0"/>
          </a:p>
        </p:txBody>
      </p:sp>
    </p:spTree>
    <p:extLst>
      <p:ext uri="{BB962C8B-B14F-4D97-AF65-F5344CB8AC3E}">
        <p14:creationId xmlns:p14="http://schemas.microsoft.com/office/powerpoint/2010/main" val="123342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Domestication of </a:t>
            </a:r>
            <a:br>
              <a:rPr lang="en-US" dirty="0" smtClean="0"/>
            </a:br>
            <a:r>
              <a:rPr lang="en-US" dirty="0" smtClean="0"/>
              <a:t>the Dairy Cow</a:t>
            </a:r>
            <a:endParaRPr lang="en-US" dirty="0"/>
          </a:p>
        </p:txBody>
      </p:sp>
      <p:sp>
        <p:nvSpPr>
          <p:cNvPr id="6" name="Text Placeholder 5"/>
          <p:cNvSpPr>
            <a:spLocks noGrp="1"/>
          </p:cNvSpPr>
          <p:nvPr>
            <p:ph type="body" idx="1"/>
          </p:nvPr>
        </p:nvSpPr>
        <p:spPr/>
        <p:txBody>
          <a:bodyPr/>
          <a:lstStyle/>
          <a:p>
            <a:r>
              <a:rPr lang="en-US" dirty="0" smtClean="0"/>
              <a:t>A classic example of how dramatic genetic change can occur through artificial selection over thousands of years.</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25</a:t>
            </a:fld>
            <a:endParaRPr lang="en-US" dirty="0"/>
          </a:p>
        </p:txBody>
      </p:sp>
      <p:pic>
        <p:nvPicPr>
          <p:cNvPr id="7" name="Picture 6"/>
          <p:cNvPicPr>
            <a:picLocks noChangeAspect="1"/>
          </p:cNvPicPr>
          <p:nvPr/>
        </p:nvPicPr>
        <p:blipFill>
          <a:blip r:embed="rId2"/>
          <a:stretch>
            <a:fillRect/>
          </a:stretch>
        </p:blipFill>
        <p:spPr>
          <a:xfrm>
            <a:off x="2331078" y="963776"/>
            <a:ext cx="4810208" cy="19146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45233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Domestication</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Early </a:t>
            </a:r>
            <a:r>
              <a:rPr lang="en-US" dirty="0" smtClean="0"/>
              <a:t>efforts at domestication </a:t>
            </a:r>
            <a:r>
              <a:rPr lang="en-US" dirty="0"/>
              <a:t>usually occurred in environments that were isolated from other </a:t>
            </a:r>
            <a:r>
              <a:rPr lang="en-US" dirty="0" smtClean="0"/>
              <a:t>populations. </a:t>
            </a:r>
            <a:endParaRPr lang="en-US" dirty="0"/>
          </a:p>
          <a:p>
            <a:pPr lvl="1"/>
            <a:r>
              <a:rPr lang="en-US" dirty="0"/>
              <a:t>Prior to 1900, most agricultural breeding was the result of trial and error, with little understanding of how or why it worked.  </a:t>
            </a:r>
            <a:endParaRPr lang="en-US" dirty="0" smtClean="0"/>
          </a:p>
          <a:p>
            <a:r>
              <a:rPr lang="en-US" dirty="0" smtClean="0"/>
              <a:t>A classic example of this process occurred with dairy cattle.</a:t>
            </a:r>
            <a:endParaRPr lang="en-US" dirty="0"/>
          </a:p>
          <a:p>
            <a:pPr lvl="1"/>
            <a:r>
              <a:rPr lang="en-US" dirty="0" smtClean="0"/>
              <a:t>All cattle descended from a genetic ancestor called the Auroch (</a:t>
            </a:r>
            <a:r>
              <a:rPr lang="en-US" i="1" dirty="0" smtClean="0"/>
              <a:t>below</a:t>
            </a:r>
            <a:r>
              <a:rPr lang="en-US" dirty="0" smtClean="0"/>
              <a:t>), </a:t>
            </a:r>
            <a:r>
              <a:rPr lang="en-US" dirty="0" smtClean="0"/>
              <a:t>a large aggressive animal </a:t>
            </a:r>
            <a:r>
              <a:rPr lang="en-US" dirty="0" smtClean="0"/>
              <a:t>that looked and behaved very differently from modern cattle. </a:t>
            </a:r>
          </a:p>
          <a:p>
            <a:r>
              <a:rPr lang="en-US" dirty="0" smtClean="0"/>
              <a:t>With </a:t>
            </a:r>
            <a:r>
              <a:rPr lang="en-US" dirty="0"/>
              <a:t>little outside </a:t>
            </a:r>
            <a:r>
              <a:rPr lang="en-US" dirty="0" smtClean="0"/>
              <a:t>interference</a:t>
            </a:r>
            <a:r>
              <a:rPr lang="en-US" dirty="0"/>
              <a:t>, the cattle </a:t>
            </a:r>
            <a:r>
              <a:rPr lang="en-US" dirty="0" smtClean="0"/>
              <a:t>in one area would be selected for specific traits that were valuable to the people who lived in those regions.</a:t>
            </a:r>
            <a:endParaRPr lang="en-US" dirty="0"/>
          </a:p>
          <a:p>
            <a:pPr lvl="1"/>
            <a:r>
              <a:rPr lang="en-US" dirty="0" smtClean="0"/>
              <a:t>As </a:t>
            </a:r>
            <a:r>
              <a:rPr lang="en-US" dirty="0"/>
              <a:t>a result of selecting for unique </a:t>
            </a:r>
            <a:r>
              <a:rPr lang="en-US" dirty="0" smtClean="0"/>
              <a:t/>
            </a:r>
            <a:br>
              <a:rPr lang="en-US" dirty="0" smtClean="0"/>
            </a:br>
            <a:r>
              <a:rPr lang="en-US" dirty="0" smtClean="0"/>
              <a:t>traits </a:t>
            </a:r>
            <a:r>
              <a:rPr lang="en-US" dirty="0"/>
              <a:t>suited to specific conditions, </a:t>
            </a:r>
            <a:r>
              <a:rPr lang="en-US" dirty="0" smtClean="0"/>
              <a:t/>
            </a:r>
            <a:br>
              <a:rPr lang="en-US" dirty="0" smtClean="0"/>
            </a:br>
            <a:r>
              <a:rPr lang="en-US" dirty="0" smtClean="0"/>
              <a:t>distinctive types </a:t>
            </a:r>
            <a:r>
              <a:rPr lang="en-US" dirty="0"/>
              <a:t>of cattle began to </a:t>
            </a:r>
            <a:r>
              <a:rPr lang="en-US" dirty="0" smtClean="0"/>
              <a:t/>
            </a:r>
            <a:br>
              <a:rPr lang="en-US" dirty="0" smtClean="0"/>
            </a:br>
            <a:r>
              <a:rPr lang="en-US" dirty="0" smtClean="0"/>
              <a:t>emerge in different places.</a:t>
            </a:r>
          </a:p>
          <a:p>
            <a:pPr lvl="1"/>
            <a:r>
              <a:rPr lang="en-US" dirty="0" smtClean="0"/>
              <a:t>Two factors (</a:t>
            </a:r>
            <a:r>
              <a:rPr lang="en-US" i="1" dirty="0" smtClean="0"/>
              <a:t>isolation</a:t>
            </a:r>
            <a:r>
              <a:rPr lang="en-US" dirty="0" smtClean="0"/>
              <a:t> and </a:t>
            </a:r>
            <a:r>
              <a:rPr lang="en-US" i="1" dirty="0" smtClean="0"/>
              <a:t>unique</a:t>
            </a:r>
            <a:br>
              <a:rPr lang="en-US" i="1" dirty="0" smtClean="0"/>
            </a:br>
            <a:r>
              <a:rPr lang="en-US" i="1" dirty="0" smtClean="0"/>
              <a:t>needs for different environments</a:t>
            </a:r>
            <a:r>
              <a:rPr lang="en-US" dirty="0" smtClean="0"/>
              <a:t>)</a:t>
            </a:r>
            <a:br>
              <a:rPr lang="en-US" dirty="0" smtClean="0"/>
            </a:br>
            <a:r>
              <a:rPr lang="en-US" dirty="0" smtClean="0"/>
              <a:t>resulted in the genetic changes </a:t>
            </a:r>
            <a:br>
              <a:rPr lang="en-US" dirty="0" smtClean="0"/>
            </a:br>
            <a:r>
              <a:rPr lang="en-US" dirty="0" smtClean="0"/>
              <a:t>that caused the formation of </a:t>
            </a:r>
            <a:br>
              <a:rPr lang="en-US" dirty="0" smtClean="0"/>
            </a:br>
            <a:r>
              <a:rPr lang="en-US" dirty="0" smtClean="0"/>
              <a:t>the different breeds of cattle.</a:t>
            </a:r>
            <a:endParaRPr lang="en-US"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289336" y="4038600"/>
            <a:ext cx="3702264" cy="2712719"/>
          </a:xfrm>
          <a:prstGeom prst="rect">
            <a:avLst/>
          </a:prstGeom>
          <a:ln>
            <a:noFill/>
          </a:ln>
          <a:effectLst>
            <a:outerShdw blurRad="190500" algn="tl" rotWithShape="0">
              <a:srgbClr val="000000">
                <a:alpha val="70000"/>
              </a:srgbClr>
            </a:outerShdw>
          </a:effectLst>
        </p:spPr>
      </p:pic>
      <p:sp>
        <p:nvSpPr>
          <p:cNvPr id="7" name="Rectangle 6"/>
          <p:cNvSpPr/>
          <p:nvPr/>
        </p:nvSpPr>
        <p:spPr>
          <a:xfrm>
            <a:off x="3911363" y="6558392"/>
            <a:ext cx="131478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en.wikipedia.org</a:t>
            </a:r>
            <a:endParaRPr lang="en-US" sz="800" i="1" dirty="0"/>
          </a:p>
        </p:txBody>
      </p:sp>
      <p:sp>
        <p:nvSpPr>
          <p:cNvPr id="8" name="Slide Number Placeholder 7"/>
          <p:cNvSpPr>
            <a:spLocks noGrp="1"/>
          </p:cNvSpPr>
          <p:nvPr>
            <p:ph type="sldNum" sz="quarter" idx="12"/>
          </p:nvPr>
        </p:nvSpPr>
        <p:spPr/>
        <p:txBody>
          <a:bodyPr/>
          <a:lstStyle/>
          <a:p>
            <a:fld id="{95EBB7A2-C12C-44F7-95F5-6E22DFBBCF00}" type="slidenum">
              <a:rPr lang="en-US" smtClean="0"/>
              <a:pPr/>
              <a:t>26</a:t>
            </a:fld>
            <a:endParaRPr lang="en-US" dirty="0"/>
          </a:p>
        </p:txBody>
      </p:sp>
    </p:spTree>
    <p:extLst>
      <p:ext uri="{BB962C8B-B14F-4D97-AF65-F5344CB8AC3E}">
        <p14:creationId xmlns:p14="http://schemas.microsoft.com/office/powerpoint/2010/main" val="19562053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Breeds</a:t>
            </a:r>
            <a:endParaRPr lang="en-US" dirty="0"/>
          </a:p>
        </p:txBody>
      </p:sp>
      <p:sp>
        <p:nvSpPr>
          <p:cNvPr id="3" name="Content Placeholder 2"/>
          <p:cNvSpPr>
            <a:spLocks noGrp="1"/>
          </p:cNvSpPr>
          <p:nvPr>
            <p:ph idx="1"/>
          </p:nvPr>
        </p:nvSpPr>
        <p:spPr>
          <a:xfrm>
            <a:off x="339875" y="1278401"/>
            <a:ext cx="8457761" cy="1921999"/>
          </a:xfrm>
        </p:spPr>
        <p:txBody>
          <a:bodyPr>
            <a:normAutofit fontScale="70000" lnSpcReduction="20000"/>
          </a:bodyPr>
          <a:lstStyle/>
          <a:p>
            <a:r>
              <a:rPr lang="en-US" dirty="0"/>
              <a:t>A </a:t>
            </a:r>
            <a:r>
              <a:rPr lang="en-US" u="sng" dirty="0"/>
              <a:t>breed</a:t>
            </a:r>
            <a:r>
              <a:rPr lang="en-US" dirty="0"/>
              <a:t> is a specific variety </a:t>
            </a:r>
            <a:r>
              <a:rPr lang="en-US" dirty="0" smtClean="0"/>
              <a:t>of individuals within </a:t>
            </a:r>
            <a:r>
              <a:rPr lang="en-US" dirty="0"/>
              <a:t>a species of </a:t>
            </a:r>
            <a:r>
              <a:rPr lang="en-US" dirty="0" smtClean="0"/>
              <a:t>domesticated </a:t>
            </a:r>
            <a:r>
              <a:rPr lang="en-US" dirty="0"/>
              <a:t>animal </a:t>
            </a:r>
            <a:r>
              <a:rPr lang="en-US" dirty="0" smtClean="0"/>
              <a:t>that have predictably-similar </a:t>
            </a:r>
            <a:r>
              <a:rPr lang="en-US" dirty="0"/>
              <a:t>traits and qualities.  </a:t>
            </a:r>
          </a:p>
          <a:p>
            <a:pPr lvl="1"/>
            <a:r>
              <a:rPr lang="en-US" dirty="0"/>
              <a:t>The major breeds of dairy cattle are </a:t>
            </a:r>
            <a:r>
              <a:rPr lang="en-US" dirty="0" smtClean="0"/>
              <a:t>Holsteins (red or black), </a:t>
            </a:r>
            <a:r>
              <a:rPr lang="en-US" dirty="0"/>
              <a:t>Jerseys, </a:t>
            </a:r>
            <a:r>
              <a:rPr lang="en-US" dirty="0" smtClean="0"/>
              <a:t>Milking Shorthorn, Ayrshire, </a:t>
            </a:r>
            <a:r>
              <a:rPr lang="en-US" dirty="0"/>
              <a:t>Brown Swiss, </a:t>
            </a:r>
            <a:r>
              <a:rPr lang="en-US" dirty="0" smtClean="0"/>
              <a:t>and </a:t>
            </a:r>
            <a:r>
              <a:rPr lang="en-US" dirty="0"/>
              <a:t>Guernsey</a:t>
            </a:r>
            <a:r>
              <a:rPr lang="en-US" dirty="0" smtClean="0"/>
              <a:t>. </a:t>
            </a:r>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27</a:t>
            </a:fld>
            <a:endParaRPr lang="en-US" dirty="0"/>
          </a:p>
        </p:txBody>
      </p:sp>
      <p:pic>
        <p:nvPicPr>
          <p:cNvPr id="5" name="Picture 4"/>
          <p:cNvPicPr>
            <a:picLocks noChangeAspect="1"/>
          </p:cNvPicPr>
          <p:nvPr/>
        </p:nvPicPr>
        <p:blipFill>
          <a:blip r:embed="rId2"/>
          <a:stretch>
            <a:fillRect/>
          </a:stretch>
        </p:blipFill>
        <p:spPr>
          <a:xfrm>
            <a:off x="339875" y="3321296"/>
            <a:ext cx="8457761" cy="3366521"/>
          </a:xfrm>
          <a:prstGeom prst="rect">
            <a:avLst/>
          </a:prstGeom>
        </p:spPr>
      </p:pic>
      <p:sp>
        <p:nvSpPr>
          <p:cNvPr id="6" name="Rectangle 5"/>
          <p:cNvSpPr/>
          <p:nvPr/>
        </p:nvSpPr>
        <p:spPr>
          <a:xfrm>
            <a:off x="6754755" y="6642556"/>
            <a:ext cx="1925527"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www.purebreddairycattle.com</a:t>
            </a:r>
            <a:endParaRPr lang="en-US" sz="800" i="1" dirty="0"/>
          </a:p>
        </p:txBody>
      </p:sp>
    </p:spTree>
    <p:extLst>
      <p:ext uri="{BB962C8B-B14F-4D97-AF65-F5344CB8AC3E}">
        <p14:creationId xmlns:p14="http://schemas.microsoft.com/office/powerpoint/2010/main" val="3554627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Holsteins &amp; Jerseys</a:t>
            </a:r>
            <a:endParaRPr lang="en-US" dirty="0"/>
          </a:p>
        </p:txBody>
      </p:sp>
      <p:sp>
        <p:nvSpPr>
          <p:cNvPr id="3" name="Content Placeholder 2"/>
          <p:cNvSpPr>
            <a:spLocks noGrp="1"/>
          </p:cNvSpPr>
          <p:nvPr>
            <p:ph idx="1"/>
          </p:nvPr>
        </p:nvSpPr>
        <p:spPr>
          <a:xfrm>
            <a:off x="214314" y="1257300"/>
            <a:ext cx="5787242" cy="5372099"/>
          </a:xfrm>
        </p:spPr>
        <p:txBody>
          <a:bodyPr>
            <a:normAutofit fontScale="55000" lnSpcReduction="20000"/>
          </a:bodyPr>
          <a:lstStyle/>
          <a:p>
            <a:r>
              <a:rPr lang="en-US" u="sng" dirty="0"/>
              <a:t>Holsteins</a:t>
            </a:r>
            <a:r>
              <a:rPr lang="en-US" dirty="0"/>
              <a:t> are large black and white spotted cows that originated from the </a:t>
            </a:r>
            <a:r>
              <a:rPr lang="en-US" dirty="0" smtClean="0"/>
              <a:t>lush, productive pastures of the Netherlands.  (</a:t>
            </a:r>
            <a:r>
              <a:rPr lang="en-US" b="0" i="1" dirty="0" smtClean="0"/>
              <a:t>Holsteins </a:t>
            </a:r>
            <a:r>
              <a:rPr lang="en-US" b="0" i="1" dirty="0"/>
              <a:t>can sometimes be spotted red and white as </a:t>
            </a:r>
            <a:r>
              <a:rPr lang="en-US" b="0" i="1" dirty="0" smtClean="0"/>
              <a:t>well</a:t>
            </a:r>
            <a:r>
              <a:rPr lang="en-US" dirty="0" smtClean="0"/>
              <a:t>). </a:t>
            </a:r>
            <a:endParaRPr lang="en-US" dirty="0"/>
          </a:p>
          <a:p>
            <a:pPr lvl="1"/>
            <a:r>
              <a:rPr lang="en-US" dirty="0"/>
              <a:t>Holsteins </a:t>
            </a:r>
            <a:r>
              <a:rPr lang="en-US" dirty="0" smtClean="0"/>
              <a:t>produce </a:t>
            </a:r>
            <a:r>
              <a:rPr lang="en-US" dirty="0"/>
              <a:t>the </a:t>
            </a:r>
            <a:r>
              <a:rPr lang="en-US" dirty="0" smtClean="0"/>
              <a:t>greatest quantity of milk among all the dairy breeds.</a:t>
            </a:r>
          </a:p>
          <a:p>
            <a:pPr lvl="1"/>
            <a:r>
              <a:rPr lang="en-US" dirty="0" smtClean="0"/>
              <a:t>This is </a:t>
            </a:r>
            <a:r>
              <a:rPr lang="en-US" dirty="0"/>
              <a:t>why they are the most common breed of dairy cattle in the US. </a:t>
            </a:r>
          </a:p>
          <a:p>
            <a:pPr lvl="1"/>
            <a:r>
              <a:rPr lang="en-US" dirty="0" smtClean="0"/>
              <a:t>The rich pastures of Holland allowed the Dutch to select for cattle that could produce more milk than any other cow. </a:t>
            </a:r>
            <a:br>
              <a:rPr lang="en-US" dirty="0" smtClean="0"/>
            </a:br>
            <a:endParaRPr lang="en-US" dirty="0"/>
          </a:p>
          <a:p>
            <a:r>
              <a:rPr lang="en-US" u="sng" dirty="0"/>
              <a:t>Jersey</a:t>
            </a:r>
            <a:r>
              <a:rPr lang="en-US" dirty="0"/>
              <a:t> cows are small, light brown cows that originated from the islands off of the British coast in the English Channel. </a:t>
            </a:r>
          </a:p>
          <a:p>
            <a:pPr lvl="1"/>
            <a:r>
              <a:rPr lang="en-US" dirty="0"/>
              <a:t>Jerseys were bred to produce the richest milk </a:t>
            </a:r>
            <a:r>
              <a:rPr lang="en-US" dirty="0" smtClean="0"/>
              <a:t>that is the highest </a:t>
            </a:r>
            <a:r>
              <a:rPr lang="en-US" dirty="0"/>
              <a:t>in </a:t>
            </a:r>
            <a:r>
              <a:rPr lang="en-US" dirty="0" smtClean="0"/>
              <a:t>butterfat. </a:t>
            </a:r>
          </a:p>
          <a:p>
            <a:pPr lvl="1"/>
            <a:r>
              <a:rPr lang="en-US" dirty="0" smtClean="0"/>
              <a:t>The habitat on these islands could provide the nutrition needed to enable Jerseys to produce the highest quality milk.</a:t>
            </a:r>
            <a:endParaRPr lang="en-US" dirty="0"/>
          </a:p>
        </p:txBody>
      </p:sp>
      <p:pic>
        <p:nvPicPr>
          <p:cNvPr id="3074" name="Picture 2" descr="http://www.ansi.okstate.edu/breeds/cattle/holstein/images/holstein-web-1.jpg"/>
          <p:cNvPicPr>
            <a:picLocks noChangeAspect="1" noChangeArrowheads="1"/>
          </p:cNvPicPr>
          <p:nvPr/>
        </p:nvPicPr>
        <p:blipFill rotWithShape="1">
          <a:blip r:embed="rId2">
            <a:extLst>
              <a:ext uri="{28A0092B-C50C-407E-A947-70E740481C1C}">
                <a14:useLocalDpi xmlns:a14="http://schemas.microsoft.com/office/drawing/2010/main" val="0"/>
              </a:ext>
            </a:extLst>
          </a:blip>
          <a:srcRect r="6290"/>
          <a:stretch/>
        </p:blipFill>
        <p:spPr bwMode="auto">
          <a:xfrm>
            <a:off x="6012062" y="1257300"/>
            <a:ext cx="3131938" cy="252888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http://www.ansi.okstate.edu/breeds/cattle/jersey/images/jersey-web-1.jpg"/>
          <p:cNvPicPr>
            <a:picLocks noChangeAspect="1" noChangeArrowheads="1"/>
          </p:cNvPicPr>
          <p:nvPr/>
        </p:nvPicPr>
        <p:blipFill rotWithShape="1">
          <a:blip r:embed="rId3">
            <a:extLst>
              <a:ext uri="{28A0092B-C50C-407E-A947-70E740481C1C}">
                <a14:useLocalDpi xmlns:a14="http://schemas.microsoft.com/office/drawing/2010/main" val="0"/>
              </a:ext>
            </a:extLst>
          </a:blip>
          <a:srcRect l="6592" r="4902"/>
          <a:stretch/>
        </p:blipFill>
        <p:spPr bwMode="auto">
          <a:xfrm>
            <a:off x="6029727" y="3990977"/>
            <a:ext cx="3086101" cy="26384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5EBB7A2-C12C-44F7-95F5-6E22DFBBCF00}" type="slidenum">
              <a:rPr lang="en-US" smtClean="0"/>
              <a:pPr/>
              <a:t>28</a:t>
            </a:fld>
            <a:endParaRPr lang="en-US" dirty="0"/>
          </a:p>
        </p:txBody>
      </p:sp>
    </p:spTree>
    <p:extLst>
      <p:ext uri="{BB962C8B-B14F-4D97-AF65-F5344CB8AC3E}">
        <p14:creationId xmlns:p14="http://schemas.microsoft.com/office/powerpoint/2010/main" val="3076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Brown Swiss, Ayrshire, &amp; Guernsey</a:t>
            </a:r>
            <a:endParaRPr lang="en-US" dirty="0"/>
          </a:p>
        </p:txBody>
      </p:sp>
      <p:sp>
        <p:nvSpPr>
          <p:cNvPr id="3" name="Content Placeholder 2"/>
          <p:cNvSpPr>
            <a:spLocks noGrp="1"/>
          </p:cNvSpPr>
          <p:nvPr>
            <p:ph idx="1"/>
          </p:nvPr>
        </p:nvSpPr>
        <p:spPr>
          <a:xfrm>
            <a:off x="200025" y="1214438"/>
            <a:ext cx="5853045" cy="5372099"/>
          </a:xfrm>
        </p:spPr>
        <p:txBody>
          <a:bodyPr>
            <a:normAutofit fontScale="55000" lnSpcReduction="20000"/>
          </a:bodyPr>
          <a:lstStyle/>
          <a:p>
            <a:r>
              <a:rPr lang="en-US" u="sng" dirty="0"/>
              <a:t>Brown Swiss</a:t>
            </a:r>
            <a:r>
              <a:rPr lang="en-US" dirty="0"/>
              <a:t> cattle are large, rugged, grayish-brown cattle from </a:t>
            </a:r>
            <a:r>
              <a:rPr lang="en-US" dirty="0" smtClean="0"/>
              <a:t>Switzerland.</a:t>
            </a:r>
          </a:p>
          <a:p>
            <a:pPr lvl="1"/>
            <a:r>
              <a:rPr lang="en-US" dirty="0" smtClean="0"/>
              <a:t>These cattle </a:t>
            </a:r>
            <a:r>
              <a:rPr lang="en-US" dirty="0"/>
              <a:t>were bred to tolerate the rough, mountainous terrain of the </a:t>
            </a:r>
            <a:r>
              <a:rPr lang="en-US" dirty="0" smtClean="0"/>
              <a:t>snowy Swiss </a:t>
            </a:r>
            <a:r>
              <a:rPr lang="en-US" dirty="0"/>
              <a:t>Alps. </a:t>
            </a:r>
          </a:p>
          <a:p>
            <a:pPr lvl="1"/>
            <a:r>
              <a:rPr lang="en-US" dirty="0"/>
              <a:t>Brown Swiss are hardy cows that can tolerate the severe mountain winters and heavy rainfall common to this area. </a:t>
            </a:r>
            <a:r>
              <a:rPr lang="en-US" dirty="0" smtClean="0"/>
              <a:t/>
            </a:r>
            <a:br>
              <a:rPr lang="en-US" dirty="0" smtClean="0"/>
            </a:br>
            <a:endParaRPr lang="en-US" dirty="0"/>
          </a:p>
          <a:p>
            <a:r>
              <a:rPr lang="en-US" u="sng" dirty="0"/>
              <a:t>Ayrshire</a:t>
            </a:r>
            <a:r>
              <a:rPr lang="en-US" dirty="0"/>
              <a:t> cattle are </a:t>
            </a:r>
            <a:r>
              <a:rPr lang="en-US" dirty="0" smtClean="0"/>
              <a:t>spotted, deep-red </a:t>
            </a:r>
            <a:r>
              <a:rPr lang="en-US" dirty="0"/>
              <a:t>cattle from Scotland. </a:t>
            </a:r>
            <a:endParaRPr lang="en-US" dirty="0" smtClean="0"/>
          </a:p>
          <a:p>
            <a:r>
              <a:rPr lang="en-US" u="sng" dirty="0" smtClean="0"/>
              <a:t>Guernsey</a:t>
            </a:r>
            <a:r>
              <a:rPr lang="en-US" dirty="0" smtClean="0"/>
              <a:t> cattle are light-red and </a:t>
            </a:r>
            <a:r>
              <a:rPr lang="en-US" dirty="0"/>
              <a:t>are from islands </a:t>
            </a:r>
            <a:r>
              <a:rPr lang="en-US" dirty="0" smtClean="0"/>
              <a:t>off the coast of France. </a:t>
            </a:r>
          </a:p>
          <a:p>
            <a:pPr lvl="1"/>
            <a:r>
              <a:rPr lang="en-US" dirty="0" smtClean="0"/>
              <a:t>Both breeds are </a:t>
            </a:r>
            <a:r>
              <a:rPr lang="en-US" dirty="0"/>
              <a:t>excellent at grazing and can convert </a:t>
            </a:r>
            <a:r>
              <a:rPr lang="en-US" dirty="0" smtClean="0"/>
              <a:t>low-quality pasture </a:t>
            </a:r>
            <a:r>
              <a:rPr lang="en-US" dirty="0"/>
              <a:t>into high-quality milk. </a:t>
            </a:r>
            <a:endParaRPr lang="en-US" dirty="0" smtClean="0"/>
          </a:p>
          <a:p>
            <a:pPr lvl="1"/>
            <a:r>
              <a:rPr lang="en-US" dirty="0" smtClean="0"/>
              <a:t>This was increasingly necessary in places like Scotland with rocky soil </a:t>
            </a:r>
            <a:r>
              <a:rPr lang="en-US" dirty="0" smtClean="0"/>
              <a:t>and</a:t>
            </a:r>
            <a:r>
              <a:rPr lang="en-US" dirty="0" smtClean="0"/>
              <a:t> pastures with lower productivity. </a:t>
            </a:r>
            <a:endParaRPr lang="en-US" dirty="0" smtClean="0"/>
          </a:p>
          <a:p>
            <a:endParaRPr lang="en-US" dirty="0"/>
          </a:p>
        </p:txBody>
      </p:sp>
      <p:pic>
        <p:nvPicPr>
          <p:cNvPr id="4098" name="Picture 2" descr="http://www.ansi.okstate.edu/breeds/breeds/cattle/brownswiss/images/brownswiss-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5654" y="908894"/>
            <a:ext cx="2630619" cy="20431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0" name="Picture 4" descr="http://www.ansi.okstate.edu/breeds/cattle/ayrshire/images/ayrshire-w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494" y="3083010"/>
            <a:ext cx="2437797" cy="186897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102" name="Picture 6" descr="http://www.ansi.okstate.edu/breeds/cattle/guernsey/images/guernsey-we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023" y="4872040"/>
            <a:ext cx="2519112" cy="1914525"/>
          </a:xfrm>
          <a:prstGeom prst="rect">
            <a:avLst/>
          </a:prstGeom>
          <a:ln>
            <a:solidFill>
              <a:schemeClr val="bg1"/>
            </a:solid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5EBB7A2-C12C-44F7-95F5-6E22DFBBCF00}" type="slidenum">
              <a:rPr lang="en-US" smtClean="0"/>
              <a:pPr/>
              <a:t>29</a:t>
            </a:fld>
            <a:endParaRPr lang="en-US" dirty="0"/>
          </a:p>
        </p:txBody>
      </p:sp>
    </p:spTree>
    <p:extLst>
      <p:ext uri="{BB962C8B-B14F-4D97-AF65-F5344CB8AC3E}">
        <p14:creationId xmlns:p14="http://schemas.microsoft.com/office/powerpoint/2010/main" val="344735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Genetic Change</a:t>
            </a:r>
            <a:endParaRPr lang="en-US" dirty="0"/>
          </a:p>
        </p:txBody>
      </p:sp>
      <p:sp>
        <p:nvSpPr>
          <p:cNvPr id="3" name="Content Placeholder 2"/>
          <p:cNvSpPr>
            <a:spLocks noGrp="1"/>
          </p:cNvSpPr>
          <p:nvPr>
            <p:ph idx="1"/>
          </p:nvPr>
        </p:nvSpPr>
        <p:spPr>
          <a:xfrm>
            <a:off x="339875" y="1278401"/>
            <a:ext cx="8457761" cy="3992555"/>
          </a:xfrm>
        </p:spPr>
        <p:txBody>
          <a:bodyPr>
            <a:normAutofit fontScale="47500" lnSpcReduction="20000"/>
          </a:bodyPr>
          <a:lstStyle/>
          <a:p>
            <a:pPr marL="228600" lvl="1">
              <a:spcBef>
                <a:spcPts val="1000"/>
              </a:spcBef>
            </a:pPr>
            <a:r>
              <a:rPr lang="en-US" sz="4000" b="1" dirty="0" smtClean="0"/>
              <a:t>Whether </a:t>
            </a:r>
            <a:r>
              <a:rPr lang="en-US" sz="4000" b="1" dirty="0"/>
              <a:t>or not an individual can thrive in its environment depends on whether or not its traits help it to succeed in the types of conditions in which it is found. </a:t>
            </a:r>
            <a:endParaRPr lang="en-US" sz="4000" b="1" dirty="0" smtClean="0"/>
          </a:p>
          <a:p>
            <a:pPr marL="685800" lvl="2">
              <a:spcBef>
                <a:spcPts val="1000"/>
              </a:spcBef>
            </a:pPr>
            <a:r>
              <a:rPr lang="en-US" sz="4000" i="0" dirty="0" smtClean="0"/>
              <a:t>A wide diversity of traits causes the rates of survival of an organism to vary. </a:t>
            </a:r>
          </a:p>
          <a:p>
            <a:r>
              <a:rPr lang="en-US" dirty="0" smtClean="0"/>
              <a:t>All of the diversity of traits and of species on </a:t>
            </a:r>
            <a:r>
              <a:rPr lang="en-US" dirty="0"/>
              <a:t>Earth ultimately results from genetic change. </a:t>
            </a:r>
            <a:endParaRPr lang="en-US" dirty="0" smtClean="0"/>
          </a:p>
          <a:p>
            <a:pPr lvl="1"/>
            <a:r>
              <a:rPr lang="en-US" sz="4000" u="sng" dirty="0"/>
              <a:t>Genetic change</a:t>
            </a:r>
            <a:r>
              <a:rPr lang="en-US" sz="4000" dirty="0"/>
              <a:t> is how the individuals of a species change as a result of both mutations and the selection pressures of the environment in which those individuals are found. </a:t>
            </a:r>
          </a:p>
          <a:p>
            <a:pPr lvl="1"/>
            <a:r>
              <a:rPr lang="en-US" sz="4000" dirty="0" smtClean="0"/>
              <a:t>Due to mutations, there is an ongoing change in the kinds of proteins made by </a:t>
            </a:r>
            <a:r>
              <a:rPr lang="en-US" sz="4000" dirty="0" smtClean="0"/>
              <a:t>all of the </a:t>
            </a:r>
            <a:r>
              <a:rPr lang="en-US" sz="4000" dirty="0" smtClean="0"/>
              <a:t>individuals found in a population of a species. </a:t>
            </a:r>
          </a:p>
          <a:p>
            <a:pPr lvl="1"/>
            <a:r>
              <a:rPr lang="en-US" sz="4000" dirty="0" smtClean="0"/>
              <a:t>If these mutations are beneficial for a given environment, and if they can be passed on to offspring, a species may gradually change. </a:t>
            </a:r>
          </a:p>
          <a:p>
            <a:r>
              <a:rPr lang="en-US" dirty="0" smtClean="0"/>
              <a:t>There are five types of genetic change: 1) mutation, 2) natural selection, 3) genetic drift, 4) migration, and 5) artificial selection.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1300163" y="5330448"/>
            <a:ext cx="6537184" cy="1468060"/>
          </a:xfrm>
          <a:prstGeom prst="rect">
            <a:avLst/>
          </a:prstGeom>
        </p:spPr>
      </p:pic>
      <p:sp>
        <p:nvSpPr>
          <p:cNvPr id="6" name="Rectangle 5"/>
          <p:cNvSpPr/>
          <p:nvPr/>
        </p:nvSpPr>
        <p:spPr>
          <a:xfrm rot="16200000">
            <a:off x="8317171" y="5971679"/>
            <a:ext cx="143821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www.pinterest.com</a:t>
            </a:r>
            <a:endParaRPr lang="en-US" sz="800" i="1" dirty="0"/>
          </a:p>
        </p:txBody>
      </p:sp>
    </p:spTree>
    <p:extLst>
      <p:ext uri="{BB962C8B-B14F-4D97-AF65-F5344CB8AC3E}">
        <p14:creationId xmlns:p14="http://schemas.microsoft.com/office/powerpoint/2010/main" val="4161951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Milking Shorthorns</a:t>
            </a:r>
            <a:endParaRPr lang="en-US" dirty="0"/>
          </a:p>
        </p:txBody>
      </p:sp>
      <p:sp>
        <p:nvSpPr>
          <p:cNvPr id="3" name="Content Placeholder 2"/>
          <p:cNvSpPr>
            <a:spLocks noGrp="1"/>
          </p:cNvSpPr>
          <p:nvPr>
            <p:ph idx="1"/>
          </p:nvPr>
        </p:nvSpPr>
        <p:spPr/>
        <p:txBody>
          <a:bodyPr>
            <a:normAutofit fontScale="55000" lnSpcReduction="20000"/>
          </a:bodyPr>
          <a:lstStyle/>
          <a:p>
            <a:r>
              <a:rPr lang="en-US" u="sng" dirty="0"/>
              <a:t>Milking Shorthorns</a:t>
            </a:r>
            <a:r>
              <a:rPr lang="en-US" dirty="0"/>
              <a:t> </a:t>
            </a:r>
            <a:r>
              <a:rPr lang="en-US" dirty="0" smtClean="0"/>
              <a:t>are red, white, or roan</a:t>
            </a:r>
            <a:br>
              <a:rPr lang="en-US" dirty="0" smtClean="0"/>
            </a:br>
            <a:r>
              <a:rPr lang="en-US" dirty="0" smtClean="0"/>
              <a:t>cattle that originated </a:t>
            </a:r>
            <a:r>
              <a:rPr lang="en-US" dirty="0"/>
              <a:t>in </a:t>
            </a:r>
            <a:r>
              <a:rPr lang="en-US" dirty="0" smtClean="0"/>
              <a:t>England. </a:t>
            </a:r>
            <a:endParaRPr lang="en-US" dirty="0"/>
          </a:p>
          <a:p>
            <a:pPr lvl="1"/>
            <a:r>
              <a:rPr lang="en-US" dirty="0" smtClean="0"/>
              <a:t>They </a:t>
            </a:r>
            <a:r>
              <a:rPr lang="en-US" dirty="0"/>
              <a:t>were </a:t>
            </a:r>
            <a:r>
              <a:rPr lang="en-US" dirty="0" smtClean="0"/>
              <a:t>bred </a:t>
            </a:r>
            <a:r>
              <a:rPr lang="en-US" dirty="0"/>
              <a:t>to be good at producing both </a:t>
            </a:r>
            <a:r>
              <a:rPr lang="en-US" dirty="0" smtClean="0"/>
              <a:t/>
            </a:r>
            <a:br>
              <a:rPr lang="en-US" dirty="0" smtClean="0"/>
            </a:br>
            <a:r>
              <a:rPr lang="en-US" dirty="0" smtClean="0"/>
              <a:t>meat </a:t>
            </a:r>
            <a:r>
              <a:rPr lang="en-US" dirty="0"/>
              <a:t>and </a:t>
            </a:r>
            <a:r>
              <a:rPr lang="en-US" dirty="0" smtClean="0"/>
              <a:t>milk, and their offspring are able</a:t>
            </a:r>
            <a:br>
              <a:rPr lang="en-US" dirty="0" smtClean="0"/>
            </a:br>
            <a:r>
              <a:rPr lang="en-US" dirty="0" smtClean="0"/>
              <a:t>to rapidly reach maturity. </a:t>
            </a:r>
          </a:p>
          <a:p>
            <a:pPr lvl="1"/>
            <a:r>
              <a:rPr lang="en-US" dirty="0" smtClean="0"/>
              <a:t>The </a:t>
            </a:r>
            <a:r>
              <a:rPr lang="en-US" dirty="0"/>
              <a:t>milking shorthorn </a:t>
            </a:r>
            <a:r>
              <a:rPr lang="en-US" dirty="0" smtClean="0"/>
              <a:t>is a multiple-purpose</a:t>
            </a:r>
            <a:br>
              <a:rPr lang="en-US" dirty="0" smtClean="0"/>
            </a:br>
            <a:r>
              <a:rPr lang="en-US" dirty="0" smtClean="0"/>
              <a:t>breed of cattle that is very versatile and</a:t>
            </a:r>
            <a:br>
              <a:rPr lang="en-US" dirty="0" smtClean="0"/>
            </a:br>
            <a:r>
              <a:rPr lang="en-US" dirty="0" smtClean="0"/>
              <a:t>are easy to care for on a farm.</a:t>
            </a:r>
            <a:br>
              <a:rPr lang="en-US" dirty="0" smtClean="0"/>
            </a:br>
            <a:r>
              <a:rPr lang="en-US" dirty="0" smtClean="0"/>
              <a:t/>
            </a:r>
            <a:br>
              <a:rPr lang="en-US" dirty="0" smtClean="0"/>
            </a:br>
            <a:r>
              <a:rPr lang="en-US" dirty="0" smtClean="0"/>
              <a:t/>
            </a:r>
            <a:br>
              <a:rPr lang="en-US" dirty="0" smtClean="0"/>
            </a:br>
            <a:endParaRPr lang="en-US" dirty="0"/>
          </a:p>
          <a:p>
            <a:r>
              <a:rPr lang="en-US" dirty="0"/>
              <a:t>As the benefits of selective breeding became better </a:t>
            </a:r>
            <a:r>
              <a:rPr lang="en-US" dirty="0" smtClean="0"/>
              <a:t>understood</a:t>
            </a:r>
            <a:r>
              <a:rPr lang="en-US" dirty="0"/>
              <a:t>, </a:t>
            </a:r>
            <a:r>
              <a:rPr lang="en-US" u="sng" dirty="0"/>
              <a:t>breed associations</a:t>
            </a:r>
            <a:r>
              <a:rPr lang="en-US" dirty="0"/>
              <a:t> began to form </a:t>
            </a:r>
          </a:p>
          <a:p>
            <a:pPr lvl="1"/>
            <a:r>
              <a:rPr lang="en-US" dirty="0" smtClean="0"/>
              <a:t>These associations were formed to provide farmers with genetic information that would allow them to </a:t>
            </a:r>
            <a:r>
              <a:rPr lang="en-US" dirty="0" smtClean="0"/>
              <a:t>select for </a:t>
            </a:r>
            <a:r>
              <a:rPr lang="en-US" dirty="0" smtClean="0"/>
              <a:t>continuous </a:t>
            </a:r>
            <a:r>
              <a:rPr lang="en-US" dirty="0" smtClean="0"/>
              <a:t>genetic change and improvement for each of the breeds of cattle.</a:t>
            </a:r>
            <a:endParaRPr lang="en-US" dirty="0"/>
          </a:p>
          <a:p>
            <a:pPr lvl="1"/>
            <a:r>
              <a:rPr lang="en-US" dirty="0" smtClean="0"/>
              <a:t>This genetic data allows </a:t>
            </a:r>
            <a:r>
              <a:rPr lang="en-US" dirty="0"/>
              <a:t>individual farmers to select bulls </a:t>
            </a:r>
            <a:r>
              <a:rPr lang="en-US" dirty="0" smtClean="0"/>
              <a:t>with </a:t>
            </a:r>
            <a:r>
              <a:rPr lang="en-US" dirty="0"/>
              <a:t>traits </a:t>
            </a:r>
            <a:r>
              <a:rPr lang="en-US" dirty="0" smtClean="0"/>
              <a:t>that are most needed to genetically improve their </a:t>
            </a:r>
            <a:r>
              <a:rPr lang="en-US" dirty="0"/>
              <a:t>herd</a:t>
            </a:r>
            <a:r>
              <a:rPr lang="en-US" dirty="0" smtClean="0"/>
              <a:t>.</a:t>
            </a:r>
          </a:p>
          <a:p>
            <a:pPr lvl="1"/>
            <a:r>
              <a:rPr lang="en-US" dirty="0" smtClean="0"/>
              <a:t>Because of this data, dairy cattle throughout the world continue to genetically change and </a:t>
            </a:r>
            <a:r>
              <a:rPr lang="en-US" dirty="0" smtClean="0"/>
              <a:t>improve, becoming more productive and efficient with each generation.</a:t>
            </a:r>
            <a:endParaRPr lang="en-US" dirty="0"/>
          </a:p>
        </p:txBody>
      </p:sp>
      <p:pic>
        <p:nvPicPr>
          <p:cNvPr id="5122" name="Picture 2" descr="http://www.ansi.okstate.edu/breeds/cattle/milkingshorthorn/milksh1.jpg"/>
          <p:cNvPicPr>
            <a:picLocks noChangeAspect="1" noChangeArrowheads="1"/>
          </p:cNvPicPr>
          <p:nvPr/>
        </p:nvPicPr>
        <p:blipFill rotWithShape="1">
          <a:blip r:embed="rId2">
            <a:extLst>
              <a:ext uri="{28A0092B-C50C-407E-A947-70E740481C1C}">
                <a14:useLocalDpi xmlns:a14="http://schemas.microsoft.com/office/drawing/2010/main" val="0"/>
              </a:ext>
            </a:extLst>
          </a:blip>
          <a:srcRect r="4929"/>
          <a:stretch/>
        </p:blipFill>
        <p:spPr bwMode="auto">
          <a:xfrm>
            <a:off x="6384829" y="1143592"/>
            <a:ext cx="2673450" cy="20996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5EBB7A2-C12C-44F7-95F5-6E22DFBBCF00}" type="slidenum">
              <a:rPr lang="en-US" smtClean="0"/>
              <a:pPr/>
              <a:t>30</a:t>
            </a:fld>
            <a:endParaRPr lang="en-US" dirty="0"/>
          </a:p>
        </p:txBody>
      </p:sp>
    </p:spTree>
    <p:extLst>
      <p:ext uri="{BB962C8B-B14F-4D97-AF65-F5344CB8AC3E}">
        <p14:creationId xmlns:p14="http://schemas.microsoft.com/office/powerpoint/2010/main" val="4063356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&amp; Drawbacks of Breeds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There are many benefits to having highly-selected breeds of a species with specific, predictable traits. </a:t>
            </a:r>
          </a:p>
          <a:p>
            <a:pPr lvl="1"/>
            <a:r>
              <a:rPr lang="en-US" dirty="0" smtClean="0"/>
              <a:t>Most notably, this allows farmers to accurately select the type of animals or plants that will be best suited to their needs. </a:t>
            </a:r>
          </a:p>
          <a:p>
            <a:pPr lvl="1"/>
            <a:r>
              <a:rPr lang="en-US" dirty="0" smtClean="0"/>
              <a:t>For example, larger dairy farms tend to benefit from having Holstein cattle the produce large quantities of milk while smaller farms that depend on grazing tend to benefit from species such as the Guernsey that are more effective for this method of farming. </a:t>
            </a:r>
          </a:p>
          <a:p>
            <a:pPr lvl="1"/>
            <a:r>
              <a:rPr lang="en-US" dirty="0" smtClean="0"/>
              <a:t>This ability to accurately select the right kind of animal or plant for specific circumstances can lead to higher profits while allowing for more food to be produced with fewer resources.</a:t>
            </a:r>
          </a:p>
          <a:p>
            <a:r>
              <a:rPr lang="en-US" dirty="0" smtClean="0"/>
              <a:t>However, there are also disadvantages to </a:t>
            </a:r>
            <a:r>
              <a:rPr lang="en-US" dirty="0" smtClean="0"/>
              <a:t>the development of highly-selective </a:t>
            </a:r>
            <a:r>
              <a:rPr lang="en-US" dirty="0" smtClean="0"/>
              <a:t>breeds </a:t>
            </a:r>
            <a:r>
              <a:rPr lang="en-US" dirty="0" smtClean="0"/>
              <a:t>of plants and animals. </a:t>
            </a:r>
            <a:endParaRPr lang="en-US" dirty="0" smtClean="0"/>
          </a:p>
          <a:p>
            <a:pPr lvl="1"/>
            <a:r>
              <a:rPr lang="en-US" dirty="0" smtClean="0"/>
              <a:t>The main disadvantage is the loss of genetic variability. </a:t>
            </a:r>
          </a:p>
          <a:p>
            <a:pPr lvl="1"/>
            <a:r>
              <a:rPr lang="en-US" dirty="0" smtClean="0"/>
              <a:t>As a species becomes more specifically selected, it also becomes more genetically similar, making the individuals of that species more susceptible to widespread losses from infectious disease, genetic disorders, or other problems. </a:t>
            </a:r>
          </a:p>
          <a:p>
            <a:pPr lvl="1"/>
            <a:r>
              <a:rPr lang="en-US" dirty="0" smtClean="0"/>
              <a:t>Intense genetic selection can also lead to the formation of traits that may cause physiological problems or discomfort to the individuals in that breed. </a:t>
            </a:r>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31</a:t>
            </a:fld>
            <a:endParaRPr lang="en-US" dirty="0"/>
          </a:p>
        </p:txBody>
      </p:sp>
    </p:spTree>
    <p:extLst>
      <p:ext uri="{BB962C8B-B14F-4D97-AF65-F5344CB8AC3E}">
        <p14:creationId xmlns:p14="http://schemas.microsoft.com/office/powerpoint/2010/main" val="381587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Mutations</a:t>
            </a:r>
            <a:endParaRPr lang="en-US" dirty="0"/>
          </a:p>
        </p:txBody>
      </p:sp>
      <p:sp>
        <p:nvSpPr>
          <p:cNvPr id="3" name="Content Placeholder 2"/>
          <p:cNvSpPr>
            <a:spLocks noGrp="1"/>
          </p:cNvSpPr>
          <p:nvPr>
            <p:ph idx="1"/>
          </p:nvPr>
        </p:nvSpPr>
        <p:spPr>
          <a:xfrm>
            <a:off x="339876" y="1278401"/>
            <a:ext cx="8499324" cy="5350999"/>
          </a:xfrm>
        </p:spPr>
        <p:txBody>
          <a:bodyPr>
            <a:normAutofit fontScale="55000" lnSpcReduction="20000"/>
          </a:bodyPr>
          <a:lstStyle/>
          <a:p>
            <a:r>
              <a:rPr lang="en-US" dirty="0" smtClean="0"/>
              <a:t>Mutations are the main drivers of genetic change.</a:t>
            </a:r>
            <a:endParaRPr lang="en-US" dirty="0"/>
          </a:p>
          <a:p>
            <a:pPr lvl="1"/>
            <a:r>
              <a:rPr lang="en-US" dirty="0" smtClean="0"/>
              <a:t>A </a:t>
            </a:r>
            <a:r>
              <a:rPr lang="en-US" u="sng" dirty="0"/>
              <a:t>mutation</a:t>
            </a:r>
            <a:r>
              <a:rPr lang="en-US" dirty="0"/>
              <a:t> is </a:t>
            </a:r>
            <a:r>
              <a:rPr lang="en-US" dirty="0" smtClean="0"/>
              <a:t>when the order of bases found in the DNA of an organism are changed.</a:t>
            </a:r>
            <a:r>
              <a:rPr lang="en-US" dirty="0"/>
              <a:t> </a:t>
            </a:r>
          </a:p>
          <a:p>
            <a:pPr lvl="1"/>
            <a:r>
              <a:rPr lang="en-US" dirty="0"/>
              <a:t>This can be because of a copying error, because of a </a:t>
            </a:r>
            <a:r>
              <a:rPr lang="en-US" dirty="0" smtClean="0"/>
              <a:t>mutagen, </a:t>
            </a:r>
            <a:r>
              <a:rPr lang="en-US" dirty="0"/>
              <a:t>or </a:t>
            </a:r>
            <a:r>
              <a:rPr lang="en-US" dirty="0" smtClean="0"/>
              <a:t>because of other </a:t>
            </a:r>
            <a:r>
              <a:rPr lang="en-US" dirty="0"/>
              <a:t>causes.</a:t>
            </a:r>
          </a:p>
          <a:p>
            <a:r>
              <a:rPr lang="en-US" dirty="0"/>
              <a:t>A mutation is usually </a:t>
            </a:r>
            <a:r>
              <a:rPr lang="en-US" dirty="0" smtClean="0"/>
              <a:t>harmful </a:t>
            </a:r>
            <a:r>
              <a:rPr lang="en-US" dirty="0"/>
              <a:t>because it will cause at least one codon (group of 3 bases</a:t>
            </a:r>
            <a:r>
              <a:rPr lang="en-US" dirty="0" smtClean="0"/>
              <a:t>) in the mRNA copy </a:t>
            </a:r>
            <a:r>
              <a:rPr lang="en-US" dirty="0"/>
              <a:t>to </a:t>
            </a:r>
            <a:r>
              <a:rPr lang="en-US" dirty="0" smtClean="0"/>
              <a:t>change.</a:t>
            </a:r>
          </a:p>
          <a:p>
            <a:pPr lvl="1"/>
            <a:r>
              <a:rPr lang="en-US" dirty="0" smtClean="0"/>
              <a:t>A changed codon will usually result </a:t>
            </a:r>
            <a:r>
              <a:rPr lang="en-US" dirty="0"/>
              <a:t>in a change to at least one amino </a:t>
            </a:r>
            <a:r>
              <a:rPr lang="en-US" dirty="0" smtClean="0"/>
              <a:t>acid, </a:t>
            </a:r>
            <a:r>
              <a:rPr lang="en-US" dirty="0"/>
              <a:t>which usually causes a change to the shape and function of the protein. </a:t>
            </a:r>
            <a:endParaRPr lang="en-US" dirty="0" smtClean="0"/>
          </a:p>
          <a:p>
            <a:pPr lvl="1"/>
            <a:r>
              <a:rPr lang="en-US" dirty="0" smtClean="0"/>
              <a:t>A change to the shape of a protein </a:t>
            </a:r>
            <a:br>
              <a:rPr lang="en-US" dirty="0" smtClean="0"/>
            </a:br>
            <a:r>
              <a:rPr lang="en-US" dirty="0" smtClean="0"/>
              <a:t>is usually harmful because it often </a:t>
            </a:r>
            <a:br>
              <a:rPr lang="en-US" dirty="0" smtClean="0"/>
            </a:br>
            <a:r>
              <a:rPr lang="en-US" dirty="0" smtClean="0"/>
              <a:t>causes the protein to become </a:t>
            </a:r>
            <a:br>
              <a:rPr lang="en-US" dirty="0" smtClean="0"/>
            </a:br>
            <a:r>
              <a:rPr lang="en-US" dirty="0" smtClean="0"/>
              <a:t>dysfunctional. </a:t>
            </a:r>
            <a:endParaRPr lang="en-US" dirty="0"/>
          </a:p>
          <a:p>
            <a:r>
              <a:rPr lang="en-US" dirty="0" smtClean="0"/>
              <a:t>Mutations are not always harmful.</a:t>
            </a:r>
          </a:p>
          <a:p>
            <a:pPr lvl="1"/>
            <a:r>
              <a:rPr lang="en-US" dirty="0" smtClean="0"/>
              <a:t>Sometimes </a:t>
            </a:r>
            <a:r>
              <a:rPr lang="en-US" dirty="0"/>
              <a:t>mutations have no </a:t>
            </a:r>
            <a:r>
              <a:rPr lang="en-US" dirty="0" smtClean="0"/>
              <a:t/>
            </a:r>
            <a:br>
              <a:rPr lang="en-US" dirty="0" smtClean="0"/>
            </a:br>
            <a:r>
              <a:rPr lang="en-US" dirty="0" smtClean="0"/>
              <a:t>impact whatsoever </a:t>
            </a:r>
            <a:r>
              <a:rPr lang="en-US" dirty="0"/>
              <a:t>and cannot </a:t>
            </a:r>
            <a:r>
              <a:rPr lang="en-US" dirty="0" smtClean="0"/>
              <a:t/>
            </a:r>
            <a:br>
              <a:rPr lang="en-US" dirty="0" smtClean="0"/>
            </a:br>
            <a:r>
              <a:rPr lang="en-US" dirty="0" smtClean="0"/>
              <a:t>be </a:t>
            </a:r>
            <a:r>
              <a:rPr lang="en-US" dirty="0"/>
              <a:t>detected in an </a:t>
            </a:r>
            <a:r>
              <a:rPr lang="en-US" dirty="0" smtClean="0"/>
              <a:t>organism. </a:t>
            </a:r>
          </a:p>
          <a:p>
            <a:pPr lvl="1"/>
            <a:r>
              <a:rPr lang="en-US" dirty="0" smtClean="0"/>
              <a:t>In rare cases, </a:t>
            </a:r>
            <a:r>
              <a:rPr lang="en-US" dirty="0"/>
              <a:t>a mutation can </a:t>
            </a:r>
            <a:r>
              <a:rPr lang="en-US" dirty="0" smtClean="0"/>
              <a:t/>
            </a:r>
            <a:br>
              <a:rPr lang="en-US" dirty="0" smtClean="0"/>
            </a:br>
            <a:r>
              <a:rPr lang="en-US" dirty="0" smtClean="0"/>
              <a:t>result in </a:t>
            </a:r>
            <a:r>
              <a:rPr lang="en-US" dirty="0"/>
              <a:t>the development of a </a:t>
            </a:r>
            <a:r>
              <a:rPr lang="en-US" dirty="0" smtClean="0"/>
              <a:t/>
            </a:r>
            <a:br>
              <a:rPr lang="en-US" dirty="0" smtClean="0"/>
            </a:br>
            <a:r>
              <a:rPr lang="en-US" dirty="0" smtClean="0"/>
              <a:t>beneficial trait</a:t>
            </a:r>
            <a:r>
              <a:rPr lang="en-US" dirty="0" smtClean="0"/>
              <a:t>.</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4</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213418" y="3787140"/>
            <a:ext cx="3792855" cy="2763180"/>
          </a:xfrm>
          <a:prstGeom prst="rect">
            <a:avLst/>
          </a:prstGeom>
          <a:ln>
            <a:noFill/>
          </a:ln>
          <a:effectLst>
            <a:outerShdw blurRad="190500" algn="tl" rotWithShape="0">
              <a:srgbClr val="000000">
                <a:alpha val="70000"/>
              </a:srgbClr>
            </a:outerShdw>
          </a:effectLst>
        </p:spPr>
      </p:pic>
      <p:sp>
        <p:nvSpPr>
          <p:cNvPr id="6" name="Rectangle 5"/>
          <p:cNvSpPr/>
          <p:nvPr/>
        </p:nvSpPr>
        <p:spPr>
          <a:xfrm>
            <a:off x="7798891" y="6629400"/>
            <a:ext cx="120738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blogs.lt.vt.edu</a:t>
            </a:r>
            <a:endParaRPr lang="en-US" sz="800" i="1" dirty="0"/>
          </a:p>
        </p:txBody>
      </p:sp>
    </p:spTree>
    <p:extLst>
      <p:ext uri="{BB962C8B-B14F-4D97-AF65-F5344CB8AC3E}">
        <p14:creationId xmlns:p14="http://schemas.microsoft.com/office/powerpoint/2010/main" val="3070199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Altitude Survival</a:t>
            </a:r>
            <a:endParaRPr lang="en-US" dirty="0"/>
          </a:p>
        </p:txBody>
      </p:sp>
      <p:sp>
        <p:nvSpPr>
          <p:cNvPr id="3" name="Content Placeholder 2"/>
          <p:cNvSpPr>
            <a:spLocks noGrp="1"/>
          </p:cNvSpPr>
          <p:nvPr>
            <p:ph idx="1"/>
          </p:nvPr>
        </p:nvSpPr>
        <p:spPr>
          <a:xfrm>
            <a:off x="339875" y="1188865"/>
            <a:ext cx="8457761" cy="4040359"/>
          </a:xfrm>
        </p:spPr>
        <p:txBody>
          <a:bodyPr>
            <a:normAutofit fontScale="55000" lnSpcReduction="20000"/>
          </a:bodyPr>
          <a:lstStyle/>
          <a:p>
            <a:r>
              <a:rPr lang="en-US" dirty="0"/>
              <a:t>For example, 87% of Tibetan people in the Himalayan mountains have a mutation </a:t>
            </a:r>
            <a:r>
              <a:rPr lang="en-US" dirty="0" smtClean="0"/>
              <a:t>that has resulted in </a:t>
            </a:r>
            <a:r>
              <a:rPr lang="en-US" dirty="0"/>
              <a:t>a </a:t>
            </a:r>
            <a:r>
              <a:rPr lang="en-US" dirty="0" smtClean="0"/>
              <a:t>gene </a:t>
            </a:r>
            <a:r>
              <a:rPr lang="en-US" dirty="0"/>
              <a:t>called EPAS1. </a:t>
            </a:r>
            <a:endParaRPr lang="en-US" dirty="0" smtClean="0"/>
          </a:p>
          <a:p>
            <a:pPr lvl="1"/>
            <a:r>
              <a:rPr lang="en-US" dirty="0" smtClean="0"/>
              <a:t>This gene codes for the assembly of a protein that helps the body cope with low oxygen levels. </a:t>
            </a:r>
          </a:p>
          <a:p>
            <a:pPr lvl="1"/>
            <a:r>
              <a:rPr lang="en-US" dirty="0" smtClean="0"/>
              <a:t>The high altitudes where the Tibetan people live has 40% less oxygen than is found at sea level. </a:t>
            </a:r>
          </a:p>
          <a:p>
            <a:r>
              <a:rPr lang="en-US" dirty="0" smtClean="0"/>
              <a:t>Most humans who live at high altitudes need more red blood cells to carry more oxygen to compensate for the low oxygen concentrations at those altitudes.</a:t>
            </a:r>
          </a:p>
          <a:p>
            <a:pPr lvl="1"/>
            <a:r>
              <a:rPr lang="en-US" dirty="0" smtClean="0"/>
              <a:t>However, individuals with this mutated gene are able to function as well at high altitudes with the same amount of red bloods as those at lower elevations. </a:t>
            </a:r>
          </a:p>
          <a:p>
            <a:pPr lvl="1"/>
            <a:r>
              <a:rPr lang="en-US" dirty="0" smtClean="0"/>
              <a:t>This random mutation has enabled these populations of people to function better in their unique environment and has become very prevalent among these people as a result. </a:t>
            </a:r>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5</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6365" t="17144" r="27890" b="26666"/>
          <a:stretch/>
        </p:blipFill>
        <p:spPr>
          <a:xfrm>
            <a:off x="531639" y="5254797"/>
            <a:ext cx="5779318" cy="1508760"/>
          </a:xfrm>
          <a:prstGeom prst="rect">
            <a:avLst/>
          </a:prstGeom>
          <a:ln>
            <a:noFill/>
          </a:ln>
          <a:effectLst>
            <a:outerShdw blurRad="190500" algn="tl" rotWithShape="0">
              <a:srgbClr val="000000">
                <a:alpha val="70000"/>
              </a:srgbClr>
            </a:outerShdw>
          </a:effectLst>
        </p:spPr>
      </p:pic>
      <p:sp>
        <p:nvSpPr>
          <p:cNvPr id="6" name="Rectangle 5"/>
          <p:cNvSpPr/>
          <p:nvPr/>
        </p:nvSpPr>
        <p:spPr>
          <a:xfrm>
            <a:off x="4663538" y="6660900"/>
            <a:ext cx="125226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english.cntv.cn</a:t>
            </a:r>
            <a:endParaRPr lang="en-US" sz="800" i="1" dirty="0"/>
          </a:p>
        </p:txBody>
      </p:sp>
      <p:pic>
        <p:nvPicPr>
          <p:cNvPr id="7" name="Picture 6"/>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b="21732"/>
          <a:stretch/>
        </p:blipFill>
        <p:spPr>
          <a:xfrm>
            <a:off x="6502720" y="5010324"/>
            <a:ext cx="2001199" cy="1758298"/>
          </a:xfrm>
          <a:prstGeom prst="rect">
            <a:avLst/>
          </a:prstGeom>
        </p:spPr>
      </p:pic>
    </p:spTree>
    <p:extLst>
      <p:ext uri="{BB962C8B-B14F-4D97-AF65-F5344CB8AC3E}">
        <p14:creationId xmlns:p14="http://schemas.microsoft.com/office/powerpoint/2010/main" val="156560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Selection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If </a:t>
            </a:r>
            <a:r>
              <a:rPr lang="en-US" dirty="0"/>
              <a:t>a </a:t>
            </a:r>
            <a:r>
              <a:rPr lang="en-US" dirty="0" smtClean="0"/>
              <a:t>beneficial mutation </a:t>
            </a:r>
            <a:r>
              <a:rPr lang="en-US" dirty="0"/>
              <a:t>can be passed on to the next generation of offspring, it may result in </a:t>
            </a:r>
            <a:r>
              <a:rPr lang="en-US" dirty="0" smtClean="0"/>
              <a:t>an inheritable </a:t>
            </a:r>
            <a:r>
              <a:rPr lang="en-US" dirty="0"/>
              <a:t>trait that makes it more </a:t>
            </a:r>
            <a:r>
              <a:rPr lang="en-US" dirty="0" smtClean="0"/>
              <a:t>likely </a:t>
            </a:r>
            <a:r>
              <a:rPr lang="en-US" dirty="0"/>
              <a:t>for those individuals to </a:t>
            </a:r>
            <a:r>
              <a:rPr lang="en-US" dirty="0" smtClean="0"/>
              <a:t>thrive and to </a:t>
            </a:r>
            <a:r>
              <a:rPr lang="en-US" dirty="0"/>
              <a:t>reproduce. </a:t>
            </a:r>
          </a:p>
          <a:p>
            <a:pPr lvl="1"/>
            <a:r>
              <a:rPr lang="en-US" dirty="0"/>
              <a:t>In </a:t>
            </a:r>
            <a:r>
              <a:rPr lang="en-US" u="sng" dirty="0"/>
              <a:t>natural selection</a:t>
            </a:r>
            <a:r>
              <a:rPr lang="en-US" dirty="0"/>
              <a:t>, a </a:t>
            </a:r>
            <a:r>
              <a:rPr lang="en-US" dirty="0" smtClean="0"/>
              <a:t>trait that results from a mutation will become </a:t>
            </a:r>
            <a:r>
              <a:rPr lang="en-US" dirty="0"/>
              <a:t>more prevalent </a:t>
            </a:r>
            <a:r>
              <a:rPr lang="en-US" dirty="0" smtClean="0"/>
              <a:t>if </a:t>
            </a:r>
            <a:r>
              <a:rPr lang="en-US" dirty="0"/>
              <a:t>it enables an individual to function and reproduce more easily. A trait will become less prevalent if it reduces an individual’s ability to function </a:t>
            </a:r>
            <a:r>
              <a:rPr lang="en-US" dirty="0" smtClean="0"/>
              <a:t>and/or </a:t>
            </a:r>
            <a:r>
              <a:rPr lang="en-US" dirty="0"/>
              <a:t>reproduce.</a:t>
            </a:r>
          </a:p>
          <a:p>
            <a:r>
              <a:rPr lang="en-US" dirty="0"/>
              <a:t>For example, there are both green and gray tree frogs in the eastern United States. </a:t>
            </a:r>
            <a:endParaRPr lang="en-US" dirty="0" smtClean="0"/>
          </a:p>
          <a:p>
            <a:pPr lvl="1"/>
            <a:r>
              <a:rPr lang="en-US" dirty="0" smtClean="0"/>
              <a:t>Green </a:t>
            </a:r>
            <a:r>
              <a:rPr lang="en-US" dirty="0"/>
              <a:t>tree frogs have an advantage in wetlands with more green vegetation because it is harder for </a:t>
            </a:r>
            <a:r>
              <a:rPr lang="en-US" dirty="0" smtClean="0"/>
              <a:t/>
            </a:r>
            <a:br>
              <a:rPr lang="en-US" dirty="0" smtClean="0"/>
            </a:br>
            <a:r>
              <a:rPr lang="en-US" dirty="0" smtClean="0"/>
              <a:t>predators </a:t>
            </a:r>
            <a:r>
              <a:rPr lang="en-US" dirty="0"/>
              <a:t>to spot them. </a:t>
            </a:r>
            <a:endParaRPr lang="en-US" dirty="0" smtClean="0"/>
          </a:p>
          <a:p>
            <a:pPr lvl="1"/>
            <a:r>
              <a:rPr lang="en-US" dirty="0" smtClean="0"/>
              <a:t>Gray </a:t>
            </a:r>
            <a:r>
              <a:rPr lang="en-US" dirty="0"/>
              <a:t>tree frogs have an advantage </a:t>
            </a:r>
            <a:r>
              <a:rPr lang="en-US" dirty="0" smtClean="0"/>
              <a:t/>
            </a:r>
            <a:br>
              <a:rPr lang="en-US" dirty="0" smtClean="0"/>
            </a:br>
            <a:r>
              <a:rPr lang="en-US" dirty="0" smtClean="0"/>
              <a:t>in </a:t>
            </a:r>
            <a:r>
              <a:rPr lang="en-US" dirty="0"/>
              <a:t>wooded areas because they </a:t>
            </a:r>
            <a:r>
              <a:rPr lang="en-US" dirty="0" smtClean="0"/>
              <a:t/>
            </a:r>
            <a:br>
              <a:rPr lang="en-US" dirty="0" smtClean="0"/>
            </a:br>
            <a:r>
              <a:rPr lang="en-US" dirty="0" smtClean="0"/>
              <a:t>blend </a:t>
            </a:r>
            <a:r>
              <a:rPr lang="en-US" dirty="0"/>
              <a:t>in with the </a:t>
            </a:r>
            <a:r>
              <a:rPr lang="en-US" dirty="0" smtClean="0"/>
              <a:t>gray tree bark. </a:t>
            </a:r>
          </a:p>
          <a:p>
            <a:pPr lvl="1"/>
            <a:r>
              <a:rPr lang="en-US" dirty="0" smtClean="0"/>
              <a:t>As </a:t>
            </a:r>
            <a:r>
              <a:rPr lang="en-US" dirty="0"/>
              <a:t>a </a:t>
            </a:r>
            <a:r>
              <a:rPr lang="en-US" dirty="0" smtClean="0"/>
              <a:t>result of natural selection, </a:t>
            </a:r>
            <a:br>
              <a:rPr lang="en-US" dirty="0" smtClean="0"/>
            </a:br>
            <a:r>
              <a:rPr lang="en-US" dirty="0" smtClean="0"/>
              <a:t>higher proportions </a:t>
            </a:r>
            <a:r>
              <a:rPr lang="en-US" dirty="0"/>
              <a:t>of green tree </a:t>
            </a:r>
            <a:r>
              <a:rPr lang="en-US" dirty="0" smtClean="0"/>
              <a:t/>
            </a:r>
            <a:br>
              <a:rPr lang="en-US" dirty="0" smtClean="0"/>
            </a:br>
            <a:r>
              <a:rPr lang="en-US" dirty="0" smtClean="0"/>
              <a:t>frogs </a:t>
            </a:r>
            <a:r>
              <a:rPr lang="en-US" dirty="0"/>
              <a:t>are found in wetland </a:t>
            </a:r>
            <a:r>
              <a:rPr lang="en-US" dirty="0" smtClean="0"/>
              <a:t>areas, </a:t>
            </a:r>
            <a:br>
              <a:rPr lang="en-US" dirty="0" smtClean="0"/>
            </a:br>
            <a:r>
              <a:rPr lang="en-US" dirty="0" smtClean="0"/>
              <a:t>and wooded areas have a higher </a:t>
            </a:r>
            <a:br>
              <a:rPr lang="en-US" dirty="0" smtClean="0"/>
            </a:br>
            <a:r>
              <a:rPr lang="en-US" dirty="0" smtClean="0"/>
              <a:t>proportions </a:t>
            </a:r>
            <a:r>
              <a:rPr lang="en-US" dirty="0"/>
              <a:t>gray tree </a:t>
            </a:r>
            <a:r>
              <a:rPr lang="en-US" dirty="0" smtClean="0"/>
              <a:t>frogs.</a:t>
            </a:r>
            <a:endParaRPr lang="en-US" dirty="0"/>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6</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6375"/>
                    </a14:imgEffect>
                    <a14:imgEffect>
                      <a14:brightnessContrast bright="-5000" contrast="33000"/>
                    </a14:imgEffect>
                  </a14:imgLayer>
                </a14:imgProps>
              </a:ext>
            </a:extLst>
          </a:blip>
          <a:srcRect b="9631"/>
          <a:stretch/>
        </p:blipFill>
        <p:spPr>
          <a:xfrm>
            <a:off x="5586742" y="4200519"/>
            <a:ext cx="3089790" cy="2210085"/>
          </a:xfrm>
          <a:prstGeom prst="rect">
            <a:avLst/>
          </a:prstGeom>
          <a:ln>
            <a:noFill/>
          </a:ln>
          <a:effectLst>
            <a:outerShdw blurRad="190500" algn="tl" rotWithShape="0">
              <a:srgbClr val="000000">
                <a:alpha val="70000"/>
              </a:srgbClr>
            </a:outerShdw>
          </a:effectLst>
        </p:spPr>
      </p:pic>
      <p:sp>
        <p:nvSpPr>
          <p:cNvPr id="6" name="Rectangle 5"/>
          <p:cNvSpPr/>
          <p:nvPr/>
        </p:nvSpPr>
        <p:spPr>
          <a:xfrm>
            <a:off x="7083476" y="6583212"/>
            <a:ext cx="160332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aqualandpetsplus.com</a:t>
            </a:r>
            <a:endParaRPr lang="en-US" sz="800" i="1" dirty="0"/>
          </a:p>
        </p:txBody>
      </p:sp>
    </p:spTree>
    <p:extLst>
      <p:ext uri="{BB962C8B-B14F-4D97-AF65-F5344CB8AC3E}">
        <p14:creationId xmlns:p14="http://schemas.microsoft.com/office/powerpoint/2010/main" val="2234232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299699" y="1082635"/>
            <a:ext cx="8457761" cy="4009879"/>
          </a:xfrm>
        </p:spPr>
        <p:txBody>
          <a:bodyPr>
            <a:normAutofit fontScale="55000" lnSpcReduction="20000"/>
          </a:bodyPr>
          <a:lstStyle/>
          <a:p>
            <a:r>
              <a:rPr lang="en-US" dirty="0"/>
              <a:t>If the selection pressure is great enough, </a:t>
            </a:r>
            <a:r>
              <a:rPr lang="en-US" dirty="0" smtClean="0"/>
              <a:t>natural </a:t>
            </a:r>
            <a:r>
              <a:rPr lang="en-US" dirty="0"/>
              <a:t>selection can change a group of organisms to the extent that they become an entirely new species that no longer </a:t>
            </a:r>
            <a:r>
              <a:rPr lang="en-US" dirty="0" smtClean="0"/>
              <a:t>resembles </a:t>
            </a:r>
            <a:r>
              <a:rPr lang="en-US" dirty="0"/>
              <a:t>the original </a:t>
            </a:r>
            <a:r>
              <a:rPr lang="en-US" dirty="0" smtClean="0"/>
              <a:t>species. </a:t>
            </a:r>
          </a:p>
          <a:p>
            <a:pPr lvl="1"/>
            <a:r>
              <a:rPr lang="en-US" dirty="0" smtClean="0"/>
              <a:t>The </a:t>
            </a:r>
            <a:r>
              <a:rPr lang="en-US" dirty="0"/>
              <a:t>process </a:t>
            </a:r>
            <a:r>
              <a:rPr lang="en-US" dirty="0" smtClean="0"/>
              <a:t>of </a:t>
            </a:r>
            <a:r>
              <a:rPr lang="en-US" u="sng" dirty="0" smtClean="0"/>
              <a:t>evolution</a:t>
            </a:r>
            <a:r>
              <a:rPr lang="en-US" dirty="0" smtClean="0"/>
              <a:t> occurs when the heritable traits found in the individuals of a species change due to both random mutation and due to selection pressures in an environment over time. </a:t>
            </a:r>
            <a:endParaRPr lang="en-US" dirty="0"/>
          </a:p>
          <a:p>
            <a:r>
              <a:rPr lang="en-US" dirty="0"/>
              <a:t>Evolution is usually a slow </a:t>
            </a:r>
            <a:r>
              <a:rPr lang="en-US" dirty="0" smtClean="0"/>
              <a:t>process.</a:t>
            </a:r>
          </a:p>
          <a:p>
            <a:pPr lvl="1"/>
            <a:r>
              <a:rPr lang="en-US" dirty="0" smtClean="0"/>
              <a:t>It often takes many, many generations for enough changes to occur in order for a species to change. </a:t>
            </a:r>
            <a:endParaRPr lang="en-US" dirty="0"/>
          </a:p>
          <a:p>
            <a:r>
              <a:rPr lang="en-US" dirty="0"/>
              <a:t>Evolution and natural selection are not the same thing.</a:t>
            </a:r>
          </a:p>
          <a:p>
            <a:pPr lvl="1"/>
            <a:r>
              <a:rPr lang="en-US" u="sng" dirty="0" smtClean="0"/>
              <a:t>Evolution</a:t>
            </a:r>
            <a:r>
              <a:rPr lang="en-US" dirty="0" smtClean="0"/>
              <a:t> </a:t>
            </a:r>
            <a:r>
              <a:rPr lang="en-US" dirty="0"/>
              <a:t>refers to the </a:t>
            </a:r>
            <a:r>
              <a:rPr lang="en-US" dirty="0" smtClean="0"/>
              <a:t>actual changes </a:t>
            </a:r>
            <a:r>
              <a:rPr lang="en-US" dirty="0"/>
              <a:t>to a species </a:t>
            </a:r>
            <a:r>
              <a:rPr lang="en-US" dirty="0" smtClean="0"/>
              <a:t>that may eventually </a:t>
            </a:r>
            <a:r>
              <a:rPr lang="en-US" dirty="0"/>
              <a:t>result in the formation of a new species.</a:t>
            </a:r>
          </a:p>
          <a:p>
            <a:pPr lvl="1"/>
            <a:r>
              <a:rPr lang="en-US" u="sng" dirty="0" smtClean="0"/>
              <a:t>Natural selection</a:t>
            </a:r>
            <a:r>
              <a:rPr lang="en-US" dirty="0" smtClean="0"/>
              <a:t> is the mechanism for those changes; it is what enables those changes to occur.</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7</a:t>
            </a:fld>
            <a:endParaRPr lang="en-US" dirty="0"/>
          </a:p>
        </p:txBody>
      </p:sp>
      <p:pic>
        <p:nvPicPr>
          <p:cNvPr id="5" name="Picture 4"/>
          <p:cNvPicPr>
            <a:picLocks noChangeAspect="1"/>
          </p:cNvPicPr>
          <p:nvPr/>
        </p:nvPicPr>
        <p:blipFill rotWithShape="1">
          <a:blip r:embed="rId2"/>
          <a:srcRect b="3777"/>
          <a:stretch/>
        </p:blipFill>
        <p:spPr>
          <a:xfrm>
            <a:off x="1176099" y="5170044"/>
            <a:ext cx="6704960" cy="1595466"/>
          </a:xfrm>
          <a:prstGeom prst="rect">
            <a:avLst/>
          </a:prstGeom>
          <a:ln>
            <a:noFill/>
          </a:ln>
          <a:effectLst>
            <a:outerShdw blurRad="190500" algn="tl" rotWithShape="0">
              <a:srgbClr val="000000">
                <a:alpha val="70000"/>
              </a:srgbClr>
            </a:outerShdw>
          </a:effectLst>
        </p:spPr>
      </p:pic>
      <p:sp>
        <p:nvSpPr>
          <p:cNvPr id="6" name="Rectangle 5"/>
          <p:cNvSpPr/>
          <p:nvPr/>
        </p:nvSpPr>
        <p:spPr>
          <a:xfrm rot="16200000">
            <a:off x="7884360" y="5598360"/>
            <a:ext cx="230383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ephshonorsbioblogfoley.blogspot.com</a:t>
            </a:r>
            <a:endParaRPr lang="en-US" sz="800" i="1" dirty="0"/>
          </a:p>
        </p:txBody>
      </p:sp>
    </p:spTree>
    <p:extLst>
      <p:ext uri="{BB962C8B-B14F-4D97-AF65-F5344CB8AC3E}">
        <p14:creationId xmlns:p14="http://schemas.microsoft.com/office/powerpoint/2010/main" val="4081052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t>
            </a:r>
            <a:endParaRPr lang="en-US" dirty="0"/>
          </a:p>
        </p:txBody>
      </p:sp>
      <p:sp>
        <p:nvSpPr>
          <p:cNvPr id="3" name="Content Placeholder 2"/>
          <p:cNvSpPr>
            <a:spLocks noGrp="1"/>
          </p:cNvSpPr>
          <p:nvPr>
            <p:ph idx="1"/>
          </p:nvPr>
        </p:nvSpPr>
        <p:spPr>
          <a:xfrm>
            <a:off x="339875" y="1278401"/>
            <a:ext cx="5969485" cy="5302508"/>
          </a:xfrm>
        </p:spPr>
        <p:txBody>
          <a:bodyPr>
            <a:normAutofit fontScale="55000" lnSpcReduction="20000"/>
          </a:bodyPr>
          <a:lstStyle/>
          <a:p>
            <a:r>
              <a:rPr lang="en-US" dirty="0"/>
              <a:t>Evolution by natural selection </a:t>
            </a:r>
            <a:r>
              <a:rPr lang="en-US" dirty="0" smtClean="0"/>
              <a:t>requires four </a:t>
            </a:r>
            <a:r>
              <a:rPr lang="en-US" dirty="0"/>
              <a:t>key components:</a:t>
            </a:r>
          </a:p>
          <a:p>
            <a:pPr marL="457200" lvl="1" indent="0">
              <a:buNone/>
            </a:pPr>
            <a:r>
              <a:rPr lang="en-US" u="sng" dirty="0" smtClean="0"/>
              <a:t>Genetic Variation</a:t>
            </a:r>
            <a:r>
              <a:rPr lang="en-US" dirty="0"/>
              <a:t>: individuals within a population need to have a variety of traits that </a:t>
            </a:r>
            <a:r>
              <a:rPr lang="en-US" dirty="0" smtClean="0"/>
              <a:t>have occurred </a:t>
            </a:r>
            <a:r>
              <a:rPr lang="en-US" dirty="0"/>
              <a:t>as the result of random mutations to the genes in their DNA. </a:t>
            </a:r>
            <a:r>
              <a:rPr lang="en-US" dirty="0" smtClean="0"/>
              <a:t/>
            </a:r>
            <a:br>
              <a:rPr lang="en-US" dirty="0" smtClean="0"/>
            </a:br>
            <a:endParaRPr lang="en-US" dirty="0"/>
          </a:p>
          <a:p>
            <a:pPr marL="457200" lvl="1" indent="0">
              <a:buNone/>
            </a:pPr>
            <a:r>
              <a:rPr lang="en-US" u="sng" dirty="0" smtClean="0"/>
              <a:t>Inheritance</a:t>
            </a:r>
            <a:r>
              <a:rPr lang="en-US" dirty="0"/>
              <a:t>: the changes to traits </a:t>
            </a:r>
            <a:r>
              <a:rPr lang="en-US" dirty="0" smtClean="0"/>
              <a:t>because of </a:t>
            </a:r>
            <a:r>
              <a:rPr lang="en-US" dirty="0"/>
              <a:t>random mutation must be able to be passed on to offspring. </a:t>
            </a:r>
            <a:r>
              <a:rPr lang="en-US" dirty="0" smtClean="0"/>
              <a:t/>
            </a:r>
            <a:br>
              <a:rPr lang="en-US" dirty="0" smtClean="0"/>
            </a:br>
            <a:endParaRPr lang="en-US" dirty="0"/>
          </a:p>
          <a:p>
            <a:pPr marL="457200" lvl="1" indent="0">
              <a:buNone/>
            </a:pPr>
            <a:r>
              <a:rPr lang="en-US" u="sng" dirty="0"/>
              <a:t>Competition</a:t>
            </a:r>
            <a:r>
              <a:rPr lang="en-US" dirty="0"/>
              <a:t>: there must be competition for limited resources in order for individuals with beneficial traits to gain an </a:t>
            </a:r>
            <a:r>
              <a:rPr lang="en-US" dirty="0" smtClean="0"/>
              <a:t>advantage, outperform, and reproduce more often than </a:t>
            </a:r>
            <a:r>
              <a:rPr lang="en-US" dirty="0"/>
              <a:t>individuals without those beneficial traits. </a:t>
            </a:r>
            <a:r>
              <a:rPr lang="en-US" dirty="0" smtClean="0"/>
              <a:t/>
            </a:r>
            <a:br>
              <a:rPr lang="en-US" dirty="0" smtClean="0"/>
            </a:br>
            <a:endParaRPr lang="en-US" dirty="0"/>
          </a:p>
          <a:p>
            <a:pPr marL="457200" lvl="1" indent="0">
              <a:buNone/>
            </a:pPr>
            <a:r>
              <a:rPr lang="en-US" u="sng" dirty="0" smtClean="0"/>
              <a:t>Differences in </a:t>
            </a:r>
            <a:r>
              <a:rPr lang="en-US" u="sng" dirty="0"/>
              <a:t>Reproductive Rates </a:t>
            </a:r>
            <a:r>
              <a:rPr lang="en-US" u="sng" dirty="0" smtClean="0"/>
              <a:t>&amp; </a:t>
            </a:r>
            <a:r>
              <a:rPr lang="en-US" u="sng" dirty="0"/>
              <a:t>Survival Rates</a:t>
            </a:r>
            <a:r>
              <a:rPr lang="en-US" dirty="0"/>
              <a:t>: there must be a greater rate of reproduction and a reduced rate of predation </a:t>
            </a:r>
            <a:r>
              <a:rPr lang="en-US" dirty="0" smtClean="0"/>
              <a:t>or </a:t>
            </a:r>
            <a:r>
              <a:rPr lang="en-US" dirty="0"/>
              <a:t>death </a:t>
            </a:r>
            <a:r>
              <a:rPr lang="en-US" dirty="0" smtClean="0"/>
              <a:t>among individuals </a:t>
            </a:r>
            <a:r>
              <a:rPr lang="en-US" dirty="0"/>
              <a:t>with the beneficial traits </a:t>
            </a:r>
            <a:r>
              <a:rPr lang="en-US" dirty="0" smtClean="0"/>
              <a:t>compared to </a:t>
            </a:r>
            <a:r>
              <a:rPr lang="en-US" dirty="0"/>
              <a:t>individuals without those </a:t>
            </a:r>
            <a:r>
              <a:rPr lang="en-US" dirty="0" smtClean="0"/>
              <a:t>beneficial traits</a:t>
            </a:r>
            <a:r>
              <a:rPr lang="en-US" dirty="0"/>
              <a:t>.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6448551" y="1263965"/>
            <a:ext cx="2557722" cy="1041083"/>
          </a:xfrm>
          <a:prstGeom prst="rect">
            <a:avLst/>
          </a:prstGeom>
        </p:spPr>
      </p:pic>
      <p:sp>
        <p:nvSpPr>
          <p:cNvPr id="6" name="Rectangle 5"/>
          <p:cNvSpPr/>
          <p:nvPr/>
        </p:nvSpPr>
        <p:spPr>
          <a:xfrm rot="16200000">
            <a:off x="8302718" y="1614721"/>
            <a:ext cx="144623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m.harunyahya.com</a:t>
            </a:r>
            <a:endParaRPr lang="en-US" sz="800" i="1" dirty="0"/>
          </a:p>
        </p:txBody>
      </p:sp>
      <p:pic>
        <p:nvPicPr>
          <p:cNvPr id="9220" name="Picture 4" descr="http://www.odec.ca/projects/2005/hucl5k0/public_html/images/genes_f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653"/>
          <a:stretch/>
        </p:blipFill>
        <p:spPr bwMode="auto">
          <a:xfrm>
            <a:off x="6457273" y="2520492"/>
            <a:ext cx="2543049" cy="1115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6200000">
            <a:off x="8477439" y="2943935"/>
            <a:ext cx="1181734"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5"/>
              </a:rPr>
              <a:t>Source: www.odec.ca</a:t>
            </a:r>
            <a:endParaRPr lang="en-US" sz="800" i="1" dirty="0"/>
          </a:p>
        </p:txBody>
      </p:sp>
      <p:pic>
        <p:nvPicPr>
          <p:cNvPr id="9224" name="Picture 8" descr="http://i.telegraph.co.uk/multimedia/archive/01711/shark460_1711578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888" y="5074269"/>
            <a:ext cx="2508719" cy="15706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8274552" y="5935260"/>
            <a:ext cx="152638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7"/>
              </a:rPr>
              <a:t>Source; www.telegraph.co.uk</a:t>
            </a:r>
            <a:endParaRPr lang="en-US" sz="800" i="1" dirty="0"/>
          </a:p>
        </p:txBody>
      </p:sp>
      <p:pic>
        <p:nvPicPr>
          <p:cNvPr id="9228" name="Picture 12" descr="http://www.sunilsethi.com/images/butting%20ram.jpg"/>
          <p:cNvPicPr>
            <a:picLocks noChangeAspect="1" noChangeArrowheads="1"/>
          </p:cNvPicPr>
          <p:nvPr/>
        </p:nvPicPr>
        <p:blipFill rotWithShape="1">
          <a:blip r:embed="rId8">
            <a:extLst>
              <a:ext uri="{28A0092B-C50C-407E-A947-70E740481C1C}">
                <a14:useLocalDpi xmlns:a14="http://schemas.microsoft.com/office/drawing/2010/main" val="0"/>
              </a:ext>
            </a:extLst>
          </a:blip>
          <a:srcRect b="17886"/>
          <a:stretch/>
        </p:blipFill>
        <p:spPr bwMode="auto">
          <a:xfrm>
            <a:off x="6417686" y="3789647"/>
            <a:ext cx="2566528" cy="115383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16200000">
            <a:off x="8349894" y="4227429"/>
            <a:ext cx="145103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9"/>
              </a:rPr>
              <a:t>Source: www.seahawks.net</a:t>
            </a:r>
            <a:endParaRPr lang="en-US" sz="800" i="1" dirty="0"/>
          </a:p>
        </p:txBody>
      </p:sp>
    </p:spTree>
    <p:extLst>
      <p:ext uri="{BB962C8B-B14F-4D97-AF65-F5344CB8AC3E}">
        <p14:creationId xmlns:p14="http://schemas.microsoft.com/office/powerpoint/2010/main" val="363126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57850" y="1278401"/>
            <a:ext cx="3486150" cy="530250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Pace of Evolution</a:t>
            </a:r>
            <a:endParaRPr lang="en-US" dirty="0"/>
          </a:p>
        </p:txBody>
      </p:sp>
      <p:sp>
        <p:nvSpPr>
          <p:cNvPr id="3" name="Content Placeholder 2"/>
          <p:cNvSpPr>
            <a:spLocks noGrp="1"/>
          </p:cNvSpPr>
          <p:nvPr>
            <p:ph idx="1"/>
          </p:nvPr>
        </p:nvSpPr>
        <p:spPr>
          <a:xfrm>
            <a:off x="339875" y="1278401"/>
            <a:ext cx="6175225" cy="5302508"/>
          </a:xfrm>
          <a:ln>
            <a:solidFill>
              <a:schemeClr val="tx1"/>
            </a:solidFill>
          </a:ln>
        </p:spPr>
        <p:txBody>
          <a:bodyPr>
            <a:normAutofit fontScale="55000" lnSpcReduction="20000"/>
          </a:bodyPr>
          <a:lstStyle/>
          <a:p>
            <a:r>
              <a:rPr lang="en-US" dirty="0"/>
              <a:t>The </a:t>
            </a:r>
            <a:r>
              <a:rPr lang="en-US" dirty="0" smtClean="0"/>
              <a:t>speed and pace </a:t>
            </a:r>
            <a:r>
              <a:rPr lang="en-US" dirty="0"/>
              <a:t>of evolution depends on the pressure from natural selection. </a:t>
            </a:r>
          </a:p>
          <a:p>
            <a:pPr lvl="1"/>
            <a:r>
              <a:rPr lang="en-US" dirty="0"/>
              <a:t>While evolution is normally a slow process, </a:t>
            </a:r>
            <a:r>
              <a:rPr lang="en-US" dirty="0" smtClean="0"/>
              <a:t/>
            </a:r>
            <a:br>
              <a:rPr lang="en-US" dirty="0" smtClean="0"/>
            </a:br>
            <a:r>
              <a:rPr lang="en-US" dirty="0" smtClean="0"/>
              <a:t>in </a:t>
            </a:r>
            <a:r>
              <a:rPr lang="en-US" dirty="0"/>
              <a:t>some cases, evolution can occur rapidly and can even </a:t>
            </a:r>
            <a:r>
              <a:rPr lang="en-US" dirty="0" smtClean="0"/>
              <a:t>be </a:t>
            </a:r>
            <a:r>
              <a:rPr lang="en-US" dirty="0"/>
              <a:t>measured. </a:t>
            </a:r>
            <a:r>
              <a:rPr lang="en-US" dirty="0" smtClean="0"/>
              <a:t/>
            </a:r>
            <a:br>
              <a:rPr lang="en-US" dirty="0" smtClean="0"/>
            </a:br>
            <a:endParaRPr lang="en-US" dirty="0"/>
          </a:p>
          <a:p>
            <a:r>
              <a:rPr lang="en-US" dirty="0" smtClean="0"/>
              <a:t>For example</a:t>
            </a:r>
            <a:r>
              <a:rPr lang="en-US" dirty="0"/>
              <a:t>, a lizard in Florida </a:t>
            </a:r>
            <a:r>
              <a:rPr lang="en-US" dirty="0" smtClean="0"/>
              <a:t/>
            </a:r>
            <a:br>
              <a:rPr lang="en-US" dirty="0" smtClean="0"/>
            </a:br>
            <a:r>
              <a:rPr lang="en-US" dirty="0" smtClean="0"/>
              <a:t>called </a:t>
            </a:r>
            <a:r>
              <a:rPr lang="en-US" dirty="0"/>
              <a:t>the green anole was </a:t>
            </a:r>
            <a:r>
              <a:rPr lang="en-US" dirty="0" smtClean="0"/>
              <a:t/>
            </a:r>
            <a:br>
              <a:rPr lang="en-US" dirty="0" smtClean="0"/>
            </a:br>
            <a:r>
              <a:rPr lang="en-US" dirty="0" smtClean="0"/>
              <a:t>affected </a:t>
            </a:r>
            <a:r>
              <a:rPr lang="en-US" dirty="0"/>
              <a:t>when an invasive species </a:t>
            </a:r>
            <a:r>
              <a:rPr lang="en-US" dirty="0" smtClean="0"/>
              <a:t/>
            </a:r>
            <a:br>
              <a:rPr lang="en-US" dirty="0" smtClean="0"/>
            </a:br>
            <a:r>
              <a:rPr lang="en-US" dirty="0" smtClean="0"/>
              <a:t>called </a:t>
            </a:r>
            <a:r>
              <a:rPr lang="en-US" dirty="0"/>
              <a:t>the brown anole was introduced. </a:t>
            </a:r>
          </a:p>
          <a:p>
            <a:pPr lvl="1"/>
            <a:r>
              <a:rPr lang="en-US" dirty="0"/>
              <a:t>The brown anole outcompeted the green anole, driving the green anole to higher branches in </a:t>
            </a:r>
            <a:r>
              <a:rPr lang="en-US" dirty="0" smtClean="0"/>
              <a:t>the trees of its habitat.</a:t>
            </a:r>
            <a:endParaRPr lang="en-US" dirty="0"/>
          </a:p>
          <a:p>
            <a:pPr lvl="1"/>
            <a:r>
              <a:rPr lang="en-US" dirty="0"/>
              <a:t>In only 20 generations, the green anole evolved to develop larger toepads with </a:t>
            </a:r>
            <a:r>
              <a:rPr lang="en-US" dirty="0" smtClean="0"/>
              <a:t/>
            </a:r>
            <a:br>
              <a:rPr lang="en-US" dirty="0" smtClean="0"/>
            </a:br>
            <a:r>
              <a:rPr lang="en-US" dirty="0" smtClean="0"/>
              <a:t>more </a:t>
            </a:r>
            <a:r>
              <a:rPr lang="en-US" dirty="0"/>
              <a:t>scales so that </a:t>
            </a:r>
            <a:r>
              <a:rPr lang="en-US" dirty="0" smtClean="0"/>
              <a:t>it could better </a:t>
            </a:r>
            <a:r>
              <a:rPr lang="en-US" dirty="0"/>
              <a:t>cling </a:t>
            </a:r>
            <a:r>
              <a:rPr lang="en-US" dirty="0" smtClean="0"/>
              <a:t/>
            </a:r>
            <a:br>
              <a:rPr lang="en-US" dirty="0" smtClean="0"/>
            </a:br>
            <a:r>
              <a:rPr lang="en-US" dirty="0" smtClean="0"/>
              <a:t>to </a:t>
            </a:r>
            <a:r>
              <a:rPr lang="en-US" dirty="0"/>
              <a:t>the higher branches </a:t>
            </a:r>
            <a:r>
              <a:rPr lang="en-US" dirty="0" smtClean="0"/>
              <a:t/>
            </a:r>
            <a:br>
              <a:rPr lang="en-US" dirty="0" smtClean="0"/>
            </a:br>
            <a:r>
              <a:rPr lang="en-US" dirty="0" smtClean="0"/>
              <a:t>that </a:t>
            </a:r>
            <a:r>
              <a:rPr lang="en-US" dirty="0"/>
              <a:t>now served </a:t>
            </a:r>
            <a:r>
              <a:rPr lang="en-US" dirty="0" smtClean="0"/>
              <a:t/>
            </a:r>
            <a:br>
              <a:rPr lang="en-US" dirty="0" smtClean="0"/>
            </a:br>
            <a:r>
              <a:rPr lang="en-US" dirty="0" smtClean="0"/>
              <a:t>as </a:t>
            </a:r>
            <a:r>
              <a:rPr lang="en-US" dirty="0"/>
              <a:t>its habitat. </a:t>
            </a:r>
          </a:p>
          <a:p>
            <a:endParaRPr lang="en-US" dirty="0"/>
          </a:p>
        </p:txBody>
      </p:sp>
      <p:sp>
        <p:nvSpPr>
          <p:cNvPr id="4" name="Slide Number Placeholder 3"/>
          <p:cNvSpPr>
            <a:spLocks noGrp="1"/>
          </p:cNvSpPr>
          <p:nvPr>
            <p:ph type="sldNum" sz="quarter" idx="12"/>
          </p:nvPr>
        </p:nvSpPr>
        <p:spPr/>
        <p:txBody>
          <a:bodyPr/>
          <a:lstStyle/>
          <a:p>
            <a:fld id="{95EBB7A2-C12C-44F7-95F5-6E22DFBBCF00}" type="slidenum">
              <a:rPr lang="en-US" smtClean="0"/>
              <a:pPr/>
              <a:t>9</a:t>
            </a:fld>
            <a:endParaRPr lang="en-US" dirty="0"/>
          </a:p>
        </p:txBody>
      </p:sp>
      <p:pic>
        <p:nvPicPr>
          <p:cNvPr id="1028" name="Picture 4" descr="http://rivista-cdn.reptilesmagazine.com/green-anole_5600.jpg?ver=140873619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9875" y="4463441"/>
            <a:ext cx="6346676" cy="287716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181900" y="6364365"/>
            <a:ext cx="2018501"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3"/>
              </a:rPr>
              <a:t>Source: www.reptilesmagazine.com</a:t>
            </a:r>
            <a:endParaRPr lang="en-US" sz="900" i="1" dirty="0"/>
          </a:p>
        </p:txBody>
      </p:sp>
      <p:sp>
        <p:nvSpPr>
          <p:cNvPr id="8" name="Rectangle 7"/>
          <p:cNvSpPr/>
          <p:nvPr/>
        </p:nvSpPr>
        <p:spPr>
          <a:xfrm>
            <a:off x="7946236" y="1295294"/>
            <a:ext cx="119776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www.hras.org</a:t>
            </a:r>
            <a:endParaRPr lang="en-US" sz="800" i="1" dirty="0"/>
          </a:p>
        </p:txBody>
      </p:sp>
      <p:sp>
        <p:nvSpPr>
          <p:cNvPr id="9" name="Rectangle 8"/>
          <p:cNvSpPr/>
          <p:nvPr/>
        </p:nvSpPr>
        <p:spPr>
          <a:xfrm>
            <a:off x="6115051" y="1814513"/>
            <a:ext cx="2743200" cy="35861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5" name="Picture 4"/>
          <p:cNvPicPr>
            <a:picLocks noChangeAspect="1"/>
          </p:cNvPicPr>
          <p:nvPr/>
        </p:nvPicPr>
        <p:blipFill>
          <a:blip r:embed="rId5">
            <a:clrChange>
              <a:clrFrom>
                <a:srgbClr val="FFFFFF"/>
              </a:clrFrom>
              <a:clrTo>
                <a:srgbClr val="FFFFFF">
                  <a:alpha val="0"/>
                </a:srgbClr>
              </a:clrTo>
            </a:clrChange>
          </a:blip>
          <a:stretch>
            <a:fillRect/>
          </a:stretch>
        </p:blipFill>
        <p:spPr>
          <a:xfrm>
            <a:off x="5412630" y="1928813"/>
            <a:ext cx="3731369" cy="4652096"/>
          </a:xfrm>
          <a:prstGeom prst="rect">
            <a:avLst/>
          </a:prstGeom>
        </p:spPr>
      </p:pic>
    </p:spTree>
    <p:extLst>
      <p:ext uri="{BB962C8B-B14F-4D97-AF65-F5344CB8AC3E}">
        <p14:creationId xmlns:p14="http://schemas.microsoft.com/office/powerpoint/2010/main" val="22830249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1825</TotalTime>
  <Words>3034</Words>
  <Application>Microsoft Office PowerPoint</Application>
  <PresentationFormat>On-screen Show (4:3)</PresentationFormat>
  <Paragraphs>282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vt:lpstr>
      <vt:lpstr>Calibri</vt:lpstr>
      <vt:lpstr>Trebuchet MS</vt:lpstr>
      <vt:lpstr>Berlin</vt:lpstr>
      <vt:lpstr>Genetic Change</vt:lpstr>
      <vt:lpstr>Species Change</vt:lpstr>
      <vt:lpstr>Types of Genetic Change</vt:lpstr>
      <vt:lpstr>Mutations</vt:lpstr>
      <vt:lpstr>High Altitude Survival</vt:lpstr>
      <vt:lpstr>Natural Selection</vt:lpstr>
      <vt:lpstr>Evolution</vt:lpstr>
      <vt:lpstr>Evolution</vt:lpstr>
      <vt:lpstr>Pace of Evolution</vt:lpstr>
      <vt:lpstr>Pace of Evolution</vt:lpstr>
      <vt:lpstr>Woolly Mammoths</vt:lpstr>
      <vt:lpstr>Extinction</vt:lpstr>
      <vt:lpstr>Causes of Extinction</vt:lpstr>
      <vt:lpstr>Genetic Drift</vt:lpstr>
      <vt:lpstr>Migration</vt:lpstr>
      <vt:lpstr>Migration</vt:lpstr>
      <vt:lpstr>Artificial Selection</vt:lpstr>
      <vt:lpstr>Artificial Selection</vt:lpstr>
      <vt:lpstr>The Process of Domestication</vt:lpstr>
      <vt:lpstr>Domestication Experiments</vt:lpstr>
      <vt:lpstr>Domestication Experiments</vt:lpstr>
      <vt:lpstr>Gene Linkage</vt:lpstr>
      <vt:lpstr>Crossing Over</vt:lpstr>
      <vt:lpstr>Genetic Linkage &amp; Domestication</vt:lpstr>
      <vt:lpstr>The Domestication of  the Dairy Cow</vt:lpstr>
      <vt:lpstr>Early Domestication</vt:lpstr>
      <vt:lpstr>Breeds</vt:lpstr>
      <vt:lpstr>Holsteins &amp; Jerseys</vt:lpstr>
      <vt:lpstr>Brown Swiss, Ayrshire, &amp; Guernsey</vt:lpstr>
      <vt:lpstr>Milking Shorthorns</vt:lpstr>
      <vt:lpstr>Benefits &amp; Drawbacks of Breeds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Change</dc:title>
  <dc:creator>Mr. Craig A. Kohn</dc:creator>
  <cp:lastModifiedBy>Kohn Craig</cp:lastModifiedBy>
  <cp:revision>249</cp:revision>
  <cp:lastPrinted>2016-03-17T23:04:00Z</cp:lastPrinted>
  <dcterms:created xsi:type="dcterms:W3CDTF">2016-03-09T14:07:22Z</dcterms:created>
  <dcterms:modified xsi:type="dcterms:W3CDTF">2016-03-18T15:07:56Z</dcterms:modified>
</cp:coreProperties>
</file>